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I7nM6lxhcIh69RXB+MZfQRS83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e0084969_0_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e3e0084969_0_6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e0084969_0_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e3e0084969_0_7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e0084969_0_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e3e0084969_0_8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3e0084969_0_9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e3e0084969_0_9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3e0084969_0_10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e3e0084969_0_10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3d00958b7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e3d00958b7_0_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d00958b7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1e3d00958b7_0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e0084969_0_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e3e0084969_0_2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e0084969_0_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e3e0084969_0_3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e0084969_0_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e3e0084969_0_4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3e0084969_0_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e3e0084969_0_5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3e0084969_0_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1e3e0084969_0_6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15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5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5"/>
          <p:cNvCxnSpPr/>
          <p:nvPr/>
        </p:nvCxnSpPr>
        <p:spPr>
          <a:xfrm>
            <a:off x="905400" y="4343400"/>
            <a:ext cx="740664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7"/>
          <p:cNvSpPr txBox="1"/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107550" y="2489196"/>
            <a:ext cx="8784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Projeto controlador proporcional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41169" y="5177684"/>
            <a:ext cx="7704855" cy="991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647564" y="6453336"/>
            <a:ext cx="7704855" cy="4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3e0084969_0_6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190" name="Google Shape;190;g1e3e0084969_0_69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Nível de Entrada e Ganho Kp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1" name="Google Shape;191;g1e3e0084969_0_6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e3e008496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894445"/>
            <a:ext cx="8690524" cy="2312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e0084969_0_77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198" name="Google Shape;198;g1e3e0084969_0_77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Lendo sinal de saída e calculando o erro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9" name="Google Shape;199;g1e3e0084969_0_77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1e3e0084969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63" y="2812475"/>
            <a:ext cx="8402975" cy="2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3e0084969_0_84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206" name="Google Shape;206;g1e3e0084969_0_84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Gerando o sinal de controle Kp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7" name="Google Shape;207;g1e3e0084969_0_84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1e3e0084969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75" y="2418125"/>
            <a:ext cx="7543199" cy="379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3e0084969_0_9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Validação do controlador Proporcional</a:t>
            </a:r>
            <a:endParaRPr sz="2800"/>
          </a:p>
        </p:txBody>
      </p:sp>
      <p:sp>
        <p:nvSpPr>
          <p:cNvPr id="214" name="Google Shape;214;g1e3e0084969_0_9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1e3e0084969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50" y="1818075"/>
            <a:ext cx="8162923" cy="43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3e0084969_0_10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Comentários sobre a implementação</a:t>
            </a:r>
            <a:endParaRPr sz="2800"/>
          </a:p>
        </p:txBody>
      </p:sp>
      <p:sp>
        <p:nvSpPr>
          <p:cNvPr id="221" name="Google Shape;221;g1e3e0084969_0_10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3d00958b7_0_8"/>
          <p:cNvSpPr/>
          <p:nvPr/>
        </p:nvSpPr>
        <p:spPr>
          <a:xfrm>
            <a:off x="107550" y="2489196"/>
            <a:ext cx="8784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Projeto controlador proporcional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e3d00958b7_0_8"/>
          <p:cNvSpPr/>
          <p:nvPr/>
        </p:nvSpPr>
        <p:spPr>
          <a:xfrm>
            <a:off x="741169" y="5177684"/>
            <a:ext cx="7704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e3d00958b7_0_8"/>
          <p:cNvSpPr/>
          <p:nvPr/>
        </p:nvSpPr>
        <p:spPr>
          <a:xfrm>
            <a:off x="647564" y="6453336"/>
            <a:ext cx="770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e3d00958b7_0_8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230" name="Google Shape;230;g1e3d00958b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e3d00958b7_0_8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22960" y="1845720"/>
            <a:ext cx="7543080" cy="4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Definição do desempenho desejado para malha fechada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Projeto do controlador proporcional via LGR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Simulação da resposta em malha fechada e do sinal de controle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Implementação na bancada Motor-gerador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3d00958b7_0_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e3d00958b7_0_1"/>
          <p:cNvSpPr/>
          <p:nvPr/>
        </p:nvSpPr>
        <p:spPr>
          <a:xfrm>
            <a:off x="822960" y="1845720"/>
            <a:ext cx="75432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Validação do controlador Proporcional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Comentários sobre a implementação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e3d00958b7_0_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Definição do desempenho desejado para malha fechada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Constante de tempo de MF ser 70% da constante de malha aberta.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650" y="2904850"/>
            <a:ext cx="29622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050" y="4748875"/>
            <a:ext cx="46291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e0084969_0_26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Simulação da resposta em malha fechada e do sinal de controle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e3e0084969_0_26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Sinal de saída Malha Fechada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1" name="Google Shape;151;g1e3e0084969_0_2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e3e008496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7" y="2366700"/>
            <a:ext cx="8650923" cy="380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e0084969_0_36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Simulação da resposta em malha fechada e do sinal de controle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e3e0084969_0_36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Sinal de Controle Malha Fechada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9" name="Google Shape;159;g1e3e0084969_0_3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e3e008496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521000"/>
            <a:ext cx="8578152" cy="37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3e0084969_0_45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166" name="Google Shape;166;g1e3e0084969_0_45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Importando as bibliotecas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7" name="Google Shape;167;g1e3e0084969_0_45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e3e008496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3024300"/>
            <a:ext cx="8766799" cy="24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e0084969_0_53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174" name="Google Shape;174;g1e3e0084969_0_53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Parâmetros e sinais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5" name="Google Shape;175;g1e3e0084969_0_53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1e3e0084969_0_53"/>
          <p:cNvPicPr preferRelativeResize="0"/>
          <p:nvPr/>
        </p:nvPicPr>
        <p:blipFill rotWithShape="1">
          <a:blip r:embed="rId3">
            <a:alphaModFix/>
          </a:blip>
          <a:srcRect b="15289" l="0" r="0" t="9170"/>
          <a:stretch/>
        </p:blipFill>
        <p:spPr>
          <a:xfrm>
            <a:off x="251525" y="2486025"/>
            <a:ext cx="8705051" cy="34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e0084969_0_6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182" name="Google Shape;182;g1e3e0084969_0_61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Sinal referência e conexão ao arduino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3" name="Google Shape;183;g1e3e0084969_0_6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1e3e0084969_0_61"/>
          <p:cNvPicPr preferRelativeResize="0"/>
          <p:nvPr/>
        </p:nvPicPr>
        <p:blipFill rotWithShape="1">
          <a:blip r:embed="rId3">
            <a:alphaModFix/>
          </a:blip>
          <a:srcRect b="0" l="0" r="7441" t="0"/>
          <a:stretch/>
        </p:blipFill>
        <p:spPr>
          <a:xfrm>
            <a:off x="220713" y="2812500"/>
            <a:ext cx="8595274" cy="22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