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7" roundtripDataSignature="AMtx7mi7cIYRaQrE3LM5Nv1Nm0lIvlIp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3ddefa7fe_0_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1e3ddefa7fe_0_6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3ddefa7fe_0_1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1e3ddefa7fe_0_115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3ddefa7fe_0_1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1e3ddefa7fe_0_123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3ddefa7fe_0_1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g1e3ddefa7fe_0_13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3ddefa7fe_0_13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g1e3ddefa7fe_0_138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3ddefa7fe_0_14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1e3ddefa7fe_0_145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3ddefa7fe_0_15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1e3ddefa7fe_0_159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3ddefa7fe_0_16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1e3ddefa7fe_0_166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3ddefa7fe_0_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g1e3ddefa7fe_0_2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e3ddefa7fe_0_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g1e3ddefa7fe_0_26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e3d00f613e_0_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g1e3d00f613e_0_2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3ddefa7fe_0_24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1e3ddefa7fe_0_242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3ddefa7fe_0_5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1e3ddefa7fe_0_55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3ddefa7fe_0_2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1e3ddefa7fe_0_228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3ddefa7fe_0_4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1e3ddefa7fe_0_4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3ddefa7fe_0_8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1e3ddefa7fe_0_8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3ddefa7fe_0_10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1e3ddefa7fe_0_103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8" name="Google Shape;5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8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8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9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0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0" name="Google Shape;110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0" y="6400800"/>
            <a:ext cx="9143280" cy="456480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5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Google Shape;8;p15"/>
          <p:cNvCxnSpPr/>
          <p:nvPr/>
        </p:nvCxnSpPr>
        <p:spPr>
          <a:xfrm>
            <a:off x="894960" y="1737720"/>
            <a:ext cx="7475400" cy="36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5"/>
          <p:cNvSpPr/>
          <p:nvPr/>
        </p:nvSpPr>
        <p:spPr>
          <a:xfrm>
            <a:off x="2520" y="6400800"/>
            <a:ext cx="9140760" cy="456480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15"/>
          <p:cNvCxnSpPr/>
          <p:nvPr/>
        </p:nvCxnSpPr>
        <p:spPr>
          <a:xfrm>
            <a:off x="905400" y="4343400"/>
            <a:ext cx="7406640" cy="36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5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/>
          <p:nvPr/>
        </p:nvSpPr>
        <p:spPr>
          <a:xfrm>
            <a:off x="0" y="6400800"/>
            <a:ext cx="9143280" cy="456480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7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7"/>
          <p:cNvCxnSpPr/>
          <p:nvPr/>
        </p:nvCxnSpPr>
        <p:spPr>
          <a:xfrm>
            <a:off x="894960" y="1737720"/>
            <a:ext cx="7475400" cy="36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7"/>
          <p:cNvSpPr txBox="1"/>
          <p:nvPr>
            <p:ph type="title"/>
          </p:nvPr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/>
          <p:nvPr/>
        </p:nvSpPr>
        <p:spPr>
          <a:xfrm>
            <a:off x="107550" y="2489196"/>
            <a:ext cx="8784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pt-BR" sz="3700">
                <a:solidFill>
                  <a:schemeClr val="dk1"/>
                </a:solidFill>
              </a:rPr>
              <a:t>Projeto controlador PI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741169" y="5177684"/>
            <a:ext cx="7704855" cy="991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baseline="30000" i="0" sz="2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Andrez Muller, Oséias Farias, Thalia Barroso, Herbert</a:t>
            </a:r>
            <a:r>
              <a:rPr b="0" baseline="3000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647564" y="6453336"/>
            <a:ext cx="7704855" cy="404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Tucuruí – PA , maio 2023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1547663" y="439045"/>
            <a:ext cx="7021200" cy="1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UNIVERSIDADE FEDERAL DO PARÁ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CAMPUS UNIVERSITÁRIO DE TUCURUÍ – CAMTUC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FACULDADE DE ENGENHARIA ELÉTRICA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FPA-logo-190126E206-seeklogo.com.png — Instituto Nacional ..." id="120" name="Google Shape;12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225" y="147836"/>
            <a:ext cx="1217760" cy="133331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/>
          <p:nvPr/>
        </p:nvSpPr>
        <p:spPr>
          <a:xfrm>
            <a:off x="1459201" y="4386463"/>
            <a:ext cx="62256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Laboratório de Controle de Sistemas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Professores:  Claison Silva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3ddefa7fe_0_6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/>
              <a:t>Simulação da resposta em malha fechada e do sinal de controle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205" name="Google Shape;205;g1e3ddefa7fe_0_6"/>
          <p:cNvSpPr/>
          <p:nvPr/>
        </p:nvSpPr>
        <p:spPr>
          <a:xfrm>
            <a:off x="251525" y="1912825"/>
            <a:ext cx="8114400" cy="20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637" lvl="0" marL="43199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Resposta em malha fechada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e3ddefa7fe_0_6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1e3ddefa7fe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25" y="2515925"/>
            <a:ext cx="8114400" cy="3611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3ddefa7fe_0_115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/>
              <a:t>Simulação da resposta em malha fechada e do sinal de controle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213" name="Google Shape;213;g1e3ddefa7fe_0_115"/>
          <p:cNvSpPr/>
          <p:nvPr/>
        </p:nvSpPr>
        <p:spPr>
          <a:xfrm>
            <a:off x="251525" y="1912825"/>
            <a:ext cx="8114400" cy="20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637" lvl="0" marL="43199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Sinal de Controle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e3ddefa7fe_0_115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1e3ddefa7fe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88" y="2328050"/>
            <a:ext cx="8138476" cy="36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3ddefa7fe_0_123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/>
              <a:t>Simulação da resposta em malha fechada e do sinal de controle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221" name="Google Shape;221;g1e3ddefa7fe_0_123"/>
          <p:cNvSpPr/>
          <p:nvPr/>
        </p:nvSpPr>
        <p:spPr>
          <a:xfrm>
            <a:off x="251525" y="1912825"/>
            <a:ext cx="8114400" cy="20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637" lvl="0" marL="43199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LGR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e3ddefa7fe_0_123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1e3ddefa7fe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900" y="1736750"/>
            <a:ext cx="5756924" cy="45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3ddefa7fe_0_131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/>
              <a:t>Implementação na bancada Motor-gerador</a:t>
            </a:r>
            <a:endParaRPr sz="2800"/>
          </a:p>
        </p:txBody>
      </p:sp>
      <p:sp>
        <p:nvSpPr>
          <p:cNvPr id="229" name="Google Shape;229;g1e3ddefa7fe_0_131"/>
          <p:cNvSpPr/>
          <p:nvPr/>
        </p:nvSpPr>
        <p:spPr>
          <a:xfrm>
            <a:off x="251525" y="1912825"/>
            <a:ext cx="81837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637" lvl="0" marL="43199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pt-BR" sz="2800"/>
              <a:t>Importando as bibliotecas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30" name="Google Shape;230;g1e3ddefa7fe_0_131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g1e3ddefa7fe_0_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3024300"/>
            <a:ext cx="8766799" cy="24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3ddefa7fe_0_138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/>
              <a:t>Implementação na bancada Motor-gerador</a:t>
            </a:r>
            <a:endParaRPr sz="2800"/>
          </a:p>
        </p:txBody>
      </p:sp>
      <p:sp>
        <p:nvSpPr>
          <p:cNvPr id="237" name="Google Shape;237;g1e3ddefa7fe_0_138"/>
          <p:cNvSpPr/>
          <p:nvPr/>
        </p:nvSpPr>
        <p:spPr>
          <a:xfrm>
            <a:off x="251525" y="1912825"/>
            <a:ext cx="81837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637" lvl="0" marL="43199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pt-BR" sz="2800"/>
              <a:t>Parâmetros e sinais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38" name="Google Shape;238;g1e3ddefa7fe_0_138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g1e3ddefa7fe_0_138"/>
          <p:cNvPicPr preferRelativeResize="0"/>
          <p:nvPr/>
        </p:nvPicPr>
        <p:blipFill rotWithShape="1">
          <a:blip r:embed="rId3">
            <a:alphaModFix/>
          </a:blip>
          <a:srcRect b="15289" l="0" r="0" t="9170"/>
          <a:stretch/>
        </p:blipFill>
        <p:spPr>
          <a:xfrm>
            <a:off x="251525" y="2486025"/>
            <a:ext cx="8705051" cy="34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3ddefa7fe_0_145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/>
              <a:t>Implementação na bancada Motor-gerador</a:t>
            </a:r>
            <a:endParaRPr sz="2800"/>
          </a:p>
        </p:txBody>
      </p:sp>
      <p:sp>
        <p:nvSpPr>
          <p:cNvPr id="245" name="Google Shape;245;g1e3ddefa7fe_0_145"/>
          <p:cNvSpPr/>
          <p:nvPr/>
        </p:nvSpPr>
        <p:spPr>
          <a:xfrm>
            <a:off x="251525" y="1912825"/>
            <a:ext cx="81837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637" lvl="0" marL="43199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pt-BR" sz="2800"/>
              <a:t>Sinal referência e conexão ao arduino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46" name="Google Shape;246;g1e3ddefa7fe_0_145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1e3ddefa7fe_0_145"/>
          <p:cNvPicPr preferRelativeResize="0"/>
          <p:nvPr/>
        </p:nvPicPr>
        <p:blipFill rotWithShape="1">
          <a:blip r:embed="rId3">
            <a:alphaModFix/>
          </a:blip>
          <a:srcRect b="0" l="0" r="7441" t="0"/>
          <a:stretch/>
        </p:blipFill>
        <p:spPr>
          <a:xfrm>
            <a:off x="251513" y="2503875"/>
            <a:ext cx="8595274" cy="2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1e3ddefa7fe_0_145"/>
          <p:cNvPicPr preferRelativeResize="0"/>
          <p:nvPr/>
        </p:nvPicPr>
        <p:blipFill rotWithShape="1">
          <a:blip r:embed="rId4">
            <a:alphaModFix/>
          </a:blip>
          <a:srcRect b="48712" l="0" r="0" t="0"/>
          <a:stretch/>
        </p:blipFill>
        <p:spPr>
          <a:xfrm>
            <a:off x="261987" y="4971325"/>
            <a:ext cx="8620026" cy="11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3ddefa7fe_0_159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/>
              <a:t>Implementação na bancada Motor-gerador</a:t>
            </a:r>
            <a:endParaRPr sz="2800"/>
          </a:p>
        </p:txBody>
      </p:sp>
      <p:sp>
        <p:nvSpPr>
          <p:cNvPr id="254" name="Google Shape;254;g1e3ddefa7fe_0_159"/>
          <p:cNvSpPr/>
          <p:nvPr/>
        </p:nvSpPr>
        <p:spPr>
          <a:xfrm>
            <a:off x="251525" y="1912825"/>
            <a:ext cx="81837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637" lvl="0" marL="43199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pt-BR" sz="2800"/>
              <a:t>Lendo sinal de saída e calculando o erro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55" name="Google Shape;255;g1e3ddefa7fe_0_159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g1e3ddefa7fe_0_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63" y="2812475"/>
            <a:ext cx="8402975" cy="2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3ddefa7fe_0_166"/>
          <p:cNvSpPr/>
          <p:nvPr/>
        </p:nvSpPr>
        <p:spPr>
          <a:xfrm>
            <a:off x="800410" y="-163615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/>
              <a:t>Implementação na bancada Motor-gerador</a:t>
            </a:r>
            <a:endParaRPr sz="2800"/>
          </a:p>
        </p:txBody>
      </p:sp>
      <p:sp>
        <p:nvSpPr>
          <p:cNvPr id="262" name="Google Shape;262;g1e3ddefa7fe_0_166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g1e3ddefa7fe_0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275" y="855251"/>
            <a:ext cx="8295575" cy="53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e3ddefa7fe_0_20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/>
              <a:t>Validação do controlador PI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269" name="Google Shape;269;g1e3ddefa7fe_0_20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g1e3ddefa7fe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388447"/>
            <a:ext cx="8991602" cy="4810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e3ddefa7fe_0_26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/>
              <a:t>Comentários sobre a implementação.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276" name="Google Shape;276;g1e3ddefa7fe_0_26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Sumário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822960" y="1845720"/>
            <a:ext cx="7543080" cy="44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718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Definição do desempenho para malha fechada</a:t>
            </a:r>
            <a:endParaRPr sz="2400">
              <a:solidFill>
                <a:schemeClr val="dk1"/>
              </a:solidFill>
            </a:endParaRPr>
          </a:p>
          <a:p>
            <a:pPr indent="-29718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Projeto do controlador PI via LGR</a:t>
            </a:r>
            <a:endParaRPr sz="2400">
              <a:solidFill>
                <a:schemeClr val="dk1"/>
              </a:solidFill>
            </a:endParaRPr>
          </a:p>
          <a:p>
            <a:pPr indent="-29718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Simulação da resposta em malha fechada e do sinal de controle</a:t>
            </a:r>
            <a:endParaRPr sz="2400">
              <a:solidFill>
                <a:schemeClr val="dk1"/>
              </a:solidFill>
            </a:endParaRPr>
          </a:p>
          <a:p>
            <a:pPr indent="-29718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Implementação na bancada Motor-Gerador</a:t>
            </a:r>
            <a:endParaRPr sz="2400">
              <a:solidFill>
                <a:schemeClr val="dk1"/>
              </a:solidFill>
            </a:endParaRPr>
          </a:p>
          <a:p>
            <a:pPr indent="-29718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Validação do controlador PI</a:t>
            </a:r>
            <a:endParaRPr sz="2400">
              <a:solidFill>
                <a:schemeClr val="dk1"/>
              </a:solidFill>
            </a:endParaRPr>
          </a:p>
          <a:p>
            <a:pPr indent="-29718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Comentários sobre a implementação.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8532439" y="6471930"/>
            <a:ext cx="611595" cy="45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3d00f613e_0_2"/>
          <p:cNvSpPr/>
          <p:nvPr/>
        </p:nvSpPr>
        <p:spPr>
          <a:xfrm>
            <a:off x="107550" y="2489196"/>
            <a:ext cx="8784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pt-BR" sz="3700">
                <a:solidFill>
                  <a:schemeClr val="dk1"/>
                </a:solidFill>
              </a:rPr>
              <a:t>Projeto controlador PI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e3d00f613e_0_2"/>
          <p:cNvSpPr/>
          <p:nvPr/>
        </p:nvSpPr>
        <p:spPr>
          <a:xfrm>
            <a:off x="741169" y="5177684"/>
            <a:ext cx="77049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baseline="30000" i="0" sz="2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Andrez Muller, Oséias Farias, Thalia Barroso, Herbert</a:t>
            </a:r>
            <a:r>
              <a:rPr b="0" baseline="3000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e3d00f613e_0_2"/>
          <p:cNvSpPr/>
          <p:nvPr/>
        </p:nvSpPr>
        <p:spPr>
          <a:xfrm>
            <a:off x="647564" y="6453336"/>
            <a:ext cx="7704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Tucuruí – PA , maio 2023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e3d00f613e_0_2"/>
          <p:cNvSpPr/>
          <p:nvPr/>
        </p:nvSpPr>
        <p:spPr>
          <a:xfrm>
            <a:off x="1547663" y="439045"/>
            <a:ext cx="7021200" cy="1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UNIVERSIDADE FEDERAL DO PARÁ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CAMPUS UNIVERSITÁRIO DE TUCURUÍ – CAMTUC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FACULDADE DE ENGENHARIA ELÉTRICA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FPA-logo-190126E206-seeklogo.com.png — Instituto Nacional ..." id="285" name="Google Shape;285;g1e3d00f613e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225" y="147836"/>
            <a:ext cx="1217760" cy="133331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1e3d00f613e_0_2"/>
          <p:cNvSpPr/>
          <p:nvPr/>
        </p:nvSpPr>
        <p:spPr>
          <a:xfrm>
            <a:off x="1459201" y="4386463"/>
            <a:ext cx="62256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Laboratório de Controle de Sistemas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Professores:  Claison Silva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3ddefa7fe_0_242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/>
              <a:t>Definição do desempenho para malha fechada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34" name="Google Shape;134;g1e3ddefa7fe_0_242"/>
          <p:cNvSpPr/>
          <p:nvPr/>
        </p:nvSpPr>
        <p:spPr>
          <a:xfrm>
            <a:off x="251525" y="1912825"/>
            <a:ext cx="81144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637" lvl="0" marL="43199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As especificações de desempenho são: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35" name="Google Shape;135;g1e3ddefa7fe_0_242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1e3ddefa7fe_0_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700" y="2595300"/>
            <a:ext cx="1870700" cy="3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e3ddefa7fe_0_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3999" y="3131050"/>
            <a:ext cx="1908335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e3ddefa7fe_0_242"/>
          <p:cNvSpPr txBox="1"/>
          <p:nvPr/>
        </p:nvSpPr>
        <p:spPr>
          <a:xfrm>
            <a:off x="422325" y="4423400"/>
            <a:ext cx="6555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637" lvl="0" marL="43199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Tp: </a:t>
            </a:r>
            <a:r>
              <a:rPr lang="pt-BR" sz="2400">
                <a:solidFill>
                  <a:schemeClr val="dk1"/>
                </a:solidFill>
              </a:rPr>
              <a:t>Instante de pico</a:t>
            </a:r>
            <a:endParaRPr sz="2400">
              <a:solidFill>
                <a:schemeClr val="dk1"/>
              </a:solidFill>
            </a:endParaRPr>
          </a:p>
          <a:p>
            <a:pPr indent="-323637" lvl="0" marL="43199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%UP: Ultrapassagem Percentual</a:t>
            </a:r>
            <a:r>
              <a:rPr lang="pt-BR" sz="2100">
                <a:solidFill>
                  <a:schemeClr val="dk1"/>
                </a:solidFill>
              </a:rPr>
              <a:t> 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3ddefa7fe_0_55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</a:rPr>
              <a:t>Projeto do controlador PI via LGR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44" name="Google Shape;144;g1e3ddefa7fe_0_55"/>
          <p:cNvSpPr/>
          <p:nvPr/>
        </p:nvSpPr>
        <p:spPr>
          <a:xfrm>
            <a:off x="345475" y="3254900"/>
            <a:ext cx="81144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7180" lvl="0" marL="457200" rtl="0" algn="l">
              <a:lnSpc>
                <a:spcPct val="132692"/>
              </a:lnSpc>
              <a:spcBef>
                <a:spcPts val="0"/>
              </a:spcBef>
              <a:spcAft>
                <a:spcPts val="0"/>
              </a:spcAft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Função de Transferência de Controlador PI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5" name="Google Shape;145;g1e3ddefa7fe_0_55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1e3ddefa7fe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938" y="3809400"/>
            <a:ext cx="2674925" cy="74807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e3ddefa7fe_0_55"/>
          <p:cNvSpPr/>
          <p:nvPr/>
        </p:nvSpPr>
        <p:spPr>
          <a:xfrm>
            <a:off x="345475" y="1984700"/>
            <a:ext cx="81144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7180" lvl="0" marL="457200" rtl="0" algn="l">
              <a:lnSpc>
                <a:spcPct val="132692"/>
              </a:lnSpc>
              <a:spcBef>
                <a:spcPts val="0"/>
              </a:spcBef>
              <a:spcAft>
                <a:spcPts val="0"/>
              </a:spcAft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Função da Planta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48" name="Google Shape;148;g1e3ddefa7fe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275" y="2458750"/>
            <a:ext cx="27622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e3ddefa7fe_0_55"/>
          <p:cNvSpPr/>
          <p:nvPr/>
        </p:nvSpPr>
        <p:spPr>
          <a:xfrm>
            <a:off x="418050" y="4688963"/>
            <a:ext cx="81144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7180" lvl="0" marL="457200" rtl="0" algn="l">
              <a:lnSpc>
                <a:spcPct val="132692"/>
              </a:lnSpc>
              <a:spcBef>
                <a:spcPts val="0"/>
              </a:spcBef>
              <a:spcAft>
                <a:spcPts val="0"/>
              </a:spcAft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Função de Transferência</a:t>
            </a:r>
            <a:r>
              <a:rPr lang="pt-BR" sz="2400">
                <a:solidFill>
                  <a:schemeClr val="dk1"/>
                </a:solidFill>
              </a:rPr>
              <a:t> de malha fechada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50" name="Google Shape;150;g1e3ddefa7fe_0_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5275" y="5363763"/>
            <a:ext cx="437197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3ddefa7fe_0_228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</a:rPr>
              <a:t>Projeto do controlador PI via LGR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56" name="Google Shape;156;g1e3ddefa7fe_0_228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e3ddefa7fe_0_228"/>
          <p:cNvSpPr/>
          <p:nvPr/>
        </p:nvSpPr>
        <p:spPr>
          <a:xfrm>
            <a:off x="251750" y="2179288"/>
            <a:ext cx="81144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7180" lvl="0" marL="457200" rtl="0" algn="just">
              <a:lnSpc>
                <a:spcPct val="132692"/>
              </a:lnSpc>
              <a:spcBef>
                <a:spcPts val="0"/>
              </a:spcBef>
              <a:spcAft>
                <a:spcPts val="0"/>
              </a:spcAft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Um abordagem para o projeto do controlador PI consiste em comparar a função de transferência em H(s) com uma função de transferência padronizada de referência Href(s).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58" name="Google Shape;158;g1e3ddefa7fe_0_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500" y="4214328"/>
            <a:ext cx="5699043" cy="9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e3ddefa7fe_0_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050" y="5241303"/>
            <a:ext cx="4158825" cy="9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</a:rPr>
              <a:t>Projeto do controlador PI via LGR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65" name="Google Shape;165;p3"/>
          <p:cNvSpPr/>
          <p:nvPr/>
        </p:nvSpPr>
        <p:spPr>
          <a:xfrm>
            <a:off x="251525" y="1912825"/>
            <a:ext cx="81144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637" lvl="0" marL="43199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As especificações de desempenho são.</a:t>
            </a:r>
            <a:endParaRPr sz="2400">
              <a:solidFill>
                <a:schemeClr val="dk1"/>
              </a:solidFill>
            </a:endParaRPr>
          </a:p>
          <a:p>
            <a:pPr indent="-323637" lvl="0" marL="43199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chemeClr val="dk1"/>
                </a:solidFill>
              </a:rPr>
              <a:t>Ultrapassagem percentual (%UP):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66" name="Google Shape;166;p3"/>
          <p:cNvSpPr txBox="1"/>
          <p:nvPr/>
        </p:nvSpPr>
        <p:spPr>
          <a:xfrm>
            <a:off x="8532439" y="6471930"/>
            <a:ext cx="611595" cy="45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948" y="3090625"/>
            <a:ext cx="5985876" cy="12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"/>
          <p:cNvSpPr txBox="1"/>
          <p:nvPr/>
        </p:nvSpPr>
        <p:spPr>
          <a:xfrm>
            <a:off x="251525" y="4603875"/>
            <a:ext cx="665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7180" lvl="0" marL="457200" rtl="0" algn="l">
              <a:lnSpc>
                <a:spcPct val="1326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chemeClr val="dk1"/>
                </a:solidFill>
              </a:rPr>
              <a:t>Instante de pico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69" name="Google Shape;16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5700" y="5261125"/>
            <a:ext cx="1368925" cy="82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3ddefa7fe_0_40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</a:rPr>
              <a:t>Projeto do controlador PI via LGR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75" name="Google Shape;175;g1e3ddefa7fe_0_40"/>
          <p:cNvSpPr/>
          <p:nvPr/>
        </p:nvSpPr>
        <p:spPr>
          <a:xfrm>
            <a:off x="251525" y="1912825"/>
            <a:ext cx="81144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637" lvl="0" marL="43199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As especificações de desempenho são: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76" name="Google Shape;176;g1e3ddefa7fe_0_40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1e3ddefa7fe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700" y="2595300"/>
            <a:ext cx="1870700" cy="3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1e3ddefa7fe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3999" y="3131050"/>
            <a:ext cx="1908335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1e3ddefa7fe_0_40"/>
          <p:cNvSpPr txBox="1"/>
          <p:nvPr/>
        </p:nvSpPr>
        <p:spPr>
          <a:xfrm>
            <a:off x="765000" y="3972550"/>
            <a:ext cx="7217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Fator de amortecimento: 0.6901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Frequência natural: 10.5385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3ddefa7fe_0_80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</a:rPr>
              <a:t>Projeto do controlador PI via LGR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85" name="Google Shape;185;g1e3ddefa7fe_0_80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e3ddefa7fe_0_80"/>
          <p:cNvSpPr/>
          <p:nvPr/>
        </p:nvSpPr>
        <p:spPr>
          <a:xfrm>
            <a:off x="537350" y="1926250"/>
            <a:ext cx="81144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7180" lvl="0" marL="457200" rtl="0" algn="l">
              <a:lnSpc>
                <a:spcPct val="132692"/>
              </a:lnSpc>
              <a:spcBef>
                <a:spcPts val="0"/>
              </a:spcBef>
              <a:spcAft>
                <a:spcPts val="0"/>
              </a:spcAft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Função de Transferência de Controlador PI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87" name="Google Shape;187;g1e3ddefa7fe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813" y="2480750"/>
            <a:ext cx="2674925" cy="748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e3ddefa7fe_0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25" y="3761801"/>
            <a:ext cx="5073325" cy="3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e3ddefa7fe_0_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4750" y="4286000"/>
            <a:ext cx="4245716" cy="3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e3ddefa7fe_0_80"/>
          <p:cNvSpPr txBox="1"/>
          <p:nvPr/>
        </p:nvSpPr>
        <p:spPr>
          <a:xfrm>
            <a:off x="756325" y="5140150"/>
            <a:ext cx="734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Kc = </a:t>
            </a:r>
            <a:r>
              <a:rPr lang="pt-BR" sz="2400">
                <a:solidFill>
                  <a:schemeClr val="dk1"/>
                </a:solidFill>
              </a:rPr>
              <a:t>1.8675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  a = 28.7275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3ddefa7fe_0_103"/>
          <p:cNvSpPr/>
          <p:nvPr/>
        </p:nvSpPr>
        <p:spPr>
          <a:xfrm>
            <a:off x="822960" y="286560"/>
            <a:ext cx="75432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</a:rPr>
              <a:t>Projeto do controlador PI via LGR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96" name="Google Shape;196;g1e3ddefa7fe_0_103"/>
          <p:cNvSpPr txBox="1"/>
          <p:nvPr/>
        </p:nvSpPr>
        <p:spPr>
          <a:xfrm>
            <a:off x="8532439" y="6471930"/>
            <a:ext cx="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e3ddefa7fe_0_103"/>
          <p:cNvSpPr/>
          <p:nvPr/>
        </p:nvSpPr>
        <p:spPr>
          <a:xfrm>
            <a:off x="537350" y="1926250"/>
            <a:ext cx="81144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7180" lvl="0" marL="457200" rtl="0" algn="l">
              <a:lnSpc>
                <a:spcPct val="132692"/>
              </a:lnSpc>
              <a:spcBef>
                <a:spcPts val="0"/>
              </a:spcBef>
              <a:spcAft>
                <a:spcPts val="0"/>
              </a:spcAft>
              <a:buSzPts val="1080"/>
              <a:buFont typeface="Noto Sans Symbols"/>
              <a:buChar char="●"/>
            </a:pPr>
            <a:r>
              <a:rPr lang="pt-BR" sz="2400">
                <a:solidFill>
                  <a:schemeClr val="dk1"/>
                </a:solidFill>
              </a:rPr>
              <a:t>Função de Transferência de Controlador PI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98" name="Google Shape;198;g1e3ddefa7fe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863" y="2816275"/>
            <a:ext cx="2674925" cy="748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1e3ddefa7fe_0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1875" y="3911075"/>
            <a:ext cx="4057750" cy="7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