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7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4005A-1871-43A6-89F0-0A7A54362D62}">
          <p14:sldIdLst>
            <p14:sldId id="256"/>
            <p14:sldId id="259"/>
            <p14:sldId id="260"/>
            <p14:sldId id="270"/>
            <p14:sldId id="261"/>
            <p14:sldId id="262"/>
            <p14:sldId id="263"/>
            <p14:sldId id="265"/>
            <p14:sldId id="267"/>
            <p14:sldId id="268"/>
            <p14:sldId id="269"/>
            <p14:sldId id="271"/>
          </p14:sldIdLst>
        </p14:section>
        <p14:section name="SearchSpecification" id="{529E4590-9292-4403-B3A5-39D340A22131}">
          <p14:sldIdLst>
            <p14:sldId id="272"/>
            <p14:sldId id="273"/>
            <p14:sldId id="274"/>
          </p14:sldIdLst>
        </p14:section>
        <p14:section name="Untitled Section" id="{7D0696B9-0F40-47B6-AF66-070248C907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6349" autoAdjust="0"/>
  </p:normalViewPr>
  <p:slideViewPr>
    <p:cSldViewPr snapToGrid="0">
      <p:cViewPr varScale="1">
        <p:scale>
          <a:sx n="109" d="100"/>
          <a:sy n="10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30F1-BB2D-4453-B544-7EE3362641F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C905-56B6-4AF8-9B1F-AFFEF0BE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1DA7-6C15-82F2-A34D-0D40585A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DDC9-E878-34F4-5EC7-031D5597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6397-3F36-1FAA-54BB-4EDDF87D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6ED9-3495-A754-F1C3-17EF5A0D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996B-4D91-53FB-BDC5-05D3650C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0F92-D1ED-2D3F-0E33-16B9C91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484A-398F-7D48-5534-629BE9D0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C992-A13B-34B9-EB92-30B97AA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C0DC-39CE-42D4-C896-3BC1376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D61A-3A7A-6122-FBA9-88CC5ECD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425CD-166F-B729-543B-D5A9C373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5038-7E92-E536-4C19-58C9E712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F1CB-B2C1-CE71-0212-6FC5409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CE7-C273-D957-38AD-D41DAA7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F051-0175-68C8-B5E3-C6837124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116-CC44-B282-F66D-23EBFD19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CA6B-3DFD-4C69-CC06-2D6B3F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E8B2-D112-68F3-6152-CAF6199C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D80F-A4C1-9AE9-0F5B-F3F3616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D214-686A-1895-DF36-CA1DC0E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9DE1-5B20-79B3-75DD-454B18D7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4D74-5B41-8BD5-E66E-B17EE655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7C19-AC6E-9E66-EB3B-2F3BDC9C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49B2-D592-3A77-8D7E-E4E238C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251C-67CE-DC1B-F659-0FE05B2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510-AB18-6B75-D557-5D9F3A60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BC16-B2E1-1875-3D85-CC91CFC6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0DA64-A746-5B30-B237-9EF30CD0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F91C-D0EB-1502-24E1-044001B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160F-A63B-FA21-A7BF-1CF6C1C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9DA-274A-795D-2550-73AF50B4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B076-FC7E-0932-92FF-4E05CF80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AB1C-677A-D95A-85BA-B45580C7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B1CB-8971-AA8C-7198-AA15DC06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EAB4-D328-D117-F332-598D80D76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148C4-D2EB-CEF3-146A-031A5E89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DFC0D-EBEE-63B9-A313-0D210D68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F074-8753-71AE-DA63-5FB0EF5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090EC-F740-61DF-E455-8A7DEB6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1DDF-6D4C-7C81-57A1-890D6FF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652CE-7ADB-0D43-3CF4-870F800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FF6C-40EE-994F-8DA8-8E00922B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BF372-A5DA-5698-81DF-AE702D7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83CE3-E2E8-8C07-3211-60471DDA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5506-18F2-B25B-C5DC-F6EA3581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0D9C-256E-EA1E-E48D-1D99629C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5EBF-9B76-1A71-4DF3-659F464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354F-5C84-B126-068B-7E9DB789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E729-F265-E779-0F0B-7C9E633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ED13-63AF-E800-E436-F9F346C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05E9-188E-3CEB-300C-2975EE9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2F47-A722-CBAD-6F07-6B09D0BF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D3D-8C03-2B32-6B8F-779362C8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9FA8-C126-A459-DE0C-8A3841DF1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ABD1-4CC5-606C-C4C1-60EC106B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0066-3124-4BFE-074F-96AEAD2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6AF-7FB1-C0B6-6D38-4796B688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FEF36-0081-3E61-9303-3CD65EFB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35726-F24D-C38E-E942-F06002D7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6804-8F4C-74B9-73B6-337F2707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B226-2C70-2C08-0C13-D596AEEA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7EDE-B260-44FD-886D-2B2B152B606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BB37-0E30-B521-419B-E2E8BA24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0147-C8A2-1FF1-3434-44C160DE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F380-9AF0-B049-13DA-66D852F68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Localized Lookups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B3337-098B-F50A-1148-EB4999977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9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FD1-1E50-89EE-5BC7-3954EB4B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51C01-2E7C-6ADB-72CB-20C023D4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78256"/>
          </a:xfrm>
        </p:spPr>
      </p:pic>
    </p:spTree>
    <p:extLst>
      <p:ext uri="{BB962C8B-B14F-4D97-AF65-F5344CB8AC3E}">
        <p14:creationId xmlns:p14="http://schemas.microsoft.com/office/powerpoint/2010/main" val="20065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FD1-1E50-89EE-5BC7-3954EB4B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Management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28CEB-95F2-E7D7-F9F9-6933C773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911452"/>
            <a:ext cx="10515600" cy="1969884"/>
          </a:xfrm>
        </p:spPr>
      </p:pic>
    </p:spTree>
    <p:extLst>
      <p:ext uri="{BB962C8B-B14F-4D97-AF65-F5344CB8AC3E}">
        <p14:creationId xmlns:p14="http://schemas.microsoft.com/office/powerpoint/2010/main" val="2113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CCBE-C642-8598-1773-BE8B64E9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1928-54B9-FD19-A0B2-59BD3061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translation table to your schema </a:t>
            </a:r>
            <a:r>
              <a:rPr lang="en-US" b="1" dirty="0"/>
              <a:t>OR</a:t>
            </a:r>
            <a:r>
              <a:rPr lang="en-US" dirty="0"/>
              <a:t> set </a:t>
            </a:r>
            <a:r>
              <a:rPr lang="en-US" dirty="0" err="1"/>
              <a:t>app.localization.auto</a:t>
            </a:r>
            <a:r>
              <a:rPr lang="en-US" dirty="0"/>
              <a:t>-create=true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translation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 serial4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"key"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locale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translation_pk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(id),</a:t>
            </a:r>
          </a:p>
          <a:p>
            <a:pPr marL="457200" lvl="1" indent="0">
              <a:buNone/>
            </a:pPr>
            <a:r>
              <a:rPr lang="fr-F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translation_un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UNIQUE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locale)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/>
          </a:p>
          <a:p>
            <a:pPr marL="0" indent="0" algn="l"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8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89EA-F238-32C0-BDC2-8111CA96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5703-C833-934A-AC2E-8E0432C2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issuesExist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predicate=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root.join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aidCardIssues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").get("status").get("id").in(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finalStatusIds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} else {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Subquery&lt;Long&gt;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subQuery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query.subquery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Long.class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Root&lt;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AidCardIssue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&gt; issue =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subQuery.from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AidCardIssue.class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subQuery.select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issue.get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aidCardApplication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").get("id"));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subQuery.where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issue.get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("status").get("id").in(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finalStatusIds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predicate =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criteriaBuilder.not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root.get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("id").in(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subQuery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5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7C0-68B5-F07F-05AD-6DE230E0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8A6DA-4814-C2E5-AEEE-1D26E499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279"/>
            <a:ext cx="10515600" cy="3242030"/>
          </a:xfrm>
        </p:spPr>
      </p:pic>
    </p:spTree>
    <p:extLst>
      <p:ext uri="{BB962C8B-B14F-4D97-AF65-F5344CB8AC3E}">
        <p14:creationId xmlns:p14="http://schemas.microsoft.com/office/powerpoint/2010/main" val="115256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C296-261E-133E-A45B-0718990C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C248-0E9C-4BAE-67A9-2F2EE57C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@Operation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"Fetch Companies list"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description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"Get a page of companies"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,hidden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@Parameter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description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&lt;p&gt;A search string of one or more expressions separated by comma , &lt;/p&gt;&lt;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&gt;"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&lt;li&gt;Expression is of the form [field][operator][value],...&lt;/li&gt;"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&lt;li&gt;Field can be a field name - or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field.subfield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if field is a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subentity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.&lt;/li&gt;"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&lt;li&gt;Operator can be any of Equal ':' / Not Equal '!' / Greater Than '&gt;' / Less Than '&lt;' / Greater Than or Equal '&gt;:' Less Than or Equal '&lt;:' Like '~' . &lt;/li&gt;"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&lt;li&gt;Value is a string format of the field data type and can be enclosed in punctuation marks(single quote.)&lt;/li&gt;"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&lt;li&gt;If operator is 'like' an * can be used as wild character, the like expression must be single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qouted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allowEmptyValue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name~'Siren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*'"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@ResponseStatus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(HttpStatus.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@PreAuthorize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$hasAuth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ApplicationPermissions.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COMPANY_VIEW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@Deprecated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Page&lt;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CompanyListItemDTO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getCompaniesWithFullSearch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@PageableDefault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(page = 0, size = 10) Pageable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pageable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required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"Searching companies with criteria {}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CompanyListItemDTO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companies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companyService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.getCompanyList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pageable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companies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A4FD-76AB-FA9A-EF50-7BA586E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4AEB-18CE-8088-5FC0-58D9280F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Database Lookup tables and Enum(</a:t>
            </a:r>
            <a:r>
              <a:rPr lang="en-US" dirty="0" err="1"/>
              <a:t>ReadOnly</a:t>
            </a:r>
            <a:r>
              <a:rPr lang="en-US" dirty="0"/>
              <a:t>) lookups </a:t>
            </a:r>
          </a:p>
          <a:p>
            <a:r>
              <a:rPr lang="en-US" dirty="0"/>
              <a:t>Returns lookup values localized to language requested in accept-lang header</a:t>
            </a:r>
          </a:p>
          <a:p>
            <a:r>
              <a:rPr lang="en-US" dirty="0"/>
              <a:t>Management allows adding any number of localizations for each lookup value. </a:t>
            </a:r>
          </a:p>
          <a:p>
            <a:r>
              <a:rPr lang="en-US" dirty="0"/>
              <a:t>Extensible:  supports adding lookups in other modules easily by registering new lookup type Enums on the lookup service. </a:t>
            </a:r>
          </a:p>
          <a:p>
            <a:r>
              <a:rPr lang="en-US" dirty="0"/>
              <a:t>Auto-create lookup tables controlled by a property.</a:t>
            </a:r>
          </a:p>
        </p:txBody>
      </p:sp>
    </p:spTree>
    <p:extLst>
      <p:ext uri="{BB962C8B-B14F-4D97-AF65-F5344CB8AC3E}">
        <p14:creationId xmlns:p14="http://schemas.microsoft.com/office/powerpoint/2010/main" val="40003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25E8-C7A5-D167-BD52-9449BAB5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4A115D-1987-1E46-FC99-7AE739A16B91}"/>
              </a:ext>
            </a:extLst>
          </p:cNvPr>
          <p:cNvSpPr/>
          <p:nvPr/>
        </p:nvSpPr>
        <p:spPr>
          <a:xfrm>
            <a:off x="1340371" y="1665236"/>
            <a:ext cx="2714092" cy="43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Lookup Types Enum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39180-C4BA-2536-AC90-C0BBD8ED8E99}"/>
              </a:ext>
            </a:extLst>
          </p:cNvPr>
          <p:cNvSpPr/>
          <p:nvPr/>
        </p:nvSpPr>
        <p:spPr>
          <a:xfrm>
            <a:off x="3403192" y="27776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C9A5E1-AB10-FBC7-5DE7-59ED6A521343}"/>
              </a:ext>
            </a:extLst>
          </p:cNvPr>
          <p:cNvSpPr/>
          <p:nvPr/>
        </p:nvSpPr>
        <p:spPr>
          <a:xfrm>
            <a:off x="847902" y="27776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CF951-A516-AAA2-E3C1-F1A8BC089AD1}"/>
              </a:ext>
            </a:extLst>
          </p:cNvPr>
          <p:cNvSpPr/>
          <p:nvPr/>
        </p:nvSpPr>
        <p:spPr>
          <a:xfrm>
            <a:off x="1591578" y="44414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Repository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DC1192-0908-3913-B87A-AF205B3D101C}"/>
              </a:ext>
            </a:extLst>
          </p:cNvPr>
          <p:cNvSpPr/>
          <p:nvPr/>
        </p:nvSpPr>
        <p:spPr>
          <a:xfrm>
            <a:off x="3555592" y="29300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0D8D6F-3EE8-CDEE-DBC1-4F6D129E91FB}"/>
              </a:ext>
            </a:extLst>
          </p:cNvPr>
          <p:cNvSpPr/>
          <p:nvPr/>
        </p:nvSpPr>
        <p:spPr>
          <a:xfrm>
            <a:off x="3707992" y="30824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8EBCE8-527C-070B-DDB5-B0580A881A04}"/>
              </a:ext>
            </a:extLst>
          </p:cNvPr>
          <p:cNvSpPr/>
          <p:nvPr/>
        </p:nvSpPr>
        <p:spPr>
          <a:xfrm>
            <a:off x="3903301" y="4502887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Service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8A8D3-EEF6-12BA-8B35-62EFEC730EC7}"/>
              </a:ext>
            </a:extLst>
          </p:cNvPr>
          <p:cNvSpPr/>
          <p:nvPr/>
        </p:nvSpPr>
        <p:spPr>
          <a:xfrm>
            <a:off x="8703159" y="4153702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Controller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99880C-28CF-2F9A-DF1F-EB621A53D90C}"/>
              </a:ext>
            </a:extLst>
          </p:cNvPr>
          <p:cNvSpPr/>
          <p:nvPr/>
        </p:nvSpPr>
        <p:spPr>
          <a:xfrm>
            <a:off x="8655814" y="5776834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Admin Controller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D57C2D-1989-1E60-380F-4101D839D3D3}"/>
              </a:ext>
            </a:extLst>
          </p:cNvPr>
          <p:cNvSpPr/>
          <p:nvPr/>
        </p:nvSpPr>
        <p:spPr>
          <a:xfrm>
            <a:off x="4259888" y="54128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Mapper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79729A-9174-3ECC-0119-6CAF3C9CE46D}"/>
              </a:ext>
            </a:extLst>
          </p:cNvPr>
          <p:cNvSpPr/>
          <p:nvPr/>
        </p:nvSpPr>
        <p:spPr>
          <a:xfrm>
            <a:off x="6303229" y="4093262"/>
            <a:ext cx="1544713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Simple DTO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EBEB11-7882-1E29-8374-C37ED69E2A56}"/>
              </a:ext>
            </a:extLst>
          </p:cNvPr>
          <p:cNvSpPr/>
          <p:nvPr/>
        </p:nvSpPr>
        <p:spPr>
          <a:xfrm>
            <a:off x="6303229" y="4836153"/>
            <a:ext cx="1544714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DTO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88B5E7-E8E7-86B1-EDCC-602B3FE516EE}"/>
              </a:ext>
            </a:extLst>
          </p:cNvPr>
          <p:cNvSpPr/>
          <p:nvPr/>
        </p:nvSpPr>
        <p:spPr>
          <a:xfrm>
            <a:off x="6303231" y="5580048"/>
            <a:ext cx="1544715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Localized DTO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F4C65B-C26D-75FD-623C-B02830230BBB}"/>
              </a:ext>
            </a:extLst>
          </p:cNvPr>
          <p:cNvSpPr/>
          <p:nvPr/>
        </p:nvSpPr>
        <p:spPr>
          <a:xfrm>
            <a:off x="1000302" y="29300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C49ED9-E0CD-B976-8382-F2E608662D02}"/>
              </a:ext>
            </a:extLst>
          </p:cNvPr>
          <p:cNvSpPr/>
          <p:nvPr/>
        </p:nvSpPr>
        <p:spPr>
          <a:xfrm>
            <a:off x="1152702" y="30824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93DEDB5-8626-CAC3-F36E-210BDE93CFDA}"/>
              </a:ext>
            </a:extLst>
          </p:cNvPr>
          <p:cNvSpPr/>
          <p:nvPr/>
        </p:nvSpPr>
        <p:spPr>
          <a:xfrm>
            <a:off x="313762" y="5800434"/>
            <a:ext cx="1544715" cy="7279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5A133-0560-89C7-7837-EFB57AE302A8}"/>
              </a:ext>
            </a:extLst>
          </p:cNvPr>
          <p:cNvSpPr txBox="1"/>
          <p:nvPr/>
        </p:nvSpPr>
        <p:spPr>
          <a:xfrm>
            <a:off x="4023156" y="1680227"/>
            <a:ext cx="287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 enumeration of lookup types defined in the application.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B53A2-C94F-3454-0093-221C96E9A4DF}"/>
              </a:ext>
            </a:extLst>
          </p:cNvPr>
          <p:cNvSpPr txBox="1"/>
          <p:nvPr/>
        </p:nvSpPr>
        <p:spPr>
          <a:xfrm>
            <a:off x="617084" y="2223666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are stored and managed in the database require an JPA entity class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7F512-72D2-E71A-B6E7-BDCAFC5B095C}"/>
              </a:ext>
            </a:extLst>
          </p:cNvPr>
          <p:cNvSpPr txBox="1"/>
          <p:nvPr/>
        </p:nvSpPr>
        <p:spPr>
          <a:xfrm>
            <a:off x="92563" y="4519954"/>
            <a:ext cx="159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require a repository interface to handle </a:t>
            </a:r>
            <a:r>
              <a:rPr lang="en-US" sz="1000" dirty="0" err="1"/>
              <a:t>db</a:t>
            </a:r>
            <a:r>
              <a:rPr lang="en-US" sz="1000" dirty="0"/>
              <a:t> operations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3CEC-01CD-F1ED-8ED7-374CEA6B04B1}"/>
              </a:ext>
            </a:extLst>
          </p:cNvPr>
          <p:cNvSpPr txBox="1"/>
          <p:nvPr/>
        </p:nvSpPr>
        <p:spPr>
          <a:xfrm>
            <a:off x="3045538" y="2377554"/>
            <a:ext cx="256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Enumeration lookups are simple java </a:t>
            </a:r>
            <a:r>
              <a:rPr lang="en-US" sz="1000" dirty="0" err="1"/>
              <a:t>enum</a:t>
            </a:r>
            <a:r>
              <a:rPr lang="en-US" sz="1000" dirty="0"/>
              <a:t> exposed in the same way as </a:t>
            </a:r>
            <a:r>
              <a:rPr lang="en-US" sz="1000" dirty="0" err="1"/>
              <a:t>db</a:t>
            </a:r>
            <a:r>
              <a:rPr lang="en-US" sz="1000" dirty="0"/>
              <a:t> lookups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0C4DC-AE0D-726D-EACC-5251227FF7FE}"/>
              </a:ext>
            </a:extLst>
          </p:cNvPr>
          <p:cNvSpPr txBox="1"/>
          <p:nvPr/>
        </p:nvSpPr>
        <p:spPr>
          <a:xfrm>
            <a:off x="8703158" y="373804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less secure API to view lookup lists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0EDCB-5FE5-1761-14FE-484005B54DAB}"/>
              </a:ext>
            </a:extLst>
          </p:cNvPr>
          <p:cNvSpPr txBox="1"/>
          <p:nvPr/>
        </p:nvSpPr>
        <p:spPr>
          <a:xfrm>
            <a:off x="8655814" y="5374481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secured API to manage database lookups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CE0D8-8872-8B84-3F8D-6F7602784672}"/>
              </a:ext>
            </a:extLst>
          </p:cNvPr>
          <p:cNvSpPr txBox="1"/>
          <p:nvPr/>
        </p:nvSpPr>
        <p:spPr>
          <a:xfrm>
            <a:off x="6303231" y="6213318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implementation of the DTO containing translations for each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77E5E4-279B-3EEB-346D-3319421B2E49}"/>
              </a:ext>
            </a:extLst>
          </p:cNvPr>
          <p:cNvSpPr txBox="1"/>
          <p:nvPr/>
        </p:nvSpPr>
        <p:spPr>
          <a:xfrm>
            <a:off x="3682838" y="6123404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mapper handles mapping entity/</a:t>
            </a:r>
            <a:r>
              <a:rPr lang="en-US" sz="1000" dirty="0" err="1"/>
              <a:t>enum</a:t>
            </a:r>
            <a:r>
              <a:rPr lang="en-US" sz="1000" dirty="0"/>
              <a:t> to </a:t>
            </a:r>
            <a:r>
              <a:rPr lang="en-US" sz="1000" dirty="0" err="1"/>
              <a:t>dto</a:t>
            </a:r>
            <a:r>
              <a:rPr lang="en-US" sz="1000" dirty="0"/>
              <a:t> and from </a:t>
            </a:r>
            <a:r>
              <a:rPr lang="en-US" sz="1000" dirty="0" err="1"/>
              <a:t>dto</a:t>
            </a:r>
            <a:r>
              <a:rPr lang="en-US" sz="1000" dirty="0"/>
              <a:t> to entity/</a:t>
            </a:r>
            <a:r>
              <a:rPr lang="en-US" sz="1000" dirty="0" err="1"/>
              <a:t>enum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CA5BC-41E9-2EF1-D77B-96644CDBAF79}"/>
              </a:ext>
            </a:extLst>
          </p:cNvPr>
          <p:cNvSpPr txBox="1"/>
          <p:nvPr/>
        </p:nvSpPr>
        <p:spPr>
          <a:xfrm>
            <a:off x="3848895" y="413815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Contains all service logic to handle business operations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2BDF71-F74A-E3D2-8853-5E583FAB75D4}"/>
              </a:ext>
            </a:extLst>
          </p:cNvPr>
          <p:cNvCxnSpPr>
            <a:cxnSpLocks/>
            <a:stCxn id="19" idx="4"/>
            <a:endCxn id="7" idx="2"/>
          </p:cNvCxnSpPr>
          <p:nvPr/>
        </p:nvCxnSpPr>
        <p:spPr>
          <a:xfrm flipV="1">
            <a:off x="1858477" y="5169419"/>
            <a:ext cx="505459" cy="995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29">
            <a:extLst>
              <a:ext uri="{FF2B5EF4-FFF2-40B4-BE49-F238E27FC236}">
                <a16:creationId xmlns:a16="http://schemas.microsoft.com/office/drawing/2014/main" id="{7B6D2EC6-7C22-60E1-7A23-CE06BBA20BC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3136293" y="4805434"/>
            <a:ext cx="767008" cy="61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21B-FC14-C225-0D25-D898A08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F043B8-8CF0-6A63-C232-C5BDEA35E2A7}"/>
              </a:ext>
            </a:extLst>
          </p:cNvPr>
          <p:cNvSpPr/>
          <p:nvPr/>
        </p:nvSpPr>
        <p:spPr>
          <a:xfrm>
            <a:off x="838200" y="2008136"/>
            <a:ext cx="2209800" cy="1076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Lookup Types Enum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A8962C-1BC0-1E2C-E7D2-6285C5C1799D}"/>
              </a:ext>
            </a:extLst>
          </p:cNvPr>
          <p:cNvSpPr/>
          <p:nvPr/>
        </p:nvSpPr>
        <p:spPr>
          <a:xfrm>
            <a:off x="2890023" y="2339293"/>
            <a:ext cx="2197508" cy="38143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Enum_LK1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82E295-C10D-38E0-5892-9D970BD08814}"/>
              </a:ext>
            </a:extLst>
          </p:cNvPr>
          <p:cNvSpPr/>
          <p:nvPr/>
        </p:nvSpPr>
        <p:spPr>
          <a:xfrm>
            <a:off x="2873269" y="2702908"/>
            <a:ext cx="2197508" cy="3814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Entity_LK1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9E482-DCA6-AC8F-C578-8E4C49BAF03C}"/>
              </a:ext>
            </a:extLst>
          </p:cNvPr>
          <p:cNvSpPr/>
          <p:nvPr/>
        </p:nvSpPr>
        <p:spPr>
          <a:xfrm>
            <a:off x="5947490" y="2702911"/>
            <a:ext cx="2512664" cy="38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Entity_LK1 Repository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3C1A7F-4D73-4634-3D56-32556279C3B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70777" y="2893625"/>
            <a:ext cx="876713" cy="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CBF0BC2E-7BCD-CC93-E4DF-13BE09C5EC8C}"/>
              </a:ext>
            </a:extLst>
          </p:cNvPr>
          <p:cNvSpPr/>
          <p:nvPr/>
        </p:nvSpPr>
        <p:spPr>
          <a:xfrm>
            <a:off x="9668778" y="2530010"/>
            <a:ext cx="1544715" cy="7279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0686C0-4690-51CF-BD87-B004C9067759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8460154" y="2893628"/>
            <a:ext cx="1208624" cy="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ED9644-4FB3-2ECB-52F1-09A378A0DF89}"/>
              </a:ext>
            </a:extLst>
          </p:cNvPr>
          <p:cNvSpPr/>
          <p:nvPr/>
        </p:nvSpPr>
        <p:spPr>
          <a:xfrm>
            <a:off x="3988777" y="3898909"/>
            <a:ext cx="1849315" cy="46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Service 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A6D580-FF2D-A8FB-D49B-096690C33067}"/>
              </a:ext>
            </a:extLst>
          </p:cNvPr>
          <p:cNvCxnSpPr>
            <a:stCxn id="6" idx="2"/>
            <a:endCxn id="18" idx="1"/>
          </p:cNvCxnSpPr>
          <p:nvPr/>
        </p:nvCxnSpPr>
        <p:spPr>
          <a:xfrm rot="16200000" flipH="1">
            <a:off x="2442465" y="2584979"/>
            <a:ext cx="1046947" cy="20456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AE3076-5C28-1C26-EE92-B09E6A1920FF}"/>
              </a:ext>
            </a:extLst>
          </p:cNvPr>
          <p:cNvSpPr txBox="1"/>
          <p:nvPr/>
        </p:nvSpPr>
        <p:spPr>
          <a:xfrm>
            <a:off x="1327638" y="3653822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Types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00CD0ED-6DAB-5DFE-38E5-11A3D2E0A9BD}"/>
              </a:ext>
            </a:extLst>
          </p:cNvPr>
          <p:cNvSpPr/>
          <p:nvPr/>
        </p:nvSpPr>
        <p:spPr>
          <a:xfrm>
            <a:off x="1349449" y="5330962"/>
            <a:ext cx="2347546" cy="386862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Controller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20E4E50-6C67-B9FB-E856-0FBF50C319FE}"/>
              </a:ext>
            </a:extLst>
          </p:cNvPr>
          <p:cNvSpPr/>
          <p:nvPr/>
        </p:nvSpPr>
        <p:spPr>
          <a:xfrm>
            <a:off x="6044541" y="5330962"/>
            <a:ext cx="3107886" cy="386862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Admin Controller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C1D3226-7085-CFEB-881F-11AA8C6B9EEF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3724856" y="4335814"/>
            <a:ext cx="1160718" cy="121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3B8FC84-8AF8-5E4D-823E-9456F8C54252}"/>
              </a:ext>
            </a:extLst>
          </p:cNvPr>
          <p:cNvCxnSpPr>
            <a:cxnSpLocks/>
            <a:stCxn id="18" idx="2"/>
            <a:endCxn id="23" idx="3"/>
          </p:cNvCxnSpPr>
          <p:nvPr/>
        </p:nvCxnSpPr>
        <p:spPr>
          <a:xfrm rot="16200000" flipH="1">
            <a:off x="4898629" y="4378481"/>
            <a:ext cx="1160718" cy="1131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7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entity table to your schema </a:t>
            </a:r>
            <a:r>
              <a:rPr lang="en-US" b="1" dirty="0"/>
              <a:t>OR</a:t>
            </a:r>
            <a:r>
              <a:rPr lang="en-US" dirty="0"/>
              <a:t> set </a:t>
            </a:r>
            <a:r>
              <a:rPr lang="en-US" dirty="0" err="1"/>
              <a:t>app.lookups.auto</a:t>
            </a:r>
            <a:r>
              <a:rPr lang="en-US" dirty="0"/>
              <a:t>-create=true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class , </a:t>
            </a:r>
            <a:r>
              <a:rPr lang="en-US" dirty="0" err="1"/>
              <a:t>Cachable</a:t>
            </a:r>
            <a:r>
              <a:rPr lang="en-US" dirty="0"/>
              <a:t> &amp; extending </a:t>
            </a:r>
            <a:r>
              <a:rPr lang="en-US" dirty="0" err="1"/>
              <a:t>BaseLookupEntity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B87C6-B107-42F2-6035-B1398A3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0" y="2274487"/>
            <a:ext cx="4382112" cy="202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90C02-E023-3913-E53C-593E4546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62" y="4657418"/>
            <a:ext cx="763059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repository wrapper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repository extending </a:t>
            </a:r>
            <a:r>
              <a:rPr lang="en-US" dirty="0" err="1"/>
              <a:t>BaseLookupRepository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BC34-B335-2520-6E0C-8FE7F502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2759419"/>
            <a:ext cx="796401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Read-only/Enum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</a:t>
            </a:r>
            <a:r>
              <a:rPr lang="en-US" dirty="0" err="1"/>
              <a:t>enum</a:t>
            </a:r>
            <a:r>
              <a:rPr lang="en-US" dirty="0"/>
              <a:t> implementing </a:t>
            </a:r>
            <a:r>
              <a:rPr lang="en-US" dirty="0" err="1"/>
              <a:t>ILookupEnum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59DA0-FD59-D231-671F-F4C4776B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52" y="2473297"/>
            <a:ext cx="6125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one or more </a:t>
            </a:r>
            <a:r>
              <a:rPr lang="en-US" dirty="0" err="1"/>
              <a:t>enum</a:t>
            </a:r>
            <a:r>
              <a:rPr lang="en-US" dirty="0"/>
              <a:t> of lookup Types implementing </a:t>
            </a:r>
            <a:r>
              <a:rPr lang="en-US" dirty="0" err="1"/>
              <a:t>ILookupTypeEnum</a:t>
            </a:r>
            <a:r>
              <a:rPr lang="en-US" dirty="0"/>
              <a:t> and register them with the lookup service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21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@Getter</a:t>
            </a:r>
            <a:endParaRPr lang="en-US" sz="2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@RequiredArgsConstructor</a:t>
            </a:r>
            <a:endParaRPr lang="en-US" sz="2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LookupType</a:t>
            </a: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ILookupTypeEnum</a:t>
            </a: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LookupType</a:t>
            </a: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EntityLK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"Sample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lookup"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EntityLk.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EnumLK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"Sample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lookup"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EnumLk.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Class&lt;?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ILookup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lookupClass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Call the </a:t>
            </a:r>
            <a:r>
              <a:rPr lang="en-US" dirty="0" err="1"/>
              <a:t>registerLookupTypes</a:t>
            </a:r>
            <a:r>
              <a:rPr lang="en-US" dirty="0"/>
              <a:t> on the </a:t>
            </a:r>
            <a:r>
              <a:rPr lang="en-US" dirty="0" err="1"/>
              <a:t>LookupType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75A2F-A9F5-2C0D-E916-0F460EE4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0" y="2382796"/>
            <a:ext cx="7274981" cy="20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881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Localized Lookups</vt:lpstr>
      <vt:lpstr>Features</vt:lpstr>
      <vt:lpstr>Some Definitions</vt:lpstr>
      <vt:lpstr>Main Components</vt:lpstr>
      <vt:lpstr>Integration Guide: Db managed lookups</vt:lpstr>
      <vt:lpstr>Integration Guide: Db managed lookups</vt:lpstr>
      <vt:lpstr>Integration Guide: Read-only/Enum lookups</vt:lpstr>
      <vt:lpstr>Integration Guide: Common</vt:lpstr>
      <vt:lpstr>Integration Guide: Common</vt:lpstr>
      <vt:lpstr>Lookups API</vt:lpstr>
      <vt:lpstr>Lookup Management API</vt:lpstr>
      <vt:lpstr>Localization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Hamid</dc:creator>
  <cp:lastModifiedBy>Ahmad Hamid</cp:lastModifiedBy>
  <cp:revision>26</cp:revision>
  <dcterms:created xsi:type="dcterms:W3CDTF">2023-05-03T14:49:28Z</dcterms:created>
  <dcterms:modified xsi:type="dcterms:W3CDTF">2023-06-01T16:40:19Z</dcterms:modified>
</cp:coreProperties>
</file>