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60" r:id="rId3"/>
    <p:sldId id="292" r:id="rId4"/>
    <p:sldId id="258" r:id="rId5"/>
    <p:sldId id="261" r:id="rId6"/>
    <p:sldId id="266" r:id="rId7"/>
    <p:sldId id="278" r:id="rId8"/>
    <p:sldId id="290" r:id="rId9"/>
    <p:sldId id="270" r:id="rId10"/>
    <p:sldId id="288" r:id="rId11"/>
    <p:sldId id="289" r:id="rId12"/>
    <p:sldId id="287" r:id="rId13"/>
    <p:sldId id="293" r:id="rId14"/>
    <p:sldId id="294" r:id="rId15"/>
    <p:sldId id="273" r:id="rId16"/>
    <p:sldId id="29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E01"/>
    <a:srgbClr val="7C8387"/>
    <a:srgbClr val="FCFBF7"/>
    <a:srgbClr val="EDE5D5"/>
    <a:srgbClr val="A6A7A9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F97B892-439C-6842-2663-1BB26A3D9C63}"/>
              </a:ext>
            </a:extLst>
          </p:cNvPr>
          <p:cNvGrpSpPr/>
          <p:nvPr/>
        </p:nvGrpSpPr>
        <p:grpSpPr>
          <a:xfrm>
            <a:off x="2" y="-5"/>
            <a:ext cx="12191998" cy="6858005"/>
            <a:chOff x="2" y="-5"/>
            <a:chExt cx="12191996" cy="685800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937DB2A-1C74-41EA-BCD5-62500401B6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r="69567"/>
            <a:stretch/>
          </p:blipFill>
          <p:spPr>
            <a:xfrm>
              <a:off x="2" y="-1"/>
              <a:ext cx="6761284" cy="685799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7A19127-B7AB-B71D-7314-9DBABA9D23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555"/>
            <a:stretch/>
          </p:blipFill>
          <p:spPr>
            <a:xfrm>
              <a:off x="6761286" y="-5"/>
              <a:ext cx="5430712" cy="6858003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BD7EA56-FD46-41BA-AB3F-9D8619EA65A1}"/>
              </a:ext>
            </a:extLst>
          </p:cNvPr>
          <p:cNvSpPr txBox="1"/>
          <p:nvPr/>
        </p:nvSpPr>
        <p:spPr>
          <a:xfrm>
            <a:off x="1107440" y="2123440"/>
            <a:ext cx="1039739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2"/>
                </a:solidFill>
              </a:rPr>
              <a:t>[                   ]</a:t>
            </a:r>
            <a:endParaRPr lang="ko-KR" altLang="en-US" sz="13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8344A-744C-470F-8A97-D4099130BF21}"/>
              </a:ext>
            </a:extLst>
          </p:cNvPr>
          <p:cNvSpPr txBox="1"/>
          <p:nvPr/>
        </p:nvSpPr>
        <p:spPr>
          <a:xfrm>
            <a:off x="3956778" y="2705725"/>
            <a:ext cx="46987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accent4">
                    <a:lumMod val="50000"/>
                  </a:schemeClr>
                </a:solidFill>
              </a:rPr>
              <a:t>공룡게임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E90248-5113-C11E-1DEB-D9EDF34D3E4F}"/>
              </a:ext>
            </a:extLst>
          </p:cNvPr>
          <p:cNvSpPr txBox="1"/>
          <p:nvPr/>
        </p:nvSpPr>
        <p:spPr>
          <a:xfrm>
            <a:off x="5223150" y="4339431"/>
            <a:ext cx="2165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23114548 </a:t>
            </a:r>
            <a:r>
              <a:rPr lang="ko-KR" altLang="en-US" sz="2000" dirty="0" err="1">
                <a:latin typeface="+mj-ea"/>
                <a:ea typeface="+mj-ea"/>
              </a:rPr>
              <a:t>오서진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896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기술 스택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>
                    <a:lumMod val="50000"/>
                  </a:schemeClr>
                </a:solidFill>
              </a:rPr>
              <a:t>어떤 환경에서 개발할 것인가</a:t>
            </a:r>
            <a:r>
              <a:rPr lang="en-US" altLang="ko-KR" sz="1400" spc="-150" dirty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ko-KR" altLang="en-US" sz="14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5F1533E0-2529-4FCA-8049-203B1468B850}"/>
              </a:ext>
            </a:extLst>
          </p:cNvPr>
          <p:cNvSpPr/>
          <p:nvPr/>
        </p:nvSpPr>
        <p:spPr>
          <a:xfrm>
            <a:off x="1086539" y="1612375"/>
            <a:ext cx="4902200" cy="4616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9C71F260-09D9-4223-9A36-D39DEC5DF29F}"/>
              </a:ext>
            </a:extLst>
          </p:cNvPr>
          <p:cNvSpPr/>
          <p:nvPr/>
        </p:nvSpPr>
        <p:spPr>
          <a:xfrm>
            <a:off x="6217339" y="1612374"/>
            <a:ext cx="4902200" cy="46674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87D4FDBF-0914-4BF5-BF35-DC253B0A6FD9}"/>
              </a:ext>
            </a:extLst>
          </p:cNvPr>
          <p:cNvSpPr txBox="1"/>
          <p:nvPr/>
        </p:nvSpPr>
        <p:spPr>
          <a:xfrm>
            <a:off x="1241356" y="1741849"/>
            <a:ext cx="172354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프론트엔드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8AF0A59-36C7-4455-AC08-425121136368}"/>
              </a:ext>
            </a:extLst>
          </p:cNvPr>
          <p:cNvSpPr txBox="1"/>
          <p:nvPr/>
        </p:nvSpPr>
        <p:spPr>
          <a:xfrm>
            <a:off x="6343987" y="1736212"/>
            <a:ext cx="1415773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개발도구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1202884" y="2501789"/>
            <a:ext cx="3512500" cy="3778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HTML5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JS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웹 상에서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기동시키기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위해 필요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CSS3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 상에서 디자인 적 요소를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사용하기 위해 필요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JavaScript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 상에서 동적인 처리를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위해 필요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08AC87B-C2CB-4014-871D-6F4CC0EF53DB}"/>
              </a:ext>
            </a:extLst>
          </p:cNvPr>
          <p:cNvSpPr txBox="1"/>
          <p:nvPr/>
        </p:nvSpPr>
        <p:spPr>
          <a:xfrm>
            <a:off x="6289242" y="2501789"/>
            <a:ext cx="3270447" cy="3778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spc="-150" dirty="0">
                <a:solidFill>
                  <a:schemeClr val="bg1"/>
                </a:solidFill>
                <a:latin typeface="+mn-ea"/>
              </a:rPr>
              <a:t>Visual Studio Code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spc="-150" dirty="0">
                <a:solidFill>
                  <a:schemeClr val="bg1"/>
                </a:solidFill>
                <a:latin typeface="+mn-ea"/>
              </a:rPr>
              <a:t>GitHub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소스파일 저장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버전 관리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spc="-150" dirty="0" err="1">
                <a:solidFill>
                  <a:schemeClr val="bg1"/>
                </a:solidFill>
                <a:latin typeface="+mn-ea"/>
              </a:rPr>
              <a:t>Aseprite</a:t>
            </a:r>
            <a:endParaRPr lang="en-US" altLang="ko-KR" b="1" spc="-150" dirty="0">
              <a:solidFill>
                <a:schemeClr val="bg1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게임에서 사용할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픽셀 캐릭터 제작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 descr="HTML5 - 위키백과, 우리 모두의 백과사전">
            <a:extLst>
              <a:ext uri="{FF2B5EF4-FFF2-40B4-BE49-F238E27FC236}">
                <a16:creationId xmlns:a16="http://schemas.microsoft.com/office/drawing/2014/main" id="{249D38D8-72ED-51F0-351F-C69DB0288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477" y="262966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 - 위키백과, 우리 모두의 백과사전">
            <a:extLst>
              <a:ext uri="{FF2B5EF4-FFF2-40B4-BE49-F238E27FC236}">
                <a16:creationId xmlns:a16="http://schemas.microsoft.com/office/drawing/2014/main" id="{B06A8407-9289-8506-FD84-A29B4BD7F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727" y="3920600"/>
            <a:ext cx="7655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 Logo , symbol, meaning, history, PNG, brand">
            <a:extLst>
              <a:ext uri="{FF2B5EF4-FFF2-40B4-BE49-F238E27FC236}">
                <a16:creationId xmlns:a16="http://schemas.microsoft.com/office/drawing/2014/main" id="{27790DD0-CF63-0ADF-DABF-22DB17480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388" y="5148825"/>
            <a:ext cx="192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19FA2DF-0852-2078-A39C-07D99F2BE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658" y="263498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tHub Logos and Usage · GitHub">
            <a:extLst>
              <a:ext uri="{FF2B5EF4-FFF2-40B4-BE49-F238E27FC236}">
                <a16:creationId xmlns:a16="http://schemas.microsoft.com/office/drawing/2014/main" id="{EDA680FA-2E1A-21D0-E1A1-EE716538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658" y="391686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ownload] Aseprite macOS Big Sur Icon - Features - Aseprite Community">
            <a:extLst>
              <a:ext uri="{FF2B5EF4-FFF2-40B4-BE49-F238E27FC236}">
                <a16:creationId xmlns:a16="http://schemas.microsoft.com/office/drawing/2014/main" id="{971522E5-4BBD-C6D1-C6C8-8B17E28D5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658" y="514882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13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디자인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6604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accent4">
                    <a:lumMod val="50000"/>
                  </a:schemeClr>
                </a:solidFill>
              </a:rPr>
              <a:t>어떤 디자인을 사용할까</a:t>
            </a:r>
            <a:r>
              <a:rPr lang="en-US" altLang="ko-KR" sz="1800" spc="-150" dirty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ko-KR" altLang="en-US" sz="18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4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69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디자인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2178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어떤 디자인을 사용할까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F39BE6-9431-48BE-9990-2C7515DEC743}"/>
              </a:ext>
            </a:extLst>
          </p:cNvPr>
          <p:cNvSpPr/>
          <p:nvPr/>
        </p:nvSpPr>
        <p:spPr>
          <a:xfrm>
            <a:off x="965357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71780E-5146-4893-98B5-E7A8791CCCFF}"/>
              </a:ext>
            </a:extLst>
          </p:cNvPr>
          <p:cNvSpPr/>
          <p:nvPr/>
        </p:nvSpPr>
        <p:spPr>
          <a:xfrm>
            <a:off x="965357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0C0E37-FA1F-4ADD-909B-0B9CC0B134DE}"/>
              </a:ext>
            </a:extLst>
          </p:cNvPr>
          <p:cNvSpPr/>
          <p:nvPr/>
        </p:nvSpPr>
        <p:spPr>
          <a:xfrm>
            <a:off x="9241032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53BF52-3F6E-42F8-A32F-681B230146F5}"/>
              </a:ext>
            </a:extLst>
          </p:cNvPr>
          <p:cNvSpPr/>
          <p:nvPr/>
        </p:nvSpPr>
        <p:spPr>
          <a:xfrm>
            <a:off x="3723915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F8B617-EFC8-49CF-A9C4-695DF4FE914B}"/>
              </a:ext>
            </a:extLst>
          </p:cNvPr>
          <p:cNvSpPr/>
          <p:nvPr/>
        </p:nvSpPr>
        <p:spPr>
          <a:xfrm>
            <a:off x="6482473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0E7B05-9A6A-4029-BFD2-6242CFA35A33}"/>
              </a:ext>
            </a:extLst>
          </p:cNvPr>
          <p:cNvSpPr txBox="1"/>
          <p:nvPr/>
        </p:nvSpPr>
        <p:spPr>
          <a:xfrm>
            <a:off x="1038227" y="1986732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플레이어 캐릭터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FF1A79-8F83-4372-8B0D-F9CEF6037FAC}"/>
              </a:ext>
            </a:extLst>
          </p:cNvPr>
          <p:cNvSpPr/>
          <p:nvPr/>
        </p:nvSpPr>
        <p:spPr>
          <a:xfrm>
            <a:off x="3723914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4F2F6B-3513-4C33-A45E-C68C698C2CFE}"/>
              </a:ext>
            </a:extLst>
          </p:cNvPr>
          <p:cNvSpPr txBox="1"/>
          <p:nvPr/>
        </p:nvSpPr>
        <p:spPr>
          <a:xfrm>
            <a:off x="4050860" y="198673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선인장 역할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1CDF9B-560E-41C7-B489-3215FE9795E5}"/>
              </a:ext>
            </a:extLst>
          </p:cNvPr>
          <p:cNvSpPr/>
          <p:nvPr/>
        </p:nvSpPr>
        <p:spPr>
          <a:xfrm>
            <a:off x="6482471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291B2F-2FD5-4E87-ABB8-5D1D479E0F9E}"/>
              </a:ext>
            </a:extLst>
          </p:cNvPr>
          <p:cNvSpPr txBox="1"/>
          <p:nvPr/>
        </p:nvSpPr>
        <p:spPr>
          <a:xfrm>
            <a:off x="6925632" y="1986732"/>
            <a:ext cx="117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익룡 역할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771EAF-6391-461B-9CAD-8C1690F4B09A}"/>
              </a:ext>
            </a:extLst>
          </p:cNvPr>
          <p:cNvSpPr/>
          <p:nvPr/>
        </p:nvSpPr>
        <p:spPr>
          <a:xfrm>
            <a:off x="9241028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54F4D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972B19-9BF6-4177-8BA5-BF9EBE8E896D}"/>
              </a:ext>
            </a:extLst>
          </p:cNvPr>
          <p:cNvSpPr txBox="1"/>
          <p:nvPr/>
        </p:nvSpPr>
        <p:spPr>
          <a:xfrm>
            <a:off x="10059881" y="198673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UI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39AD16-4057-436E-B8D8-86451ABDE901}"/>
              </a:ext>
            </a:extLst>
          </p:cNvPr>
          <p:cNvSpPr txBox="1"/>
          <p:nvPr/>
        </p:nvSpPr>
        <p:spPr>
          <a:xfrm>
            <a:off x="3893640" y="4014359"/>
            <a:ext cx="1682895" cy="1540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err="1">
                <a:latin typeface="+mn-ea"/>
              </a:rPr>
              <a:t>Aseprite</a:t>
            </a:r>
            <a:r>
              <a:rPr lang="ko-KR" altLang="en-US" sz="1600" dirty="0">
                <a:latin typeface="+mn-ea"/>
              </a:rPr>
              <a:t>로 제작</a:t>
            </a: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latin typeface="+mn-ea"/>
              </a:rPr>
              <a:t>C</a:t>
            </a:r>
            <a:r>
              <a:rPr lang="ko-KR" altLang="en-US" sz="1600" dirty="0">
                <a:latin typeface="+mn-ea"/>
              </a:rPr>
              <a:t>언어에 사용되는 여러 단어들로 구성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EBEF53-34A9-49F3-8869-6FAA196837FD}"/>
              </a:ext>
            </a:extLst>
          </p:cNvPr>
          <p:cNvSpPr txBox="1"/>
          <p:nvPr/>
        </p:nvSpPr>
        <p:spPr>
          <a:xfrm>
            <a:off x="6670242" y="4014359"/>
            <a:ext cx="1682895" cy="213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err="1">
                <a:latin typeface="+mn-ea"/>
              </a:rPr>
              <a:t>Aseprite</a:t>
            </a:r>
            <a:r>
              <a:rPr lang="ko-KR" altLang="en-US" sz="1600" dirty="0">
                <a:latin typeface="+mn-ea"/>
              </a:rPr>
              <a:t>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제작 예정</a:t>
            </a: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새로운 캐릭터를 추가 </a:t>
            </a:r>
            <a:r>
              <a:rPr lang="en-US" altLang="ko-KR" sz="1600" dirty="0">
                <a:latin typeface="+mn-ea"/>
              </a:rPr>
              <a:t>or </a:t>
            </a:r>
            <a:r>
              <a:rPr lang="ko-KR" altLang="en-US" sz="1600" dirty="0">
                <a:latin typeface="+mn-ea"/>
              </a:rPr>
              <a:t>기존의 키워드 장애물로 대체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7C99BC-4A7B-4865-8E47-2DDE72BE524C}"/>
              </a:ext>
            </a:extLst>
          </p:cNvPr>
          <p:cNvSpPr txBox="1"/>
          <p:nvPr/>
        </p:nvSpPr>
        <p:spPr>
          <a:xfrm>
            <a:off x="9420305" y="4014359"/>
            <a:ext cx="1682895" cy="1540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간단한 픽셀 폰트 사용 예정</a:t>
            </a: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latin typeface="+mn-ea"/>
              </a:rPr>
              <a:t>Neo </a:t>
            </a:r>
            <a:r>
              <a:rPr lang="ko-KR" altLang="en-US" sz="1600" dirty="0" err="1">
                <a:latin typeface="+mn-ea"/>
              </a:rPr>
              <a:t>둥근모</a:t>
            </a:r>
            <a:r>
              <a:rPr lang="ko-KR" altLang="en-US" sz="1600" dirty="0">
                <a:latin typeface="+mn-ea"/>
              </a:rPr>
              <a:t> 폰트 사용 예정</a:t>
            </a:r>
          </a:p>
        </p:txBody>
      </p:sp>
      <p:pic>
        <p:nvPicPr>
          <p:cNvPr id="10" name="그림 9" descr="픽셀, 상징이(가) 표시된 사진&#10;&#10;자동 생성된 설명">
            <a:extLst>
              <a:ext uri="{FF2B5EF4-FFF2-40B4-BE49-F238E27FC236}">
                <a16:creationId xmlns:a16="http://schemas.microsoft.com/office/drawing/2014/main" id="{E4E97EA0-5161-0721-15E0-DCC70D0F9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34" y="2795159"/>
            <a:ext cx="1371600" cy="121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5DAEA9-50D5-A564-9B5A-EBB0EFEAB8C2}"/>
              </a:ext>
            </a:extLst>
          </p:cNvPr>
          <p:cNvSpPr txBox="1"/>
          <p:nvPr/>
        </p:nvSpPr>
        <p:spPr>
          <a:xfrm>
            <a:off x="1144634" y="4605290"/>
            <a:ext cx="1682895" cy="1540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err="1">
                <a:latin typeface="+mn-ea"/>
              </a:rPr>
              <a:t>Aseprite</a:t>
            </a:r>
            <a:r>
              <a:rPr lang="ko-KR" altLang="en-US" sz="1600" dirty="0">
                <a:latin typeface="+mn-ea"/>
              </a:rPr>
              <a:t>로 제작</a:t>
            </a: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애니메이션을</a:t>
            </a: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제작은 했으나 사용할지는 미정</a:t>
            </a:r>
          </a:p>
        </p:txBody>
      </p:sp>
      <p:pic>
        <p:nvPicPr>
          <p:cNvPr id="13" name="그림 12" descr="블랙, 어둠이(가) 표시된 사진&#10;&#10;자동 생성된 설명">
            <a:extLst>
              <a:ext uri="{FF2B5EF4-FFF2-40B4-BE49-F238E27FC236}">
                <a16:creationId xmlns:a16="http://schemas.microsoft.com/office/drawing/2014/main" id="{4986551E-2C56-C24B-D928-55F79AEC0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640" y="2795159"/>
            <a:ext cx="946152" cy="457306"/>
          </a:xfrm>
          <a:prstGeom prst="rect">
            <a:avLst/>
          </a:prstGeom>
        </p:spPr>
      </p:pic>
      <p:pic>
        <p:nvPicPr>
          <p:cNvPr id="15" name="그림 14" descr="블랙, 어둠이(가) 표시된 사진&#10;&#10;자동 생성된 설명">
            <a:extLst>
              <a:ext uri="{FF2B5EF4-FFF2-40B4-BE49-F238E27FC236}">
                <a16:creationId xmlns:a16="http://schemas.microsoft.com/office/drawing/2014/main" id="{252537B7-E471-C242-590F-199663916F2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640" y="3404759"/>
            <a:ext cx="1611193" cy="31680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6CA6084-65C5-3BE6-F8AF-5C9D263DC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20305" y="2843641"/>
            <a:ext cx="1682895" cy="65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6D559FE-FFFF-1027-B965-90E7D9818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36" y="4014359"/>
            <a:ext cx="1682896" cy="24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6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1965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개발 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799" y="3100308"/>
            <a:ext cx="2965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accent4">
                    <a:lumMod val="50000"/>
                  </a:schemeClr>
                </a:solidFill>
              </a:rPr>
              <a:t>실제 개발은 어떻게</a:t>
            </a:r>
            <a:r>
              <a:rPr lang="en-US" altLang="ko-KR" sz="1800" spc="-150" dirty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ko-KR" altLang="en-US" sz="18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5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75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개발 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>
                    <a:lumMod val="50000"/>
                  </a:schemeClr>
                </a:solidFill>
              </a:rPr>
              <a:t>실제 개발은 어떻게</a:t>
            </a:r>
            <a:r>
              <a:rPr lang="en-US" altLang="ko-KR" sz="1400" spc="-150" dirty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ko-KR" altLang="en-US" sz="14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DBBC556-B623-4587-ABED-E15DC6C3619F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3087AD3-01A1-40B8-98B7-AF83E0E69609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41FF52-95DA-4C0B-942C-F3A0FE16ECDA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2007D7-069B-4972-A6AC-CDD3E7C38D83}"/>
              </a:ext>
            </a:extLst>
          </p:cNvPr>
          <p:cNvSpPr txBox="1"/>
          <p:nvPr/>
        </p:nvSpPr>
        <p:spPr>
          <a:xfrm>
            <a:off x="3158076" y="1892711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11/10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A3D3EC-1AFC-408E-A387-59BBEB60D9B3}"/>
              </a:ext>
            </a:extLst>
          </p:cNvPr>
          <p:cNvSpPr txBox="1"/>
          <p:nvPr/>
        </p:nvSpPr>
        <p:spPr>
          <a:xfrm>
            <a:off x="1885751" y="3785928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11/03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E63D68-3CF1-4F5B-8555-292C2E3F09C3}"/>
              </a:ext>
            </a:extLst>
          </p:cNvPr>
          <p:cNvSpPr txBox="1"/>
          <p:nvPr/>
        </p:nvSpPr>
        <p:spPr>
          <a:xfrm>
            <a:off x="724269" y="1892711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11/01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419E09-B4D9-45D0-903B-C66D756426CC}"/>
              </a:ext>
            </a:extLst>
          </p:cNvPr>
          <p:cNvSpPr txBox="1"/>
          <p:nvPr/>
        </p:nvSpPr>
        <p:spPr>
          <a:xfrm>
            <a:off x="1902946" y="4179002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장애물 디자인 시작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503F037-8C65-49AE-8071-F5B10EA60759}"/>
              </a:ext>
            </a:extLst>
          </p:cNvPr>
          <p:cNvCxnSpPr/>
          <p:nvPr/>
        </p:nvCxnSpPr>
        <p:spPr>
          <a:xfrm flipV="1">
            <a:off x="5067434" y="339643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0789E1E-B79B-46A0-AD97-BCD48AA25F42}"/>
              </a:ext>
            </a:extLst>
          </p:cNvPr>
          <p:cNvCxnSpPr/>
          <p:nvPr/>
        </p:nvCxnSpPr>
        <p:spPr>
          <a:xfrm flipV="1">
            <a:off x="6032500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E1A069-64E9-487A-B99A-FD7C70ACCF38}"/>
              </a:ext>
            </a:extLst>
          </p:cNvPr>
          <p:cNvSpPr txBox="1"/>
          <p:nvPr/>
        </p:nvSpPr>
        <p:spPr>
          <a:xfrm>
            <a:off x="6096000" y="1892711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11/17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1E40B1-0CD9-4114-B3F9-D880F4337C6F}"/>
              </a:ext>
            </a:extLst>
          </p:cNvPr>
          <p:cNvSpPr txBox="1"/>
          <p:nvPr/>
        </p:nvSpPr>
        <p:spPr>
          <a:xfrm>
            <a:off x="5092834" y="3773568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11/15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470CE2C-7521-435C-AE99-9FA35FDAB83C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D0D7A2-43D1-49AD-94C9-84CD9C8F5950}"/>
              </a:ext>
            </a:extLst>
          </p:cNvPr>
          <p:cNvCxnSpPr/>
          <p:nvPr/>
        </p:nvCxnSpPr>
        <p:spPr>
          <a:xfrm flipV="1">
            <a:off x="7958835" y="339000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9384E68-83D6-44EC-8B07-CD6DF494FAB0}"/>
              </a:ext>
            </a:extLst>
          </p:cNvPr>
          <p:cNvCxnSpPr/>
          <p:nvPr/>
        </p:nvCxnSpPr>
        <p:spPr>
          <a:xfrm flipV="1">
            <a:off x="9352523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05BE31-53F7-42AE-9788-9343810BE346}"/>
              </a:ext>
            </a:extLst>
          </p:cNvPr>
          <p:cNvSpPr txBox="1"/>
          <p:nvPr/>
        </p:nvSpPr>
        <p:spPr>
          <a:xfrm>
            <a:off x="9416023" y="1892711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11/24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4F79CF-CCC4-425A-B442-6A527A7494A5}"/>
              </a:ext>
            </a:extLst>
          </p:cNvPr>
          <p:cNvSpPr txBox="1"/>
          <p:nvPr/>
        </p:nvSpPr>
        <p:spPr>
          <a:xfrm>
            <a:off x="7984235" y="3767138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11/20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152B88-5E53-44A6-9E57-0E8CBDCA8245}"/>
              </a:ext>
            </a:extLst>
          </p:cNvPr>
          <p:cNvSpPr txBox="1"/>
          <p:nvPr/>
        </p:nvSpPr>
        <p:spPr>
          <a:xfrm>
            <a:off x="1885751" y="4500982"/>
            <a:ext cx="259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장애물 디자인에 프로그래밍과 관련된 디자인을 선택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45CE45-03B0-4600-B784-A1CA91FC65E1}"/>
              </a:ext>
            </a:extLst>
          </p:cNvPr>
          <p:cNvSpPr txBox="1"/>
          <p:nvPr/>
        </p:nvSpPr>
        <p:spPr>
          <a:xfrm>
            <a:off x="5084629" y="4161868"/>
            <a:ext cx="2627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오브젝트 생성 부분 완료 예정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E2C504-7440-4088-9AE3-CFF9BCD82723}"/>
              </a:ext>
            </a:extLst>
          </p:cNvPr>
          <p:cNvSpPr txBox="1"/>
          <p:nvPr/>
        </p:nvSpPr>
        <p:spPr>
          <a:xfrm>
            <a:off x="5067434" y="450326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시작 시 플레이어 캐릭터 생성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진행중인 경우 장애물 무작위 생성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F6E75F-6209-4A96-9255-2263613E1C59}"/>
              </a:ext>
            </a:extLst>
          </p:cNvPr>
          <p:cNvSpPr txBox="1"/>
          <p:nvPr/>
        </p:nvSpPr>
        <p:spPr>
          <a:xfrm>
            <a:off x="8018625" y="4183437"/>
            <a:ext cx="2231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플레이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상태 및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UI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띄우기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0A02A-8D05-4D92-8F34-523B9C6D1881}"/>
              </a:ext>
            </a:extLst>
          </p:cNvPr>
          <p:cNvSpPr txBox="1"/>
          <p:nvPr/>
        </p:nvSpPr>
        <p:spPr>
          <a:xfrm>
            <a:off x="8001430" y="4524835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현재 플레이 상태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시작대기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게임중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오버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로 나눠서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 상황에 맞는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띄우기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CDE64E-2100-4734-99F2-EA0A83FD9BFF}"/>
              </a:ext>
            </a:extLst>
          </p:cNvPr>
          <p:cNvSpPr txBox="1"/>
          <p:nvPr/>
        </p:nvSpPr>
        <p:spPr>
          <a:xfrm>
            <a:off x="726372" y="2333409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시작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8C7FEE-198C-467F-9987-344EB9B6E25E}"/>
              </a:ext>
            </a:extLst>
          </p:cNvPr>
          <p:cNvSpPr txBox="1"/>
          <p:nvPr/>
        </p:nvSpPr>
        <p:spPr>
          <a:xfrm>
            <a:off x="709177" y="2674807"/>
            <a:ext cx="195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필수 기능 및 기본적인 캐릭터 디자인 시작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298EB4-6065-4553-A77E-F0F41A275EA9}"/>
              </a:ext>
            </a:extLst>
          </p:cNvPr>
          <p:cNvSpPr txBox="1"/>
          <p:nvPr/>
        </p:nvSpPr>
        <p:spPr>
          <a:xfrm>
            <a:off x="6112476" y="2333409"/>
            <a:ext cx="2494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입력 및 이동 부분 완료 예정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D4FC98-3927-4C2E-BF3B-54B7141174B3}"/>
              </a:ext>
            </a:extLst>
          </p:cNvPr>
          <p:cNvSpPr txBox="1"/>
          <p:nvPr/>
        </p:nvSpPr>
        <p:spPr>
          <a:xfrm>
            <a:off x="6096000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캐릭터 점프 개발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장애물의 이동 로직 개발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캐릭터와 장애물의 충돌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BFD8E8-7FDD-4917-B41D-D14ADB07625D}"/>
              </a:ext>
            </a:extLst>
          </p:cNvPr>
          <p:cNvSpPr txBox="1"/>
          <p:nvPr/>
        </p:nvSpPr>
        <p:spPr>
          <a:xfrm>
            <a:off x="9463899" y="2333409"/>
            <a:ext cx="1617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전체적 점검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완료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A216F8-8C68-486C-A221-7CE000C9D923}"/>
              </a:ext>
            </a:extLst>
          </p:cNvPr>
          <p:cNvSpPr txBox="1"/>
          <p:nvPr/>
        </p:nvSpPr>
        <p:spPr>
          <a:xfrm>
            <a:off x="9447424" y="2674807"/>
            <a:ext cx="160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전체적인 부분 점검 및 개발 종료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9C0FCF-BC2E-4320-848E-F44FE9F3A8F4}"/>
              </a:ext>
            </a:extLst>
          </p:cNvPr>
          <p:cNvSpPr txBox="1"/>
          <p:nvPr/>
        </p:nvSpPr>
        <p:spPr>
          <a:xfrm>
            <a:off x="3160292" y="2285542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UI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디자인 완료 예정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E22AD33-0638-4C57-968B-2FE804A28BB0}"/>
              </a:ext>
            </a:extLst>
          </p:cNvPr>
          <p:cNvSpPr txBox="1"/>
          <p:nvPr/>
        </p:nvSpPr>
        <p:spPr>
          <a:xfrm>
            <a:off x="3143097" y="2626940"/>
            <a:ext cx="1953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시작 메뉴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진행 중 점수 메뉴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오버 메뉴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일까지 완료 예정</a:t>
            </a:r>
          </a:p>
        </p:txBody>
      </p:sp>
    </p:spTree>
    <p:extLst>
      <p:ext uri="{BB962C8B-B14F-4D97-AF65-F5344CB8AC3E}">
        <p14:creationId xmlns:p14="http://schemas.microsoft.com/office/powerpoint/2010/main" val="108505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62C52E-0E4A-4009-BF4B-F81BEEA0C1BE}"/>
              </a:ext>
            </a:extLst>
          </p:cNvPr>
          <p:cNvSpPr/>
          <p:nvPr/>
        </p:nvSpPr>
        <p:spPr>
          <a:xfrm>
            <a:off x="3832253" y="2877553"/>
            <a:ext cx="4527493" cy="1102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FFEB1-AB38-4906-B595-8F02186BFF78}"/>
              </a:ext>
            </a:extLst>
          </p:cNvPr>
          <p:cNvSpPr txBox="1"/>
          <p:nvPr/>
        </p:nvSpPr>
        <p:spPr>
          <a:xfrm>
            <a:off x="5263078" y="2967335"/>
            <a:ext cx="16658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spc="-150" dirty="0" err="1">
                <a:solidFill>
                  <a:schemeClr val="accent4">
                    <a:lumMod val="50000"/>
                  </a:schemeClr>
                </a:solidFill>
              </a:rPr>
              <a:t>QnA</a:t>
            </a:r>
            <a:endParaRPr lang="ko-KR" altLang="en-US" sz="6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2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76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903375" y="1540182"/>
            <a:ext cx="4690800" cy="4690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12192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팀원 소개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391920"/>
            <a:ext cx="3362689" cy="701040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552795" y="1461105"/>
              <a:ext cx="184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150" dirty="0">
                  <a:solidFill>
                    <a:schemeClr val="tx2">
                      <a:lumMod val="50000"/>
                    </a:schemeClr>
                  </a:solidFill>
                </a:rPr>
                <a:t>나 혼자 프로젝트</a:t>
              </a:r>
            </a:p>
          </p:txBody>
        </p:sp>
      </p:grpSp>
      <p:pic>
        <p:nvPicPr>
          <p:cNvPr id="10" name="그림 9" descr="클립아트, 그림, 만화 영화, 아동 미술이(가) 표시된 사진&#10;&#10;자동 생성된 설명">
            <a:extLst>
              <a:ext uri="{FF2B5EF4-FFF2-40B4-BE49-F238E27FC236}">
                <a16:creationId xmlns:a16="http://schemas.microsoft.com/office/drawing/2014/main" id="{1C59A9B6-285F-749C-5DF5-C3FA77ECBEE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608" y="1719415"/>
            <a:ext cx="4332334" cy="433233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71F9179-8750-F79B-277B-80DEE3B18F87}"/>
              </a:ext>
            </a:extLst>
          </p:cNvPr>
          <p:cNvSpPr txBox="1"/>
          <p:nvPr/>
        </p:nvSpPr>
        <p:spPr>
          <a:xfrm>
            <a:off x="584463" y="2558087"/>
            <a:ext cx="41509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2">
                    <a:lumMod val="50000"/>
                  </a:schemeClr>
                </a:solidFill>
              </a:rPr>
              <a:t>팀장</a:t>
            </a:r>
            <a:r>
              <a:rPr lang="en-US" altLang="ko-KR" sz="2400" spc="-150" dirty="0">
                <a:solidFill>
                  <a:schemeClr val="tx2">
                    <a:lumMod val="50000"/>
                  </a:schemeClr>
                </a:solidFill>
              </a:rPr>
              <a:t>: </a:t>
            </a:r>
          </a:p>
          <a:p>
            <a:r>
              <a:rPr lang="en-US" altLang="ko-KR" sz="2400" spc="-150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ko-KR" altLang="en-US" sz="2400" spc="-150" dirty="0" err="1">
                <a:solidFill>
                  <a:schemeClr val="tx2">
                    <a:lumMod val="50000"/>
                  </a:schemeClr>
                </a:solidFill>
              </a:rPr>
              <a:t>컴퓨터소프트웨어학부</a:t>
            </a:r>
            <a:endParaRPr lang="en-US" altLang="ko-KR" sz="2400" spc="-15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2400" spc="-150" dirty="0">
                <a:solidFill>
                  <a:schemeClr val="tx2">
                    <a:lumMod val="50000"/>
                  </a:schemeClr>
                </a:solidFill>
              </a:rPr>
              <a:t>	23</a:t>
            </a:r>
            <a:r>
              <a:rPr lang="ko-KR" altLang="en-US" sz="2400" spc="-150" dirty="0">
                <a:solidFill>
                  <a:schemeClr val="tx2">
                    <a:lumMod val="50000"/>
                  </a:schemeClr>
                </a:solidFill>
              </a:rPr>
              <a:t>학번 </a:t>
            </a:r>
            <a:r>
              <a:rPr lang="ko-KR" altLang="en-US" sz="2400" spc="-150" dirty="0" err="1">
                <a:solidFill>
                  <a:schemeClr val="tx2">
                    <a:lumMod val="50000"/>
                  </a:schemeClr>
                </a:solidFill>
              </a:rPr>
              <a:t>오서진</a:t>
            </a:r>
            <a:endParaRPr lang="en-US" altLang="ko-KR" sz="2400" spc="-15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2400" spc="-15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2400" b="1" spc="-150" dirty="0">
                <a:solidFill>
                  <a:schemeClr val="tx2">
                    <a:lumMod val="50000"/>
                  </a:schemeClr>
                </a:solidFill>
              </a:rPr>
              <a:t>팀원</a:t>
            </a:r>
            <a:r>
              <a:rPr lang="en-US" altLang="ko-KR" sz="2400" spc="-150" dirty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r>
              <a:rPr lang="en-US" altLang="ko-KR" sz="2400" spc="-150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ko-KR" altLang="en-US" sz="2400" spc="-150" dirty="0" err="1">
                <a:solidFill>
                  <a:schemeClr val="tx2">
                    <a:lumMod val="50000"/>
                  </a:schemeClr>
                </a:solidFill>
              </a:rPr>
              <a:t>컴퓨터소프트웨어학부</a:t>
            </a:r>
            <a:endParaRPr lang="en-US" altLang="ko-KR" sz="2400" spc="-15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2400" spc="-150" dirty="0">
                <a:solidFill>
                  <a:schemeClr val="tx2">
                    <a:lumMod val="50000"/>
                  </a:schemeClr>
                </a:solidFill>
              </a:rPr>
              <a:t>	23</a:t>
            </a:r>
            <a:r>
              <a:rPr lang="ko-KR" altLang="en-US" sz="2400" spc="-150" dirty="0">
                <a:solidFill>
                  <a:schemeClr val="tx2">
                    <a:lumMod val="50000"/>
                  </a:schemeClr>
                </a:solidFill>
              </a:rPr>
              <a:t>학번 </a:t>
            </a:r>
            <a:r>
              <a:rPr lang="ko-KR" altLang="en-US" sz="2400" spc="-150" dirty="0" err="1">
                <a:solidFill>
                  <a:schemeClr val="tx2">
                    <a:lumMod val="50000"/>
                  </a:schemeClr>
                </a:solidFill>
              </a:rPr>
              <a:t>오서진</a:t>
            </a:r>
            <a:endParaRPr lang="ko-KR" altLang="en-US" sz="2400" spc="-15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511606"/>
            <a:ext cx="6096000" cy="46093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-1" y="934720"/>
            <a:ext cx="12192001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391920"/>
            <a:ext cx="3362689" cy="701040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프로젝트 개요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94640" y="2456784"/>
            <a:ext cx="3362689" cy="701040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상세 기능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94640" y="3521648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기술 스택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294640" y="4586512"/>
            <a:ext cx="3362689" cy="701040"/>
            <a:chOff x="294640" y="1391920"/>
            <a:chExt cx="3362689" cy="7010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디자인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F8FBBF-1148-436E-8600-69C119DBF580}"/>
              </a:ext>
            </a:extLst>
          </p:cNvPr>
          <p:cNvGrpSpPr/>
          <p:nvPr/>
        </p:nvGrpSpPr>
        <p:grpSpPr>
          <a:xfrm>
            <a:off x="294640" y="5651376"/>
            <a:ext cx="3362689" cy="701040"/>
            <a:chOff x="294640" y="1391920"/>
            <a:chExt cx="3362689" cy="7010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198DCA-DDAD-43B9-A796-5D1463594EC3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9EA117-E942-4A95-942C-287EBF455A1C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6D9A10-E34F-47A8-8A0F-E2B4F6DF7197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개발 일정</a:t>
              </a:r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EC305E9B-4A86-2F42-E187-5C55DFFD7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16189"/>
            <a:ext cx="6096000" cy="220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32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81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프로젝트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8056E-AF3B-9B62-065B-909291B7FAD2}"/>
              </a:ext>
            </a:extLst>
          </p:cNvPr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accent4">
                    <a:lumMod val="50000"/>
                  </a:schemeClr>
                </a:solidFill>
              </a:rPr>
              <a:t>선정 동기와 게임의 개념</a:t>
            </a: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489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프로젝트 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선정 동기와 게임의 개념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80605-1D4E-49F3-BF75-46C8F4FF8F71}"/>
              </a:ext>
            </a:extLst>
          </p:cNvPr>
          <p:cNvSpPr/>
          <p:nvPr/>
        </p:nvSpPr>
        <p:spPr>
          <a:xfrm>
            <a:off x="860629" y="149650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2D36E-9D66-4D46-AD99-A55AAA0CF684}"/>
              </a:ext>
            </a:extLst>
          </p:cNvPr>
          <p:cNvSpPr txBox="1"/>
          <p:nvPr/>
        </p:nvSpPr>
        <p:spPr>
          <a:xfrm>
            <a:off x="1267223" y="4525263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공룡 게임이란</a:t>
            </a:r>
            <a:r>
              <a:rPr lang="en-US" altLang="ko-KR" sz="2400" spc="-300" dirty="0"/>
              <a:t>?</a:t>
            </a:r>
            <a:endParaRPr lang="ko-KR" altLang="en-US" sz="2400" spc="-3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8420A-8CAE-40B8-AF4F-BE209307EAA9}"/>
              </a:ext>
            </a:extLst>
          </p:cNvPr>
          <p:cNvSpPr txBox="1"/>
          <p:nvPr/>
        </p:nvSpPr>
        <p:spPr>
          <a:xfrm>
            <a:off x="860629" y="5153394"/>
            <a:ext cx="2865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/>
              <a:t>공룡 게임은 </a:t>
            </a:r>
            <a:r>
              <a:rPr lang="en-US" altLang="ko-KR" sz="1400" spc="-150" dirty="0"/>
              <a:t>2D </a:t>
            </a:r>
            <a:r>
              <a:rPr lang="ko-KR" altLang="en-US" sz="1400" spc="-150" dirty="0" err="1"/>
              <a:t>횡스크롤</a:t>
            </a:r>
            <a:r>
              <a:rPr lang="ko-KR" altLang="en-US" sz="1400" spc="-150" dirty="0"/>
              <a:t> 게임이며 무한하게 펼쳐진 길 위에서 선인장과 </a:t>
            </a:r>
            <a:r>
              <a:rPr lang="ko-KR" altLang="en-US" sz="1400" spc="-150" dirty="0" err="1"/>
              <a:t>익룡을</a:t>
            </a:r>
            <a:r>
              <a:rPr lang="ko-KR" altLang="en-US" sz="1400" spc="-150" dirty="0"/>
              <a:t> 피해 최대한 멀리 가는 것을 목표로 하는 게임입니다</a:t>
            </a:r>
            <a:r>
              <a:rPr lang="en-US" altLang="ko-KR" sz="1400" spc="-150" dirty="0"/>
              <a:t>.</a:t>
            </a:r>
            <a:endParaRPr lang="ko-KR" altLang="en-US" sz="1400" spc="-1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855BF-D9DA-4DCA-8C3B-580B809FB3AD}"/>
              </a:ext>
            </a:extLst>
          </p:cNvPr>
          <p:cNvSpPr/>
          <p:nvPr/>
        </p:nvSpPr>
        <p:spPr>
          <a:xfrm>
            <a:off x="4663440" y="149650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FB3C6-9A35-4D0E-BAED-8A65E8B20B95}"/>
              </a:ext>
            </a:extLst>
          </p:cNvPr>
          <p:cNvSpPr txBox="1"/>
          <p:nvPr/>
        </p:nvSpPr>
        <p:spPr>
          <a:xfrm>
            <a:off x="5405060" y="4528085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선정 동기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A953E-C6F0-4D1F-96F9-EB846842787C}"/>
              </a:ext>
            </a:extLst>
          </p:cNvPr>
          <p:cNvSpPr txBox="1"/>
          <p:nvPr/>
        </p:nvSpPr>
        <p:spPr>
          <a:xfrm>
            <a:off x="4663439" y="5156216"/>
            <a:ext cx="28651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/>
              <a:t>지난 </a:t>
            </a:r>
            <a:r>
              <a:rPr lang="en-US" altLang="ko-KR" sz="1400" spc="-150" dirty="0"/>
              <a:t>JS </a:t>
            </a:r>
            <a:r>
              <a:rPr lang="ko-KR" altLang="en-US" sz="1400" spc="-150" dirty="0"/>
              <a:t>과제 중 </a:t>
            </a:r>
            <a:r>
              <a:rPr lang="en-US" altLang="ko-KR" sz="1400" spc="-150" dirty="0"/>
              <a:t>100</a:t>
            </a:r>
            <a:r>
              <a:rPr lang="ko-KR" altLang="en-US" sz="1400" spc="-150" dirty="0"/>
              <a:t>줄 이상의 코드 짜기 과제에서 간단한 형태의 공룡 게임을 제작했었다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이번 기회에 더 많은 기능이 구현된 공룡게임을 제작해 보기 위해서 선택했다</a:t>
            </a:r>
            <a:r>
              <a:rPr lang="en-US" altLang="ko-KR" sz="1400" spc="-150" dirty="0"/>
              <a:t>.</a:t>
            </a:r>
            <a:endParaRPr lang="ko-KR" altLang="en-US" sz="1400" spc="-1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9A5AA3-8F71-51AB-C620-3C0FC20948D9}"/>
              </a:ext>
            </a:extLst>
          </p:cNvPr>
          <p:cNvSpPr/>
          <p:nvPr/>
        </p:nvSpPr>
        <p:spPr>
          <a:xfrm>
            <a:off x="8466249" y="1499322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BACAE-046D-D451-1E5D-BF7AD0E02AC9}"/>
              </a:ext>
            </a:extLst>
          </p:cNvPr>
          <p:cNvSpPr txBox="1"/>
          <p:nvPr/>
        </p:nvSpPr>
        <p:spPr>
          <a:xfrm>
            <a:off x="9365766" y="4528085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난이도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33C731-A99D-2CC8-C8D4-B7E3A362B1D7}"/>
              </a:ext>
            </a:extLst>
          </p:cNvPr>
          <p:cNvSpPr txBox="1"/>
          <p:nvPr/>
        </p:nvSpPr>
        <p:spPr>
          <a:xfrm>
            <a:off x="8466249" y="5156216"/>
            <a:ext cx="2865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/>
              <a:t>공룡 게임은 스페이스 바를 눌러 점프하는 것 외의 조작이 </a:t>
            </a:r>
            <a:r>
              <a:rPr lang="ko-KR" altLang="en-US" sz="1400" spc="-150" dirty="0" err="1"/>
              <a:t>필요없는</a:t>
            </a:r>
            <a:r>
              <a:rPr lang="ko-KR" altLang="en-US" sz="1400" spc="-150" dirty="0"/>
              <a:t> 간단한 난이도의 게임이므로 개발 난이도 역시 그렇게 높지 않을 것으로 예상한다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현재 나의 </a:t>
            </a:r>
            <a:r>
              <a:rPr lang="en-US" altLang="ko-KR" sz="1400" spc="-150" dirty="0"/>
              <a:t>JS</a:t>
            </a:r>
            <a:r>
              <a:rPr lang="ko-KR" altLang="en-US" sz="1400" spc="-150" dirty="0"/>
              <a:t> 실력을 생각했을 때 시작하기에 적절한 난이도라고 판단했다</a:t>
            </a:r>
            <a:r>
              <a:rPr lang="en-US" altLang="ko-KR" sz="1400" spc="-150" dirty="0"/>
              <a:t>.</a:t>
            </a:r>
            <a:endParaRPr lang="ko-KR" altLang="en-US" sz="1400" spc="-15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536933F-38AD-1AA9-67F4-A0CBED428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36" y="2506006"/>
            <a:ext cx="2364399" cy="84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56567BB-A0F7-6988-D738-FF45E4DC2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020" y="1543709"/>
            <a:ext cx="2097958" cy="2770700"/>
          </a:xfrm>
          <a:prstGeom prst="rect">
            <a:avLst/>
          </a:prstGeom>
        </p:spPr>
      </p:pic>
      <p:pic>
        <p:nvPicPr>
          <p:cNvPr id="24" name="그림 23" descr="블랙, 어둠이(가) 표시된 사진&#10;&#10;자동 생성된 설명">
            <a:extLst>
              <a:ext uri="{FF2B5EF4-FFF2-40B4-BE49-F238E27FC236}">
                <a16:creationId xmlns:a16="http://schemas.microsoft.com/office/drawing/2014/main" id="{1FA5BBF3-8E3E-40AA-43BB-09916F3223D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63" y="1746367"/>
            <a:ext cx="2365384" cy="236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1965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상세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6604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accent4">
                    <a:lumMod val="50000"/>
                  </a:schemeClr>
                </a:solidFill>
              </a:rPr>
              <a:t>어떤 기능이 필요할까</a:t>
            </a:r>
            <a:r>
              <a:rPr lang="en-US" altLang="ko-KR" sz="1800" spc="-150" dirty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ko-KR" altLang="en-US" sz="18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상세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어떤 기능이 필요할까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B7F077-352A-497B-ABD2-552A30E6C083}"/>
              </a:ext>
            </a:extLst>
          </p:cNvPr>
          <p:cNvSpPr/>
          <p:nvPr/>
        </p:nvSpPr>
        <p:spPr>
          <a:xfrm>
            <a:off x="800980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E2C49A-AEC4-459A-BD40-6AF1A2A31EB4}"/>
              </a:ext>
            </a:extLst>
          </p:cNvPr>
          <p:cNvSpPr txBox="1"/>
          <p:nvPr/>
        </p:nvSpPr>
        <p:spPr>
          <a:xfrm>
            <a:off x="1428732" y="6122064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캐릭터와 장애물의 충돌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187581-9EB6-48DE-BC01-8396AD11AEF6}"/>
              </a:ext>
            </a:extLst>
          </p:cNvPr>
          <p:cNvSpPr/>
          <p:nvPr/>
        </p:nvSpPr>
        <p:spPr>
          <a:xfrm>
            <a:off x="800980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54D632-2249-4BD8-822D-917FBCFB8FA6}"/>
              </a:ext>
            </a:extLst>
          </p:cNvPr>
          <p:cNvSpPr txBox="1"/>
          <p:nvPr/>
        </p:nvSpPr>
        <p:spPr>
          <a:xfrm>
            <a:off x="1819063" y="356585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오브젝트 생성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E3EA9C-E97C-4E34-9219-4C82CD32DAE3}"/>
              </a:ext>
            </a:extLst>
          </p:cNvPr>
          <p:cNvSpPr/>
          <p:nvPr/>
        </p:nvSpPr>
        <p:spPr>
          <a:xfrm>
            <a:off x="4415718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402F72-FBA7-403A-9DDF-40BEB587FCA4}"/>
              </a:ext>
            </a:extLst>
          </p:cNvPr>
          <p:cNvSpPr txBox="1"/>
          <p:nvPr/>
        </p:nvSpPr>
        <p:spPr>
          <a:xfrm>
            <a:off x="4742909" y="3565852"/>
            <a:ext cx="2706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장애물을 무작위 간격으로 생성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8522BF-0C39-4572-9683-AB4BBC5F47C4}"/>
              </a:ext>
            </a:extLst>
          </p:cNvPr>
          <p:cNvSpPr/>
          <p:nvPr/>
        </p:nvSpPr>
        <p:spPr>
          <a:xfrm>
            <a:off x="8030456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DCE9AB-E915-41C3-AE95-370CA52A969B}"/>
              </a:ext>
            </a:extLst>
          </p:cNvPr>
          <p:cNvSpPr txBox="1"/>
          <p:nvPr/>
        </p:nvSpPr>
        <p:spPr>
          <a:xfrm>
            <a:off x="8747976" y="3565852"/>
            <a:ext cx="1925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플레이어 캐릭터 점프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89E178-E554-4B24-B0D3-027D9D52E4A1}"/>
              </a:ext>
            </a:extLst>
          </p:cNvPr>
          <p:cNvSpPr/>
          <p:nvPr/>
        </p:nvSpPr>
        <p:spPr>
          <a:xfrm>
            <a:off x="4415718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74253D-805A-40DB-AB63-903742C0D32C}"/>
              </a:ext>
            </a:extLst>
          </p:cNvPr>
          <p:cNvSpPr txBox="1"/>
          <p:nvPr/>
        </p:nvSpPr>
        <p:spPr>
          <a:xfrm>
            <a:off x="5824134" y="6122064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점수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5FFD9E-3F69-4509-B64A-9C4D3D9AC973}"/>
              </a:ext>
            </a:extLst>
          </p:cNvPr>
          <p:cNvSpPr/>
          <p:nvPr/>
        </p:nvSpPr>
        <p:spPr>
          <a:xfrm>
            <a:off x="8030456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B92808-2845-4307-9395-F27B2DCDADD3}"/>
              </a:ext>
            </a:extLst>
          </p:cNvPr>
          <p:cNvSpPr txBox="1"/>
          <p:nvPr/>
        </p:nvSpPr>
        <p:spPr>
          <a:xfrm>
            <a:off x="8505923" y="6122064"/>
            <a:ext cx="2409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게임이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끝났을 때 다시 시작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E8DBCE-08C6-71E9-C002-088E13AAC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916" y="4843716"/>
            <a:ext cx="2820168" cy="4587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D7CD50-ABE0-628F-5D44-3575BD849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144" y="4367983"/>
            <a:ext cx="1621693" cy="14101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D9EEFC-4F33-05EF-01DC-9E7E0E093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284" y="1770794"/>
            <a:ext cx="1435955" cy="14966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D2717CA-9354-4D7C-E9A7-169A9E812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0236" y="1815432"/>
            <a:ext cx="1615848" cy="14073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0F79788-3127-F256-68A7-DEE5B9821A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2909" y="1775620"/>
            <a:ext cx="686703" cy="149180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DBADA8D-F486-197B-18A6-DBC12B9430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1619" y="1608874"/>
            <a:ext cx="1138237" cy="184579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74DE295-D96F-D2ED-1368-CB686A767B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3456" y="4372563"/>
            <a:ext cx="3094561" cy="14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8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상세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어떤 기능이 필요할까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F8B617-EFC8-49CF-A9C4-695DF4FE914B}"/>
              </a:ext>
            </a:extLst>
          </p:cNvPr>
          <p:cNvSpPr/>
          <p:nvPr/>
        </p:nvSpPr>
        <p:spPr>
          <a:xfrm>
            <a:off x="8377382" y="1831119"/>
            <a:ext cx="284926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35A04F-3E17-4814-9032-305DE9611D72}"/>
              </a:ext>
            </a:extLst>
          </p:cNvPr>
          <p:cNvSpPr txBox="1"/>
          <p:nvPr/>
        </p:nvSpPr>
        <p:spPr>
          <a:xfrm>
            <a:off x="4030601" y="391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652C6F-4C5D-4D09-9BFA-007E097A546C}"/>
              </a:ext>
            </a:extLst>
          </p:cNvPr>
          <p:cNvSpPr txBox="1"/>
          <p:nvPr/>
        </p:nvSpPr>
        <p:spPr>
          <a:xfrm>
            <a:off x="7737310" y="391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1CDF9B-560E-41C7-B489-3215FE9795E5}"/>
              </a:ext>
            </a:extLst>
          </p:cNvPr>
          <p:cNvSpPr/>
          <p:nvPr/>
        </p:nvSpPr>
        <p:spPr>
          <a:xfrm>
            <a:off x="8377380" y="1831119"/>
            <a:ext cx="284926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291B2F-2FD5-4E87-ABB8-5D1D479E0F9E}"/>
              </a:ext>
            </a:extLst>
          </p:cNvPr>
          <p:cNvSpPr txBox="1"/>
          <p:nvPr/>
        </p:nvSpPr>
        <p:spPr>
          <a:xfrm>
            <a:off x="9146833" y="1986732"/>
            <a:ext cx="131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게임 오버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EBEF53-34A9-49F3-8869-6FAA196837FD}"/>
              </a:ext>
            </a:extLst>
          </p:cNvPr>
          <p:cNvSpPr txBox="1"/>
          <p:nvPr/>
        </p:nvSpPr>
        <p:spPr>
          <a:xfrm>
            <a:off x="8627598" y="3124136"/>
            <a:ext cx="2348823" cy="213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캐릭터와 장애물들을 멈춤</a:t>
            </a:r>
            <a:endParaRPr lang="en-US" altLang="ko-KR" sz="160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게임 오버 </a:t>
            </a:r>
            <a:r>
              <a:rPr lang="en-US" altLang="ko-KR" sz="1600" dirty="0">
                <a:latin typeface="+mn-ea"/>
              </a:rPr>
              <a:t>UI </a:t>
            </a:r>
            <a:r>
              <a:rPr lang="ko-KR" altLang="en-US" sz="1600" dirty="0">
                <a:latin typeface="+mn-ea"/>
              </a:rPr>
              <a:t>띄우기</a:t>
            </a:r>
            <a:endParaRPr lang="en-US" altLang="ko-KR" sz="160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스페이스바 누르면 다시 시작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EE3100-4554-2B38-B528-1E58C21EF57F}"/>
              </a:ext>
            </a:extLst>
          </p:cNvPr>
          <p:cNvSpPr/>
          <p:nvPr/>
        </p:nvSpPr>
        <p:spPr>
          <a:xfrm>
            <a:off x="4671369" y="1845829"/>
            <a:ext cx="284926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9E52EA-CBBE-60FD-7F05-5CEBBEB96086}"/>
              </a:ext>
            </a:extLst>
          </p:cNvPr>
          <p:cNvSpPr/>
          <p:nvPr/>
        </p:nvSpPr>
        <p:spPr>
          <a:xfrm>
            <a:off x="4671369" y="1845829"/>
            <a:ext cx="284926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1C04D2-B72C-CFF0-620B-2D8B9EC08535}"/>
              </a:ext>
            </a:extLst>
          </p:cNvPr>
          <p:cNvSpPr txBox="1"/>
          <p:nvPr/>
        </p:nvSpPr>
        <p:spPr>
          <a:xfrm>
            <a:off x="5440820" y="2001442"/>
            <a:ext cx="131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진행중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B6627-4313-5ED1-43F2-8E58332E70EC}"/>
              </a:ext>
            </a:extLst>
          </p:cNvPr>
          <p:cNvSpPr txBox="1"/>
          <p:nvPr/>
        </p:nvSpPr>
        <p:spPr>
          <a:xfrm>
            <a:off x="4921585" y="3138846"/>
            <a:ext cx="2348823" cy="3017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장애물들을 무작위로 생성</a:t>
            </a:r>
            <a:endParaRPr lang="en-US" altLang="ko-KR" sz="160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장애물을 캐릭터 방향으로 이동</a:t>
            </a:r>
            <a:endParaRPr lang="en-US" altLang="ko-KR" sz="160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스페이스바 입력 감지해서 캐릭터 점프</a:t>
            </a:r>
            <a:endParaRPr lang="en-US" altLang="ko-KR" sz="160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장애물과 충돌 체크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2AD3B8-07F3-CAD5-1643-7684B48BCD6F}"/>
              </a:ext>
            </a:extLst>
          </p:cNvPr>
          <p:cNvSpPr/>
          <p:nvPr/>
        </p:nvSpPr>
        <p:spPr>
          <a:xfrm>
            <a:off x="965356" y="1845829"/>
            <a:ext cx="284926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55A8F9-4D50-C4A1-FC03-9803AB2DC36F}"/>
              </a:ext>
            </a:extLst>
          </p:cNvPr>
          <p:cNvSpPr/>
          <p:nvPr/>
        </p:nvSpPr>
        <p:spPr>
          <a:xfrm>
            <a:off x="965356" y="1845829"/>
            <a:ext cx="284926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857DC8-92C4-DFFD-4A84-106B4D183C3A}"/>
              </a:ext>
            </a:extLst>
          </p:cNvPr>
          <p:cNvSpPr txBox="1"/>
          <p:nvPr/>
        </p:nvSpPr>
        <p:spPr>
          <a:xfrm>
            <a:off x="1734807" y="2001442"/>
            <a:ext cx="131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게임 시작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DF27E-8571-F3AA-D3B5-61EB8D4AB5C0}"/>
              </a:ext>
            </a:extLst>
          </p:cNvPr>
          <p:cNvSpPr txBox="1"/>
          <p:nvPr/>
        </p:nvSpPr>
        <p:spPr>
          <a:xfrm>
            <a:off x="1215572" y="3138846"/>
            <a:ext cx="2348823" cy="183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캐릭터가 화면 왼쪽에 생성</a:t>
            </a:r>
            <a:endParaRPr lang="en-US" altLang="ko-KR" sz="160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땅 생성</a:t>
            </a:r>
            <a:endParaRPr lang="en-US" altLang="ko-KR" sz="160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점수 표시</a:t>
            </a:r>
          </a:p>
        </p:txBody>
      </p:sp>
    </p:spTree>
    <p:extLst>
      <p:ext uri="{BB962C8B-B14F-4D97-AF65-F5344CB8AC3E}">
        <p14:creationId xmlns:p14="http://schemas.microsoft.com/office/powerpoint/2010/main" val="56902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1965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기술 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799" y="3100308"/>
            <a:ext cx="2965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accent4">
                    <a:lumMod val="50000"/>
                  </a:schemeClr>
                </a:solidFill>
              </a:rPr>
              <a:t>어떤 환경에서 개발할 것인가</a:t>
            </a:r>
            <a:r>
              <a:rPr lang="en-US" altLang="ko-KR" sz="1800" spc="-150" dirty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ko-KR" altLang="en-US" sz="18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1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473</Words>
  <Application>Microsoft Office PowerPoint</Application>
  <PresentationFormat>와이드스크린</PresentationFormat>
  <Paragraphs>155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나눔스퀘어 Bold</vt:lpstr>
      <vt:lpstr>나눔스퀘어 Light</vt:lpstr>
      <vt:lpstr>Arial</vt:lpstr>
      <vt:lpstr>Arial Nova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서진 오</cp:lastModifiedBy>
  <cp:revision>49</cp:revision>
  <dcterms:created xsi:type="dcterms:W3CDTF">2020-12-13T00:02:47Z</dcterms:created>
  <dcterms:modified xsi:type="dcterms:W3CDTF">2023-11-03T09:24:57Z</dcterms:modified>
</cp:coreProperties>
</file>