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5" r:id="rId1"/>
  </p:sldMasterIdLst>
  <p:handoutMasterIdLst>
    <p:handoutMasterId r:id="rId22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101" d="100"/>
          <a:sy n="101" d="100"/>
        </p:scale>
        <p:origin x="4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EA3C-0D09-4BBE-BBDB-A2EB5D4ED1E6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6DCD0-AD86-473C-8192-37CDE4A6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17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1263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95095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124"/>
            <a:ext cx="11049000" cy="789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440531"/>
            <a:ext cx="11049000" cy="714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85900"/>
            <a:ext cx="11049000" cy="46910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charset="2"/>
              <a:buChar char="Ø"/>
              <a:defRPr sz="1800"/>
            </a:lvl3pPr>
            <a:lvl4pPr>
              <a:defRPr sz="1600"/>
            </a:lvl4pPr>
            <a:lvl5pPr marL="2057400" indent="-228600">
              <a:buFont typeface="Wingdings" charset="2"/>
              <a:buChar char="v"/>
              <a:defRPr sz="1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49000" cy="789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440531"/>
            <a:ext cx="110490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85900"/>
            <a:ext cx="110490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71AB-C754-4249-A192-D2A2F12E0BC1}" type="datetimeFigureOut">
              <a:rPr lang="ko-KR" altLang="en-US" smtClean="0"/>
              <a:t>2016. 10. 24.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8D2E-FD69-4B4E-A765-4456F0497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0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/>
        <a:buChar char="•"/>
        <a:defRPr sz="3200" kern="1200">
          <a:solidFill>
            <a:schemeClr val="accent1">
              <a:lumMod val="75000"/>
            </a:schemeClr>
          </a:solidFill>
          <a:latin typeface="Calibri" charset="0"/>
          <a:ea typeface="Calibri" charset="0"/>
          <a:cs typeface="Calibri" charset="0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charset="2"/>
        <a:buChar char="ü"/>
        <a:defRPr sz="2800" kern="1200">
          <a:solidFill>
            <a:schemeClr val="accent1">
              <a:lumMod val="75000"/>
            </a:schemeClr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charset="2"/>
        <a:buChar char="v"/>
        <a:defRPr sz="2400" kern="1200">
          <a:solidFill>
            <a:schemeClr val="accent1">
              <a:lumMod val="75000"/>
            </a:schemeClr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charset="2"/>
        <a:buChar char="l"/>
        <a:defRPr sz="2200" kern="1200">
          <a:solidFill>
            <a:schemeClr val="accent1">
              <a:lumMod val="75000"/>
            </a:schemeClr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charset="2"/>
        <a:buChar char="Ø"/>
        <a:defRPr sz="2000" kern="1200">
          <a:solidFill>
            <a:schemeClr val="accent1">
              <a:lumMod val="75000"/>
            </a:schemeClr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1" y="0"/>
            <a:ext cx="2701263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Apache </a:t>
            </a:r>
            <a:r>
              <a:rPr lang="en-US" altLang="ko-KR" dirty="0" smtClean="0"/>
              <a:t>Spark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31204"/>
            <a:ext cx="8987282" cy="17547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/>
              <a:t>Resilient Distributed Datasets:</a:t>
            </a:r>
          </a:p>
          <a:p>
            <a:pPr algn="l"/>
            <a:r>
              <a:rPr lang="en-US" altLang="ko-KR" dirty="0"/>
              <a:t>                                                       </a:t>
            </a:r>
            <a:r>
              <a:rPr lang="en-US" altLang="ko-KR" dirty="0" smtClean="0"/>
              <a:t>for                       Clustering </a:t>
            </a:r>
            <a:r>
              <a:rPr lang="en-US" altLang="ko-KR" dirty="0"/>
              <a:t>Computing (NSDI’12)</a:t>
            </a:r>
          </a:p>
          <a:p>
            <a:pPr algn="l"/>
            <a:r>
              <a:rPr lang="en-US" altLang="ko-KR" dirty="0" err="1" smtClean="0"/>
              <a:t>M</a:t>
            </a:r>
            <a:r>
              <a:rPr lang="en-US" altLang="ko-KR" dirty="0" err="1" smtClean="0"/>
              <a:t>atei</a:t>
            </a:r>
            <a:r>
              <a:rPr lang="en-US" altLang="ko-KR" dirty="0" smtClean="0"/>
              <a:t> </a:t>
            </a:r>
            <a:r>
              <a:rPr lang="en-US" altLang="ko-KR" dirty="0" err="1"/>
              <a:t>Zaharia</a:t>
            </a:r>
            <a:r>
              <a:rPr lang="en-US" altLang="ko-KR" dirty="0"/>
              <a:t> et al.,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9400" y="3970624"/>
            <a:ext cx="383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Fault-Tolerance Abstraction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913" y="3970624"/>
            <a:ext cx="159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In-Memory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종류의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9185" y="1551368"/>
            <a:ext cx="5851095" cy="3914978"/>
          </a:xfrm>
        </p:spPr>
        <p:txBody>
          <a:bodyPr/>
          <a:lstStyle/>
          <a:p>
            <a:r>
              <a:rPr lang="en-US" altLang="ko-KR" dirty="0"/>
              <a:t>Narrow dependency</a:t>
            </a:r>
          </a:p>
          <a:p>
            <a:pPr lvl="1"/>
            <a:r>
              <a:rPr lang="en-US" altLang="ko-KR" dirty="0"/>
              <a:t>Partition</a:t>
            </a:r>
            <a:r>
              <a:rPr lang="ko-KR" altLang="en-US" dirty="0"/>
              <a:t>과 </a:t>
            </a:r>
            <a:r>
              <a:rPr lang="en-US" altLang="ko-KR" dirty="0"/>
              <a:t>partition</a:t>
            </a:r>
            <a:r>
              <a:rPr lang="ko-KR" altLang="en-US" dirty="0"/>
              <a:t>이 </a:t>
            </a:r>
            <a:r>
              <a:rPr lang="en-US" altLang="ko-KR" dirty="0"/>
              <a:t>1:1, 1:N </a:t>
            </a:r>
            <a:r>
              <a:rPr lang="ko-KR" altLang="en-US" dirty="0"/>
              <a:t>매칭 표현</a:t>
            </a:r>
            <a:endParaRPr lang="en-US" altLang="ko-KR" dirty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비용이 들지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49" y="3817439"/>
            <a:ext cx="3786635" cy="295688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533147" y="1551368"/>
            <a:ext cx="5658854" cy="3914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Wide dependency</a:t>
            </a:r>
          </a:p>
          <a:p>
            <a:pPr lvl="1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Partition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과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partition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이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N:N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매칭 표현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네트워크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비용이 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듦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945455" y="4149610"/>
            <a:ext cx="4749523" cy="2362880"/>
            <a:chOff x="2304176" y="3571389"/>
            <a:chExt cx="4460516" cy="207548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4176" y="3571389"/>
              <a:ext cx="2047997" cy="163564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2869" y="3571389"/>
              <a:ext cx="1841823" cy="207548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284655" y="41087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23746" y="41087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4655" y="43664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3746" y="43664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4655" y="45992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23746" y="45992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63084" y="4358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3084" y="46158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63084" y="48486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63084" y="52559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63084" y="55136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63084" y="57463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8800" y="4807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8800" y="50647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18800" y="5297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5387" y="54386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5387" y="56963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345387" y="5929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45387" y="61784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89670" y="53471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289670" y="56048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289670" y="59706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289670" y="62200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322959" y="4639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2959" y="49716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322959" y="52958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561556" y="48137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561556" y="51462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13315" y="46142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213315" y="49467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213315" y="52709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983033" y="43066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983033" y="4639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983033" y="5187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983033" y="55201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172515" y="410877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RDD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02422" y="454345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RDD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483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Driver-worker data flow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Driver</a:t>
            </a:r>
          </a:p>
          <a:p>
            <a:pPr lvl="1"/>
            <a:r>
              <a:rPr lang="ko-KR" altLang="en-US" dirty="0"/>
              <a:t>전체 </a:t>
            </a:r>
            <a:r>
              <a:rPr lang="en-US" altLang="ko-KR" dirty="0"/>
              <a:t>RDD</a:t>
            </a:r>
            <a:r>
              <a:rPr lang="ko-KR" altLang="en-US" dirty="0"/>
              <a:t>를 관리함</a:t>
            </a:r>
            <a:endParaRPr lang="en-US" altLang="ko-KR" dirty="0"/>
          </a:p>
          <a:p>
            <a:pPr lvl="1"/>
            <a:r>
              <a:rPr lang="en-US" altLang="ko-KR" dirty="0"/>
              <a:t>Lineage graph </a:t>
            </a:r>
            <a:r>
              <a:rPr lang="ko-KR" altLang="en-US" dirty="0"/>
              <a:t>를 생성 및 관리함</a:t>
            </a:r>
            <a:endParaRPr lang="en-US" altLang="ko-KR" dirty="0"/>
          </a:p>
          <a:p>
            <a:pPr lvl="1"/>
            <a:r>
              <a:rPr lang="en-US" altLang="ko-KR" dirty="0"/>
              <a:t>Worker </a:t>
            </a:r>
            <a:r>
              <a:rPr lang="ko-KR" altLang="en-US" dirty="0"/>
              <a:t>에게 </a:t>
            </a:r>
            <a:r>
              <a:rPr lang="en-US" altLang="ko-KR" dirty="0"/>
              <a:t>task</a:t>
            </a:r>
            <a:r>
              <a:rPr lang="ko-KR" altLang="en-US" dirty="0"/>
              <a:t>를 할당함</a:t>
            </a:r>
            <a:endParaRPr lang="en-US" altLang="ko-KR" dirty="0"/>
          </a:p>
          <a:p>
            <a:r>
              <a:rPr lang="en-US" altLang="ko-KR" dirty="0"/>
              <a:t>Worker</a:t>
            </a:r>
          </a:p>
          <a:p>
            <a:pPr lvl="1"/>
            <a:r>
              <a:rPr lang="en-US" altLang="ko-KR" dirty="0"/>
              <a:t>Driver </a:t>
            </a:r>
            <a:r>
              <a:rPr lang="ko-KR" altLang="en-US" dirty="0"/>
              <a:t>에게 받은 </a:t>
            </a:r>
            <a:r>
              <a:rPr lang="en-US" altLang="ko-KR" dirty="0"/>
              <a:t>task</a:t>
            </a:r>
            <a:r>
              <a:rPr lang="ko-KR" altLang="en-US" dirty="0"/>
              <a:t>를 실제 처리함</a:t>
            </a:r>
            <a:endParaRPr lang="en-US" altLang="ko-KR" dirty="0"/>
          </a:p>
          <a:p>
            <a:pPr lvl="1"/>
            <a:r>
              <a:rPr lang="ko-KR" altLang="en-US" dirty="0"/>
              <a:t>최종 결과를 </a:t>
            </a:r>
            <a:r>
              <a:rPr lang="en-US" altLang="ko-KR" dirty="0"/>
              <a:t>driver</a:t>
            </a:r>
            <a:r>
              <a:rPr lang="ko-KR" altLang="en-US" dirty="0"/>
              <a:t>에게 반환함</a:t>
            </a:r>
            <a:endParaRPr lang="en-US" altLang="ko-KR" dirty="0"/>
          </a:p>
          <a:p>
            <a:pPr lvl="1"/>
            <a:r>
              <a:rPr lang="ko-KR" altLang="en-US" dirty="0"/>
              <a:t>실제 데이터를 저장함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31" y="1890100"/>
            <a:ext cx="4538623" cy="29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방법 </a:t>
            </a:r>
            <a:r>
              <a:rPr lang="en-US" altLang="ko-KR" dirty="0"/>
              <a:t>(LAZY-EXECUTION)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Apache Spark </a:t>
            </a:r>
            <a:r>
              <a:rPr lang="ko-KR" altLang="en-US" dirty="0"/>
              <a:t>의 실행 기법</a:t>
            </a:r>
            <a:endParaRPr lang="en-US" altLang="ko-KR" dirty="0"/>
          </a:p>
          <a:p>
            <a:pPr lvl="1"/>
            <a:r>
              <a:rPr lang="ko-KR" altLang="en-US" dirty="0"/>
              <a:t>요구되는 값이 필요할 때 까지</a:t>
            </a:r>
            <a:r>
              <a:rPr lang="en-US" altLang="ko-KR" dirty="0"/>
              <a:t>, </a:t>
            </a:r>
            <a:r>
              <a:rPr lang="ko-KR" altLang="en-US" dirty="0"/>
              <a:t>바로 처리하지 않고 기다리는 것</a:t>
            </a:r>
            <a:endParaRPr lang="en-US" altLang="ko-KR" dirty="0"/>
          </a:p>
          <a:p>
            <a:pPr lvl="1"/>
            <a:r>
              <a:rPr lang="ko-KR" altLang="en-US" dirty="0"/>
              <a:t>자원이 배치된 상황을 미리 고려해 불필요한 연산</a:t>
            </a:r>
            <a:r>
              <a:rPr lang="en-US" altLang="ko-KR" dirty="0"/>
              <a:t>, </a:t>
            </a:r>
            <a:r>
              <a:rPr lang="ko-KR" altLang="en-US" dirty="0"/>
              <a:t>자원 사용 등을 줄이기 위함</a:t>
            </a:r>
            <a:endParaRPr lang="en-US" altLang="ko-KR" dirty="0"/>
          </a:p>
          <a:p>
            <a:r>
              <a:rPr lang="ko-KR" altLang="en-US" dirty="0"/>
              <a:t>실행 과정</a:t>
            </a:r>
            <a:endParaRPr lang="en-US" altLang="ko-KR" dirty="0"/>
          </a:p>
          <a:p>
            <a:pPr lvl="1"/>
            <a:r>
              <a:rPr lang="en-US" altLang="ko-KR" dirty="0"/>
              <a:t>Transformation operator </a:t>
            </a:r>
            <a:r>
              <a:rPr lang="ko-KR" altLang="en-US" dirty="0"/>
              <a:t>를 수행 했을 때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Lineage graph </a:t>
            </a:r>
            <a:r>
              <a:rPr lang="ko-KR" altLang="en-US" dirty="0"/>
              <a:t>만 생성하고</a:t>
            </a:r>
            <a:r>
              <a:rPr lang="en-US" altLang="ko-KR" dirty="0"/>
              <a:t>, </a:t>
            </a:r>
            <a:r>
              <a:rPr lang="ko-KR" altLang="en-US" dirty="0"/>
              <a:t>실제 노드에서 연산이 일어나지 않음</a:t>
            </a:r>
            <a:endParaRPr lang="en-US" altLang="ko-KR" dirty="0"/>
          </a:p>
          <a:p>
            <a:pPr lvl="1"/>
            <a:r>
              <a:rPr lang="en-US" altLang="ko-KR" dirty="0"/>
              <a:t>Action operator </a:t>
            </a:r>
            <a:r>
              <a:rPr lang="ko-KR" altLang="en-US" dirty="0"/>
              <a:t>를 수행 했을 때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생성된 </a:t>
            </a:r>
            <a:r>
              <a:rPr lang="en-US" altLang="ko-KR" dirty="0"/>
              <a:t>lineage graph</a:t>
            </a:r>
            <a:r>
              <a:rPr lang="ko-KR" altLang="en-US" dirty="0"/>
              <a:t>를 기반으로 실제 노드에서 연산이 발생함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1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Lazy-Execution</a:t>
            </a:r>
            <a:r>
              <a:rPr lang="ko-KR" altLang="en-US" dirty="0"/>
              <a:t>의 예제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624" y="3104385"/>
            <a:ext cx="5075509" cy="3630748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3400" y="1599488"/>
            <a:ext cx="11049000" cy="4691063"/>
          </a:xfrm>
        </p:spPr>
        <p:txBody>
          <a:bodyPr>
            <a:normAutofit/>
          </a:bodyPr>
          <a:lstStyle/>
          <a:p>
            <a:r>
              <a:rPr lang="en-US" altLang="ko-KR" dirty="0"/>
              <a:t>G RDD</a:t>
            </a:r>
            <a:r>
              <a:rPr lang="ko-KR" altLang="en-US" dirty="0"/>
              <a:t>에서 </a:t>
            </a:r>
            <a:r>
              <a:rPr lang="en-US" altLang="ko-KR" dirty="0"/>
              <a:t>action</a:t>
            </a:r>
            <a:r>
              <a:rPr lang="ko-KR" altLang="en-US" dirty="0"/>
              <a:t>이 수행되었을 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 Job Scheduler</a:t>
            </a:r>
            <a:r>
              <a:rPr lang="ko-KR" altLang="en-US" dirty="0"/>
              <a:t>에 의해 실행 순서를 정함</a:t>
            </a:r>
            <a:endParaRPr lang="en-US" altLang="ko-KR" dirty="0"/>
          </a:p>
          <a:p>
            <a:pPr lvl="2"/>
            <a:r>
              <a:rPr lang="en-US" altLang="ko-KR" dirty="0"/>
              <a:t>Stage</a:t>
            </a:r>
            <a:r>
              <a:rPr lang="ko-KR" altLang="en-US" dirty="0"/>
              <a:t>는 </a:t>
            </a:r>
            <a:r>
              <a:rPr lang="en-US" altLang="ko-KR" dirty="0"/>
              <a:t>narrow dependency</a:t>
            </a:r>
            <a:r>
              <a:rPr lang="ko-KR" altLang="en-US" dirty="0"/>
              <a:t>를 수행하는 </a:t>
            </a:r>
            <a:r>
              <a:rPr lang="en-US" altLang="ko-KR" dirty="0"/>
              <a:t>RDD</a:t>
            </a:r>
            <a:r>
              <a:rPr lang="ko-KR" altLang="en-US" dirty="0"/>
              <a:t>들에 의해 우선적으로 이루어짐</a:t>
            </a:r>
            <a:endParaRPr lang="en-US" altLang="ko-KR" dirty="0"/>
          </a:p>
          <a:p>
            <a:pPr lvl="1"/>
            <a:r>
              <a:rPr lang="en-US" altLang="ko-KR" dirty="0"/>
              <a:t>B RDD</a:t>
            </a:r>
            <a:r>
              <a:rPr lang="ko-KR" altLang="en-US" dirty="0"/>
              <a:t>는 이미 메모리에 있기 때문에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Stage1</a:t>
            </a:r>
            <a:r>
              <a:rPr lang="ko-KR" altLang="en-US" dirty="0"/>
              <a:t>은 수행하지 않음</a:t>
            </a:r>
            <a:endParaRPr lang="en-US" altLang="ko-KR" dirty="0"/>
          </a:p>
          <a:p>
            <a:pPr lvl="2"/>
            <a:r>
              <a:rPr lang="ko-KR" altLang="en-US" dirty="0"/>
              <a:t>바로</a:t>
            </a:r>
            <a:r>
              <a:rPr lang="en-US" altLang="ko-KR" dirty="0"/>
              <a:t> Stage2, 3</a:t>
            </a:r>
            <a:r>
              <a:rPr lang="ko-KR" altLang="en-US" dirty="0"/>
              <a:t>을 수행함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4982938" y="2121488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200" dirty="0"/>
              <a:t>Words</a:t>
            </a:r>
          </a:p>
          <a:p>
            <a:pPr algn="ctr"/>
            <a:r>
              <a:rPr lang="en-US" altLang="ko-KR" sz="1200" dirty="0"/>
              <a:t>RDD</a:t>
            </a:r>
            <a:endParaRPr lang="ko-KR" altLang="en-US" sz="1200" dirty="0"/>
          </a:p>
        </p:txBody>
      </p:sp>
      <p:sp>
        <p:nvSpPr>
          <p:cNvPr id="51" name="원통 6"/>
          <p:cNvSpPr/>
          <p:nvPr/>
        </p:nvSpPr>
        <p:spPr bwMode="auto">
          <a:xfrm>
            <a:off x="1835843" y="1977457"/>
            <a:ext cx="760779" cy="895991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6646858" y="2121488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200" dirty="0"/>
              <a:t>Pairs</a:t>
            </a:r>
          </a:p>
          <a:p>
            <a:pPr algn="ctr"/>
            <a:r>
              <a:rPr lang="en-US" altLang="ko-KR" sz="1200" dirty="0"/>
              <a:t>RDD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 bwMode="auto">
          <a:xfrm>
            <a:off x="8310778" y="2121488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200" dirty="0"/>
              <a:t>Count</a:t>
            </a:r>
          </a:p>
          <a:p>
            <a:pPr algn="ctr"/>
            <a:r>
              <a:rPr lang="en-US" altLang="ko-KR" sz="1200" dirty="0"/>
              <a:t>RDD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26812" y="3444277"/>
            <a:ext cx="5677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Deer 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Bear 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River</a:t>
            </a:r>
          </a:p>
          <a:p>
            <a:pPr algn="l"/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Car 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Car 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River</a:t>
            </a:r>
          </a:p>
          <a:p>
            <a:pPr algn="l"/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Deer 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Car 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Bear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5650" y="3444277"/>
            <a:ext cx="6678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Deer 1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Bear 1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River 1</a:t>
            </a:r>
          </a:p>
          <a:p>
            <a:pPr algn="l"/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Car 1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Car 1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River 1</a:t>
            </a:r>
          </a:p>
          <a:p>
            <a:pPr algn="l"/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Deer 1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Car 1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Bear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17383" y="4075309"/>
            <a:ext cx="667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Bear 2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Car 3</a:t>
            </a:r>
          </a:p>
          <a:p>
            <a:pPr algn="l"/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Deer 2</a:t>
            </a:r>
          </a:p>
          <a:p>
            <a:pPr algn="l"/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River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84435" y="143184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문서에 있는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단어를 구분함</a:t>
            </a:r>
          </a:p>
        </p:txBody>
      </p:sp>
      <p:cxnSp>
        <p:nvCxnSpPr>
          <p:cNvPr id="58" name="직선 화살표 연결선 57"/>
          <p:cNvCxnSpPr>
            <a:stCxn id="50" idx="3"/>
            <a:endCxn id="52" idx="1"/>
          </p:cNvCxnSpPr>
          <p:nvPr/>
        </p:nvCxnSpPr>
        <p:spPr bwMode="auto">
          <a:xfrm>
            <a:off x="5924462" y="2373415"/>
            <a:ext cx="72239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>
            <a:stCxn id="74" idx="3"/>
            <a:endCxn id="50" idx="1"/>
          </p:cNvCxnSpPr>
          <p:nvPr/>
        </p:nvCxnSpPr>
        <p:spPr bwMode="auto">
          <a:xfrm>
            <a:off x="4260542" y="2373415"/>
            <a:ext cx="72239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>
            <a:stCxn id="52" idx="3"/>
            <a:endCxn id="53" idx="1"/>
          </p:cNvCxnSpPr>
          <p:nvPr/>
        </p:nvCxnSpPr>
        <p:spPr bwMode="auto">
          <a:xfrm>
            <a:off x="7588382" y="2373415"/>
            <a:ext cx="72239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651215" y="143184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각 단어에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부여 함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14768" y="143184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같은 단어들의 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값을 모두 더함</a:t>
            </a:r>
          </a:p>
        </p:txBody>
      </p:sp>
      <p:cxnSp>
        <p:nvCxnSpPr>
          <p:cNvPr id="63" name="직선 화살표 연결선 62"/>
          <p:cNvCxnSpPr>
            <a:stCxn id="53" idx="3"/>
          </p:cNvCxnSpPr>
          <p:nvPr/>
        </p:nvCxnSpPr>
        <p:spPr bwMode="auto">
          <a:xfrm>
            <a:off x="9252302" y="2373415"/>
            <a:ext cx="69898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원통 51"/>
          <p:cNvSpPr/>
          <p:nvPr/>
        </p:nvSpPr>
        <p:spPr bwMode="auto">
          <a:xfrm>
            <a:off x="9974697" y="1977457"/>
            <a:ext cx="760779" cy="895991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986124" y="1590462"/>
            <a:ext cx="1254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5. HDFS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에 저장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82100" y="268892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flatMap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: narrow</a:t>
            </a:r>
            <a:b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dependency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63709" y="268892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mapToPair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: narrow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dependency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27082" y="2688925"/>
            <a:ext cx="115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reduceByKey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: wide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dependency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27324" y="2696780"/>
            <a:ext cx="58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save()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366478" y="203043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319018" y="2121488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200" dirty="0" err="1"/>
              <a:t>textFile</a:t>
            </a:r>
            <a:endParaRPr lang="en-US" altLang="ko-KR" sz="1200" dirty="0"/>
          </a:p>
          <a:p>
            <a:pPr algn="ctr"/>
            <a:r>
              <a:rPr lang="en-US" altLang="ko-KR" sz="1200" dirty="0"/>
              <a:t>RDD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>
            <a:endCxn id="74" idx="1"/>
          </p:cNvCxnSpPr>
          <p:nvPr/>
        </p:nvCxnSpPr>
        <p:spPr bwMode="auto">
          <a:xfrm>
            <a:off x="2607598" y="2373415"/>
            <a:ext cx="7114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596622" y="268892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textFile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: narrow</a:t>
            </a:r>
            <a:b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dependency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1818" y="1431841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문서 내용을 읽음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30468" y="5657463"/>
            <a:ext cx="6511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textFile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RDD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31876" y="5657463"/>
            <a:ext cx="5389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Word</a:t>
            </a:r>
          </a:p>
          <a:p>
            <a:pPr algn="ctr"/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RDD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82616" y="5657463"/>
            <a:ext cx="4940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Pairs</a:t>
            </a:r>
            <a:b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RDD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671841" y="5657463"/>
            <a:ext cx="570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Count</a:t>
            </a:r>
            <a:b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RDD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46819" y="3628943"/>
            <a:ext cx="1272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Deer Bear River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Car </a:t>
            </a:r>
            <a:r>
              <a:rPr lang="en-US" altLang="ko-KR" sz="1200" b="0" dirty="0" err="1">
                <a:latin typeface="맑은 고딕" pitchFamily="50" charset="-127"/>
                <a:ea typeface="맑은 고딕" pitchFamily="50" charset="-127"/>
              </a:rPr>
              <a:t>Car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River</a:t>
            </a: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Deer Car Bear</a:t>
            </a: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 bwMode="auto">
          <a:xfrm>
            <a:off x="4358119" y="3771960"/>
            <a:ext cx="868693" cy="498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/>
          <p:cNvCxnSpPr>
            <a:stCxn id="83" idx="3"/>
            <a:endCxn id="54" idx="1"/>
          </p:cNvCxnSpPr>
          <p:nvPr/>
        </p:nvCxnSpPr>
        <p:spPr bwMode="auto">
          <a:xfrm>
            <a:off x="4318962" y="4506106"/>
            <a:ext cx="9078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/>
          <p:cNvCxnSpPr/>
          <p:nvPr/>
        </p:nvCxnSpPr>
        <p:spPr bwMode="auto">
          <a:xfrm>
            <a:off x="4318962" y="5212270"/>
            <a:ext cx="85321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5794596" y="3775115"/>
            <a:ext cx="15327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5794596" y="4524767"/>
            <a:ext cx="161105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>
            <a:off x="5794596" y="5286674"/>
            <a:ext cx="161105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/>
          <p:cNvCxnSpPr/>
          <p:nvPr/>
        </p:nvCxnSpPr>
        <p:spPr bwMode="auto">
          <a:xfrm>
            <a:off x="8116148" y="3821768"/>
            <a:ext cx="1501235" cy="5784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/>
          <p:nvPr/>
        </p:nvCxnSpPr>
        <p:spPr bwMode="auto">
          <a:xfrm flipV="1">
            <a:off x="8116148" y="4400266"/>
            <a:ext cx="1501235" cy="1058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직선 화살표 연결선 91"/>
          <p:cNvCxnSpPr/>
          <p:nvPr/>
        </p:nvCxnSpPr>
        <p:spPr bwMode="auto">
          <a:xfrm flipV="1">
            <a:off x="8116148" y="4400266"/>
            <a:ext cx="1501235" cy="812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/>
          <p:cNvCxnSpPr/>
          <p:nvPr/>
        </p:nvCxnSpPr>
        <p:spPr bwMode="auto">
          <a:xfrm>
            <a:off x="8116148" y="3821768"/>
            <a:ext cx="1501235" cy="11010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55" idx="3"/>
          </p:cNvCxnSpPr>
          <p:nvPr/>
        </p:nvCxnSpPr>
        <p:spPr bwMode="auto">
          <a:xfrm>
            <a:off x="8073462" y="4506106"/>
            <a:ext cx="1543921" cy="4166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/>
          <p:cNvCxnSpPr/>
          <p:nvPr/>
        </p:nvCxnSpPr>
        <p:spPr bwMode="auto">
          <a:xfrm flipV="1">
            <a:off x="8116148" y="4922781"/>
            <a:ext cx="1501235" cy="2894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7" name="그림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19" y="3508315"/>
            <a:ext cx="878602" cy="562305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19" y="4217919"/>
            <a:ext cx="878602" cy="56230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19" y="4879233"/>
            <a:ext cx="878602" cy="5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1" grpId="0"/>
      <p:bldP spid="62" grpId="0"/>
      <p:bldP spid="65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및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환경</a:t>
            </a:r>
            <a:endParaRPr lang="en-US" altLang="ko-KR" dirty="0"/>
          </a:p>
          <a:p>
            <a:pPr lvl="1"/>
            <a:r>
              <a:rPr lang="en-US" altLang="ko-KR" dirty="0"/>
              <a:t>CPU: 4 core, RAM: 15GB, HDFS: 256MB block</a:t>
            </a:r>
          </a:p>
          <a:p>
            <a:pPr lvl="1"/>
            <a:r>
              <a:rPr lang="en-US" altLang="ko-KR" dirty="0"/>
              <a:t>Node </a:t>
            </a:r>
            <a:r>
              <a:rPr lang="ko-KR" altLang="en-US" dirty="0"/>
              <a:t>의 수</a:t>
            </a:r>
            <a:r>
              <a:rPr lang="en-US" altLang="ko-KR" dirty="0"/>
              <a:t>: 25 ~ 100</a:t>
            </a:r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크기</a:t>
            </a:r>
            <a:r>
              <a:rPr lang="en-US" altLang="ko-KR" dirty="0"/>
              <a:t>: 100GB</a:t>
            </a:r>
          </a:p>
          <a:p>
            <a:r>
              <a:rPr lang="ko-KR" altLang="en-US" dirty="0"/>
              <a:t>실험 비교 대상</a:t>
            </a:r>
            <a:endParaRPr lang="en-US" altLang="ko-KR" dirty="0"/>
          </a:p>
          <a:p>
            <a:pPr lvl="1"/>
            <a:r>
              <a:rPr lang="en-US" altLang="ko-KR" dirty="0"/>
              <a:t>Apache Hadoop</a:t>
            </a:r>
          </a:p>
          <a:p>
            <a:pPr lvl="1"/>
            <a:r>
              <a:rPr lang="en-US" altLang="ko-KR" dirty="0" err="1"/>
              <a:t>HadoopBinMem</a:t>
            </a:r>
            <a:r>
              <a:rPr lang="en-US" altLang="ko-KR" dirty="0"/>
              <a:t> (memory</a:t>
            </a:r>
            <a:r>
              <a:rPr lang="ko-KR" altLang="en-US" dirty="0"/>
              <a:t>기반의 </a:t>
            </a:r>
            <a:r>
              <a:rPr lang="en-US" altLang="ko-KR" dirty="0"/>
              <a:t>Apache Hadoop)</a:t>
            </a:r>
          </a:p>
          <a:p>
            <a:pPr lvl="1"/>
            <a:r>
              <a:rPr lang="en-US" altLang="ko-KR" dirty="0"/>
              <a:t>Apache Spark</a:t>
            </a:r>
          </a:p>
          <a:p>
            <a:r>
              <a:rPr lang="ko-KR" altLang="en-US" dirty="0"/>
              <a:t>사용 알고리즘</a:t>
            </a:r>
            <a:endParaRPr lang="en-US" altLang="ko-KR" dirty="0"/>
          </a:p>
          <a:p>
            <a:pPr lvl="1"/>
            <a:r>
              <a:rPr lang="en-US" altLang="ko-KR" dirty="0"/>
              <a:t>Logistic regression</a:t>
            </a:r>
          </a:p>
          <a:p>
            <a:pPr lvl="1"/>
            <a:r>
              <a:rPr lang="en-US" altLang="ko-KR" dirty="0"/>
              <a:t>K-means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1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및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작업하는 데이터를 </a:t>
            </a:r>
            <a:r>
              <a:rPr lang="en-US" altLang="ko-KR" dirty="0"/>
              <a:t>memory</a:t>
            </a:r>
            <a:r>
              <a:rPr lang="ko-KR" altLang="en-US" dirty="0"/>
              <a:t>에 유지했을 때</a:t>
            </a:r>
            <a:r>
              <a:rPr lang="en-US" altLang="ko-KR" dirty="0"/>
              <a:t>, </a:t>
            </a:r>
            <a:r>
              <a:rPr lang="ko-KR" altLang="en-US" dirty="0"/>
              <a:t>성능 차이를 비교함</a:t>
            </a:r>
            <a:endParaRPr lang="en-US" altLang="ko-KR" dirty="0"/>
          </a:p>
          <a:p>
            <a:r>
              <a:rPr lang="ko-KR" altLang="en-US" dirty="0"/>
              <a:t>처음 </a:t>
            </a:r>
            <a:r>
              <a:rPr lang="en-US" altLang="ko-KR" dirty="0"/>
              <a:t>iteration, </a:t>
            </a:r>
            <a:r>
              <a:rPr lang="ko-KR" altLang="en-US" dirty="0"/>
              <a:t>그 다음 </a:t>
            </a:r>
            <a:r>
              <a:rPr lang="en-US" altLang="ko-KR" dirty="0"/>
              <a:t>iteration</a:t>
            </a:r>
            <a:r>
              <a:rPr lang="ko-KR" altLang="en-US" dirty="0"/>
              <a:t>을 했을 때</a:t>
            </a:r>
            <a:r>
              <a:rPr lang="en-US" altLang="ko-KR" dirty="0"/>
              <a:t>, </a:t>
            </a:r>
            <a:r>
              <a:rPr lang="ko-KR" altLang="en-US" dirty="0"/>
              <a:t>각 비교 대상들의 성능 비교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각 분산처리 기법들</a:t>
            </a:r>
            <a:r>
              <a:rPr lang="en-US" altLang="ko-KR" dirty="0"/>
              <a:t>, </a:t>
            </a:r>
            <a:r>
              <a:rPr lang="ko-KR" altLang="en-US" dirty="0"/>
              <a:t>사용 알고리즘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수행 시간</a:t>
            </a:r>
            <a:endParaRPr lang="en-US" altLang="ko-KR" dirty="0"/>
          </a:p>
          <a:p>
            <a:pPr lvl="1"/>
            <a:r>
              <a:rPr lang="en-US" altLang="ko-KR" dirty="0"/>
              <a:t>Node</a:t>
            </a:r>
            <a:r>
              <a:rPr lang="ko-KR" altLang="en-US" dirty="0"/>
              <a:t>의 수</a:t>
            </a:r>
            <a:r>
              <a:rPr lang="en-US" altLang="ko-KR" dirty="0"/>
              <a:t>: 100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48" y="3257785"/>
            <a:ext cx="6231510" cy="3130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256" y="37367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변화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없음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7494" y="41983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변화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1637" y="32550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변화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없음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4170" y="38885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변화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큼</a:t>
            </a:r>
          </a:p>
        </p:txBody>
      </p:sp>
    </p:spTree>
    <p:extLst>
      <p:ext uri="{BB962C8B-B14F-4D97-AF65-F5344CB8AC3E}">
        <p14:creationId xmlns:p14="http://schemas.microsoft.com/office/powerpoint/2010/main" val="5734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및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ko-KR" altLang="en-US" dirty="0"/>
              <a:t>의 수가 많아질 수록 각 기법들의 성능 향상 정도를 보기 위함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node</a:t>
            </a:r>
            <a:r>
              <a:rPr lang="ko-KR" altLang="en-US" dirty="0"/>
              <a:t>의 수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: 10</a:t>
            </a:r>
            <a:r>
              <a:rPr lang="ko-KR" altLang="en-US" dirty="0"/>
              <a:t>번 반복했을 때의 평균 수행 시간</a:t>
            </a:r>
            <a:endParaRPr lang="en-US" altLang="ko-KR" dirty="0"/>
          </a:p>
          <a:p>
            <a:pPr lvl="1"/>
            <a:r>
              <a:rPr lang="en-US" altLang="ko-KR" dirty="0"/>
              <a:t>Iteration </a:t>
            </a:r>
            <a:r>
              <a:rPr lang="ko-KR" altLang="en-US" dirty="0"/>
              <a:t>수</a:t>
            </a:r>
            <a:r>
              <a:rPr lang="en-US" altLang="ko-KR" dirty="0"/>
              <a:t>: 10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20" y="3809528"/>
            <a:ext cx="5178198" cy="2800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5653" y="325478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 12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endCxn id="5" idx="2"/>
          </p:cNvCxnSpPr>
          <p:nvPr/>
        </p:nvCxnSpPr>
        <p:spPr bwMode="auto">
          <a:xfrm flipV="1">
            <a:off x="4595499" y="3562559"/>
            <a:ext cx="16833" cy="50494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669930" y="325478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 25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>
            <a:endCxn id="7" idx="2"/>
          </p:cNvCxnSpPr>
          <p:nvPr/>
        </p:nvCxnSpPr>
        <p:spPr bwMode="auto">
          <a:xfrm flipV="1">
            <a:off x="5929777" y="3562559"/>
            <a:ext cx="16832" cy="14273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983779" y="325478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 2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>
            <a:endCxn id="9" idx="2"/>
          </p:cNvCxnSpPr>
          <p:nvPr/>
        </p:nvCxnSpPr>
        <p:spPr bwMode="auto">
          <a:xfrm flipV="1">
            <a:off x="7198740" y="3562559"/>
            <a:ext cx="12024" cy="50494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318056" y="325478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X 3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endCxn id="11" idx="2"/>
          </p:cNvCxnSpPr>
          <p:nvPr/>
        </p:nvCxnSpPr>
        <p:spPr bwMode="auto">
          <a:xfrm flipV="1">
            <a:off x="8533019" y="3562559"/>
            <a:ext cx="12022" cy="125938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458028" y="3191380"/>
            <a:ext cx="1680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Apache Hadoop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과</a:t>
            </a: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Apache Spark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성능차이</a:t>
            </a:r>
          </a:p>
        </p:txBody>
      </p:sp>
    </p:spTree>
    <p:extLst>
      <p:ext uri="{BB962C8B-B14F-4D97-AF65-F5344CB8AC3E}">
        <p14:creationId xmlns:p14="http://schemas.microsoft.com/office/powerpoint/2010/main" val="11259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및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Spark </a:t>
            </a:r>
            <a:r>
              <a:rPr lang="ko-KR" altLang="en-US" dirty="0"/>
              <a:t>에서 </a:t>
            </a:r>
            <a:r>
              <a:rPr lang="en-US" altLang="ko-KR" dirty="0"/>
              <a:t>100% disk</a:t>
            </a:r>
            <a:r>
              <a:rPr lang="ko-KR" altLang="en-US" dirty="0"/>
              <a:t>를 사용했을 때와</a:t>
            </a:r>
            <a:r>
              <a:rPr lang="en-US" altLang="ko-KR" dirty="0"/>
              <a:t> Apache Hadoop</a:t>
            </a:r>
            <a:r>
              <a:rPr lang="ko-KR" altLang="en-US" dirty="0"/>
              <a:t>의 성능 비교</a:t>
            </a:r>
            <a:endParaRPr lang="en-US" altLang="ko-KR" dirty="0"/>
          </a:p>
          <a:p>
            <a:r>
              <a:rPr lang="ko-KR" altLang="en-US" dirty="0"/>
              <a:t>메모리의 사용량을 줄인 후</a:t>
            </a:r>
            <a:r>
              <a:rPr lang="en-US" altLang="ko-KR" dirty="0"/>
              <a:t>, </a:t>
            </a:r>
            <a:r>
              <a:rPr lang="ko-KR" altLang="en-US" dirty="0"/>
              <a:t>성능 측정 </a:t>
            </a:r>
            <a:r>
              <a:rPr lang="en-US" altLang="ko-KR" dirty="0"/>
              <a:t>(Only Apache Spark)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memory </a:t>
            </a:r>
            <a:r>
              <a:rPr lang="ko-KR" altLang="en-US" dirty="0"/>
              <a:t>사용량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수행 시간</a:t>
            </a:r>
            <a:endParaRPr lang="en-US" altLang="ko-KR" dirty="0"/>
          </a:p>
          <a:p>
            <a:pPr lvl="1"/>
            <a:r>
              <a:rPr lang="ko-KR" altLang="en-US" dirty="0"/>
              <a:t>사용 알고리즘</a:t>
            </a:r>
            <a:r>
              <a:rPr lang="en-US" altLang="ko-KR" dirty="0"/>
              <a:t>: logistic regression, node</a:t>
            </a:r>
            <a:r>
              <a:rPr lang="ko-KR" altLang="en-US" dirty="0"/>
              <a:t>의 수</a:t>
            </a:r>
            <a:r>
              <a:rPr lang="en-US" altLang="ko-KR" dirty="0"/>
              <a:t>: 25, </a:t>
            </a:r>
            <a:r>
              <a:rPr lang="ko-KR" altLang="en-US" dirty="0"/>
              <a:t>마지막 </a:t>
            </a:r>
            <a:r>
              <a:rPr lang="en-US" altLang="ko-KR" dirty="0"/>
              <a:t>iteration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05" y="4460666"/>
            <a:ext cx="4158641" cy="2397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5820" y="4270536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 Hadoop</a:t>
            </a:r>
            <a:b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평균 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184</a:t>
            </a:r>
            <a:r>
              <a: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</a:p>
        </p:txBody>
      </p:sp>
      <p:cxnSp>
        <p:nvCxnSpPr>
          <p:cNvPr id="6" name="꺾인 연결선 16"/>
          <p:cNvCxnSpPr>
            <a:endCxn id="5" idx="1"/>
          </p:cNvCxnSpPr>
          <p:nvPr/>
        </p:nvCxnSpPr>
        <p:spPr bwMode="auto">
          <a:xfrm flipV="1">
            <a:off x="4620967" y="4501369"/>
            <a:ext cx="3074853" cy="186165"/>
          </a:xfrm>
          <a:prstGeom prst="bentConnector3">
            <a:avLst>
              <a:gd name="adj1" fmla="val 30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2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 및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Spark </a:t>
            </a:r>
            <a:r>
              <a:rPr lang="ko-KR" altLang="en-US" dirty="0"/>
              <a:t>가 </a:t>
            </a:r>
            <a:r>
              <a:rPr lang="en-US" altLang="ko-KR" dirty="0"/>
              <a:t>fault-tolerance</a:t>
            </a:r>
            <a:r>
              <a:rPr lang="ko-KR" altLang="en-US" dirty="0"/>
              <a:t>를 만족시키는지 보여주기 위함</a:t>
            </a:r>
            <a:endParaRPr lang="en-US" altLang="ko-KR" dirty="0"/>
          </a:p>
          <a:p>
            <a:r>
              <a:rPr lang="ko-KR" altLang="en-US" dirty="0"/>
              <a:t>반복 수행 중 노드가 죽었을 때</a:t>
            </a:r>
            <a:r>
              <a:rPr lang="en-US" altLang="ko-KR" dirty="0"/>
              <a:t>, </a:t>
            </a:r>
            <a:r>
              <a:rPr lang="ko-KR" altLang="en-US" dirty="0"/>
              <a:t>성능 측정 </a:t>
            </a:r>
            <a:r>
              <a:rPr lang="en-US" altLang="ko-KR" dirty="0"/>
              <a:t>(Only Apache Spark)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반복 수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수행 시간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번 째 반복 수행 중</a:t>
            </a:r>
            <a:r>
              <a:rPr lang="en-US" altLang="ko-KR" dirty="0"/>
              <a:t>, </a:t>
            </a:r>
            <a:r>
              <a:rPr lang="ko-KR" altLang="en-US" dirty="0"/>
              <a:t>하나의 노드가 죽었을 경우를 가정 함</a:t>
            </a:r>
            <a:endParaRPr lang="en-US" altLang="ko-KR" dirty="0"/>
          </a:p>
          <a:p>
            <a:pPr lvl="1"/>
            <a:r>
              <a:rPr lang="ko-KR" altLang="en-US" dirty="0"/>
              <a:t>복구 하는데 수행 시간은 더 들지만</a:t>
            </a:r>
            <a:r>
              <a:rPr lang="en-US" altLang="ko-KR" dirty="0"/>
              <a:t>, </a:t>
            </a:r>
            <a:r>
              <a:rPr lang="ko-KR" altLang="en-US" dirty="0"/>
              <a:t>그 이후부터 수행시간은 다시 돌아옴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337" y="4196834"/>
            <a:ext cx="5277246" cy="241792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 bwMode="auto">
          <a:xfrm>
            <a:off x="5912938" y="5983839"/>
            <a:ext cx="522513" cy="475861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연구배경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MapReduce</a:t>
            </a:r>
            <a:r>
              <a:rPr lang="ko-KR" altLang="en-US" dirty="0"/>
              <a:t>와 같은 분산 프레임워크를 이용해 대규모 데이터</a:t>
            </a:r>
            <a:r>
              <a:rPr lang="en-US" altLang="ko-KR" dirty="0"/>
              <a:t> </a:t>
            </a:r>
            <a:r>
              <a:rPr lang="ko-KR" altLang="en-US" dirty="0"/>
              <a:t>분석을 진행함</a:t>
            </a:r>
            <a:endParaRPr lang="en-US" altLang="ko-KR" dirty="0"/>
          </a:p>
          <a:p>
            <a:pPr lvl="1"/>
            <a:r>
              <a:rPr lang="en-US" altLang="ko-KR" dirty="0"/>
              <a:t>Fault-tolerance, work distribution</a:t>
            </a:r>
            <a:r>
              <a:rPr lang="ko-KR" altLang="en-US" dirty="0"/>
              <a:t>의 동작을 자동으로 함</a:t>
            </a:r>
            <a:endParaRPr lang="en-US" altLang="ko-KR" dirty="0"/>
          </a:p>
          <a:p>
            <a:pPr lvl="1"/>
            <a:r>
              <a:rPr lang="ko-KR" altLang="en-US" dirty="0"/>
              <a:t>사용자는 </a:t>
            </a:r>
            <a:r>
              <a:rPr lang="en-US" altLang="ko-KR" dirty="0"/>
              <a:t>MapReduce</a:t>
            </a:r>
            <a:r>
              <a:rPr lang="ko-KR" altLang="en-US" dirty="0"/>
              <a:t> 프로그래밍 모델을 이용해 프로그램 구현만 하면 됨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MapReduce</a:t>
            </a:r>
            <a:r>
              <a:rPr lang="ko-KR" altLang="en-US" dirty="0" smtClean="0"/>
              <a:t>는 </a:t>
            </a:r>
            <a:r>
              <a:rPr lang="ko-KR" altLang="en-US" b="1" dirty="0" smtClean="0"/>
              <a:t>데이터를 재사용 </a:t>
            </a:r>
            <a:r>
              <a:rPr lang="ko-KR" altLang="en-US" b="1" dirty="0"/>
              <a:t>하는 어플리케이션 처리에 취약함</a:t>
            </a:r>
            <a:endParaRPr lang="en-US" altLang="ko-KR" b="1" dirty="0"/>
          </a:p>
          <a:p>
            <a:pPr lvl="1"/>
            <a:r>
              <a:rPr lang="en-US" altLang="ko-KR" dirty="0"/>
              <a:t>Iterative algorithm (ex. machine learning, graph algorithm)</a:t>
            </a:r>
          </a:p>
          <a:p>
            <a:pPr lvl="2"/>
            <a:r>
              <a:rPr lang="en-US" altLang="ko-KR" dirty="0"/>
              <a:t>K-means, PageRank etc..</a:t>
            </a:r>
          </a:p>
          <a:p>
            <a:pPr lvl="1"/>
            <a:r>
              <a:rPr lang="en-US" altLang="ko-KR" dirty="0"/>
              <a:t>Interactive data mining</a:t>
            </a:r>
          </a:p>
          <a:p>
            <a:pPr lvl="2"/>
            <a:r>
              <a:rPr lang="en-US" altLang="ko-KR" dirty="0"/>
              <a:t>Ad-hoc query etc..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1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24" y="1706197"/>
            <a:ext cx="3693983" cy="36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MapReduce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Job</a:t>
            </a:r>
            <a:r>
              <a:rPr lang="ko-KR" altLang="en-US" dirty="0"/>
              <a:t>이 끝났을 때</a:t>
            </a:r>
            <a:r>
              <a:rPr lang="en-US" altLang="ko-KR" dirty="0"/>
              <a:t>, disk (HDFS)</a:t>
            </a:r>
            <a:r>
              <a:rPr lang="ko-KR" altLang="en-US" dirty="0"/>
              <a:t>에 결과 값을 저장 함</a:t>
            </a:r>
            <a:endParaRPr lang="en-US" altLang="ko-KR" dirty="0"/>
          </a:p>
          <a:p>
            <a:pPr lvl="1"/>
            <a:r>
              <a:rPr lang="ko-KR" altLang="en-US" dirty="0"/>
              <a:t>디스크</a:t>
            </a:r>
            <a:r>
              <a:rPr lang="en-US" altLang="ko-KR" dirty="0"/>
              <a:t> I/O </a:t>
            </a:r>
            <a:r>
              <a:rPr lang="ko-KR" altLang="en-US" dirty="0"/>
              <a:t>비용의 발생</a:t>
            </a:r>
            <a:endParaRPr lang="en-US" altLang="ko-KR" dirty="0"/>
          </a:p>
          <a:p>
            <a:r>
              <a:rPr lang="en-US" altLang="ko-KR" dirty="0"/>
              <a:t>Fault-tolerance</a:t>
            </a:r>
            <a:r>
              <a:rPr lang="ko-KR" altLang="en-US" dirty="0"/>
              <a:t>를 위해 자동으로 다른 노드에 결과를 복사함 </a:t>
            </a:r>
            <a:r>
              <a:rPr lang="en-US" altLang="ko-KR" dirty="0"/>
              <a:t>(replication)</a:t>
            </a:r>
          </a:p>
          <a:p>
            <a:pPr lvl="1"/>
            <a:r>
              <a:rPr lang="ko-KR" altLang="en-US" dirty="0"/>
              <a:t>네트워크 </a:t>
            </a:r>
            <a:r>
              <a:rPr lang="en-US" altLang="ko-KR" dirty="0"/>
              <a:t>I/O </a:t>
            </a:r>
            <a:r>
              <a:rPr lang="ko-KR" altLang="en-US" dirty="0"/>
              <a:t>비용의 발생</a:t>
            </a:r>
            <a:endParaRPr lang="en-US" altLang="ko-KR" dirty="0"/>
          </a:p>
          <a:p>
            <a:r>
              <a:rPr lang="ko-KR" altLang="en-US" dirty="0"/>
              <a:t>위 작업을 반복함으로써</a:t>
            </a:r>
            <a:r>
              <a:rPr lang="en-US" altLang="ko-KR" dirty="0"/>
              <a:t>, </a:t>
            </a:r>
            <a:r>
              <a:rPr lang="ko-KR" altLang="en-US" b="1" dirty="0"/>
              <a:t>디스크</a:t>
            </a:r>
            <a:r>
              <a:rPr lang="en-US" altLang="ko-KR" b="1" dirty="0"/>
              <a:t>, </a:t>
            </a:r>
            <a:r>
              <a:rPr lang="ko-KR" altLang="en-US" b="1" dirty="0"/>
              <a:t>네트워크 </a:t>
            </a:r>
            <a:r>
              <a:rPr lang="en-US" altLang="ko-KR" b="1" dirty="0"/>
              <a:t>I/O </a:t>
            </a:r>
            <a:r>
              <a:rPr lang="ko-KR" altLang="en-US" b="1" dirty="0"/>
              <a:t>비용 등 상당한 오버헤드가 발생</a:t>
            </a:r>
          </a:p>
        </p:txBody>
      </p:sp>
      <p:sp>
        <p:nvSpPr>
          <p:cNvPr id="53" name="원통 30"/>
          <p:cNvSpPr/>
          <p:nvPr/>
        </p:nvSpPr>
        <p:spPr bwMode="auto">
          <a:xfrm>
            <a:off x="1764094" y="4272957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2957"/>
            <a:ext cx="1107296" cy="70866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018938"/>
            <a:ext cx="1107296" cy="70866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1" y="5789902"/>
            <a:ext cx="1107296" cy="708669"/>
          </a:xfrm>
          <a:prstGeom prst="rect">
            <a:avLst/>
          </a:prstGeom>
        </p:spPr>
      </p:pic>
      <p:sp>
        <p:nvSpPr>
          <p:cNvPr id="57" name="텍스트 상자 56"/>
          <p:cNvSpPr txBox="1"/>
          <p:nvPr/>
        </p:nvSpPr>
        <p:spPr>
          <a:xfrm>
            <a:off x="3095546" y="4449830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Iter1</a:t>
            </a:r>
          </a:p>
        </p:txBody>
      </p:sp>
      <p:sp>
        <p:nvSpPr>
          <p:cNvPr id="58" name="원통 30"/>
          <p:cNvSpPr/>
          <p:nvPr/>
        </p:nvSpPr>
        <p:spPr bwMode="auto">
          <a:xfrm>
            <a:off x="1764094" y="5031295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HDFS</a:t>
            </a:r>
            <a:endParaRPr lang="ko-KR" altLang="en-US" sz="1200" b="1" dirty="0"/>
          </a:p>
        </p:txBody>
      </p:sp>
      <p:sp>
        <p:nvSpPr>
          <p:cNvPr id="59" name="원통 30"/>
          <p:cNvSpPr/>
          <p:nvPr/>
        </p:nvSpPr>
        <p:spPr bwMode="auto">
          <a:xfrm>
            <a:off x="1776794" y="5822628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sp>
        <p:nvSpPr>
          <p:cNvPr id="60" name="텍스트 상자 59"/>
          <p:cNvSpPr txBox="1"/>
          <p:nvPr/>
        </p:nvSpPr>
        <p:spPr>
          <a:xfrm>
            <a:off x="3095545" y="5220818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Iter1</a:t>
            </a:r>
          </a:p>
        </p:txBody>
      </p:sp>
      <p:sp>
        <p:nvSpPr>
          <p:cNvPr id="61" name="텍스트 상자 60"/>
          <p:cNvSpPr txBox="1"/>
          <p:nvPr/>
        </p:nvSpPr>
        <p:spPr>
          <a:xfrm>
            <a:off x="3108246" y="6000088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Iter1</a:t>
            </a:r>
          </a:p>
        </p:txBody>
      </p:sp>
      <p:cxnSp>
        <p:nvCxnSpPr>
          <p:cNvPr id="62" name="직선 화살표 연결선 61"/>
          <p:cNvCxnSpPr>
            <a:stCxn id="55" idx="4"/>
            <a:endCxn id="59" idx="1"/>
          </p:cNvCxnSpPr>
          <p:nvPr/>
        </p:nvCxnSpPr>
        <p:spPr>
          <a:xfrm>
            <a:off x="2419921" y="4627292"/>
            <a:ext cx="675625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0" idx="4"/>
            <a:endCxn id="62" idx="1"/>
          </p:cNvCxnSpPr>
          <p:nvPr/>
        </p:nvCxnSpPr>
        <p:spPr>
          <a:xfrm>
            <a:off x="2419921" y="5385630"/>
            <a:ext cx="675624" cy="2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1" idx="4"/>
            <a:endCxn id="63" idx="1"/>
          </p:cNvCxnSpPr>
          <p:nvPr/>
        </p:nvCxnSpPr>
        <p:spPr>
          <a:xfrm>
            <a:off x="2432621" y="6176963"/>
            <a:ext cx="675625" cy="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원통 30"/>
          <p:cNvSpPr/>
          <p:nvPr/>
        </p:nvSpPr>
        <p:spPr bwMode="auto">
          <a:xfrm>
            <a:off x="6006356" y="4272956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62" y="4272956"/>
            <a:ext cx="1107296" cy="70866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62" y="5043944"/>
            <a:ext cx="1107296" cy="70866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363" y="5814908"/>
            <a:ext cx="1107296" cy="708669"/>
          </a:xfrm>
          <a:prstGeom prst="rect">
            <a:avLst/>
          </a:prstGeom>
        </p:spPr>
      </p:pic>
      <p:sp>
        <p:nvSpPr>
          <p:cNvPr id="69" name="원통 30"/>
          <p:cNvSpPr/>
          <p:nvPr/>
        </p:nvSpPr>
        <p:spPr bwMode="auto">
          <a:xfrm>
            <a:off x="6006356" y="5056301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HDFS</a:t>
            </a:r>
            <a:endParaRPr lang="ko-KR" altLang="en-US" sz="1200" b="1" dirty="0"/>
          </a:p>
        </p:txBody>
      </p:sp>
      <p:sp>
        <p:nvSpPr>
          <p:cNvPr id="70" name="원통 30"/>
          <p:cNvSpPr/>
          <p:nvPr/>
        </p:nvSpPr>
        <p:spPr bwMode="auto">
          <a:xfrm>
            <a:off x="6019056" y="5847634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cxnSp>
        <p:nvCxnSpPr>
          <p:cNvPr id="71" name="직선 화살표 연결선 70"/>
          <p:cNvCxnSpPr>
            <a:stCxn id="59" idx="3"/>
            <a:endCxn id="76" idx="1"/>
          </p:cNvCxnSpPr>
          <p:nvPr/>
        </p:nvCxnSpPr>
        <p:spPr>
          <a:xfrm flipV="1">
            <a:off x="4100033" y="4627291"/>
            <a:ext cx="675629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2" idx="3"/>
            <a:endCxn id="77" idx="1"/>
          </p:cNvCxnSpPr>
          <p:nvPr/>
        </p:nvCxnSpPr>
        <p:spPr>
          <a:xfrm flipV="1">
            <a:off x="4100032" y="5398279"/>
            <a:ext cx="675630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3"/>
            <a:endCxn id="78" idx="1"/>
          </p:cNvCxnSpPr>
          <p:nvPr/>
        </p:nvCxnSpPr>
        <p:spPr>
          <a:xfrm flipV="1">
            <a:off x="4112733" y="6169243"/>
            <a:ext cx="675630" cy="2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/>
          <p:cNvCxnSpPr>
            <a:stCxn id="75" idx="4"/>
            <a:endCxn id="79" idx="4"/>
          </p:cNvCxnSpPr>
          <p:nvPr/>
        </p:nvCxnSpPr>
        <p:spPr>
          <a:xfrm>
            <a:off x="6662183" y="4627291"/>
            <a:ext cx="12700" cy="783345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[U] 74"/>
          <p:cNvCxnSpPr>
            <a:stCxn id="75" idx="4"/>
            <a:endCxn id="80" idx="4"/>
          </p:cNvCxnSpPr>
          <p:nvPr/>
        </p:nvCxnSpPr>
        <p:spPr>
          <a:xfrm>
            <a:off x="6662183" y="4627291"/>
            <a:ext cx="12700" cy="1574678"/>
          </a:xfrm>
          <a:prstGeom prst="curvedConnector3">
            <a:avLst>
              <a:gd name="adj1" fmla="val 19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/>
          <p:cNvCxnSpPr>
            <a:stCxn id="79" idx="4"/>
            <a:endCxn id="80" idx="4"/>
          </p:cNvCxnSpPr>
          <p:nvPr/>
        </p:nvCxnSpPr>
        <p:spPr>
          <a:xfrm>
            <a:off x="6662183" y="5410636"/>
            <a:ext cx="12700" cy="791333"/>
          </a:xfrm>
          <a:prstGeom prst="curvedConnector3">
            <a:avLst>
              <a:gd name="adj1" fmla="val 19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76"/>
          <p:cNvSpPr txBox="1"/>
          <p:nvPr/>
        </p:nvSpPr>
        <p:spPr>
          <a:xfrm>
            <a:off x="4146645" y="3922079"/>
            <a:ext cx="627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smtClean="0"/>
              <a:t>HDFS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 smtClean="0"/>
              <a:t>write</a:t>
            </a:r>
            <a:endParaRPr kumimoji="1" lang="ko-KR" altLang="en-US" sz="1400" dirty="0"/>
          </a:p>
        </p:txBody>
      </p:sp>
      <p:sp>
        <p:nvSpPr>
          <p:cNvPr id="78" name="텍스트 상자 77"/>
          <p:cNvSpPr txBox="1"/>
          <p:nvPr/>
        </p:nvSpPr>
        <p:spPr>
          <a:xfrm>
            <a:off x="2552704" y="3927261"/>
            <a:ext cx="627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smtClean="0"/>
              <a:t>HDFS</a:t>
            </a:r>
          </a:p>
          <a:p>
            <a:pPr algn="ctr"/>
            <a:r>
              <a:rPr kumimoji="1" lang="en-US" altLang="ko-KR" sz="1400" dirty="0" smtClean="0"/>
              <a:t>read</a:t>
            </a:r>
            <a:endParaRPr kumimoji="1" lang="ko-KR" altLang="en-US" sz="1400" dirty="0"/>
          </a:p>
        </p:txBody>
      </p:sp>
      <p:sp>
        <p:nvSpPr>
          <p:cNvPr id="79" name="텍스트 상자 78"/>
          <p:cNvSpPr txBox="1"/>
          <p:nvPr/>
        </p:nvSpPr>
        <p:spPr>
          <a:xfrm>
            <a:off x="5780483" y="3941312"/>
            <a:ext cx="1036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smtClean="0"/>
              <a:t>replication</a:t>
            </a:r>
            <a:endParaRPr kumimoji="1" lang="ko-KR" altLang="en-US" sz="1400" dirty="0"/>
          </a:p>
        </p:txBody>
      </p:sp>
      <p:sp>
        <p:nvSpPr>
          <p:cNvPr id="80" name="텍스트 상자 79"/>
          <p:cNvSpPr txBox="1"/>
          <p:nvPr/>
        </p:nvSpPr>
        <p:spPr>
          <a:xfrm>
            <a:off x="7614787" y="4449830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Iter2</a:t>
            </a:r>
          </a:p>
        </p:txBody>
      </p:sp>
      <p:sp>
        <p:nvSpPr>
          <p:cNvPr id="81" name="텍스트 상자 80"/>
          <p:cNvSpPr txBox="1"/>
          <p:nvPr/>
        </p:nvSpPr>
        <p:spPr>
          <a:xfrm>
            <a:off x="7614786" y="5220818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Iter2</a:t>
            </a:r>
          </a:p>
        </p:txBody>
      </p:sp>
      <p:sp>
        <p:nvSpPr>
          <p:cNvPr id="82" name="텍스트 상자 81"/>
          <p:cNvSpPr txBox="1"/>
          <p:nvPr/>
        </p:nvSpPr>
        <p:spPr>
          <a:xfrm>
            <a:off x="7627487" y="6000088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Iter2</a:t>
            </a:r>
          </a:p>
        </p:txBody>
      </p:sp>
      <p:cxnSp>
        <p:nvCxnSpPr>
          <p:cNvPr id="83" name="직선 화살표 연결선 82"/>
          <p:cNvCxnSpPr>
            <a:stCxn id="75" idx="4"/>
          </p:cNvCxnSpPr>
          <p:nvPr/>
        </p:nvCxnSpPr>
        <p:spPr>
          <a:xfrm>
            <a:off x="6662183" y="4627291"/>
            <a:ext cx="95260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4"/>
          </p:cNvCxnSpPr>
          <p:nvPr/>
        </p:nvCxnSpPr>
        <p:spPr>
          <a:xfrm>
            <a:off x="6662183" y="5410636"/>
            <a:ext cx="952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0" idx="4"/>
          </p:cNvCxnSpPr>
          <p:nvPr/>
        </p:nvCxnSpPr>
        <p:spPr>
          <a:xfrm flipV="1">
            <a:off x="6674883" y="6189906"/>
            <a:ext cx="952604" cy="1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85"/>
          <p:cNvSpPr txBox="1"/>
          <p:nvPr/>
        </p:nvSpPr>
        <p:spPr>
          <a:xfrm>
            <a:off x="8710551" y="3928794"/>
            <a:ext cx="627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smtClean="0"/>
              <a:t>HDFS</a:t>
            </a:r>
          </a:p>
          <a:p>
            <a:pPr algn="ctr"/>
            <a:r>
              <a:rPr kumimoji="1" lang="en-US" altLang="ko-KR" sz="1400" dirty="0" smtClean="0"/>
              <a:t>write</a:t>
            </a:r>
            <a:endParaRPr kumimoji="1" lang="ko-KR" altLang="en-US" sz="1400" dirty="0"/>
          </a:p>
        </p:txBody>
      </p:sp>
      <p:sp>
        <p:nvSpPr>
          <p:cNvPr id="87" name="텍스트 상자 86"/>
          <p:cNvSpPr txBox="1"/>
          <p:nvPr/>
        </p:nvSpPr>
        <p:spPr>
          <a:xfrm>
            <a:off x="7019245" y="3966047"/>
            <a:ext cx="627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 smtClean="0"/>
              <a:t>HDFS</a:t>
            </a:r>
          </a:p>
          <a:p>
            <a:pPr algn="ctr"/>
            <a:r>
              <a:rPr kumimoji="1" lang="en-US" altLang="ko-KR" sz="1400" dirty="0" smtClean="0"/>
              <a:t>read</a:t>
            </a:r>
            <a:endParaRPr kumimoji="1" lang="ko-KR" altLang="en-US" sz="1400" dirty="0"/>
          </a:p>
        </p:txBody>
      </p:sp>
      <p:sp>
        <p:nvSpPr>
          <p:cNvPr id="88" name="원통 30"/>
          <p:cNvSpPr/>
          <p:nvPr/>
        </p:nvSpPr>
        <p:spPr bwMode="auto">
          <a:xfrm>
            <a:off x="10504528" y="4285313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834" y="4285313"/>
            <a:ext cx="1107296" cy="70866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834" y="5056301"/>
            <a:ext cx="1107296" cy="708669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535" y="5827265"/>
            <a:ext cx="1107296" cy="708669"/>
          </a:xfrm>
          <a:prstGeom prst="rect">
            <a:avLst/>
          </a:prstGeom>
        </p:spPr>
      </p:pic>
      <p:sp>
        <p:nvSpPr>
          <p:cNvPr id="92" name="원통 30"/>
          <p:cNvSpPr/>
          <p:nvPr/>
        </p:nvSpPr>
        <p:spPr bwMode="auto">
          <a:xfrm>
            <a:off x="10504528" y="5068658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HDFS</a:t>
            </a:r>
            <a:endParaRPr lang="ko-KR" altLang="en-US" sz="1200" b="1" dirty="0"/>
          </a:p>
        </p:txBody>
      </p:sp>
      <p:sp>
        <p:nvSpPr>
          <p:cNvPr id="93" name="원통 30"/>
          <p:cNvSpPr/>
          <p:nvPr/>
        </p:nvSpPr>
        <p:spPr bwMode="auto">
          <a:xfrm>
            <a:off x="10517228" y="5859991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cxnSp>
        <p:nvCxnSpPr>
          <p:cNvPr id="94" name="구부러진 연결선[U] 93"/>
          <p:cNvCxnSpPr/>
          <p:nvPr/>
        </p:nvCxnSpPr>
        <p:spPr>
          <a:xfrm>
            <a:off x="11160355" y="4639648"/>
            <a:ext cx="12700" cy="783345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/>
          <p:cNvCxnSpPr/>
          <p:nvPr/>
        </p:nvCxnSpPr>
        <p:spPr>
          <a:xfrm>
            <a:off x="11160355" y="4639648"/>
            <a:ext cx="12700" cy="1574678"/>
          </a:xfrm>
          <a:prstGeom prst="curvedConnector3">
            <a:avLst>
              <a:gd name="adj1" fmla="val 19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/>
          <p:cNvCxnSpPr/>
          <p:nvPr/>
        </p:nvCxnSpPr>
        <p:spPr>
          <a:xfrm>
            <a:off x="11160355" y="5422993"/>
            <a:ext cx="12700" cy="791333"/>
          </a:xfrm>
          <a:prstGeom prst="curvedConnector3">
            <a:avLst>
              <a:gd name="adj1" fmla="val 19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8619274" y="4639648"/>
            <a:ext cx="65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8619273" y="5410636"/>
            <a:ext cx="654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8631974" y="6181600"/>
            <a:ext cx="654561" cy="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텍스트 상자 99"/>
          <p:cNvSpPr txBox="1"/>
          <p:nvPr/>
        </p:nvSpPr>
        <p:spPr>
          <a:xfrm>
            <a:off x="11570044" y="5188606"/>
            <a:ext cx="6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  <p:bldP spid="69" grpId="0" animBg="1"/>
      <p:bldP spid="70" grpId="0" animBg="1"/>
      <p:bldP spid="77" grpId="0"/>
      <p:bldP spid="78" grpId="0"/>
      <p:bldP spid="79" grpId="0"/>
      <p:bldP spid="80" grpId="0" animBg="1"/>
      <p:bldP spid="81" grpId="0" animBg="1"/>
      <p:bldP spid="82" grpId="0" animBg="1"/>
      <p:bldP spid="86" grpId="0"/>
      <p:bldP spid="87" grpId="0"/>
      <p:bldP spid="88" grpId="0" animBg="1"/>
      <p:bldP spid="92" grpId="0" animBg="1"/>
      <p:bldP spid="93" grpId="0" animBg="1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Apache Spark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MapReduce</a:t>
            </a:r>
            <a:r>
              <a:rPr lang="ko-KR" altLang="en-US" dirty="0"/>
              <a:t>와는 달리 </a:t>
            </a:r>
            <a:r>
              <a:rPr lang="en-US" altLang="ko-KR" dirty="0"/>
              <a:t>in-memory</a:t>
            </a:r>
            <a:r>
              <a:rPr lang="ko-KR" altLang="en-US" dirty="0"/>
              <a:t>처리를 기본으로 함 </a:t>
            </a:r>
            <a:r>
              <a:rPr lang="en-US" altLang="ko-KR" dirty="0"/>
              <a:t>(RDD</a:t>
            </a:r>
            <a:r>
              <a:rPr lang="ko-KR" altLang="en-US" dirty="0"/>
              <a:t>를 이용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반복 작업하는 데이터를 디스크에 쓰지 않고</a:t>
            </a:r>
            <a:r>
              <a:rPr lang="en-US" altLang="ko-KR" dirty="0"/>
              <a:t>, </a:t>
            </a:r>
            <a:r>
              <a:rPr lang="ko-KR" altLang="en-US" dirty="0"/>
              <a:t>메모리에 유지함</a:t>
            </a:r>
            <a:endParaRPr lang="en-US" altLang="ko-KR" dirty="0"/>
          </a:p>
          <a:p>
            <a:pPr lvl="2"/>
            <a:r>
              <a:rPr lang="ko-KR" altLang="en-US" dirty="0"/>
              <a:t>좀 더 빠르고 지연속도가 낮은 분석이 가능함</a:t>
            </a:r>
            <a:endParaRPr lang="en-US" altLang="ko-KR" dirty="0"/>
          </a:p>
          <a:p>
            <a:pPr lvl="2"/>
            <a:r>
              <a:rPr lang="ko-KR" altLang="en-US" dirty="0"/>
              <a:t>디스크에 쓸 필요가 없기 때문에</a:t>
            </a:r>
            <a:r>
              <a:rPr lang="en-US" altLang="ko-KR" dirty="0"/>
              <a:t>, replication</a:t>
            </a:r>
            <a:r>
              <a:rPr lang="ko-KR" altLang="en-US" dirty="0"/>
              <a:t>이 발생하지 않음</a:t>
            </a:r>
            <a:endParaRPr lang="en-US" altLang="ko-KR" dirty="0"/>
          </a:p>
          <a:p>
            <a:pPr lvl="1"/>
            <a:r>
              <a:rPr lang="en-US" altLang="ko-KR" dirty="0"/>
              <a:t>Fault-tolerance</a:t>
            </a:r>
            <a:r>
              <a:rPr lang="ko-KR" altLang="en-US" dirty="0"/>
              <a:t>를 위해</a:t>
            </a:r>
            <a:r>
              <a:rPr lang="en-US" altLang="ko-KR" dirty="0"/>
              <a:t>, RDD</a:t>
            </a:r>
            <a:r>
              <a:rPr lang="ko-KR" altLang="en-US" dirty="0"/>
              <a:t>의 생성과정을 기록한 </a:t>
            </a:r>
            <a:r>
              <a:rPr lang="en-US" altLang="ko-KR" dirty="0"/>
              <a:t>lineage graph(meta data)</a:t>
            </a:r>
            <a:r>
              <a:rPr lang="ko-KR" altLang="en-US" dirty="0"/>
              <a:t>를 이용함</a:t>
            </a:r>
          </a:p>
        </p:txBody>
      </p:sp>
      <p:sp>
        <p:nvSpPr>
          <p:cNvPr id="5" name="원통 30"/>
          <p:cNvSpPr/>
          <p:nvPr/>
        </p:nvSpPr>
        <p:spPr bwMode="auto">
          <a:xfrm>
            <a:off x="1641843" y="4186974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49" y="4186974"/>
            <a:ext cx="1107296" cy="7086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49" y="4932955"/>
            <a:ext cx="1107296" cy="7086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0" y="5703919"/>
            <a:ext cx="1107296" cy="708669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2973295" y="4363847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Iter1</a:t>
            </a:r>
          </a:p>
        </p:txBody>
      </p:sp>
      <p:sp>
        <p:nvSpPr>
          <p:cNvPr id="10" name="원통 30"/>
          <p:cNvSpPr/>
          <p:nvPr/>
        </p:nvSpPr>
        <p:spPr bwMode="auto">
          <a:xfrm>
            <a:off x="1641843" y="4945312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HDFS</a:t>
            </a:r>
            <a:endParaRPr lang="ko-KR" altLang="en-US" sz="1200" b="1" dirty="0"/>
          </a:p>
        </p:txBody>
      </p:sp>
      <p:sp>
        <p:nvSpPr>
          <p:cNvPr id="11" name="원통 30"/>
          <p:cNvSpPr/>
          <p:nvPr/>
        </p:nvSpPr>
        <p:spPr bwMode="auto">
          <a:xfrm>
            <a:off x="1654543" y="5736645"/>
            <a:ext cx="655827" cy="708669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HDFS</a:t>
            </a:r>
            <a:endParaRPr lang="ko-KR" altLang="en-US" sz="1200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2973294" y="5134835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Iter1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2985995" y="5914105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Iter1</a:t>
            </a:r>
          </a:p>
        </p:txBody>
      </p:sp>
      <p:cxnSp>
        <p:nvCxnSpPr>
          <p:cNvPr id="14" name="직선 화살표 연결선 13"/>
          <p:cNvCxnSpPr>
            <a:stCxn id="7" idx="4"/>
            <a:endCxn id="11" idx="1"/>
          </p:cNvCxnSpPr>
          <p:nvPr/>
        </p:nvCxnSpPr>
        <p:spPr>
          <a:xfrm>
            <a:off x="2297670" y="4541309"/>
            <a:ext cx="675625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4"/>
            <a:endCxn id="14" idx="1"/>
          </p:cNvCxnSpPr>
          <p:nvPr/>
        </p:nvCxnSpPr>
        <p:spPr>
          <a:xfrm>
            <a:off x="2297670" y="5299647"/>
            <a:ext cx="675624" cy="2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4"/>
            <a:endCxn id="15" idx="1"/>
          </p:cNvCxnSpPr>
          <p:nvPr/>
        </p:nvCxnSpPr>
        <p:spPr>
          <a:xfrm>
            <a:off x="2310370" y="6090980"/>
            <a:ext cx="675625" cy="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11" y="4186973"/>
            <a:ext cx="1107296" cy="7086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11" y="4957961"/>
            <a:ext cx="1107296" cy="7086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12" y="5728925"/>
            <a:ext cx="1107296" cy="708669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1" idx="3"/>
            <a:endCxn id="28" idx="1"/>
          </p:cNvCxnSpPr>
          <p:nvPr/>
        </p:nvCxnSpPr>
        <p:spPr>
          <a:xfrm flipV="1">
            <a:off x="3977782" y="4541308"/>
            <a:ext cx="675629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29" idx="1"/>
          </p:cNvCxnSpPr>
          <p:nvPr/>
        </p:nvCxnSpPr>
        <p:spPr>
          <a:xfrm flipV="1">
            <a:off x="3977781" y="5312296"/>
            <a:ext cx="675630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30" idx="1"/>
          </p:cNvCxnSpPr>
          <p:nvPr/>
        </p:nvCxnSpPr>
        <p:spPr>
          <a:xfrm flipV="1">
            <a:off x="3990482" y="6083260"/>
            <a:ext cx="675630" cy="2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/>
          <p:nvPr/>
        </p:nvSpPr>
        <p:spPr>
          <a:xfrm>
            <a:off x="7492536" y="4363847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Iter2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7492535" y="5134835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Iter2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7505236" y="5914105"/>
            <a:ext cx="1004487" cy="379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Iter2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539932" y="4541308"/>
            <a:ext cx="952604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539932" y="5324653"/>
            <a:ext cx="952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552632" y="6103923"/>
            <a:ext cx="952604" cy="1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583" y="4199330"/>
            <a:ext cx="1107296" cy="70866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583" y="4970318"/>
            <a:ext cx="1107296" cy="70866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284" y="5741282"/>
            <a:ext cx="1107296" cy="708669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8497023" y="4553665"/>
            <a:ext cx="65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497022" y="5324653"/>
            <a:ext cx="654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8509723" y="6095617"/>
            <a:ext cx="654561" cy="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/>
          <p:nvPr/>
        </p:nvSpPr>
        <p:spPr>
          <a:xfrm>
            <a:off x="11447793" y="5102623"/>
            <a:ext cx="6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98" y="4206963"/>
            <a:ext cx="713134" cy="76335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98" y="4973290"/>
            <a:ext cx="713134" cy="76335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14" y="5744602"/>
            <a:ext cx="713134" cy="76335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9" y="4206963"/>
            <a:ext cx="713134" cy="76335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79" y="4973290"/>
            <a:ext cx="713134" cy="7633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95" y="5744602"/>
            <a:ext cx="713134" cy="7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Resilient distributed dataset </a:t>
            </a:r>
            <a:r>
              <a:rPr lang="ko-KR" altLang="en-US" dirty="0"/>
              <a:t>소개 </a:t>
            </a:r>
            <a:r>
              <a:rPr lang="en-US" altLang="ko-KR" dirty="0"/>
              <a:t>(RDD)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Apache Spark</a:t>
            </a:r>
            <a:r>
              <a:rPr lang="ko-KR" altLang="en-US" dirty="0"/>
              <a:t>에서 </a:t>
            </a:r>
            <a:r>
              <a:rPr lang="ko-KR" altLang="en-US" b="1" dirty="0"/>
              <a:t>데이터 집합을 표현하기 위한 추상화 기법</a:t>
            </a:r>
            <a:endParaRPr lang="en-US" altLang="ko-KR" b="1" dirty="0"/>
          </a:p>
          <a:p>
            <a:pPr lvl="1"/>
            <a:r>
              <a:rPr lang="ko-KR" altLang="en-US" dirty="0"/>
              <a:t>데이터 집합을 추상화</a:t>
            </a:r>
            <a:r>
              <a:rPr lang="en-US" altLang="ko-KR" dirty="0"/>
              <a:t> </a:t>
            </a:r>
            <a:r>
              <a:rPr lang="ko-KR" altLang="en-US" dirty="0"/>
              <a:t>후 하나의 객체로 표현함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읽기 전용</a:t>
            </a:r>
            <a:r>
              <a:rPr lang="en-US" altLang="ko-KR" b="1" dirty="0"/>
              <a:t>(Read-Only) </a:t>
            </a:r>
            <a:r>
              <a:rPr lang="ko-KR" altLang="en-US" dirty="0"/>
              <a:t>의 분할 데이터 집합</a:t>
            </a:r>
            <a:endParaRPr lang="en-US" altLang="ko-KR" dirty="0"/>
          </a:p>
          <a:p>
            <a:pPr lvl="1"/>
            <a:r>
              <a:rPr lang="ko-KR" altLang="en-US" dirty="0"/>
              <a:t>여러 파티션으로 분할되어 여러 노드에 저장됨 </a:t>
            </a:r>
            <a:r>
              <a:rPr lang="en-US" altLang="ko-KR" dirty="0"/>
              <a:t>(</a:t>
            </a:r>
            <a:r>
              <a:rPr lang="ko-KR" altLang="en-US" dirty="0"/>
              <a:t>사용자가 파티션 위치를 정할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분산 처리를 위해 다양한 </a:t>
            </a:r>
            <a:r>
              <a:rPr lang="en-US" altLang="ko-KR" dirty="0"/>
              <a:t>operator</a:t>
            </a:r>
            <a:r>
              <a:rPr lang="ko-KR" altLang="en-US" dirty="0"/>
              <a:t>를 제공함</a:t>
            </a:r>
            <a:endParaRPr lang="en-US" altLang="ko-KR" dirty="0"/>
          </a:p>
          <a:p>
            <a:pPr lvl="1"/>
            <a:r>
              <a:rPr lang="en-US" altLang="ko-KR" dirty="0"/>
              <a:t>MapReduce</a:t>
            </a:r>
            <a:r>
              <a:rPr lang="ko-KR" altLang="en-US" dirty="0"/>
              <a:t>는 </a:t>
            </a:r>
            <a:r>
              <a:rPr lang="en-US" altLang="ko-KR" dirty="0"/>
              <a:t>Map, Reduce</a:t>
            </a:r>
            <a:r>
              <a:rPr lang="ko-KR" altLang="en-US" dirty="0"/>
              <a:t>밖에 지원하지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38" y="2509886"/>
            <a:ext cx="10071862" cy="8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Resilient distributed dataset </a:t>
            </a:r>
            <a:r>
              <a:rPr lang="ko-KR" altLang="en-US" dirty="0"/>
              <a:t>소개 </a:t>
            </a:r>
            <a:r>
              <a:rPr lang="en-US" altLang="ko-KR" dirty="0"/>
              <a:t>(RDD)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Operator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Transformation </a:t>
            </a:r>
          </a:p>
          <a:p>
            <a:pPr lvl="2"/>
            <a:r>
              <a:rPr lang="ko-KR" altLang="en-US" dirty="0"/>
              <a:t>기존의 </a:t>
            </a:r>
            <a:r>
              <a:rPr lang="en-US" altLang="ko-KR" dirty="0"/>
              <a:t>RDD</a:t>
            </a:r>
            <a:r>
              <a:rPr lang="ko-KR" altLang="en-US" dirty="0"/>
              <a:t>를 새로운 </a:t>
            </a:r>
            <a:r>
              <a:rPr lang="en-US" altLang="ko-KR" dirty="0"/>
              <a:t>RDD</a:t>
            </a:r>
            <a:r>
              <a:rPr lang="ko-KR" altLang="en-US" dirty="0"/>
              <a:t>로 생성 할 때 사용함</a:t>
            </a:r>
            <a:endParaRPr lang="en-US" altLang="ko-KR" dirty="0"/>
          </a:p>
          <a:p>
            <a:pPr lvl="1"/>
            <a:r>
              <a:rPr lang="en-US" altLang="ko-KR" dirty="0"/>
              <a:t>Action</a:t>
            </a:r>
          </a:p>
          <a:p>
            <a:pPr lvl="2"/>
            <a:r>
              <a:rPr lang="en-US" altLang="ko-KR" dirty="0"/>
              <a:t>RDD</a:t>
            </a:r>
            <a:r>
              <a:rPr lang="ko-KR" altLang="en-US" dirty="0"/>
              <a:t>의 값을 반환하거나</a:t>
            </a:r>
            <a:r>
              <a:rPr lang="en-US" altLang="ko-KR" dirty="0"/>
              <a:t>, </a:t>
            </a:r>
            <a:r>
              <a:rPr lang="ko-KR" altLang="en-US" dirty="0"/>
              <a:t>외부저장장치</a:t>
            </a:r>
            <a:r>
              <a:rPr lang="en-US" altLang="ko-KR" dirty="0"/>
              <a:t>(ex. HDFS)</a:t>
            </a:r>
            <a:r>
              <a:rPr lang="ko-KR" altLang="en-US" dirty="0"/>
              <a:t>에 저장 할 때 사용함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739894"/>
            <a:ext cx="6105358" cy="29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Lineage 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Apache Spark</a:t>
            </a:r>
            <a:r>
              <a:rPr lang="ko-KR" altLang="en-US" dirty="0"/>
              <a:t>에서 </a:t>
            </a:r>
            <a:r>
              <a:rPr lang="en-US" altLang="ko-KR" dirty="0"/>
              <a:t>fault-tolerance</a:t>
            </a:r>
            <a:r>
              <a:rPr lang="ko-KR" altLang="en-US" dirty="0"/>
              <a:t>를 만족시키기 위한 </a:t>
            </a:r>
            <a:r>
              <a:rPr lang="en-US" altLang="ko-KR" dirty="0"/>
              <a:t>meta-data</a:t>
            </a:r>
          </a:p>
          <a:p>
            <a:r>
              <a:rPr lang="ko-KR" altLang="en-US" dirty="0"/>
              <a:t>그래프 구성</a:t>
            </a:r>
            <a:endParaRPr lang="en-US" altLang="ko-KR" dirty="0"/>
          </a:p>
          <a:p>
            <a:pPr lvl="1"/>
            <a:r>
              <a:rPr lang="en-US" altLang="ko-KR" dirty="0"/>
              <a:t>Node: RDD</a:t>
            </a:r>
          </a:p>
          <a:p>
            <a:pPr lvl="1"/>
            <a:r>
              <a:rPr lang="en-US" altLang="ko-KR" dirty="0"/>
              <a:t>Edge: RDD</a:t>
            </a:r>
            <a:r>
              <a:rPr lang="ko-KR" altLang="en-US" dirty="0"/>
              <a:t>간의 관계 </a:t>
            </a:r>
            <a:r>
              <a:rPr lang="en-US" altLang="ko-KR" dirty="0"/>
              <a:t>(transformation </a:t>
            </a:r>
            <a:r>
              <a:rPr lang="ko-KR" altLang="en-US" dirty="0"/>
              <a:t>에 의해 생성된 관계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Ex.</a:t>
            </a:r>
          </a:p>
          <a:p>
            <a:pPr lvl="1"/>
            <a:r>
              <a:rPr lang="en-US" altLang="ko-KR" dirty="0"/>
              <a:t>D RDD</a:t>
            </a:r>
            <a:r>
              <a:rPr lang="ko-KR" altLang="en-US" dirty="0"/>
              <a:t>를 잃었을 때</a:t>
            </a:r>
            <a:r>
              <a:rPr lang="en-US" altLang="ko-KR" dirty="0"/>
              <a:t>??</a:t>
            </a:r>
          </a:p>
          <a:p>
            <a:pPr lvl="2"/>
            <a:r>
              <a:rPr lang="ko-KR" altLang="en-US" dirty="0"/>
              <a:t>생성된 </a:t>
            </a:r>
            <a:r>
              <a:rPr lang="en-US" altLang="ko-KR" dirty="0"/>
              <a:t>lineage graph</a:t>
            </a:r>
            <a:r>
              <a:rPr lang="ko-KR" altLang="en-US" dirty="0"/>
              <a:t>를 기반으로 </a:t>
            </a:r>
            <a:r>
              <a:rPr lang="en-US" altLang="ko-KR" dirty="0"/>
              <a:t>D RDD</a:t>
            </a:r>
            <a:r>
              <a:rPr lang="ko-KR" altLang="en-US" dirty="0"/>
              <a:t>를 복구함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9336092" y="3769104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dirty="0"/>
              <a:t>A RDD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0698361" y="3769104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dirty="0"/>
              <a:t>B RDD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10277616" y="4021031"/>
            <a:ext cx="4207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 bwMode="auto">
          <a:xfrm>
            <a:off x="10698361" y="4854337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dirty="0"/>
              <a:t>C RDD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2"/>
            <a:endCxn id="7" idx="0"/>
          </p:cNvCxnSpPr>
          <p:nvPr/>
        </p:nvCxnSpPr>
        <p:spPr bwMode="auto">
          <a:xfrm>
            <a:off x="11169123" y="4272957"/>
            <a:ext cx="0" cy="5813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 flipH="1">
            <a:off x="10277616" y="5115594"/>
            <a:ext cx="45720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 bwMode="auto">
          <a:xfrm>
            <a:off x="9336092" y="4854337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dirty="0"/>
              <a:t>D RDD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endCxn id="4" idx="1"/>
          </p:cNvCxnSpPr>
          <p:nvPr/>
        </p:nvCxnSpPr>
        <p:spPr>
          <a:xfrm flipV="1">
            <a:off x="8686030" y="4021031"/>
            <a:ext cx="650062" cy="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원통 30"/>
          <p:cNvSpPr/>
          <p:nvPr/>
        </p:nvSpPr>
        <p:spPr bwMode="auto">
          <a:xfrm>
            <a:off x="7907041" y="3573034"/>
            <a:ext cx="760779" cy="895991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4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Lineage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문제</a:t>
            </a:r>
            <a:endParaRPr lang="en-US" altLang="ko-KR" dirty="0"/>
          </a:p>
          <a:p>
            <a:pPr lvl="1"/>
            <a:r>
              <a:rPr lang="ko-KR" altLang="en-US" dirty="0"/>
              <a:t>반복 수가 많은 </a:t>
            </a:r>
            <a:r>
              <a:rPr lang="en-US" altLang="ko-KR" dirty="0"/>
              <a:t>algorithm</a:t>
            </a:r>
            <a:r>
              <a:rPr lang="ko-KR" altLang="en-US" dirty="0"/>
              <a:t>일 수록 </a:t>
            </a:r>
            <a:r>
              <a:rPr lang="en-US" altLang="ko-KR" dirty="0"/>
              <a:t>lineage graph</a:t>
            </a:r>
            <a:r>
              <a:rPr lang="ko-KR" altLang="en-US" dirty="0"/>
              <a:t>가 커짐</a:t>
            </a:r>
            <a:endParaRPr lang="en-US" altLang="ko-KR" dirty="0"/>
          </a:p>
          <a:p>
            <a:pPr lvl="2"/>
            <a:r>
              <a:rPr lang="ko-KR" altLang="en-US" dirty="0"/>
              <a:t>중간에 </a:t>
            </a:r>
            <a:r>
              <a:rPr lang="en-US" altLang="ko-KR" dirty="0"/>
              <a:t>RDD</a:t>
            </a:r>
            <a:r>
              <a:rPr lang="ko-KR" altLang="en-US" dirty="0"/>
              <a:t>를 잃게 되면 </a:t>
            </a:r>
            <a:r>
              <a:rPr lang="en-US" altLang="ko-KR" dirty="0"/>
              <a:t>lineage graph</a:t>
            </a:r>
            <a:r>
              <a:rPr lang="ko-KR" altLang="en-US" dirty="0"/>
              <a:t>의 시작 </a:t>
            </a:r>
            <a:r>
              <a:rPr lang="en-US" altLang="ko-KR" dirty="0"/>
              <a:t>RDD</a:t>
            </a:r>
            <a:r>
              <a:rPr lang="ko-KR" altLang="en-US" dirty="0"/>
              <a:t>부터 복구해야 됨</a:t>
            </a:r>
            <a:endParaRPr lang="en-US" altLang="ko-KR" dirty="0"/>
          </a:p>
          <a:p>
            <a:pPr lvl="2"/>
            <a:r>
              <a:rPr lang="en-US" altLang="ko-KR" dirty="0"/>
              <a:t>ex) PageRank </a:t>
            </a:r>
            <a:r>
              <a:rPr lang="ko-KR" altLang="en-US" dirty="0"/>
              <a:t>작업 중 </a:t>
            </a:r>
            <a:r>
              <a:rPr lang="en-US" altLang="ko-KR" dirty="0"/>
              <a:t>27</a:t>
            </a:r>
            <a:r>
              <a:rPr lang="ko-KR" altLang="en-US" dirty="0"/>
              <a:t>번째 반복 계산 중에 </a:t>
            </a:r>
            <a:r>
              <a:rPr lang="en-US" altLang="ko-KR" dirty="0"/>
              <a:t>RDD</a:t>
            </a:r>
            <a:r>
              <a:rPr lang="ko-KR" altLang="en-US" dirty="0"/>
              <a:t>를 잃었다면 첫 번째부터 다시 만듦</a:t>
            </a:r>
            <a:endParaRPr lang="en-US" altLang="ko-KR" dirty="0"/>
          </a:p>
          <a:p>
            <a:r>
              <a:rPr lang="ko-KR" altLang="en-US" dirty="0"/>
              <a:t>성능 향상 방법</a:t>
            </a:r>
            <a:endParaRPr lang="en-US" altLang="ko-KR" dirty="0"/>
          </a:p>
          <a:p>
            <a:pPr lvl="1"/>
            <a:r>
              <a:rPr lang="ko-KR" altLang="en-US" dirty="0"/>
              <a:t>중간에 </a:t>
            </a:r>
            <a:r>
              <a:rPr lang="en-US" altLang="ko-KR" dirty="0"/>
              <a:t>RDD</a:t>
            </a:r>
            <a:r>
              <a:rPr lang="ko-KR" altLang="en-US" dirty="0"/>
              <a:t>를 디스크에 저장함으로써</a:t>
            </a:r>
            <a:r>
              <a:rPr lang="en-US" altLang="ko-KR" dirty="0"/>
              <a:t>, </a:t>
            </a:r>
            <a:r>
              <a:rPr lang="ko-KR" altLang="en-US" dirty="0"/>
              <a:t>복구 시간을 줄일 수 있음</a:t>
            </a:r>
            <a:endParaRPr lang="en-US" altLang="ko-KR" dirty="0"/>
          </a:p>
          <a:p>
            <a:pPr lvl="2"/>
            <a:r>
              <a:rPr lang="en-US" altLang="ko-KR" dirty="0"/>
              <a:t>Checkpoint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068870" y="5102641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dirty="0"/>
              <a:t>A RDD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431139" y="5102641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dirty="0"/>
              <a:t>B RDD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4010394" y="5354568"/>
            <a:ext cx="42074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7151373" y="5102641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dirty="0"/>
              <a:t>D RDD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8511490" y="5102641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/>
              <a:t>E </a:t>
            </a:r>
            <a:r>
              <a:rPr lang="en-US" altLang="ko-KR" dirty="0"/>
              <a:t>RDD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5791256" y="5102641"/>
            <a:ext cx="941524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dirty="0"/>
              <a:t>C RDD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5372663" y="5354568"/>
            <a:ext cx="42074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6732780" y="5354568"/>
            <a:ext cx="42074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8090745" y="5354568"/>
            <a:ext cx="42074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573127" y="5216067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 flipV="1">
            <a:off x="8511490" y="5062978"/>
            <a:ext cx="1010276" cy="5435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8474166" y="5102641"/>
            <a:ext cx="1028938" cy="4548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60891" y="4736137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checkpoint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5677554" y="4841098"/>
            <a:ext cx="0" cy="153749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1805072" y="4841098"/>
            <a:ext cx="0" cy="153749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51869" y="5897631"/>
            <a:ext cx="121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기존 시작 위치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77554" y="5899964"/>
            <a:ext cx="14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변경된 시작 위치</a:t>
            </a:r>
          </a:p>
        </p:txBody>
      </p:sp>
      <p:sp>
        <p:nvSpPr>
          <p:cNvPr id="21" name="원통 30"/>
          <p:cNvSpPr/>
          <p:nvPr/>
        </p:nvSpPr>
        <p:spPr bwMode="auto">
          <a:xfrm>
            <a:off x="1902021" y="4958610"/>
            <a:ext cx="760779" cy="895991"/>
          </a:xfrm>
          <a:prstGeom prst="can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2666786" y="5354568"/>
            <a:ext cx="42074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04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RDD</a:t>
            </a:r>
            <a:r>
              <a:rPr lang="ko-KR" altLang="en-US" dirty="0"/>
              <a:t>의 분할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노드는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r>
              <a:rPr lang="en-US" altLang="ko-KR" dirty="0">
                <a:sym typeface="Wingdings" panose="05000000000000000000" pitchFamily="2" charset="2"/>
              </a:rPr>
              <a:t>, RDD partition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개로 분할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Lineage graph: A RDD  B RDD  C RDD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391218" y="3137132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A RDD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302746" y="3137132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B RDD</a:t>
            </a:r>
            <a:endParaRPr lang="ko-KR" altLang="en-US" sz="1600" dirty="0"/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>
            <a:off x="3608053" y="3389059"/>
            <a:ext cx="16946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8214274" y="3137131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C RDD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 bwMode="auto">
          <a:xfrm flipV="1">
            <a:off x="6519581" y="3389058"/>
            <a:ext cx="169469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2069256" y="3843914"/>
            <a:ext cx="7887947" cy="765111"/>
          </a:xfrm>
          <a:prstGeom prst="rect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069256" y="4688347"/>
            <a:ext cx="7887947" cy="765111"/>
          </a:xfrm>
          <a:prstGeom prst="rect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2069256" y="5546789"/>
            <a:ext cx="7887947" cy="765111"/>
          </a:xfrm>
          <a:prstGeom prst="rect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auto">
          <a:xfrm>
            <a:off x="2391218" y="3974541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A RDD</a:t>
            </a:r>
            <a:br>
              <a:rPr lang="en-US" altLang="ko-KR" sz="1600" dirty="0"/>
            </a:br>
            <a:r>
              <a:rPr lang="en-US" altLang="ko-KR" sz="1600" dirty="0"/>
              <a:t>partition1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2391218" y="4818975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A RDD</a:t>
            </a:r>
            <a:br>
              <a:rPr lang="en-US" altLang="ko-KR" sz="1600" dirty="0"/>
            </a:br>
            <a:r>
              <a:rPr lang="en-US" altLang="ko-KR" sz="1600" dirty="0"/>
              <a:t>partition2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2391218" y="5677416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A RDD</a:t>
            </a:r>
            <a:br>
              <a:rPr lang="en-US" altLang="ko-KR" sz="1600" dirty="0"/>
            </a:br>
            <a:r>
              <a:rPr lang="en-US" altLang="ko-KR" sz="1600" dirty="0"/>
              <a:t>partition3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5302746" y="3974541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B RDD</a:t>
            </a:r>
            <a:br>
              <a:rPr lang="en-US" altLang="ko-KR" sz="1600" dirty="0"/>
            </a:br>
            <a:r>
              <a:rPr lang="en-US" altLang="ko-KR" sz="1600" dirty="0"/>
              <a:t>partition1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5302746" y="4818975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B RDD</a:t>
            </a:r>
            <a:br>
              <a:rPr lang="en-US" altLang="ko-KR" sz="1600" dirty="0"/>
            </a:br>
            <a:r>
              <a:rPr lang="en-US" altLang="ko-KR" sz="1600" dirty="0"/>
              <a:t>partition2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5302746" y="5677416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B RDD</a:t>
            </a:r>
            <a:br>
              <a:rPr lang="en-US" altLang="ko-KR" sz="1600" dirty="0"/>
            </a:br>
            <a:r>
              <a:rPr lang="en-US" altLang="ko-KR" sz="1600" dirty="0"/>
              <a:t>partition3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stCxn id="15" idx="3"/>
            <a:endCxn id="18" idx="1"/>
          </p:cNvCxnSpPr>
          <p:nvPr/>
        </p:nvCxnSpPr>
        <p:spPr bwMode="auto">
          <a:xfrm>
            <a:off x="3608053" y="4226468"/>
            <a:ext cx="16946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6" idx="3"/>
            <a:endCxn id="19" idx="1"/>
          </p:cNvCxnSpPr>
          <p:nvPr/>
        </p:nvCxnSpPr>
        <p:spPr bwMode="auto">
          <a:xfrm>
            <a:off x="3608053" y="5070902"/>
            <a:ext cx="16946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17" idx="3"/>
            <a:endCxn id="20" idx="1"/>
          </p:cNvCxnSpPr>
          <p:nvPr/>
        </p:nvCxnSpPr>
        <p:spPr bwMode="auto">
          <a:xfrm>
            <a:off x="3608053" y="5929343"/>
            <a:ext cx="16946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8214274" y="3974541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C RDD</a:t>
            </a:r>
            <a:br>
              <a:rPr lang="en-US" altLang="ko-KR" sz="1600" dirty="0"/>
            </a:br>
            <a:r>
              <a:rPr lang="en-US" altLang="ko-KR" sz="1600" dirty="0"/>
              <a:t>partition1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8214274" y="4818975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C RDD</a:t>
            </a:r>
            <a:br>
              <a:rPr lang="en-US" altLang="ko-KR" sz="1600" dirty="0"/>
            </a:br>
            <a:r>
              <a:rPr lang="en-US" altLang="ko-KR" sz="1600" dirty="0"/>
              <a:t>partition2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8214274" y="5677416"/>
            <a:ext cx="1216835" cy="50385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altLang="ko-KR" sz="1600" dirty="0"/>
              <a:t>C RDD</a:t>
            </a:r>
            <a:br>
              <a:rPr lang="en-US" altLang="ko-KR" sz="1600" dirty="0"/>
            </a:br>
            <a:r>
              <a:rPr lang="en-US" altLang="ko-KR" sz="1600" dirty="0"/>
              <a:t>partition3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>
            <a:stCxn id="18" idx="3"/>
            <a:endCxn id="24" idx="1"/>
          </p:cNvCxnSpPr>
          <p:nvPr/>
        </p:nvCxnSpPr>
        <p:spPr bwMode="auto">
          <a:xfrm>
            <a:off x="6519581" y="4226468"/>
            <a:ext cx="16946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19" idx="3"/>
            <a:endCxn id="25" idx="1"/>
          </p:cNvCxnSpPr>
          <p:nvPr/>
        </p:nvCxnSpPr>
        <p:spPr bwMode="auto">
          <a:xfrm>
            <a:off x="6519581" y="5070902"/>
            <a:ext cx="16946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stCxn id="20" idx="3"/>
            <a:endCxn id="26" idx="1"/>
          </p:cNvCxnSpPr>
          <p:nvPr/>
        </p:nvCxnSpPr>
        <p:spPr bwMode="auto">
          <a:xfrm>
            <a:off x="6519581" y="5929343"/>
            <a:ext cx="16946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stCxn id="18" idx="3"/>
            <a:endCxn id="25" idx="1"/>
          </p:cNvCxnSpPr>
          <p:nvPr/>
        </p:nvCxnSpPr>
        <p:spPr bwMode="auto">
          <a:xfrm>
            <a:off x="6519581" y="4226468"/>
            <a:ext cx="1694693" cy="8444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>
            <a:stCxn id="18" idx="3"/>
            <a:endCxn id="26" idx="1"/>
          </p:cNvCxnSpPr>
          <p:nvPr/>
        </p:nvCxnSpPr>
        <p:spPr bwMode="auto">
          <a:xfrm>
            <a:off x="6519581" y="4226468"/>
            <a:ext cx="1694693" cy="17028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/>
          <p:cNvCxnSpPr>
            <a:stCxn id="19" idx="3"/>
            <a:endCxn id="24" idx="1"/>
          </p:cNvCxnSpPr>
          <p:nvPr/>
        </p:nvCxnSpPr>
        <p:spPr bwMode="auto">
          <a:xfrm flipV="1">
            <a:off x="6519581" y="4226468"/>
            <a:ext cx="1694693" cy="8444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>
            <a:stCxn id="20" idx="3"/>
          </p:cNvCxnSpPr>
          <p:nvPr/>
        </p:nvCxnSpPr>
        <p:spPr bwMode="auto">
          <a:xfrm flipV="1">
            <a:off x="6519581" y="4238141"/>
            <a:ext cx="1694694" cy="16912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stCxn id="20" idx="3"/>
          </p:cNvCxnSpPr>
          <p:nvPr/>
        </p:nvCxnSpPr>
        <p:spPr bwMode="auto">
          <a:xfrm flipV="1">
            <a:off x="6519581" y="5070903"/>
            <a:ext cx="1694694" cy="858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9" idx="3"/>
            <a:endCxn id="26" idx="1"/>
          </p:cNvCxnSpPr>
          <p:nvPr/>
        </p:nvCxnSpPr>
        <p:spPr bwMode="auto">
          <a:xfrm>
            <a:off x="6519581" y="5070902"/>
            <a:ext cx="1694693" cy="8584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73" y="3974541"/>
            <a:ext cx="878602" cy="56230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89" y="4796752"/>
            <a:ext cx="878602" cy="56230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89" y="5648189"/>
            <a:ext cx="878602" cy="5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1097</Words>
  <Application>Microsoft Macintosh PowerPoint</Application>
  <PresentationFormat>와이드스크린</PresentationFormat>
  <Paragraphs>308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Mangal</vt:lpstr>
      <vt:lpstr>Wingdings</vt:lpstr>
      <vt:lpstr>Office 테마</vt:lpstr>
      <vt:lpstr>Apache Spark  논문 리뷰</vt:lpstr>
      <vt:lpstr>연구배경</vt:lpstr>
      <vt:lpstr>MapReduce의 한계</vt:lpstr>
      <vt:lpstr>Apache Spark 소개</vt:lpstr>
      <vt:lpstr>Resilient distributed dataset 소개 (RDD)</vt:lpstr>
      <vt:lpstr>Resilient distributed dataset 소개 (RDD)</vt:lpstr>
      <vt:lpstr>Lineage Graph</vt:lpstr>
      <vt:lpstr>Lineage Graph</vt:lpstr>
      <vt:lpstr>RDD의 분할 표현</vt:lpstr>
      <vt:lpstr>두 종류의 transformation</vt:lpstr>
      <vt:lpstr>Driver-worker data flow graph</vt:lpstr>
      <vt:lpstr>실행 방법 (LAZY-EXECUTION)</vt:lpstr>
      <vt:lpstr>Lazy-Execution의 예제</vt:lpstr>
      <vt:lpstr>Wordcount 예제</vt:lpstr>
      <vt:lpstr>실험 및 평가</vt:lpstr>
      <vt:lpstr>실험 및 평가</vt:lpstr>
      <vt:lpstr>실험 및 평가</vt:lpstr>
      <vt:lpstr>실험 및 평가</vt:lpstr>
      <vt:lpstr>실험 및 평가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논문 리뷰</dc:title>
  <dc:creator>방재근</dc:creator>
  <cp:lastModifiedBy>방재근</cp:lastModifiedBy>
  <cp:revision>213</cp:revision>
  <dcterms:created xsi:type="dcterms:W3CDTF">2016-10-16T05:12:56Z</dcterms:created>
  <dcterms:modified xsi:type="dcterms:W3CDTF">2016-10-24T05:50:14Z</dcterms:modified>
</cp:coreProperties>
</file>