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60" r:id="rId6"/>
    <p:sldId id="291" r:id="rId7"/>
    <p:sldId id="261" r:id="rId8"/>
    <p:sldId id="292" r:id="rId9"/>
    <p:sldId id="259" r:id="rId10"/>
    <p:sldId id="264" r:id="rId11"/>
    <p:sldId id="265" r:id="rId12"/>
    <p:sldId id="266" r:id="rId13"/>
    <p:sldId id="284" r:id="rId14"/>
    <p:sldId id="267" r:id="rId15"/>
    <p:sldId id="294" r:id="rId16"/>
    <p:sldId id="268" r:id="rId17"/>
    <p:sldId id="269" r:id="rId18"/>
    <p:sldId id="270" r:id="rId19"/>
    <p:sldId id="271" r:id="rId20"/>
    <p:sldId id="272" r:id="rId21"/>
    <p:sldId id="282" r:id="rId22"/>
    <p:sldId id="273" r:id="rId23"/>
    <p:sldId id="283" r:id="rId24"/>
    <p:sldId id="275" r:id="rId25"/>
    <p:sldId id="276" r:id="rId26"/>
    <p:sldId id="277" r:id="rId27"/>
    <p:sldId id="279" r:id="rId28"/>
    <p:sldId id="278" r:id="rId29"/>
    <p:sldId id="280" r:id="rId30"/>
    <p:sldId id="285" r:id="rId31"/>
    <p:sldId id="286" r:id="rId32"/>
    <p:sldId id="287" r:id="rId33"/>
    <p:sldId id="288" r:id="rId34"/>
    <p:sldId id="289" r:id="rId35"/>
    <p:sldId id="293" r:id="rId36"/>
    <p:sldId id="29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3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1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8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9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9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FA34-100A-4501-8AEF-2158AEF54AF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843F-BF3D-49AA-8A5B-B42F22E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성능 튜닝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홍기주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96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923967"/>
          </a:xfrm>
        </p:spPr>
        <p:txBody>
          <a:bodyPr/>
          <a:lstStyle/>
          <a:p>
            <a:r>
              <a:rPr lang="ko-KR" altLang="en-US" dirty="0" smtClean="0"/>
              <a:t>생각해 볼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파티션이 너무 클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파티션 개수 </a:t>
            </a:r>
            <a:r>
              <a:rPr lang="ko-KR" altLang="en-US" dirty="0" err="1" smtClean="0"/>
              <a:t>적어짐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태스크 수가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수보다 적어서 컴퓨팅 파워 다 못 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태스크와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컬렉션에서 메모리 </a:t>
            </a:r>
            <a:r>
              <a:rPr lang="ko-KR" altLang="en-US" dirty="0" err="1" smtClean="0"/>
              <a:t>프레셔</a:t>
            </a:r>
            <a:r>
              <a:rPr lang="ko-KR" altLang="en-US" dirty="0" smtClean="0"/>
              <a:t> 현상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파티션을 메모리에 다 못 올릴 경우 디스크에 기록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오버헤드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최적의 상황은 할당된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개수만큼의 파티션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파티션이 너무 작을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파티션 개수 많아짐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수많은 작은 태스크 생김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 오버헤드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그래도 데이터를 디스크에 기록하는 거 보다는 </a:t>
            </a:r>
            <a:r>
              <a:rPr lang="ko-KR" altLang="en-US" dirty="0"/>
              <a:t>나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 smtClean="0"/>
              <a:t>당 권고하는 파티션 개수는 </a:t>
            </a:r>
            <a:r>
              <a:rPr lang="en-US" altLang="ko-KR" dirty="0" smtClean="0"/>
              <a:t>CPU * 2 </a:t>
            </a:r>
            <a:r>
              <a:rPr lang="ko-KR" altLang="en-US" dirty="0" smtClean="0"/>
              <a:t>혹은 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227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923967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파티셔너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Hash, Range </a:t>
            </a:r>
            <a:r>
              <a:rPr lang="ko-KR" altLang="en-US" dirty="0" smtClean="0"/>
              <a:t>방식은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인풋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하나에라도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파티셔너가</a:t>
            </a:r>
            <a:r>
              <a:rPr lang="ko-KR" altLang="en-US" dirty="0" smtClean="0"/>
              <a:t> 있다면 아웃풋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해당 </a:t>
            </a:r>
            <a:r>
              <a:rPr lang="ko-KR" altLang="en-US" dirty="0" err="1" smtClean="0"/>
              <a:t>파티셔너를</a:t>
            </a:r>
            <a:r>
              <a:rPr lang="ko-KR" altLang="en-US" dirty="0" smtClean="0"/>
              <a:t> 이용하여 파티션을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Hash</a:t>
            </a:r>
            <a:r>
              <a:rPr lang="ko-KR" altLang="en-US" dirty="0" smtClean="0"/>
              <a:t>가 기본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커스텀파티셔너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 파일시스템 경로인 페어 </a:t>
            </a:r>
            <a:r>
              <a:rPr lang="en-US" altLang="ko-KR" dirty="0" smtClean="0"/>
              <a:t>RDD</a:t>
            </a:r>
          </a:p>
          <a:p>
            <a:pPr lvl="3"/>
            <a:r>
              <a:rPr lang="en-US" altLang="ko-KR" dirty="0" smtClean="0"/>
              <a:t>folder1/1.txt, folder1/2.png</a:t>
            </a:r>
          </a:p>
          <a:p>
            <a:pPr lvl="3"/>
            <a:r>
              <a:rPr lang="ko-KR" altLang="en-US" dirty="0" smtClean="0"/>
              <a:t>만약 동일 파티션이 될 수 있도록 파티션 </a:t>
            </a:r>
            <a:r>
              <a:rPr lang="ko-KR" altLang="en-US" dirty="0" err="1" smtClean="0"/>
              <a:t>만드려면</a:t>
            </a:r>
            <a:r>
              <a:rPr lang="en-US" altLang="ko-KR" dirty="0" smtClean="0"/>
              <a:t>?</a:t>
            </a:r>
          </a:p>
          <a:p>
            <a:pPr lvl="4"/>
            <a:r>
              <a:rPr lang="ko-KR" altLang="en-US" dirty="0" smtClean="0"/>
              <a:t>상위 폴더 기준으로 분산하는 </a:t>
            </a:r>
            <a:r>
              <a:rPr lang="ko-KR" altLang="en-US" dirty="0" err="1" smtClean="0"/>
              <a:t>파티셔너</a:t>
            </a:r>
            <a:r>
              <a:rPr lang="ko-KR" altLang="en-US" dirty="0" smtClean="0"/>
              <a:t> 만들면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주의점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맵 함수 수행하면 페어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키가 변경될 수 있으므로 파티션 유지되지 않을 수 있음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mapValues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flatMapValues</a:t>
            </a:r>
            <a:r>
              <a:rPr lang="ko-KR" altLang="en-US" dirty="0" smtClean="0"/>
              <a:t>를 사용하여 페어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내에서 값들을 </a:t>
            </a:r>
            <a:r>
              <a:rPr lang="ko-KR" altLang="en-US" dirty="0" err="1" smtClean="0"/>
              <a:t>맵하고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파티셔너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marL="1828800" lvl="4" indent="0">
              <a:buNone/>
            </a:pPr>
            <a:endParaRPr lang="en-US" altLang="ko-KR" dirty="0" smtClean="0"/>
          </a:p>
          <a:p>
            <a:pPr lvl="4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300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데이터셔플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9239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 노드에서 다른 노드로 커다란 데이터 덩어리가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자원 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정렬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재파티셔닝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직렬화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역직렬화</a:t>
            </a:r>
            <a:r>
              <a:rPr lang="en-US" altLang="ko-KR" dirty="0" smtClean="0"/>
              <a:t>, I/O </a:t>
            </a:r>
            <a:r>
              <a:rPr lang="ko-KR" altLang="en-US" dirty="0" smtClean="0"/>
              <a:t>대역폭과 디스크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작업 감소를 위한 데이터 압축 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4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013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데이터셔플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3" y="1491732"/>
            <a:ext cx="11676433" cy="43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데이터셔플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92396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셔플링</a:t>
            </a:r>
            <a:r>
              <a:rPr lang="ko-KR" altLang="en-US" dirty="0" smtClean="0"/>
              <a:t> 수행 단계</a:t>
            </a:r>
            <a:endParaRPr lang="en-US" altLang="ko-KR" dirty="0"/>
          </a:p>
          <a:p>
            <a:pPr lvl="1"/>
            <a:r>
              <a:rPr lang="en-US" altLang="ko-KR" dirty="0" err="1" smtClean="0"/>
              <a:t>spark.shuffle.compress</a:t>
            </a:r>
            <a:r>
              <a:rPr lang="en-US" altLang="ko-KR" dirty="0" smtClean="0"/>
              <a:t> - true </a:t>
            </a:r>
            <a:r>
              <a:rPr lang="ko-KR" altLang="en-US" dirty="0" smtClean="0"/>
              <a:t>설정해서 아웃풋 파일 압축</a:t>
            </a:r>
            <a:r>
              <a:rPr lang="en-US" altLang="ko-KR" dirty="0" smtClean="0"/>
              <a:t>(snappy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디스크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에는 이점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손실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리듀스</a:t>
            </a:r>
            <a:r>
              <a:rPr lang="ko-KR" altLang="en-US" dirty="0" smtClean="0"/>
              <a:t> 태스크에서 </a:t>
            </a:r>
            <a:r>
              <a:rPr lang="ko-KR" altLang="en-US" dirty="0" err="1" smtClean="0"/>
              <a:t>셔플된</a:t>
            </a:r>
            <a:r>
              <a:rPr lang="ko-KR" altLang="en-US" dirty="0" smtClean="0"/>
              <a:t> 모든 데이터가 메모리에 올라가야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OOM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리듀스</a:t>
            </a:r>
            <a:r>
              <a:rPr lang="ko-KR" altLang="en-US" dirty="0" smtClean="0"/>
              <a:t> 개수가 많다면 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당 처리할 데이터 양 감소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맵 단계에서 발생하는 수많은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매퍼</a:t>
            </a:r>
            <a:r>
              <a:rPr lang="ko-KR" altLang="en-US" dirty="0" smtClean="0"/>
              <a:t> 개수 </a:t>
            </a:r>
            <a:r>
              <a:rPr lang="en-US" altLang="ko-KR" dirty="0" smtClean="0"/>
              <a:t>* </a:t>
            </a:r>
            <a:r>
              <a:rPr lang="ko-KR" altLang="en-US" dirty="0" err="1" smtClean="0"/>
              <a:t>리듀서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개수 줄이고 크기 키우는 중간 머지 단계 삽입 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장 그림 참고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spark.shuffle.consolidateFiles</a:t>
            </a:r>
            <a:r>
              <a:rPr lang="en-US" altLang="ko-KR" dirty="0" smtClean="0"/>
              <a:t> – true</a:t>
            </a:r>
          </a:p>
          <a:p>
            <a:pPr lvl="2"/>
            <a:r>
              <a:rPr lang="ko-KR" altLang="en-US" dirty="0" smtClean="0"/>
              <a:t>동일한 코어에서 실행되는 모든 맵 태스크는 동일한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파일에 기록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코어 개수 </a:t>
            </a:r>
            <a:r>
              <a:rPr lang="en-US" altLang="ko-KR" dirty="0" smtClean="0"/>
              <a:t>* </a:t>
            </a:r>
            <a:r>
              <a:rPr lang="ko-KR" altLang="en-US" dirty="0" err="1" smtClean="0"/>
              <a:t>리듀서</a:t>
            </a:r>
            <a:r>
              <a:rPr lang="ko-KR" altLang="en-US" dirty="0" smtClean="0"/>
              <a:t> 개수</a:t>
            </a:r>
            <a:endParaRPr lang="en-US" altLang="ko-KR" dirty="0"/>
          </a:p>
          <a:p>
            <a:endParaRPr lang="en-US" altLang="ko-KR" dirty="0" smtClean="0"/>
          </a:p>
          <a:p>
            <a:pPr lvl="4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583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데이터셔플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5" y="1448551"/>
            <a:ext cx="7693588" cy="5120005"/>
          </a:xfrm>
        </p:spPr>
      </p:pic>
    </p:spTree>
    <p:extLst>
      <p:ext uri="{BB962C8B-B14F-4D97-AF65-F5344CB8AC3E}">
        <p14:creationId xmlns:p14="http://schemas.microsoft.com/office/powerpoint/2010/main" val="407765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셔플링과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join, </a:t>
            </a:r>
            <a:r>
              <a:rPr lang="en-US" altLang="ko-KR" dirty="0" err="1" smtClean="0"/>
              <a:t>reduceByKey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groupByKey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데이터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필요함</a:t>
            </a:r>
            <a:endParaRPr lang="en-US" altLang="ko-KR" dirty="0" smtClean="0"/>
          </a:p>
          <a:p>
            <a:r>
              <a:rPr lang="ko-KR" altLang="en-US" dirty="0" smtClean="0"/>
              <a:t>선행 </a:t>
            </a:r>
            <a:r>
              <a:rPr lang="ko-KR" altLang="en-US" dirty="0" err="1" smtClean="0"/>
              <a:t>파티셔닝으로</a:t>
            </a:r>
            <a:r>
              <a:rPr lang="ko-KR" altLang="en-US" dirty="0" smtClean="0"/>
              <a:t> 성능 증가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13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셔플링과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ReduceByKey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8" y="1308316"/>
            <a:ext cx="6468846" cy="53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9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셔플링과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6" y="2366978"/>
            <a:ext cx="7480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셔플링과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322" cy="4351338"/>
          </a:xfrm>
        </p:spPr>
        <p:txBody>
          <a:bodyPr/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조인에 사용된 양쪽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동일한 노드에서 동일한 구조를 가지므로 데이터가 개별 워커에서 로컬로 처리됨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66" y="1272617"/>
            <a:ext cx="5877903" cy="54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성능을 향상시키고 잠재적인 병목현상을 피하자</a:t>
            </a:r>
            <a:endParaRPr lang="en-US" altLang="ko-KR" dirty="0" smtClean="0"/>
          </a:p>
          <a:p>
            <a:r>
              <a:rPr lang="ko-KR" altLang="en-US" dirty="0" smtClean="0"/>
              <a:t>관심사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파티셔닝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스파크 연산 사용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시리얼라이제이션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로컬리티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2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4285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groupByKey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reduceByKey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groupByKey</a:t>
            </a:r>
            <a:r>
              <a:rPr lang="ko-KR" altLang="en-US" dirty="0"/>
              <a:t>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키에 해당하는 모든 값은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태스크로 처리됨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하나에 키에 많은 값들이 몰려 있다면 </a:t>
            </a:r>
            <a:r>
              <a:rPr lang="en-US" altLang="ko-KR" dirty="0" smtClean="0"/>
              <a:t>OOM</a:t>
            </a:r>
          </a:p>
          <a:p>
            <a:pPr lvl="1"/>
            <a:r>
              <a:rPr lang="en-US" altLang="ko-KR" dirty="0" err="1" smtClean="0"/>
              <a:t>reduceByKey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처리된 중간 결과만 클러스터 전체로 </a:t>
            </a:r>
            <a:r>
              <a:rPr lang="ko-KR" altLang="en-US" dirty="0" err="1" smtClean="0"/>
              <a:t>보내짐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7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8" y="1320603"/>
            <a:ext cx="8277521" cy="55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repartition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coalesce</a:t>
            </a:r>
          </a:p>
          <a:p>
            <a:pPr lvl="1"/>
            <a:r>
              <a:rPr lang="en-US" altLang="ko-KR" dirty="0" smtClean="0"/>
              <a:t>repartition</a:t>
            </a:r>
            <a:r>
              <a:rPr lang="ko-KR" altLang="en-US" dirty="0" smtClean="0"/>
              <a:t> 문제점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RDD </a:t>
            </a:r>
            <a:r>
              <a:rPr lang="ko-KR" altLang="en-US" dirty="0" smtClean="0"/>
              <a:t>개수 맞추기 위해 임의로 다시 </a:t>
            </a:r>
            <a:r>
              <a:rPr lang="ko-KR" altLang="en-US" dirty="0" err="1" smtClean="0"/>
              <a:t>셔플하여</a:t>
            </a:r>
            <a:r>
              <a:rPr lang="ko-KR" altLang="en-US" dirty="0" smtClean="0"/>
              <a:t> 파티션 개수 맞춤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파티션 더 적게 만들 목적이면 </a:t>
            </a:r>
            <a:r>
              <a:rPr lang="en-US" altLang="ko-KR" dirty="0" smtClean="0"/>
              <a:t>coalesce </a:t>
            </a:r>
            <a:r>
              <a:rPr lang="ko-KR" altLang="en-US" dirty="0" smtClean="0"/>
              <a:t>써서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피할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 개수가 노드 개수보다 적다면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해야함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264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repartition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coalesce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5" y="1391992"/>
            <a:ext cx="9585554" cy="5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reduceByKey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aggregateByKey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유저 별 접속한 사이트 리스트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번 접속했는지 관심 없음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33774"/>
              </p:ext>
            </p:extLst>
          </p:nvPr>
        </p:nvGraphicFramePr>
        <p:xfrm>
          <a:off x="838200" y="2346715"/>
          <a:ext cx="108887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8744">
                  <a:extLst>
                    <a:ext uri="{9D8B030D-6E8A-4147-A177-3AD203B41FA5}">
                      <a16:colId xmlns:a16="http://schemas.microsoft.com/office/drawing/2014/main" val="2662114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reduceByKey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시 각 </a:t>
                      </a:r>
                      <a:r>
                        <a:rPr lang="ko-KR" altLang="en-US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값마다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새로운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만들어야 함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(GC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err="1" smtClean="0"/>
                        <a:t>userAccesses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sc.parallelize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i="1" dirty="0" smtClean="0">
                          <a:effectLst/>
                        </a:rPr>
                        <a:t>Array</a:t>
                      </a:r>
                      <a:r>
                        <a:rPr lang="en-US" altLang="ko-KR" dirty="0" smtClean="0"/>
                        <a:t>((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"u1", "site1"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"u1", "site2"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"u2", "site3"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"u1", "site4"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"u1", "site1"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"u1", "site1"</a:t>
                      </a:r>
                      <a:r>
                        <a:rPr lang="en-US" altLang="ko-KR" dirty="0" smtClean="0"/>
                        <a:t>)))</a:t>
                      </a:r>
                      <a:br>
                        <a:rPr lang="en-US" altLang="ko-KR" dirty="0" smtClean="0"/>
                      </a:b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err="1" smtClean="0"/>
                        <a:t>mapedUserAccesses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userAccesses.map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userSite</a:t>
                      </a:r>
                      <a:r>
                        <a:rPr lang="en-US" altLang="ko-KR" dirty="0" smtClean="0"/>
                        <a:t> =&gt; (userSite._1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dirty="0" smtClean="0"/>
                        <a:t>(userSite._2)))</a:t>
                      </a:r>
                      <a:br>
                        <a:rPr lang="en-US" altLang="ko-KR" dirty="0" smtClean="0"/>
                      </a:b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err="1" smtClean="0"/>
                        <a:t>distinctSites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mapedUserAccesses.reduceByKey</a:t>
                      </a:r>
                      <a:r>
                        <a:rPr lang="en-US" altLang="ko-KR" dirty="0" smtClean="0"/>
                        <a:t>(_ ++ _)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4654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8360"/>
              </p:ext>
            </p:extLst>
          </p:nvPr>
        </p:nvGraphicFramePr>
        <p:xfrm>
          <a:off x="838200" y="4082817"/>
          <a:ext cx="1088874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8744">
                  <a:extLst>
                    <a:ext uri="{9D8B030D-6E8A-4147-A177-3AD203B41FA5}">
                      <a16:colId xmlns:a16="http://schemas.microsoft.com/office/drawing/2014/main" val="2662114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aggregateByKey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err="1" smtClean="0"/>
                        <a:t>zeroValue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collection.mutable.Set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dirty="0" smtClean="0"/>
                        <a:t>]()</a:t>
                      </a:r>
                      <a:br>
                        <a:rPr lang="en-US" altLang="ko-KR" dirty="0" smtClean="0"/>
                      </a:b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smtClean="0"/>
                        <a:t>aggregated = </a:t>
                      </a:r>
                      <a:r>
                        <a:rPr lang="en-US" altLang="ko-KR" dirty="0" err="1" smtClean="0"/>
                        <a:t>userAccesses.aggregateByKey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zeroValue</a:t>
                      </a:r>
                      <a:r>
                        <a:rPr lang="en-US" altLang="ko-KR" dirty="0" smtClean="0"/>
                        <a:t>)((</a:t>
                      </a:r>
                      <a:r>
                        <a:rPr lang="en-US" altLang="ko-KR" dirty="0" err="1" smtClean="0"/>
                        <a:t>set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dirty="0" err="1" smtClean="0"/>
                        <a:t>v</a:t>
                      </a:r>
                      <a:r>
                        <a:rPr lang="en-US" altLang="ko-KR" dirty="0" smtClean="0"/>
                        <a:t>) =&gt; set+=v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setOne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err="1" smtClean="0"/>
                        <a:t>setTwo</a:t>
                      </a:r>
                      <a:r>
                        <a:rPr lang="en-US" altLang="ko-KR" dirty="0" smtClean="0"/>
                        <a:t>) =&gt;  </a:t>
                      </a:r>
                      <a:r>
                        <a:rPr lang="en-US" altLang="ko-KR" dirty="0" err="1" smtClean="0"/>
                        <a:t>setOne</a:t>
                      </a:r>
                      <a:r>
                        <a:rPr lang="en-US" altLang="ko-KR" dirty="0" smtClean="0"/>
                        <a:t> ++ </a:t>
                      </a:r>
                      <a:r>
                        <a:rPr lang="en-US" altLang="ko-KR" dirty="0" err="1" smtClean="0"/>
                        <a:t>setTwo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465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514680"/>
            <a:ext cx="972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값의 타입이 변한다면 </a:t>
            </a:r>
            <a:r>
              <a:rPr lang="en-US" altLang="ko-KR" dirty="0" err="1" smtClean="0"/>
              <a:t>aggregateByKey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4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셔플링</a:t>
            </a:r>
            <a:endParaRPr lang="ko-KR" altLang="en-US" dirty="0"/>
          </a:p>
        </p:txBody>
      </p:sp>
      <p:pic>
        <p:nvPicPr>
          <p:cNvPr id="2050" name="Picture 2" descr="http://cfile27.uf.tistory.com/image/211DAB37578818281E45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2" y="1314057"/>
            <a:ext cx="8458592" cy="546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8078772" y="4958500"/>
            <a:ext cx="1074654" cy="2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8078772" y="5508863"/>
            <a:ext cx="1074654" cy="2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58924" y="4773834"/>
            <a:ext cx="21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파티션 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0159" y="5349327"/>
            <a:ext cx="19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파티션들 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97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셔플링이</a:t>
            </a:r>
            <a:r>
              <a:rPr lang="ko-KR" altLang="en-US" dirty="0" smtClean="0"/>
              <a:t> 항상 나쁜 것은 아니다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 재구성 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일어나지만 파티션 재구성으로 인해 얻는 이득이 더 많을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59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시리얼라이제이션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디폴트는 자바 </a:t>
            </a:r>
            <a:r>
              <a:rPr lang="ko-KR" altLang="en-US" dirty="0" err="1" smtClean="0"/>
              <a:t>시리얼라이저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 느림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크라이요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kryo</a:t>
            </a:r>
            <a:r>
              <a:rPr lang="en-US" altLang="ko-KR" dirty="0" smtClean="0"/>
              <a:t>)</a:t>
            </a:r>
            <a:r>
              <a:rPr lang="ko-KR" altLang="en-US" dirty="0" smtClean="0"/>
              <a:t> 좋음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866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711"/>
            <a:ext cx="10515600" cy="528218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중간 결과를 메모리상의 캐시로 만듦</a:t>
            </a:r>
          </a:p>
          <a:p>
            <a:r>
              <a:rPr lang="en-US" altLang="ko-KR" dirty="0" smtClean="0"/>
              <a:t>RDD </a:t>
            </a:r>
            <a:r>
              <a:rPr lang="ko-KR" altLang="en-US" dirty="0" smtClean="0"/>
              <a:t>지속성 유지하는 방법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Only in memory (</a:t>
            </a:r>
            <a:r>
              <a:rPr lang="en-US" altLang="ko-KR" dirty="0" err="1" smtClean="0"/>
              <a:t>StorageLevel.MEMORY_ONLY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자주 쓰거나</a:t>
            </a:r>
            <a:r>
              <a:rPr lang="en-US" altLang="ko-KR" dirty="0" smtClean="0"/>
              <a:t>, low latency </a:t>
            </a:r>
            <a:r>
              <a:rPr lang="ko-KR" altLang="en-US" dirty="0" smtClean="0"/>
              <a:t>필요하거나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많이 필요</a:t>
            </a:r>
            <a:r>
              <a:rPr lang="en-US" altLang="ko-KR" dirty="0" smtClean="0"/>
              <a:t>, GC </a:t>
            </a:r>
            <a:r>
              <a:rPr lang="ko-KR" altLang="en-US" dirty="0" smtClean="0"/>
              <a:t>부하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Only in memory but serialized</a:t>
            </a:r>
          </a:p>
          <a:p>
            <a:pPr lvl="2"/>
            <a:r>
              <a:rPr lang="ko-KR" altLang="en-US" dirty="0" smtClean="0"/>
              <a:t>직렬화된 자바 오브젝트를 저장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소모 많음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memory and disk</a:t>
            </a:r>
          </a:p>
          <a:p>
            <a:pPr lvl="2"/>
            <a:r>
              <a:rPr lang="ko-KR" altLang="en-US" dirty="0" smtClean="0"/>
              <a:t>메모리 부족하면 디스크에도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디스크에 저장했다가 다시 읽어서 활용하는 게 빠를까 그냥 재계산 하는게 빠를까 고민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memory and disk serialized</a:t>
            </a:r>
          </a:p>
          <a:p>
            <a:pPr lvl="2"/>
            <a:r>
              <a:rPr lang="ko-KR" altLang="en-US" dirty="0" err="1" smtClean="0"/>
              <a:t>위에꺼</a:t>
            </a:r>
            <a:r>
              <a:rPr lang="ko-KR" altLang="en-US" dirty="0" smtClean="0"/>
              <a:t> 보다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소모 더 많음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Only on disk</a:t>
            </a:r>
          </a:p>
          <a:p>
            <a:pPr lvl="2"/>
            <a:r>
              <a:rPr lang="ko-KR" altLang="en-US" dirty="0" smtClean="0"/>
              <a:t>전부 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무조건 직렬화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Cache on two nodes (StorageLevel.MEMORY_ONLY_2 </a:t>
            </a:r>
            <a:r>
              <a:rPr lang="ko-KR" altLang="en-US" dirty="0" smtClean="0"/>
              <a:t>머 이런 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개의 워커의 메모리 또는 디스크에 복제됨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194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적게 활용되는 파티션이 </a:t>
            </a:r>
            <a:r>
              <a:rPr lang="ko-KR" altLang="en-US" dirty="0" err="1" smtClean="0"/>
              <a:t>내려감</a:t>
            </a:r>
            <a:endParaRPr lang="en-US" altLang="ko-KR" dirty="0" smtClean="0"/>
          </a:p>
          <a:p>
            <a:r>
              <a:rPr lang="ko-KR" altLang="en-US" dirty="0" smtClean="0"/>
              <a:t>만약 다시 쓸 경우 재계산함</a:t>
            </a:r>
            <a:endParaRPr lang="en-US" altLang="ko-KR" dirty="0"/>
          </a:p>
          <a:p>
            <a:r>
              <a:rPr lang="ko-KR" altLang="en-US" dirty="0" smtClean="0"/>
              <a:t>스파크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스토리지탭에서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캐시 </a:t>
            </a:r>
            <a:r>
              <a:rPr lang="ko-KR" altLang="en-US" smtClean="0"/>
              <a:t>정보 확인</a:t>
            </a:r>
            <a:endParaRPr lang="en-US" altLang="ko-KR" dirty="0" smtClean="0"/>
          </a:p>
          <a:p>
            <a:r>
              <a:rPr lang="en-US" altLang="ko-KR" dirty="0" err="1" smtClean="0"/>
              <a:t>uppersist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좁은 의존관계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각 파티션이 자식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단일 파티션에서 대부분 사용될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자원 사용하지 않음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넓은 의존관계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파티션이 자식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다수 파티션에서 사용되는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계획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가능한 많은 좁은 의존관계에 있는 변환을 묶어 스테이지로 만드는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8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캐시로 만들면 </a:t>
            </a:r>
            <a:r>
              <a:rPr lang="en-US" altLang="ko-KR" dirty="0" smtClean="0"/>
              <a:t>columnar </a:t>
            </a:r>
            <a:r>
              <a:rPr lang="ko-KR" altLang="en-US" dirty="0" smtClean="0"/>
              <a:t>포맷으로 메모리에 저장됨</a:t>
            </a:r>
            <a:endParaRPr lang="en-US" altLang="ko-KR" dirty="0" smtClean="0"/>
          </a:p>
          <a:p>
            <a:r>
              <a:rPr lang="ko-KR" altLang="en-US" dirty="0" smtClean="0"/>
              <a:t>쿼리 시 필요한 컬럼만 읽으므로 성능 좋음</a:t>
            </a:r>
            <a:endParaRPr lang="en-US" altLang="ko-KR" dirty="0" smtClean="0"/>
          </a:p>
          <a:p>
            <a:r>
              <a:rPr lang="en-US" altLang="ko-KR" dirty="0" smtClean="0"/>
              <a:t>RDD</a:t>
            </a:r>
            <a:r>
              <a:rPr lang="ko-KR" altLang="en-US" dirty="0" smtClean="0"/>
              <a:t>와 달리 테이블은 요청 시 바로 캐시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2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기본값 </a:t>
            </a:r>
            <a:r>
              <a:rPr lang="en-US" altLang="ko-KR" dirty="0" smtClean="0"/>
              <a:t>- 60% </a:t>
            </a:r>
            <a:r>
              <a:rPr lang="ko-KR" altLang="en-US" dirty="0" smtClean="0"/>
              <a:t>영속성 영역</a:t>
            </a:r>
            <a:r>
              <a:rPr lang="en-US" altLang="ko-KR" dirty="0" smtClean="0"/>
              <a:t>, 20% </a:t>
            </a:r>
            <a:r>
              <a:rPr lang="ko-KR" altLang="en-US" dirty="0" err="1" smtClean="0"/>
              <a:t>셔플</a:t>
            </a:r>
            <a:r>
              <a:rPr lang="en-US" altLang="ko-KR" dirty="0" smtClean="0"/>
              <a:t>, 20% </a:t>
            </a:r>
            <a:r>
              <a:rPr lang="ko-KR" altLang="en-US" dirty="0" smtClean="0"/>
              <a:t>사용자 코드 실행 </a:t>
            </a:r>
            <a:endParaRPr lang="en-US" altLang="ko-KR" dirty="0" smtClean="0"/>
          </a:p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풀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여러 번 호출됨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오래된 세대가 거의 차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캐시로 사용하는 메모리 줄이는 게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마이너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많고 풀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많지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에덴 영역 공간 더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스파크 스트리밍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 마크 앤 </a:t>
            </a:r>
            <a:r>
              <a:rPr lang="ko-KR" altLang="en-US" dirty="0" err="1" smtClean="0"/>
              <a:t>스윕</a:t>
            </a:r>
            <a:r>
              <a:rPr lang="ko-KR" altLang="en-US" dirty="0" smtClean="0"/>
              <a:t> </a:t>
            </a:r>
            <a:r>
              <a:rPr lang="en-US" altLang="ko-KR" dirty="0" smtClean="0"/>
              <a:t>GC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79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666" y="1690688"/>
            <a:ext cx="5199121" cy="4351338"/>
          </a:xfrm>
        </p:spPr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 개수만큼 복제될 것을 노드 개수만큼 복제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93" y="668666"/>
            <a:ext cx="6837041" cy="54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641" y="1879224"/>
            <a:ext cx="11096134" cy="4351338"/>
          </a:xfrm>
        </p:spPr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방식으로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HTTP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드라이버에서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로 모든 노드에 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네트워크 병목 발생할 수 있음</a:t>
            </a:r>
            <a:endParaRPr lang="en-US" altLang="ko-KR" dirty="0"/>
          </a:p>
          <a:p>
            <a:pPr lvl="2"/>
            <a:r>
              <a:rPr lang="ko-KR" altLang="en-US" dirty="0" smtClean="0"/>
              <a:t>토렌트 방식</a:t>
            </a:r>
            <a:endParaRPr lang="en-US" altLang="ko-KR" dirty="0"/>
          </a:p>
          <a:p>
            <a:pPr lvl="3"/>
            <a:r>
              <a:rPr lang="ko-KR" altLang="en-US" dirty="0" err="1" smtClean="0"/>
              <a:t>익스큐터가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시더가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319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로컬리티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PROCESS_LOCAL</a:t>
            </a:r>
          </a:p>
          <a:p>
            <a:pPr lvl="1"/>
            <a:r>
              <a:rPr lang="ko-KR" altLang="en-US" dirty="0" smtClean="0"/>
              <a:t>코드가 실행되는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과 동일한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애 데이터가 위치</a:t>
            </a:r>
            <a:endParaRPr lang="en-US" altLang="ko-KR" dirty="0" smtClean="0"/>
          </a:p>
          <a:p>
            <a:r>
              <a:rPr lang="en-US" altLang="ko-KR" dirty="0" smtClean="0"/>
              <a:t>NODE_LOCAL</a:t>
            </a:r>
          </a:p>
          <a:p>
            <a:pPr lvl="1"/>
            <a:r>
              <a:rPr lang="ko-KR" altLang="en-US" dirty="0" smtClean="0"/>
              <a:t>데이터가 동일한 워커에 있지만 동일한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있지는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 간 데이터 이동 비용 발생</a:t>
            </a:r>
            <a:endParaRPr lang="en-US" altLang="ko-KR" dirty="0" smtClean="0"/>
          </a:p>
          <a:p>
            <a:r>
              <a:rPr lang="en-US" altLang="ko-KR" dirty="0" smtClean="0"/>
              <a:t>NO_PREF</a:t>
            </a:r>
          </a:p>
          <a:p>
            <a:pPr lvl="1"/>
            <a:r>
              <a:rPr lang="ko-KR" altLang="en-US" dirty="0" smtClean="0"/>
              <a:t>데이터가 </a:t>
            </a:r>
            <a:r>
              <a:rPr lang="ko-KR" altLang="en-US" dirty="0" err="1" smtClean="0"/>
              <a:t>로컬리티를</a:t>
            </a:r>
            <a:r>
              <a:rPr lang="ko-KR" altLang="en-US" dirty="0" smtClean="0"/>
              <a:t> 고려하지 않으며 어떤 장소에서든 동일하게 접근할 수 있음</a:t>
            </a:r>
            <a:endParaRPr lang="en-US" altLang="ko-KR" dirty="0" smtClean="0"/>
          </a:p>
          <a:p>
            <a:r>
              <a:rPr lang="en-US" altLang="ko-KR" dirty="0" smtClean="0"/>
              <a:t>RACK_LOCAL</a:t>
            </a:r>
          </a:p>
          <a:p>
            <a:pPr lvl="1"/>
            <a:r>
              <a:rPr lang="ko-KR" altLang="en-US" dirty="0" smtClean="0"/>
              <a:t>데이터가 다른 서버에 있지만 동일한 </a:t>
            </a:r>
            <a:r>
              <a:rPr lang="en-US" altLang="ko-KR" dirty="0" smtClean="0"/>
              <a:t>Rack</a:t>
            </a:r>
            <a:r>
              <a:rPr lang="ko-KR" altLang="en-US" dirty="0" smtClean="0"/>
              <a:t>에는 있음</a:t>
            </a:r>
            <a:endParaRPr lang="en-US" altLang="ko-KR" dirty="0" smtClean="0"/>
          </a:p>
          <a:p>
            <a:r>
              <a:rPr lang="en-US" altLang="ko-KR" dirty="0" smtClean="0"/>
              <a:t>ANY</a:t>
            </a:r>
          </a:p>
          <a:p>
            <a:pPr lvl="1"/>
            <a:r>
              <a:rPr lang="ko-KR" altLang="en-US" dirty="0" smtClean="0"/>
              <a:t>데이터가 다른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랙에</a:t>
            </a:r>
            <a:r>
              <a:rPr lang="ko-KR" altLang="en-US" dirty="0" smtClean="0"/>
              <a:t> 존재함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747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로컬리티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9" y="2099393"/>
            <a:ext cx="12029760" cy="3132483"/>
          </a:xfrm>
        </p:spPr>
      </p:pic>
    </p:spTree>
    <p:extLst>
      <p:ext uri="{BB962C8B-B14F-4D97-AF65-F5344CB8AC3E}">
        <p14:creationId xmlns:p14="http://schemas.microsoft.com/office/powerpoint/2010/main" val="246005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로컬리티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익스큐터들이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머신에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처리해야 할 데이터의 상태가 이미 사용 중이며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데이터에서 멀리 떨어져 있는 </a:t>
            </a:r>
            <a:r>
              <a:rPr lang="ko-KR" altLang="en-US" dirty="0" err="1" smtClean="0"/>
              <a:t>익스큐터가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일 경우 더 먼 </a:t>
            </a:r>
            <a:r>
              <a:rPr lang="ko-KR" altLang="en-US" dirty="0" err="1" smtClean="0"/>
              <a:t>로컬리티</a:t>
            </a:r>
            <a:r>
              <a:rPr lang="ko-KR" altLang="en-US" dirty="0" smtClean="0"/>
              <a:t> 사용할 수도 있음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익스큐터</a:t>
            </a:r>
            <a:r>
              <a:rPr lang="ko-KR" altLang="en-US" dirty="0" smtClean="0"/>
              <a:t> 사용 가능해질 때까지 스파크가 대기하는 시간 정할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spark.locality.wait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spark.locality.wait.node</a:t>
            </a:r>
            <a:r>
              <a:rPr lang="en-US" altLang="ko-KR" smtClean="0"/>
              <a:t>….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59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1" y="1561674"/>
            <a:ext cx="6872709" cy="5171353"/>
          </a:xfrm>
        </p:spPr>
      </p:pic>
    </p:spTree>
    <p:extLst>
      <p:ext uri="{BB962C8B-B14F-4D97-AF65-F5344CB8AC3E}">
        <p14:creationId xmlns:p14="http://schemas.microsoft.com/office/powerpoint/2010/main" val="37129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787893"/>
              </p:ext>
            </p:extLst>
          </p:nvPr>
        </p:nvGraphicFramePr>
        <p:xfrm>
          <a:off x="838200" y="1825625"/>
          <a:ext cx="105156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685743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val</a:t>
                      </a:r>
                      <a:r>
                        <a:rPr lang="en-US" altLang="ko-KR" sz="2400" baseline="0" dirty="0" smtClean="0"/>
                        <a:t> numbers = </a:t>
                      </a:r>
                      <a:r>
                        <a:rPr lang="en-US" altLang="ko-KR" sz="2400" baseline="0" dirty="0" err="1" smtClean="0"/>
                        <a:t>sc.parallelize</a:t>
                      </a:r>
                      <a:r>
                        <a:rPr lang="en-US" altLang="ko-KR" sz="2400" baseline="0" dirty="0" smtClean="0"/>
                        <a:t>(</a:t>
                      </a:r>
                      <a:r>
                        <a:rPr lang="en-US" altLang="ko-KR" sz="2400" baseline="0" dirty="0" err="1" smtClean="0"/>
                        <a:t>nrCollection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2400" baseline="0" dirty="0" err="1" smtClean="0"/>
                        <a:t>val</a:t>
                      </a:r>
                      <a:r>
                        <a:rPr lang="en-US" altLang="ko-KR" sz="2400" baseline="0" dirty="0" smtClean="0"/>
                        <a:t> multiplied = </a:t>
                      </a:r>
                      <a:r>
                        <a:rPr lang="en-US" altLang="ko-KR" sz="2400" baseline="0" dirty="0" err="1" smtClean="0"/>
                        <a:t>number.filter</a:t>
                      </a:r>
                      <a:r>
                        <a:rPr lang="en-US" altLang="ko-KR" sz="2400" baseline="0" dirty="0" smtClean="0"/>
                        <a:t>(_ % 2 == 0).map(_ * 3).collect()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8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62632"/>
            <a:ext cx="9456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짝수 </a:t>
            </a:r>
            <a:r>
              <a:rPr lang="ko-KR" altLang="en-US" sz="2000" dirty="0" err="1" smtClean="0"/>
              <a:t>필터링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곱한 결과를 </a:t>
            </a:r>
            <a:r>
              <a:rPr lang="en-US" altLang="ko-KR" sz="2000" dirty="0" smtClean="0"/>
              <a:t>array</a:t>
            </a:r>
            <a:r>
              <a:rPr lang="ko-KR" altLang="en-US" sz="2000" dirty="0" smtClean="0"/>
              <a:t>로 리턴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입력되는 파티션 데이터가 다수의 결과 파티션으로 분산되지 않으므로 좁은 변환</a:t>
            </a:r>
            <a:endParaRPr lang="en-US" altLang="ko-KR" sz="2000" dirty="0" smtClean="0"/>
          </a:p>
          <a:p>
            <a:r>
              <a:rPr lang="en-US" altLang="ko-KR" sz="2000" dirty="0" smtClean="0"/>
              <a:t>-&gt; </a:t>
            </a:r>
            <a:r>
              <a:rPr lang="ko-KR" altLang="en-US" sz="2000" dirty="0" smtClean="0"/>
              <a:t>동일 스테이지에서 실행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22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08" y="195837"/>
            <a:ext cx="2960431" cy="6440451"/>
          </a:xfrm>
        </p:spPr>
      </p:pic>
    </p:spTree>
    <p:extLst>
      <p:ext uri="{BB962C8B-B14F-4D97-AF65-F5344CB8AC3E}">
        <p14:creationId xmlns:p14="http://schemas.microsoft.com/office/powerpoint/2010/main" val="5980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5864"/>
              </p:ext>
            </p:extLst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685743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err="1" smtClean="0"/>
                        <a:t>val</a:t>
                      </a:r>
                      <a:r>
                        <a:rPr lang="en-US" altLang="ko-KR" sz="2400" baseline="0" dirty="0" smtClean="0"/>
                        <a:t> words = </a:t>
                      </a:r>
                      <a:r>
                        <a:rPr lang="en-US" altLang="ko-KR" sz="2400" baseline="0" dirty="0" err="1" smtClean="0"/>
                        <a:t>sc.textFile</a:t>
                      </a:r>
                      <a:r>
                        <a:rPr lang="en-US" altLang="ko-KR" sz="2400" baseline="0" dirty="0" smtClean="0"/>
                        <a:t>(“path”).</a:t>
                      </a:r>
                      <a:r>
                        <a:rPr lang="en-US" altLang="ko-KR" sz="2400" baseline="0" dirty="0" err="1" smtClean="0"/>
                        <a:t>flatMap</a:t>
                      </a:r>
                      <a:r>
                        <a:rPr lang="en-US" altLang="ko-KR" sz="2400" baseline="0" dirty="0" smtClean="0"/>
                        <a:t>(_.split(‘ ’))</a:t>
                      </a:r>
                    </a:p>
                    <a:p>
                      <a:pPr latinLnBrk="1"/>
                      <a:r>
                        <a:rPr lang="en-US" altLang="ko-KR" sz="2400" baseline="0" dirty="0" err="1" smtClean="0"/>
                        <a:t>val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aseline="0" dirty="0" err="1" smtClean="0"/>
                        <a:t>wordCounts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aseline="0" dirty="0" err="1" smtClean="0"/>
                        <a:t>words.map</a:t>
                      </a:r>
                      <a:r>
                        <a:rPr lang="en-US" altLang="ko-KR" sz="2400" baseline="0" dirty="0" smtClean="0"/>
                        <a:t>((_,1)).</a:t>
                      </a:r>
                      <a:r>
                        <a:rPr lang="en-US" altLang="ko-KR" sz="2400" baseline="0" dirty="0" err="1" smtClean="0"/>
                        <a:t>reduceByKey</a:t>
                      </a:r>
                      <a:r>
                        <a:rPr lang="en-US" altLang="ko-KR" sz="2400" baseline="0" dirty="0" smtClean="0"/>
                        <a:t>(_+_)</a:t>
                      </a:r>
                    </a:p>
                    <a:p>
                      <a:pPr latinLnBrk="1"/>
                      <a:r>
                        <a:rPr lang="en-US" altLang="ko-KR" sz="2400" baseline="0" dirty="0" err="1" smtClean="0"/>
                        <a:t>val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aseline="0" dirty="0" err="1" smtClean="0"/>
                        <a:t>filterWords</a:t>
                      </a:r>
                      <a:r>
                        <a:rPr lang="en-US" altLang="ko-KR" sz="2400" baseline="0" dirty="0" smtClean="0"/>
                        <a:t> = </a:t>
                      </a:r>
                      <a:r>
                        <a:rPr lang="en-US" altLang="ko-KR" sz="2400" baseline="0" dirty="0" err="1" smtClean="0"/>
                        <a:t>wordCounts.filter</a:t>
                      </a:r>
                      <a:r>
                        <a:rPr lang="en-US" altLang="ko-KR" sz="2400" baseline="0" dirty="0" smtClean="0"/>
                        <a:t>(_._2 == 10)</a:t>
                      </a:r>
                    </a:p>
                    <a:p>
                      <a:pPr latinLnBrk="1"/>
                      <a:r>
                        <a:rPr lang="en-US" altLang="ko-KR" sz="2400" baseline="0" dirty="0" err="1" smtClean="0"/>
                        <a:t>val</a:t>
                      </a:r>
                      <a:r>
                        <a:rPr lang="en-US" altLang="ko-KR" sz="2400" baseline="0" dirty="0" smtClean="0"/>
                        <a:t> characters = </a:t>
                      </a:r>
                      <a:r>
                        <a:rPr lang="en-US" altLang="ko-KR" sz="2400" baseline="0" dirty="0" err="1" smtClean="0"/>
                        <a:t>filteredWord.flatMap</a:t>
                      </a:r>
                      <a:r>
                        <a:rPr lang="en-US" altLang="ko-KR" sz="2400" baseline="0" dirty="0" smtClean="0"/>
                        <a:t>(_._1.toCharArray).map((_,1)).</a:t>
                      </a:r>
                      <a:r>
                        <a:rPr lang="en-US" altLang="ko-KR" sz="2400" baseline="0" dirty="0" err="1" smtClean="0"/>
                        <a:t>reduceByKey</a:t>
                      </a:r>
                      <a:r>
                        <a:rPr lang="en-US" altLang="ko-KR" sz="2400" baseline="0" dirty="0" smtClean="0"/>
                        <a:t>(_+_)</a:t>
                      </a:r>
                    </a:p>
                    <a:p>
                      <a:pPr latinLnBrk="1"/>
                      <a:r>
                        <a:rPr lang="en-US" altLang="ko-KR" sz="2400" baseline="0" dirty="0" err="1" smtClean="0"/>
                        <a:t>characters.collect</a:t>
                      </a:r>
                      <a:endParaRPr lang="en-US" altLang="ko-KR" sz="2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8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786" y="4246562"/>
            <a:ext cx="5083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토크나이즈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단어 수 세기</a:t>
            </a:r>
            <a:endParaRPr lang="en-US" altLang="ko-KR" sz="2000" dirty="0" smtClean="0"/>
          </a:p>
          <a:p>
            <a:r>
              <a:rPr lang="ko-KR" altLang="en-US" sz="2000" dirty="0" smtClean="0"/>
              <a:t>단어 수가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 인 것만 </a:t>
            </a:r>
            <a:r>
              <a:rPr lang="ko-KR" altLang="en-US" sz="2000" dirty="0" err="1" smtClean="0"/>
              <a:t>필터링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필터링된</a:t>
            </a:r>
            <a:r>
              <a:rPr lang="ko-KR" altLang="en-US" sz="2000" dirty="0" smtClean="0"/>
              <a:t> 단어들 안에 각 문자의 개수 세기</a:t>
            </a:r>
            <a:endParaRPr lang="en-US" altLang="ko-KR" sz="2000" dirty="0" smtClean="0"/>
          </a:p>
          <a:p>
            <a:r>
              <a:rPr lang="en-US" altLang="ko-KR" sz="2000" dirty="0" smtClean="0"/>
              <a:t>array</a:t>
            </a:r>
            <a:r>
              <a:rPr lang="ko-KR" altLang="en-US" sz="2000" dirty="0" smtClean="0"/>
              <a:t>로 리턴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79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스파크 실행 모델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59" y="1345334"/>
            <a:ext cx="5203595" cy="5477906"/>
          </a:xfrm>
        </p:spPr>
      </p:pic>
    </p:spTree>
    <p:extLst>
      <p:ext uri="{BB962C8B-B14F-4D97-AF65-F5344CB8AC3E}">
        <p14:creationId xmlns:p14="http://schemas.microsoft.com/office/powerpoint/2010/main" val="27427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923967"/>
          </a:xfrm>
        </p:spPr>
        <p:txBody>
          <a:bodyPr/>
          <a:lstStyle/>
          <a:p>
            <a:r>
              <a:rPr lang="ko-KR" altLang="en-US" dirty="0" smtClean="0"/>
              <a:t>파티션 </a:t>
            </a:r>
            <a:r>
              <a:rPr lang="en-US" altLang="ko-KR" dirty="0" smtClean="0"/>
              <a:t>– RDD</a:t>
            </a:r>
            <a:r>
              <a:rPr lang="ko-KR" altLang="en-US" dirty="0" smtClean="0"/>
              <a:t>의 데이터를 나눈 조각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파티션은 단일태스크로 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태스크를 실행하기 위해 하나의 코어가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파티션된</a:t>
            </a:r>
            <a:r>
              <a:rPr lang="ko-KR" altLang="en-US" dirty="0" smtClean="0"/>
              <a:t> 방식이 실행 계획에 큰 영향을 미침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병렬도 조정하기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HDFS </a:t>
            </a:r>
            <a:r>
              <a:rPr lang="ko-KR" altLang="en-US" dirty="0" smtClean="0"/>
              <a:t>파일 블록 당 파티션 하나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HDFS </a:t>
            </a:r>
            <a:r>
              <a:rPr lang="ko-KR" altLang="en-US" dirty="0" smtClean="0"/>
              <a:t>블록 크기 조정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스플릿을</a:t>
            </a:r>
            <a:r>
              <a:rPr lang="ko-KR" altLang="en-US" dirty="0" smtClean="0"/>
              <a:t> 더 많거나 적게 만들도록 </a:t>
            </a:r>
            <a:r>
              <a:rPr lang="en-US" altLang="ko-KR" dirty="0" err="1" smtClean="0"/>
              <a:t>InputForamt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구성해서 파티션 개수 조정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인풋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79548"/>
              </p:ext>
            </p:extLst>
          </p:nvPr>
        </p:nvGraphicFramePr>
        <p:xfrm>
          <a:off x="1240148" y="579842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405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sc.textFile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데이터경로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dirty="0" smtClean="0"/>
                        <a:t>최소파티션개수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err="1" smtClean="0"/>
                        <a:t>sc.parallelize</a:t>
                      </a:r>
                      <a:r>
                        <a:rPr lang="en-US" altLang="ko-KR" dirty="0" smtClean="0"/>
                        <a:t>(sequence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dirty="0" smtClean="0"/>
                        <a:t>최소슬라이스개수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9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0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1148</Words>
  <Application>Microsoft Office PowerPoint</Application>
  <PresentationFormat>와이드스크린</PresentationFormat>
  <Paragraphs>208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3. 성능 튜닝</vt:lpstr>
      <vt:lpstr>목적</vt:lpstr>
      <vt:lpstr>스파크 실행 모델</vt:lpstr>
      <vt:lpstr>스파크 실행 모델</vt:lpstr>
      <vt:lpstr>스파크 실행 모델</vt:lpstr>
      <vt:lpstr>스파크 실행 모델</vt:lpstr>
      <vt:lpstr>스파크 실행 모델</vt:lpstr>
      <vt:lpstr>스파크 실행 모델</vt:lpstr>
      <vt:lpstr>파티셔닝</vt:lpstr>
      <vt:lpstr>파티셔닝</vt:lpstr>
      <vt:lpstr>파티셔닝</vt:lpstr>
      <vt:lpstr>데이터셔플</vt:lpstr>
      <vt:lpstr>데이터셔플</vt:lpstr>
      <vt:lpstr>데이터셔플</vt:lpstr>
      <vt:lpstr>데이터셔플</vt:lpstr>
      <vt:lpstr>셔플링과 데이터 파티셔닝</vt:lpstr>
      <vt:lpstr>셔플링과 데이터 파티셔닝</vt:lpstr>
      <vt:lpstr>셔플링과 데이터 파티셔닝</vt:lpstr>
      <vt:lpstr>셔플링과 데이터 파티셔닝</vt:lpstr>
      <vt:lpstr>연산자와 셔플링</vt:lpstr>
      <vt:lpstr>연산자와 셔플링</vt:lpstr>
      <vt:lpstr>연산자와 셔플링</vt:lpstr>
      <vt:lpstr>연산자와 셔플링</vt:lpstr>
      <vt:lpstr>연산자와 셔플링</vt:lpstr>
      <vt:lpstr>연산자와 셔플링</vt:lpstr>
      <vt:lpstr>셔플링이 항상 나쁜 것은 아니다</vt:lpstr>
      <vt:lpstr>시리얼라이제이션</vt:lpstr>
      <vt:lpstr>스파크캐시</vt:lpstr>
      <vt:lpstr>스파크캐시</vt:lpstr>
      <vt:lpstr>스파크 SQL 캐시</vt:lpstr>
      <vt:lpstr>메모리 관리</vt:lpstr>
      <vt:lpstr>공유 변수</vt:lpstr>
      <vt:lpstr>공유 변수</vt:lpstr>
      <vt:lpstr>데이터 로컬리티</vt:lpstr>
      <vt:lpstr>데이터 로컬리티</vt:lpstr>
      <vt:lpstr>데이터 로컬리티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성능 튜닝</dc:title>
  <dc:creator>kjhong</dc:creator>
  <cp:lastModifiedBy>kjhong</cp:lastModifiedBy>
  <cp:revision>187</cp:revision>
  <dcterms:created xsi:type="dcterms:W3CDTF">2017-02-05T05:53:26Z</dcterms:created>
  <dcterms:modified xsi:type="dcterms:W3CDTF">2017-02-06T02:01:41Z</dcterms:modified>
</cp:coreProperties>
</file>