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CDA8DF9-130D-4639-8F19-6237475FC172}">
  <a:tblStyle styleId="{4CDA8DF9-130D-4639-8F19-6237475FC17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스파크</a:t>
            </a:r>
            <a:r>
              <a:rPr lang="ko"/>
              <a:t>의 주요 컴포넌트들은, 결국 클러스터 관리 툴을 경유해서 컴포넌트가 수행된다.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상위 수준에서 보면, 모든 작업은 드라이버에서 시작된다. 기본적으로 드라이버는 클러스터 내에서 다른 엔터티들과 연결을 유지하며, 클러스터 내의 워커 노드에서 실행될 수 있도록 작업을 제출하는 감독관 역할을 한다.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</a:t>
            </a:r>
            <a:r>
              <a:rPr lang="ko"/>
              <a:t>크 컨텍스트는 executor에 태스크를 할당한다.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드라이버는 클러스터 관리자와 의사 소통하며, 자원이 사용 가능하다면 드라이버는 할당된 워커 노드로 제출할 스파크 애플리케이션의 논리 코드를 기반으로 실행 계획을 생성한다. DAG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세</a:t>
            </a:r>
            <a:r>
              <a:rPr lang="ko"/>
              <a:t>티 앳 홈 : 우주에서 전파 망원경으로 취합한 비정상적인 신호 찾기, 슈퍼 컴퓨터도 못할 범위의 내용을 다수의 머신에 분산해 처리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클러스터 : 가용한 자원을 확장하기 위해 특정한 문제의 워크로드를 다수 머신들에 분산할 수 있는 통합된 시스템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페이지랭크 알고리즘 : 맵리듀스 프레임워크의 확장판, 대규모로 병렬화되고 수천 대의 장비로 확장될 수도 있다는 알고리즘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워커</a:t>
            </a:r>
            <a:r>
              <a:rPr lang="ko"/>
              <a:t>랑 4개 태스크만 띄었을 뿐인데, 4배나 빨라졌다. 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EMR에 있는 건, 코드들이 다 다르다. 스파크 코어 버전도 다 다르다. EMR 사이즈가 잔뜩 늘어서, 디스크 관련 문제가 있습니다. -&gt;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인스턴스 두 개 만들어서, n4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5단계</a:t>
            </a:r>
            <a:r>
              <a:rPr lang="ko"/>
              <a:t>의 스파크 작업이 있는데, 각각의 작업을 500번 수행해야 하는 경우, CPU 코어가 5개라면 오래 걸릴 것이다.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데이터세트가 충분히 파티션되어 있다면 CPU 코어가 100개 있으면 100개 작업을 동시에 처리할 수 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park.apache.org/docs/latest/configuration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</a:t>
            </a:r>
            <a:r>
              <a:rPr lang="ko"/>
              <a:t>크 - Chapter 1, 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스파크</a:t>
            </a:r>
            <a:r>
              <a:rPr lang="ko"/>
              <a:t>의 자원 관리와 클러스터 관리자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모니터링</a:t>
            </a:r>
            <a:r>
              <a:rPr lang="ko"/>
              <a:t>과 계측 이해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분</a:t>
            </a:r>
            <a:r>
              <a:rPr lang="ko"/>
              <a:t>산 환경에서 모니터링은 가장 중요한 일 중 하나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435450" y="166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{4CDA8DF9-130D-4639-8F19-6237475FC172}</a:tableStyleId>
              </a:tblPr>
              <a:tblGrid>
                <a:gridCol w="1799875"/>
                <a:gridCol w="2118050"/>
                <a:gridCol w="46632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웹 사용자 인터페이스 포트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스파</a:t>
                      </a:r>
                      <a:r>
                        <a:rPr lang="ko"/>
                        <a:t>크 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4040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실</a:t>
                      </a:r>
                      <a:r>
                        <a:rPr lang="ko"/>
                        <a:t>행 중인 작업과 작업의 타임라인, 인풋으로 받은 데이터의 크기와 아웃풋 데이터의 크기, 태스크의 Metric 분석, 가비지 컬렉션, 메모리, 처리한 데이터의 크기 등에 관한 리포트, 실행 환경 정보, Executor에서 수집된 내용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스파</a:t>
                      </a:r>
                      <a:r>
                        <a:rPr lang="ko"/>
                        <a:t>크 스탠드얼론 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8080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클러스터</a:t>
                      </a:r>
                      <a:r>
                        <a:rPr lang="ko"/>
                        <a:t>와 실행된 작업과 상세 로그 등에 대한 정보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YARN, Mesos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18080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실행</a:t>
                      </a:r>
                      <a:r>
                        <a:rPr lang="ko"/>
                        <a:t>을 마친 애플리케이션을 확인할 수 있는 과거 이력 서버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Shape 120"/>
          <p:cNvSpPr txBox="1"/>
          <p:nvPr/>
        </p:nvSpPr>
        <p:spPr>
          <a:xfrm>
            <a:off x="327974" y="3760312"/>
            <a:ext cx="89151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메트릭 시스템 : 스파크 컴포넌트에 관한 정보를 다양한 Sink로 제공한다.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외부 모니터링 툴: Graphite(여러 가지 메트릭 싱크 제공), SPM(모든 메트릭을 수집)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아키텍</a:t>
            </a:r>
            <a:r>
              <a:rPr lang="ko"/>
              <a:t>처 </a:t>
            </a:r>
            <a:r>
              <a:rPr lang="ko"/>
              <a:t>개요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스파크</a:t>
            </a:r>
            <a:r>
              <a:rPr lang="ko"/>
              <a:t>가 강력한 툴이 된 이유는 로우 레벨 아키텍처를 숨기고, 하이 레벨 추상화를 목적으로 설계되었기 때문이다.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하지만 로우 레벨 아키텍처를 자세히 이해하면, 물리적인 실행 환경의 장점과 스파크의 장점을 동시에 활용할 수 있고, 내부 구조를 이해해서 장애의 근본 원인을 파악하는데 도움을 받을 수 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클러스터 관리자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클러스터 관리 툴에는 스파크 스탠드얼론, YARN, Mesos 세 가지가 있으며, 각각 다른 방식으로 자원 관리에 대한 문제점을 해결하고 장단점이 있으며, 다양한 사례가 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클러스터 관리자의 목적은 논리적 코드를 실제 실행할 수 있도록, 물리적 자원을 할당하는 것이다.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OS</a:t>
            </a:r>
            <a:r>
              <a:rPr lang="ko"/>
              <a:t>와 클러스터 관리자의 필요성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682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운영체제는 소프트웨어를 실행하는 하드웨어 간의 근원적인 복잡함을 숨겨준다.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OS는 프로세스 간 자원을 공유하고, 자원이 필요한 시점에 자원을 사용할 수 있도록 공유해준다.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분산 환경에서는 1. 확장성 (하드웨어 추가 등) 2. 영속성과 같이 머신의 장애뿐만 아니라, 머신들 간에 발생할 수 있는 장애 상황도 해결해야 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따라서 클러스터 관리자가 클러스터에서 실행되는 프로세스에 자원의 할당과 복원을 조율해서, 모든 애플리케이션이 필요한 자원을 획득할 수 있도록 보장한다.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스파크에서는 각각의 프로세스가 수행되기 위해서 CPU, 메모리가 필요하고 클러스터 관리자는 이러한 자원의 묶음을 동적으로 프로세스에 할당한다.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</a:t>
            </a:r>
            <a:r>
              <a:rPr lang="ko"/>
              <a:t>크 컴포넌트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ko"/>
              <a:t>클러스터 관리자(스파크 마스터, 얀, 메소드)가 가용한 Executor들을 SparkContext에 할당한다. Driver Program(감독관)이 여러 개로 나뉘어져 스파크의 Worker Node(서버)의 Executor(프로세스)에서 실행된다.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" y="1152474"/>
            <a:ext cx="5361725" cy="256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 컴포넌트 (스파</a:t>
            </a:r>
            <a:r>
              <a:rPr lang="ko"/>
              <a:t>크 </a:t>
            </a:r>
            <a:r>
              <a:rPr lang="ko"/>
              <a:t>드라이</a:t>
            </a:r>
            <a:r>
              <a:rPr lang="ko"/>
              <a:t>버)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스파크 애플리케이션의 기동과 애플리케이션의 관리를 책임지는 프로세스다. 드라이버는 모든 Worker node와 연결을 유지하며, 논리적 코드를 클러스터에서 실행될 수 있도록 물리적 명령으로 변환한다.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 컨텍스트를 유지 및 관리한다.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 애플리케이션을 실행시키기 위한 자원을 클러스터 관리자에게 요청한다.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 컴포넌트 (Worker &amp;</a:t>
            </a:r>
            <a:r>
              <a:rPr lang="ko"/>
              <a:t> Executor</a:t>
            </a:r>
            <a:r>
              <a:rPr lang="ko"/>
              <a:t>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</a:t>
            </a:r>
            <a:r>
              <a:rPr lang="ko"/>
              <a:t>크 클러스터에서 Worker node는 Executor와 태스크들을 실행하는 물리적 머신이다.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사용자는 Worker node와 절대 상호 작용하지 않지만, 그 아래에서 클러스터 관리자는 개별 Worker와 의사 소통해서 자원 할당을 처리한다.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각 Worker는 하나 이상의 Executor 프로세스를 실행한다. 각 Executor는 CPU, 메모리, 디스크 접근을 캡슐화하고, 태스크의 스레드를 생성하고, 로컬 데이터에 접근하기 위해 메모리상에 RDD 추상화를 유지한다.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ex) Executor당 8GB 메모리, 8개 CPU 코어를 할당했다면 각각의 변환에서 최대 1GB 메모리만 사용할 수 있고, 기반이 되는 데이터세트가 데이터의 작은 조각으로 충분히 파티션되어야 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</a:t>
            </a:r>
            <a:r>
              <a:rPr lang="ko"/>
              <a:t>크 Configuration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http://spark.apache.org/docs/latest/configuration.html</a:t>
            </a:r>
            <a:r>
              <a:rPr lang="ko"/>
              <a:t> 참고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--num-executors N : 기동</a:t>
            </a:r>
            <a:r>
              <a:rPr lang="ko"/>
              <a:t>할 Executor 개수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--executor-cores N : Executor 하나를 실행할 코어의 개수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--driver-memory Ng : 드라이버가 할당할 메모리의 기가바이트 단위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spark.executor.memory : 각 Executor에서 사용 가능한 메모리의 크기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할당한 메모리가 어떻게 사용되는지는 명료하지 않다.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 메모리 구조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</a:t>
            </a:r>
            <a:r>
              <a:rPr lang="ko"/>
              <a:t>는 서로 다른 내부 함수에서 사용할 다양한 메모리 풀이 필요하다. on-heap, off-heap 두 가지로 구분하며, JVM이 관리하는 힙 영역 안에서 스파크는 세 가지 유형으로 구분된 메모리 풀 사이에서 균형점을 찾아낸다.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ko" sz="1400"/>
              <a:t>메모리상</a:t>
            </a:r>
            <a:r>
              <a:rPr lang="ko" sz="1400"/>
              <a:t>에 </a:t>
            </a:r>
            <a:r>
              <a:rPr lang="ko" sz="1400"/>
              <a:t>persisted RDD</a:t>
            </a:r>
            <a:r>
              <a:rPr lang="ko" sz="1400"/>
              <a:t>를 저장하기 위해 스파크가 사용 가능한 메모리 풀, cache()나 persist() 함수를 호출하여 메모리에 고정한 RDD를 저장한다.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ko" sz="1400"/>
              <a:t>셔플 연산에 활용하는 메모리 풀, groupBy()나 reduceByKey()와 같은 연산은 셔플을 수행하게 한다. 셔플은 필요한 데이터들이 같은 위치에 있도록, 모든 노드에 걸쳐 있는 모든 데이터를 옮기는 all-all 연산을 의미한다.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  <a:buAutoNum type="arabicPeriod"/>
            </a:pPr>
            <a:r>
              <a:rPr lang="ko" sz="1400"/>
              <a:t>인-메모리 스토리지와 셔플에서 사용할 메모리를 할당한 후 Executor에 할당된 메모리에 남아 있는 메모리로, 사용되지 않고 아웃 오브 메모리 에러를 피하기 위해 오버헤드로 스파크에 남겨둔다.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 스탠드얼론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클러스</a:t>
            </a:r>
            <a:r>
              <a:rPr lang="ko"/>
              <a:t>터 관리를 위해 사용할 수 있는 첫 번째 옵션은 스파크와 함께 패키지되어 있는 클러스터 관리자를 사용하는 것이다.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 스탠드얼론은 마스터 노드와 이에 종속된 워커 노드로 구성, 클러스터의 각 노드로 컴파일된 스파크를 수동으로 배포하고, 클러스터 내의 각 노드에서 적당한 Configuration과 환경 변수를 설정한 후 마스터와 슬레이브를 기동한다.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분</a:t>
            </a:r>
            <a:r>
              <a:rPr lang="ko"/>
              <a:t>산 컴퓨팅의 역사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506900" cy="83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62" name="Shape 62"/>
          <p:cNvCxnSpPr/>
          <p:nvPr/>
        </p:nvCxnSpPr>
        <p:spPr>
          <a:xfrm>
            <a:off x="1153225" y="1442125"/>
            <a:ext cx="2160900" cy="0"/>
          </a:xfrm>
          <a:prstGeom prst="straightConnector1">
            <a:avLst/>
          </a:prstGeom>
          <a:noFill/>
          <a:ln cap="flat" cmpd="sng" w="76200">
            <a:solidFill>
              <a:srgbClr val="134F5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3" name="Shape 63"/>
          <p:cNvCxnSpPr/>
          <p:nvPr/>
        </p:nvCxnSpPr>
        <p:spPr>
          <a:xfrm>
            <a:off x="3313725" y="1442125"/>
            <a:ext cx="2160900" cy="0"/>
          </a:xfrm>
          <a:prstGeom prst="straightConnector1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4" name="Shape 64"/>
          <p:cNvCxnSpPr/>
          <p:nvPr/>
        </p:nvCxnSpPr>
        <p:spPr>
          <a:xfrm>
            <a:off x="5474616" y="1442117"/>
            <a:ext cx="2207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5" name="Shape 65"/>
          <p:cNvSpPr txBox="1"/>
          <p:nvPr/>
        </p:nvSpPr>
        <p:spPr>
          <a:xfrm>
            <a:off x="990600" y="1064054"/>
            <a:ext cx="30000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</a:t>
            </a:r>
            <a:r>
              <a:rPr lang="ko" sz="1800">
                <a:solidFill>
                  <a:srgbClr val="134F5C"/>
                </a:solidFill>
              </a:rPr>
              <a:t>  단일 머신 작업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594656" y="506887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0B5394"/>
                </a:solidFill>
              </a:rPr>
              <a:t>SETI at Home</a:t>
            </a:r>
            <a:br>
              <a:rPr lang="ko" sz="1800">
                <a:solidFill>
                  <a:schemeClr val="dk2"/>
                </a:solidFill>
              </a:rPr>
            </a:br>
          </a:p>
        </p:txBody>
      </p:sp>
      <p:sp>
        <p:nvSpPr>
          <p:cNvPr id="67" name="Shape 67"/>
          <p:cNvSpPr txBox="1"/>
          <p:nvPr/>
        </p:nvSpPr>
        <p:spPr>
          <a:xfrm>
            <a:off x="5776379" y="394944"/>
            <a:ext cx="29999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00"/>
                </a:solidFill>
              </a:rPr>
              <a:t>클러스터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35500" y="2143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클라우드 : 사용자와 조직에게 필요한 시점에 서비스 구동, 확장 가능한 머신 클러스터 제공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페이지랭크 알고리즘 : 분산 컴퓨팅의 대중화를 이끎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하둡 플랫폼 : 클러스터 상에서 다수 머신에 분산된 대용량 데이터를 처리하기 위한 소프트웨어를 만들고, 이들 프로그램을 병렬로 실행하는 일을 쉽게 만듦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 : 간단하고 단순한 API, 메모리를 활용해 MapReduce에 대한 의존 관계를 줄임 </a:t>
            </a:r>
            <a:r>
              <a:rPr lang="ko" sz="1200"/>
              <a:t>* 추출, 변환, 적재(ETL)에 적합하며, </a:t>
            </a:r>
            <a:r>
              <a:rPr lang="ko" sz="1200"/>
              <a:t>배치 프로세싱을 이용하기 때문에 시간 지연에 대해서는 어쩔 수 없는 부분이 있다.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 스탠드얼론 (아키텍</a:t>
            </a:r>
            <a:r>
              <a:rPr lang="ko"/>
              <a:t>처 &amp; 시나리오)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스파크 스탠드얼론에는 클러스터 관리자의 역할을 수행하는 마스터 노드가 존재한다.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다수의 워커 인스턴스가 존재한다. 사실, 다수의 워커가 있는 스파크 클러스터를 단일 머신에서도 기동 가능하다.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conf/slaves를 만들고, sbin/start-all.s 를 이용해서 클러스터를 실행할 수 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다중 노드를 설정하기 위해서는 모든 머신의 IP 주소를 추가해줘야 한다.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YARN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YARN</a:t>
            </a:r>
            <a:r>
              <a:rPr lang="ko"/>
              <a:t>은 하둡 버전 2.0 이후부터 하둡에서 사용할 수 있는 클러스터 관리자이다.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YARN은 단독으로 실행 가능한 컴포넌트가 아니기 때문에, 하둡 환경하에서 실행되는 스파크에만 적용할 수 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스파크 스탠드얼론은 구성하기 쉽지만, 스파크로 개발되지 않은 애플리케이션들에 클러스터의 물리적 자원을 공유해 줄 유틸리티가 없다.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클러스터를 공유하는 다른 그룹(하이브, HBase 등)이 있는 경우, 동적으로 자원을 분산할 수 있는 클러스터 관리자가 필요하다.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추가적인 Configuration이나 스파크 바이너리를 배포할 필요가 없다. (YARN이 처리)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YARN (아키텍처)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리소</a:t>
            </a:r>
            <a:r>
              <a:rPr lang="ko"/>
              <a:t>스 매니저(RM) : 특정 Configuration과 제약사항이라는 조건 하에서 클러스터 내에서 사용 가능한 자원의 글로벌 풀을 관리한다.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애플리케이션 마스터(AM) : 클러스터 내의 모든 애플리케이션에 프레임워크에 종속한다.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노드 매니저(NM) : 리소스 매니저의 슬레이브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스파크는 애플리케이션 마스터가 있고, 애플리케이션 마스터가 리소스 매니저에 자원을 요청해서, 사용 가능 여부에 따라 자원을 할당한다.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YARN (아키텍처)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YARN</a:t>
            </a:r>
            <a:r>
              <a:rPr lang="ko"/>
              <a:t>은 자원 할당에 대해서 컨테이너로 근본적인 추상화를 정의해서 접근 </a:t>
            </a:r>
            <a:r>
              <a:rPr lang="ko" sz="1400"/>
              <a:t>* </a:t>
            </a:r>
            <a:r>
              <a:rPr lang="ko" sz="1400"/>
              <a:t>컨테이너 : 메모리, CPU, 네트워크 등의 자원의 집합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리소스 매니저에 있는</a:t>
            </a:r>
            <a:r>
              <a:rPr lang="ko"/>
              <a:t> 스케줄러</a:t>
            </a:r>
            <a:r>
              <a:rPr lang="ko"/>
              <a:t>를 통해서</a:t>
            </a:r>
            <a:r>
              <a:rPr lang="ko"/>
              <a:t> 개별 프로세스에 컨테이너를 할당하는 일을 처리한다.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WorkFlow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애플리케이션 마스터가 리소스 매니저에 자원 컨테이너를 요청하고, 노드 매니저가 개별 노드 각각에 컨테이너를 기동하고 모니터링한다. 필요한 경우 다수의 컨테이너를 요청하고, 자원이 부족할 경우 강제로 대기한다.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YARN (동</a:t>
            </a:r>
            <a:r>
              <a:rPr lang="ko"/>
              <a:t>적 자원 할당</a:t>
            </a:r>
            <a:r>
              <a:rPr lang="ko"/>
              <a:t>)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스파</a:t>
            </a:r>
            <a:r>
              <a:rPr lang="ko"/>
              <a:t>크 스탠드얼론은 자원의 집합을 먼저 할당해 두고, 이들 자원을 이용하여 개별 Executor를 인스턴스로 만든다. 이 방법은 매우 비효율적으로, 모든 작업에서 항상 전체 가용한 자원을 요청하지 않기 때문에, 대부분의 시간 동안 Executor가 idle 상태에 있기 때문이다.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YARN은 동적 관리자이므로, 클러스터 자원을 효율적으로 활용할 수 있다. 동적 자원 할당이 활성화되면, Executor가 과도한지, 아닌지를 휴리스틱을 이용해서 판단한다.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400"/>
              <a:t>* 설정 방법 : 책 참고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YARN (</a:t>
            </a:r>
            <a:r>
              <a:rPr lang="ko"/>
              <a:t>시나리오</a:t>
            </a:r>
            <a:r>
              <a:rPr lang="ko"/>
              <a:t>)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YARN에서</a:t>
            </a:r>
            <a:r>
              <a:rPr lang="ko"/>
              <a:t>는 spark-shell이든, spark-submit으로 제출한 바이너리든 상관없이, 스파크 애플리케이션을 실행하는 머신에서 드라이버를 master를 yarn-cluster로 설정을 해서 시작한다.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YARN 작업 UI를 이용해서 확인할 수 있다.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흔히 일어나는 문제는 스파크 애플리케이션이 기동할 때 YARN으로 구성한 클러스터에서 사용할 수 있는 자원보다 더 많은 자원을 할당하려고 할 수 있다.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또 다른 문제점은 YARN 컨테이너가 사용할 수 있는 자원의 양이 정해져 있다. 이러한 이유로 스파크 애플리케이션이 YARN 컨테이너에서 사용할 수 있는 메모리를 초과할 때 발생한다.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Mesos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Mesos</a:t>
            </a:r>
            <a:r>
              <a:rPr lang="ko"/>
              <a:t>는 하둡 에코시스템에 묶여 있지 않고, 장시간 수행되는 배치 작업에 자원을 할당하는 일에 최적화 되어 있다. YARN은 스케일 업이나 다운이 아주 짧은 시간 실행되어야 하는 서비스 형태에는 적합하지 않다.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Myriad는 YARN과 Mesos의 기능을 통합하기 위한 프로젝트이다.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Mesos (아키텍처)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자원</a:t>
            </a:r>
            <a:r>
              <a:rPr lang="ko"/>
              <a:t>을 할당하기 위한 목적으로 클러스터상에서 분리된 프로세스들의 집합으로 수행된다.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YARN의 방식은 하나로 통합된 스케줄러이다. 프레임워크가 자원 요청을 하고, 가용한 자원을 분석하고, 자원의 묶음을 프레임워크에 할당하고 요청한 작업을 실행한다.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Mesos의 방식은 자원 묶음을 요청한 프레임워크에 제안한다. 이러한 방식은 요청을 하는 각각의 프레임워크가 더욱 세분화된(fine-grained) 방식으로 작업을 스케줄링할 수 있다.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프레임워크와 Mesos 마스터 간에 자원에 대한 협상이 끊기지 않기 때문에 확장성이 높고 유연하다.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Mesos (아키텍처)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Mesos는 태스크 수준에서 스파크를 위한 자원 할당을 처리한다. 드라이버가 작업을 생성하고, Mesos로 태스크를 제출하면, Mesos는 프로세스를 처리하기 위한 자원을 동적으로 할당한다.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클러스터 모드에서 드라이버 프로세스는 클러스터의 자원 블록 내에서 실행되며,    클라이언트 모드에서는 스파크 작업 실행을 시작하는 머신에 스파크 프레임워크와 드라이버가 남아 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Mesos (아키텍처)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Mesos 기</a:t>
            </a:r>
            <a:r>
              <a:rPr lang="ko"/>
              <a:t>반 스파크는 두 가지 방법의 자원 할당 운영 모드를 제공한다.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ko"/>
              <a:t>fine-grained 모드 :</a:t>
            </a:r>
            <a:r>
              <a:rPr lang="ko"/>
              <a:t> 스파크 태스크와 Mesos 태스크가 1:1로 매핑된다. 전체적인 자원 사용률은 떨어지지만 자원을 할당, 회수하는 작업에는 오버헤드가 발생한다.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ko"/>
              <a:t>coarse-grained 모드 : 각각</a:t>
            </a:r>
            <a:r>
              <a:rPr lang="ko"/>
              <a:t>의 Mesos 머신에서 장시간 실행되는 태스크 하나를 수행하며, 해당 머신 안에서 개별 태스크의 스케줄링을 처리한다. </a:t>
            </a:r>
            <a:r>
              <a:rPr lang="ko"/>
              <a:t>오버헤드가 짧고 짧은 시간 쿼리의 스케줄링을 더 빠르게 할 수 있지만, 동적인 특성을 희생한다는 단점이 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분</a:t>
            </a:r>
            <a:r>
              <a:rPr lang="ko"/>
              <a:t>산 환경에서의 </a:t>
            </a:r>
            <a:r>
              <a:rPr lang="ko"/>
              <a:t>자</a:t>
            </a:r>
            <a:r>
              <a:rPr lang="ko"/>
              <a:t>원 관리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운영체제</a:t>
            </a:r>
            <a:r>
              <a:rPr lang="ko"/>
              <a:t>가 단일 머신에서 프로세스들 간의 자원 할당과 배분을 하듯이, 클러스터 관리자가 분산 환경에서 이러한 작업을 실행한다.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스파크 애플리케이션 구축을 위한 자원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디스크 스토리지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CPU 코어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메모리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Mesos (동적 자원 할당 &amp;</a:t>
            </a:r>
            <a:r>
              <a:rPr lang="ko"/>
              <a:t> 시나리오</a:t>
            </a:r>
            <a:r>
              <a:rPr lang="ko"/>
              <a:t>)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coarse-grained 모드</a:t>
            </a:r>
            <a:r>
              <a:rPr lang="ko"/>
              <a:t>를 사용할 경우 Executor의 개수에 따른 동적 확장이 가능하다.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fine-grained 모드에서는 개별 스파크 태스크를 위한 단일 태스크를 기동하고 가용한 자원을 동적으로 확장할 수 있다.</a:t>
            </a:r>
          </a:p>
          <a:p>
            <a:pPr lvl="0">
              <a:spcBef>
                <a:spcPts val="0"/>
              </a:spcBef>
              <a:buNone/>
            </a:pPr>
            <a:r>
              <a:rPr lang="ko" sz="1400"/>
              <a:t>* 설정 방법 : 책 참고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ko"/>
              <a:t>마스터와 슬레이브를 가동하고, 각 슬레이브에 하둡이 접근 가능한 URI에 스파크 바이너리 패키지가 있어야 한다. 이후 원하는 모드로 실행을 하면 된다.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비교</a:t>
            </a:r>
          </a:p>
        </p:txBody>
      </p:sp>
      <p:graphicFrame>
        <p:nvGraphicFramePr>
          <p:cNvPr id="247" name="Shape 247"/>
          <p:cNvGraphicFramePr/>
          <p:nvPr/>
        </p:nvGraphicFramePr>
        <p:xfrm>
          <a:off x="419100" y="1084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{4CDA8DF9-130D-4639-8F19-6237475FC172}</a:tableStyleId>
              </a:tblPr>
              <a:tblGrid>
                <a:gridCol w="806425"/>
                <a:gridCol w="1489050"/>
                <a:gridCol w="3033475"/>
                <a:gridCol w="3093150"/>
              </a:tblGrid>
              <a:tr h="3874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ko" sz="1100"/>
                        <a:t>장점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100"/>
                        <a:t>단점</a:t>
                      </a:r>
                    </a:p>
                  </a:txBody>
                  <a:tcPr marT="91425" marB="91425" marR="91425" marL="91425"/>
                </a:tc>
              </a:tr>
              <a:tr h="839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100"/>
                        <a:t>스파</a:t>
                      </a:r>
                      <a:r>
                        <a:rPr lang="ko" sz="1100"/>
                        <a:t>크 스탠드얼론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1.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스파크 클러스터를 다수 머신으로 만드는 가장 간단한 방법</a:t>
                      </a:r>
                    </a:p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2. 자원을 미리 할당하기 때문에 애플리케이션을 새로 기동하는 경우 가장 짧다.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1. 동적으로 자원 사용량을 조정하거나, 동시 사용량에 따른 유연성이 없다.</a:t>
                      </a:r>
                    </a:p>
                  </a:txBody>
                  <a:tcPr marT="91425" marB="91425" marR="91425" marL="91425"/>
                </a:tc>
              </a:tr>
              <a:tr h="12126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100"/>
                        <a:t>YARN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1. 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견고한 프레임워크 제공, 멀티테넌시와 확장 가능한 자원 관리에 도움을 준다.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2. 자원 사용 및 스케줄링은 큐와 사용자 프로파일을 이용하여</a:t>
                      </a:r>
                      <a:r>
                        <a:rPr lang="ko" sz="1100"/>
                        <a:t> 아주</a:t>
                      </a:r>
                      <a:r>
                        <a:rPr lang="ko" sz="1100"/>
                        <a:t> 강력하게 통제된다.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3. 스파크의 동적 자원 사용을 지원하고, 탄력적</a:t>
                      </a:r>
                      <a:r>
                        <a:rPr lang="ko" sz="1100"/>
                        <a:t>인 </a:t>
                      </a:r>
                      <a:r>
                        <a:rPr lang="ko" sz="1100"/>
                        <a:t>동적 상태로 자원을 사용한다.  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1. </a:t>
                      </a:r>
                      <a:r>
                        <a:rPr lang="ko" sz="1100"/>
                        <a:t>스파크</a:t>
                      </a:r>
                      <a:r>
                        <a:rPr lang="ko" sz="1100"/>
                        <a:t>에 할당된 자원을 스파크가 초과 사용하여 에러가 발생할 수 있다. 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2. 다수 사용자들의 자원 요구가 애플리케이션에서 서로 충돌해서 애플리케이션 실행이 느려질 수 있다.</a:t>
                      </a:r>
                    </a:p>
                  </a:txBody>
                  <a:tcPr marT="91425" marB="91425" marR="91425" marL="91425"/>
                </a:tc>
              </a:tr>
              <a:tr h="1501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 sz="1100"/>
                        <a:t>Mesos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1. </a:t>
                      </a:r>
                      <a:r>
                        <a:rPr lang="ko" sz="1100"/>
                        <a:t>멀티테넌시와 공유된 클러스터 활용과 관련된 유연성이 높다.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2. 자원 할</a:t>
                      </a:r>
                      <a:r>
                        <a:rPr lang="ko" sz="1100"/>
                        <a:t>당 정책을 가장 많이 다양하게 관리할 수 있다.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3. 장시간 실행되는 스파크 서비스와 애플리케이션의 응답성을 개선하기 위해 자원 할당 전략 간의 트레이드 오프를 명시적으로 만들어 낼 수 있다.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4. 하둡에 의존하지 않는다.</a:t>
                      </a: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1. YARN에 비해 클러스터 Configuration 기능이 부족하다.</a:t>
                      </a: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ko" sz="1100"/>
                        <a:t>2. 라이브러리나 jar 또는 개별 노드, 컨테이너들의 보안 토큰과 같은 배포 디펜던시에 관한 어렵고 힘든 일에 대해 처리해주지 않는다.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분산 환경에서의 자원 관리 (디스</a:t>
            </a:r>
            <a:r>
              <a:rPr lang="ko"/>
              <a:t>크 스토리지)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디스</a:t>
            </a:r>
            <a:r>
              <a:rPr lang="ko"/>
              <a:t>크 스토리지는 디스크, SSD와 같은 종류의 하드 드라이브나 플래시 메모리에 저장된 데이터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Persistent 데이터, 연산 중간 단계의 결과, 시스템의 상태 등을 기록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분산 파일 시스템이 다수의 머신에 걸쳐져 있는 파일 시스템을 하나의 논리적인 엔터티처럼 사용되어야 하며, 클러스터 관리자를 이용해서 작업을 관리, 자원 재할당, 모니터링 등을 수행한다.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분산 환경에서의 자원 관리 (CPU 코어)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CPU</a:t>
            </a:r>
            <a:r>
              <a:rPr lang="ko"/>
              <a:t>는 실제 모든 연산을 수행하는 프로세서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분산 환경에서는 개별 작업과 애플리케이션에 클러스터 관리자가 CPU 코어를 할당한다.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스파크에서 하나의 스파크 작업이란, 단일 CPU 코어에서 RDD에 있는 파티션 중 하나를 처리한다는 것을 의미한다. 따라서 데이터가 파티션되어 있는 개수와 사용 가능한 CPU 코어의 개수가 프로그램의 병렬도를 결정한다.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기본적으로 스파크는 단일 Executor에 CPU 2개만을 활용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분산 환경에서의 자원 관리 (메모리)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스파크에서 클러스터 관리자가 애플리케이션으로 요청한 자원을 제공하며, CPU 코어와 동일한 방식으로 메모리를 분리된 자원으로 할당한다.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클러스터의 총 가용 메모리는 블록이나 컨테이너로 나누어지고, 나누어진 컨테이너는 특정 애플리케이션으로 할당(Mesos는 제안)되어, 메모리가 균등하게 할당되고 스케줄링된다.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스파크에서 할당된 각각의 메모리 블록은, Configuration 기준으로 더 작게 나누어진다. 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적절하게 메모리 설정을 이루지 않는다면, 전체 RDD가 메모리상에 유지되지 않아, 디스크로 Swap이 발생해서 처리 속도가 느려질 수 있다.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스토리지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클러스</a:t>
            </a:r>
            <a:r>
              <a:rPr lang="ko"/>
              <a:t>터 자원을 어떻게 최적으로 활용할 것인가, 소스 코드를 어떻게 효율적으로 개선할 것인가 외에도, 때로는 </a:t>
            </a:r>
            <a:r>
              <a:rPr b="1" lang="ko">
                <a:solidFill>
                  <a:srgbClr val="980000"/>
                </a:solidFill>
              </a:rPr>
              <a:t>처리하고자 하는 데이터를 저장하는 방식</a:t>
            </a:r>
            <a:r>
              <a:rPr lang="ko"/>
              <a:t>이 실행 성능에 큰 영향을 미친다.</a:t>
            </a:r>
          </a:p>
          <a:p>
            <a:pPr lvl="0">
              <a:spcBef>
                <a:spcPts val="0"/>
              </a:spcBef>
              <a:buNone/>
            </a:pPr>
            <a:r>
              <a:rPr b="1" lang="ko"/>
              <a:t>스파크에서 데이터를 적재하거나 저장할 때 고려할 점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가장 적합한 파일 포맷은 무엇인가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파일 포맷은 분할 가능한가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파일의 스플릿이 병렬 처리 가능한가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데이터를 압축할 것인가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어떤 압축 코덱을 사용할 것인가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스토리지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185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데이터세트</a:t>
            </a:r>
            <a:r>
              <a:rPr lang="ko"/>
              <a:t>가 나누어져 저장될 파일의 크기를 고려해야 하고 병렬도가 높다면 도움이 되지만, 너무 많은 태스크는 스케줄링 오버헤드가 발생하고, 너무 거대한 파일 집합의 데이터세트는 단일 태스크로 처리하기 때문에 성능을 저하시킨다.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ko"/>
              <a:t>압축 코덱별 비교 (공간 절약을 위한 적절한 코덱 선택)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382469" y="2725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{4CDA8DF9-130D-4639-8F19-6237475FC172}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분</a:t>
                      </a:r>
                      <a:r>
                        <a:rPr lang="ko"/>
                        <a:t>할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압축률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압</a:t>
                      </a:r>
                      <a:r>
                        <a:rPr lang="ko"/>
                        <a:t>축 및 압축 해제 속도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Gzip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불가능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높다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보통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Bzip2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가능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매</a:t>
                      </a:r>
                      <a:r>
                        <a:rPr lang="ko"/>
                        <a:t>우 높다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보통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LZO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불가능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보통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빠르다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Snappy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가능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보통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매</a:t>
                      </a:r>
                      <a:r>
                        <a:rPr lang="ko"/>
                        <a:t>우 빠르다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스토리지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ko"/>
              <a:t>파</a:t>
            </a:r>
            <a:r>
              <a:rPr b="1" lang="ko"/>
              <a:t>일 종류</a:t>
            </a:r>
          </a:p>
        </p:txBody>
      </p:sp>
      <p:graphicFrame>
        <p:nvGraphicFramePr>
          <p:cNvPr id="112" name="Shape 112"/>
          <p:cNvGraphicFramePr/>
          <p:nvPr/>
        </p:nvGraphicFramePr>
        <p:xfrm>
          <a:off x="395819" y="1646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{4CDA8DF9-130D-4639-8F19-6237475FC172}</a:tableStyleId>
              </a:tblPr>
              <a:tblGrid>
                <a:gridCol w="2844950"/>
                <a:gridCol w="1784450"/>
                <a:gridCol w="3905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호</a:t>
                      </a:r>
                      <a:r>
                        <a:rPr lang="ko"/>
                        <a:t>출 API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특징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텍스</a:t>
                      </a:r>
                      <a:r>
                        <a:rPr lang="ko"/>
                        <a:t>트 파일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textFile()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csv, json, xml</a:t>
                      </a:r>
                      <a:r>
                        <a:rPr lang="ko"/>
                        <a:t>과 같은 구조화 텍스트 파일이 있다. (DataFrame)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시퀀</a:t>
                      </a:r>
                      <a:r>
                        <a:rPr lang="ko"/>
                        <a:t>스 파일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sequenceFile()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Hadoop Writable 인터페이스</a:t>
                      </a:r>
                      <a:r>
                        <a:rPr lang="ko"/>
                        <a:t>의 서브클래스로 존재해야 하는 바이너리의 키 값의 쌍으로 구성된다.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애브</a:t>
                      </a:r>
                      <a:r>
                        <a:rPr lang="ko"/>
                        <a:t>로 파일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spark-avro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스키마</a:t>
                      </a:r>
                      <a:r>
                        <a:rPr lang="ko"/>
                        <a:t>에 의존적인 바이너리 데이터 포맷으로, 스키마가 데이터와 함께 저장된다.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파케</a:t>
                      </a:r>
                      <a:r>
                        <a:rPr lang="ko"/>
                        <a:t>이 파일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parquet()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ko"/>
                        <a:t>Nested data structure</a:t>
                      </a:r>
                      <a:r>
                        <a:rPr lang="ko"/>
                        <a:t>를 지원하는 Columnar 파일 포맷으로, 집계 쿼리에 적합하고, 디스크 I/O를 줄이고 스토리지 공간을 줄이도록 효율적인 압축과 스키마 인코딩을 지원한다.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