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76" r:id="rId2"/>
    <p:sldId id="273" r:id="rId3"/>
    <p:sldId id="270" r:id="rId4"/>
    <p:sldId id="266" r:id="rId5"/>
    <p:sldId id="278" r:id="rId6"/>
    <p:sldId id="279" r:id="rId7"/>
    <p:sldId id="280" r:id="rId8"/>
    <p:sldId id="267" r:id="rId9"/>
    <p:sldId id="256" r:id="rId10"/>
    <p:sldId id="261" r:id="rId11"/>
    <p:sldId id="269" r:id="rId12"/>
    <p:sldId id="274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7C"/>
    <a:srgbClr val="072563"/>
    <a:srgbClr val="0A1F5E"/>
    <a:srgbClr val="328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200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5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28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2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3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7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7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8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9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8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BBBA-5DD1-472B-99B7-E614D41FCB00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E29119-E6A6-44E5-A75A-155BF94CC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56000">
              <a:srgbClr val="0E0E7C"/>
            </a:gs>
            <a:gs pos="97000">
              <a:srgbClr val="0D0D12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-138225" y="1782696"/>
            <a:ext cx="7214903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96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Chameleon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197532" y="2880548"/>
            <a:ext cx="487914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 CHRISTY" panose="02000000000000000000" pitchFamily="2" charset="0"/>
              </a:rPr>
              <a:t>Can a single pair of shoes change your life? </a:t>
            </a:r>
            <a:endParaRPr lang="en-GB" sz="2000" dirty="0">
              <a:solidFill>
                <a:schemeClr val="tx2">
                  <a:lumMod val="20000"/>
                  <a:lumOff val="80000"/>
                </a:schemeClr>
              </a:solidFill>
              <a:latin typeface="AR CHRISTY" panose="020000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7600"/>
            <a:ext cx="3038848" cy="275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44" y="0"/>
            <a:ext cx="521165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7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lumMod val="95000"/>
                <a:lumOff val="5000"/>
              </a:schemeClr>
            </a:gs>
            <a:gs pos="62000">
              <a:srgbClr val="002060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400" y="510676"/>
            <a:ext cx="8596668" cy="13208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Promotion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400" y="2083314"/>
            <a:ext cx="8596668" cy="3931119"/>
          </a:xfrm>
        </p:spPr>
        <p:txBody>
          <a:bodyPr/>
          <a:lstStyle/>
          <a:p>
            <a:r>
              <a:rPr lang="en-GB" sz="2400" dirty="0" smtClean="0">
                <a:solidFill>
                  <a:schemeClr val="bg1"/>
                </a:solidFill>
              </a:rPr>
              <a:t>New media  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A</a:t>
            </a:r>
            <a:r>
              <a:rPr lang="en-GB" sz="2400" dirty="0" smtClean="0">
                <a:solidFill>
                  <a:schemeClr val="bg1"/>
                </a:solidFill>
              </a:rPr>
              <a:t>dvertising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Personal selling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Sales promotions 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Post to deal sites </a:t>
            </a:r>
          </a:p>
          <a:p>
            <a:endParaRPr lang="en-GB" sz="24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9600"/>
            <a:ext cx="2949214" cy="26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9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lumMod val="95000"/>
                <a:lumOff val="5000"/>
              </a:schemeClr>
            </a:gs>
            <a:gs pos="62000">
              <a:srgbClr val="0A1F5E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00" y="420974"/>
            <a:ext cx="8596668" cy="13208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SWOT Analysis 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57419"/>
              </p:ext>
            </p:extLst>
          </p:nvPr>
        </p:nvGraphicFramePr>
        <p:xfrm>
          <a:off x="3595688" y="1254645"/>
          <a:ext cx="8596312" cy="560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03622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Strength</a:t>
                      </a:r>
                      <a:r>
                        <a:rPr lang="en-GB" sz="2400" baseline="0" dirty="0" smtClean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One pair of shoes for many occasions.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Custom</a:t>
                      </a:r>
                      <a:r>
                        <a:rPr lang="en-GB" sz="1800" baseline="0" dirty="0" smtClean="0">
                          <a:solidFill>
                            <a:schemeClr val="bg1"/>
                          </a:solidFill>
                        </a:rPr>
                        <a:t> made designs are available.</a:t>
                      </a:r>
                      <a:endParaRPr lang="en-GB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No shopping pressure.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No need of spending money on different shoes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E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Weakness</a:t>
                      </a:r>
                      <a:r>
                        <a:rPr lang="en-GB" dirty="0" smtClean="0"/>
                        <a:t> </a:t>
                      </a:r>
                      <a:br>
                        <a:rPr lang="en-GB" dirty="0" smtClean="0"/>
                      </a:b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Less  brand reputation.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Lack of manufacturers.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Less funding.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Shoe technics aren’t understood by the targeted audience.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0E7C"/>
                    </a:solidFill>
                  </a:tcPr>
                </a:tc>
              </a:tr>
              <a:tr h="256713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Opportunities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New fashion trends are emerging rapidly.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Percentage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of female population is high.</a:t>
                      </a:r>
                      <a:endParaRPr lang="en-GB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Chameleon could also developed globally.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Less competition.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F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bg1"/>
                          </a:solidFill>
                        </a:rPr>
                        <a:t>Threats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Customers reaction on pricing policy.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Can easily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 imitate the idea.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Lack of manufacturers.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Tax rates are increasing.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F9C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2363373"/>
            <a:ext cx="3446585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71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lumMod val="95000"/>
                <a:lumOff val="5000"/>
              </a:schemeClr>
            </a:gs>
            <a:gs pos="62000">
              <a:srgbClr val="0E0E7C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029" y="370449"/>
            <a:ext cx="8596668" cy="1320800"/>
          </a:xfrm>
        </p:spPr>
        <p:txBody>
          <a:bodyPr/>
          <a:lstStyle/>
          <a:p>
            <a:r>
              <a:rPr lang="en-GB" dirty="0" smtClean="0"/>
              <a:t>Market Segmentation 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029" y="1977709"/>
            <a:ext cx="8596668" cy="4521565"/>
          </a:xfrm>
        </p:spPr>
        <p:txBody>
          <a:bodyPr>
            <a:normAutofit fontScale="25000" lnSpcReduction="20000"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Geographic </a:t>
            </a:r>
          </a:p>
          <a:p>
            <a:pPr lvl="1"/>
            <a:r>
              <a:rPr lang="en-GB" sz="7200" dirty="0" smtClean="0">
                <a:solidFill>
                  <a:schemeClr val="bg1"/>
                </a:solidFill>
              </a:rPr>
              <a:t>Immediate geographic target is the Colombo city </a:t>
            </a:r>
            <a:r>
              <a:rPr lang="en-GB" sz="7200" dirty="0" smtClean="0">
                <a:solidFill>
                  <a:schemeClr val="bg1"/>
                </a:solidFill>
              </a:rPr>
              <a:t>women </a:t>
            </a:r>
            <a:endParaRPr lang="en-GB" sz="7200" dirty="0" smtClean="0">
              <a:solidFill>
                <a:schemeClr val="bg1"/>
              </a:solidFill>
            </a:endParaRPr>
          </a:p>
          <a:p>
            <a:r>
              <a:rPr lang="en-GB" sz="9600" dirty="0" smtClean="0">
                <a:solidFill>
                  <a:schemeClr val="bg1"/>
                </a:solidFill>
              </a:rPr>
              <a:t>Demographics </a:t>
            </a:r>
          </a:p>
          <a:p>
            <a:pPr marL="685800" lvl="1"/>
            <a:r>
              <a:rPr lang="en-GB" sz="7200" dirty="0" smtClean="0">
                <a:solidFill>
                  <a:schemeClr val="bg1"/>
                </a:solidFill>
              </a:rPr>
              <a:t>Age-16 to 40.</a:t>
            </a:r>
          </a:p>
          <a:p>
            <a:pPr marL="685800" lvl="1"/>
            <a:r>
              <a:rPr lang="en-GB" sz="7200" dirty="0" smtClean="0">
                <a:solidFill>
                  <a:schemeClr val="bg1"/>
                </a:solidFill>
              </a:rPr>
              <a:t>65% of customers are working women. </a:t>
            </a:r>
          </a:p>
          <a:p>
            <a:pPr marL="685800" lvl="1"/>
            <a:r>
              <a:rPr lang="en-GB" sz="7200" dirty="0" smtClean="0">
                <a:solidFill>
                  <a:schemeClr val="bg1"/>
                </a:solidFill>
              </a:rPr>
              <a:t>Working women monthly income will RS40000 to RS150000.</a:t>
            </a:r>
          </a:p>
          <a:p>
            <a:pPr marL="685800" lvl="1"/>
            <a:r>
              <a:rPr lang="en-GB" sz="7200" dirty="0" smtClean="0">
                <a:solidFill>
                  <a:schemeClr val="bg1"/>
                </a:solidFill>
              </a:rPr>
              <a:t>35% of  customers are teenagers</a:t>
            </a:r>
          </a:p>
          <a:p>
            <a:pPr marL="685800" lvl="1"/>
            <a:r>
              <a:rPr lang="en-GB" sz="7200" dirty="0" smtClean="0">
                <a:solidFill>
                  <a:schemeClr val="bg1"/>
                </a:solidFill>
              </a:rPr>
              <a:t>Mostly there are income base on their parents salary</a:t>
            </a:r>
          </a:p>
          <a:p>
            <a:r>
              <a:rPr lang="en-GB" sz="9600" dirty="0">
                <a:solidFill>
                  <a:schemeClr val="bg1"/>
                </a:solidFill>
              </a:rPr>
              <a:t> </a:t>
            </a:r>
            <a:r>
              <a:rPr lang="en-GB" sz="9600" dirty="0" smtClean="0">
                <a:solidFill>
                  <a:schemeClr val="bg1"/>
                </a:solidFill>
              </a:rPr>
              <a:t>Behavioural factors </a:t>
            </a:r>
          </a:p>
          <a:p>
            <a:pPr marL="685800" lvl="1"/>
            <a:r>
              <a:rPr lang="en-GB" sz="7200" dirty="0" smtClean="0">
                <a:solidFill>
                  <a:schemeClr val="bg1"/>
                </a:solidFill>
              </a:rPr>
              <a:t>Fashion conscious </a:t>
            </a:r>
          </a:p>
          <a:p>
            <a:pPr marL="685800" lvl="1"/>
            <a:r>
              <a:rPr lang="en-GB" sz="7200" dirty="0" smtClean="0">
                <a:solidFill>
                  <a:schemeClr val="bg1"/>
                </a:solidFill>
              </a:rPr>
              <a:t>Aware of different fashion trends   </a:t>
            </a:r>
          </a:p>
          <a:p>
            <a:pPr marL="685800" lvl="1"/>
            <a:endParaRPr lang="en-GB" sz="4400" dirty="0" smtClean="0"/>
          </a:p>
          <a:p>
            <a:pPr marL="0" indent="0">
              <a:buNone/>
            </a:pPr>
            <a:r>
              <a:rPr lang="en-GB" sz="4400" dirty="0"/>
              <a:t> </a:t>
            </a:r>
            <a:r>
              <a:rPr lang="en-GB" sz="4400" dirty="0" smtClean="0"/>
              <a:t>      </a:t>
            </a:r>
          </a:p>
          <a:p>
            <a:pPr marL="0" indent="0">
              <a:buNone/>
            </a:pPr>
            <a:r>
              <a:rPr lang="en-GB" sz="4400" dirty="0" smtClean="0"/>
              <a:t>     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378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lumMod val="95000"/>
                <a:lumOff val="5000"/>
              </a:schemeClr>
            </a:gs>
            <a:gs pos="62000">
              <a:srgbClr val="0A1F5E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556" y="370449"/>
            <a:ext cx="8596668" cy="13208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Key to success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014" y="1691249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Well trained </a:t>
            </a:r>
            <a:r>
              <a:rPr lang="en-GB" sz="2400" dirty="0" smtClean="0">
                <a:solidFill>
                  <a:schemeClr val="bg1"/>
                </a:solidFill>
              </a:rPr>
              <a:t>employees.</a:t>
            </a:r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Distribution in stylish showrooms.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Different selections  in colour changing </a:t>
            </a:r>
            <a:r>
              <a:rPr lang="en-GB" sz="2400" dirty="0" smtClean="0">
                <a:solidFill>
                  <a:schemeClr val="bg1"/>
                </a:solidFill>
              </a:rPr>
              <a:t>shoes.</a:t>
            </a:r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Good customer service.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9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63000">
              <a:srgbClr val="072563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30" y="528606"/>
            <a:ext cx="9775756" cy="587127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GB" sz="7000" b="1" dirty="0" smtClean="0">
                <a:solidFill>
                  <a:schemeClr val="bg1"/>
                </a:solidFill>
              </a:rPr>
              <a:t>WORLD IS CHANGING </a:t>
            </a:r>
          </a:p>
          <a:p>
            <a:pPr marL="0" indent="0" algn="ctr">
              <a:buNone/>
            </a:pPr>
            <a:endParaRPr lang="en-GB" sz="5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GB" sz="5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6300" b="1" dirty="0" smtClean="0">
                <a:solidFill>
                  <a:schemeClr val="bg1"/>
                </a:solidFill>
              </a:rPr>
              <a:t>Join the trend </a:t>
            </a:r>
            <a:endParaRPr lang="en-GB" sz="63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6300" b="1" dirty="0" smtClean="0">
                <a:solidFill>
                  <a:schemeClr val="bg1"/>
                </a:solidFill>
              </a:rPr>
              <a:t>and </a:t>
            </a:r>
          </a:p>
          <a:p>
            <a:pPr marL="0" indent="0" algn="ctr">
              <a:buNone/>
            </a:pPr>
            <a:r>
              <a:rPr lang="en-GB" sz="6300" b="1" dirty="0" smtClean="0">
                <a:solidFill>
                  <a:schemeClr val="bg1"/>
                </a:solidFill>
              </a:rPr>
              <a:t>Change </a:t>
            </a:r>
            <a:r>
              <a:rPr lang="en-GB" sz="6300" b="1" dirty="0" smtClean="0">
                <a:solidFill>
                  <a:schemeClr val="bg1"/>
                </a:solidFill>
              </a:rPr>
              <a:t>with the pace</a:t>
            </a:r>
            <a:r>
              <a:rPr lang="en-GB" sz="6300" b="1" dirty="0" smtClean="0">
                <a:solidFill>
                  <a:schemeClr val="bg1"/>
                </a:solidFill>
              </a:rPr>
              <a:t>….</a:t>
            </a:r>
          </a:p>
          <a:p>
            <a:pPr marL="0" indent="0" algn="ctr">
              <a:buNone/>
            </a:pPr>
            <a:endParaRPr lang="en-GB" sz="5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sz="5700" b="1" i="1" dirty="0" smtClean="0">
                <a:solidFill>
                  <a:schemeClr val="accent3"/>
                </a:solidFill>
              </a:rPr>
              <a:t>Pre order Now!</a:t>
            </a:r>
          </a:p>
          <a:p>
            <a:pPr marL="0" indent="0" algn="ctr">
              <a:buNone/>
            </a:pPr>
            <a:endParaRPr lang="en-GB" sz="5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900" dirty="0" smtClean="0">
                <a:solidFill>
                  <a:schemeClr val="bg1"/>
                </a:solidFill>
              </a:rPr>
              <a:t>E- mail address – oreal@gmail.com</a:t>
            </a:r>
            <a:endParaRPr lang="en-GB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1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4000">
        <p:circle/>
      </p:transition>
    </mc:Choice>
    <mc:Fallback>
      <p:transition advClick="0" advTm="4000">
        <p:circl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set>
                                          <p:cBhvr>
                                            <p:cTn id="13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14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6" presetID="2" presetClass="entr" presetSubtype="4" accel="12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5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1" presetID="2" presetClass="entr" presetSubtype="4" accel="12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10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10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6" presetID="2" presetClass="entr" presetSubtype="4" accel="12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10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10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31" presetID="2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32" dur="25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3" dur="25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set>
                                          <p:cBhvr>
                                            <p:cTn id="34" dur="25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35" dur="25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7" presetID="2" presetClass="entr" presetSubtype="4" accel="12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9" dur="750" fill="hold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0" dur="750" fill="hold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42" presetID="34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animMotion origin="layout" path="M 1.45833E-6 2.22222E-6 L 1.45833E-6 -0.07222 " pathEditMode="relative" rAng="0" ptsTypes="AA">
                                          <p:cBhvr>
                                            <p:cTn id="43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611"/>
                                        </p:animMotion>
                                        <p:animRot by="1500000">
                                          <p:cBhvr>
                                            <p:cTn id="44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45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46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47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7640"/>
                                </p:stCondLst>
                                <p:childTnLst>
                                  <p:par>
                                    <p:cTn id="49" presetID="2" presetClass="entr" presetSubtype="4" accel="12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1" dur="500" fill="hold"/>
                                            <p:tgtEl>
                                              <p:spTgt spid="3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2" dur="500" fill="hold"/>
                                            <p:tgtEl>
                                              <p:spTgt spid="3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 build="p" bldLvl="2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11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2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set>
                                          <p:cBhvr>
                                            <p:cTn id="13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14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16" presetID="2" presetClass="entr" presetSubtype="4" accel="12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1" presetID="2" presetClass="entr" presetSubtype="4" accel="12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26" presetID="2" presetClass="entr" presetSubtype="4" accel="12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31" presetID="2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32" dur="25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3" dur="25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  <p:set>
                                          <p:cBhvr>
                                            <p:cTn id="34" dur="25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35" dur="250" fill="hold"/>
                                            <p:tgtEl>
                                              <p:spTgt spid="3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7" presetID="2" presetClass="entr" presetSubtype="4" accel="12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42" presetID="34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000"/>
                                      </p:iterate>
                                      <p:childTnLst>
                                        <p:animMotion origin="layout" path="M 1.45833E-6 2.22222E-6 L 1.45833E-6 -0.07222 " pathEditMode="relative" rAng="0" ptsTypes="AA">
                                          <p:cBhvr>
                                            <p:cTn id="43" dur="250" accel="50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611"/>
                                        </p:animMotion>
                                        <p:animRot by="1500000">
                                          <p:cBhvr>
                                            <p:cTn id="44" dur="125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45" dur="125" fill="hold">
                                              <p:stCondLst>
                                                <p:cond delay="125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1500000">
                                          <p:cBhvr>
                                            <p:cTn id="46" dur="125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500000">
                                          <p:cBhvr>
                                            <p:cTn id="47" dur="125" fill="hold">
                                              <p:stCondLst>
                                                <p:cond delay="375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7640"/>
                                </p:stCondLst>
                                <p:childTnLst>
                                  <p:par>
                                    <p:cTn id="49" presetID="2" presetClass="entr" presetSubtype="4" accel="12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">
                                                <p:txEl>
                                                  <p:pRg st="9" end="9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 build="p" bldLvl="2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848" y="544433"/>
            <a:ext cx="8596668" cy="1320800"/>
          </a:xfrm>
        </p:spPr>
        <p:txBody>
          <a:bodyPr>
            <a:no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We are </a:t>
            </a:r>
            <a:r>
              <a:rPr lang="en-GB" sz="5400" dirty="0">
                <a:solidFill>
                  <a:schemeClr val="bg1"/>
                </a:solidFill>
              </a:rPr>
              <a:t>D</a:t>
            </a:r>
            <a:r>
              <a:rPr lang="en-GB" sz="5400" dirty="0" smtClean="0">
                <a:solidFill>
                  <a:schemeClr val="bg1"/>
                </a:solidFill>
              </a:rPr>
              <a:t>ream Killers…....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38848" y="1865233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Savani</a:t>
            </a:r>
            <a:r>
              <a:rPr lang="en-GB" sz="2400" dirty="0" smtClean="0">
                <a:solidFill>
                  <a:schemeClr val="bg1"/>
                </a:solidFill>
              </a:rPr>
              <a:t>  De Silva</a:t>
            </a:r>
          </a:p>
          <a:p>
            <a:r>
              <a:rPr lang="en-GB" sz="2400" dirty="0" err="1" smtClean="0">
                <a:solidFill>
                  <a:schemeClr val="bg1"/>
                </a:solidFill>
              </a:rPr>
              <a:t>Vanodhya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O</a:t>
            </a:r>
            <a:r>
              <a:rPr lang="en-GB" sz="2400" dirty="0" err="1" smtClean="0">
                <a:solidFill>
                  <a:schemeClr val="bg1"/>
                </a:solidFill>
              </a:rPr>
              <a:t>shadhi</a:t>
            </a:r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err="1" smtClean="0">
                <a:solidFill>
                  <a:schemeClr val="bg1"/>
                </a:solidFill>
              </a:rPr>
              <a:t>Sanduni</a:t>
            </a:r>
            <a:r>
              <a:rPr lang="en-GB" sz="2400" dirty="0" smtClean="0">
                <a:solidFill>
                  <a:schemeClr val="bg1"/>
                </a:solidFill>
              </a:rPr>
              <a:t> Fernando</a:t>
            </a:r>
          </a:p>
          <a:p>
            <a:r>
              <a:rPr lang="en-GB" sz="2400" dirty="0" err="1">
                <a:solidFill>
                  <a:schemeClr val="bg1"/>
                </a:solidFill>
              </a:rPr>
              <a:t>Chanodya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Welikala</a:t>
            </a:r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err="1" smtClean="0">
                <a:solidFill>
                  <a:schemeClr val="bg1"/>
                </a:solidFill>
              </a:rPr>
              <a:t>Sanushka</a:t>
            </a:r>
            <a:r>
              <a:rPr lang="en-GB" sz="2400" dirty="0" smtClean="0">
                <a:solidFill>
                  <a:schemeClr val="bg1"/>
                </a:solidFill>
              </a:rPr>
              <a:t> Amani 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Lakshana </a:t>
            </a:r>
            <a:r>
              <a:rPr lang="en-GB" sz="2400" dirty="0" err="1" smtClean="0">
                <a:solidFill>
                  <a:schemeClr val="bg1"/>
                </a:solidFill>
              </a:rPr>
              <a:t>Vadivalagan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102"/>
            <a:ext cx="3038848" cy="27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0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219" y="455054"/>
            <a:ext cx="8260604" cy="1193442"/>
          </a:xfrm>
        </p:spPr>
        <p:txBody>
          <a:bodyPr/>
          <a:lstStyle/>
          <a:p>
            <a:r>
              <a:rPr lang="en-GB" dirty="0" smtClean="0"/>
              <a:t>              </a:t>
            </a:r>
            <a:r>
              <a:rPr lang="en-GB" dirty="0" smtClean="0">
                <a:solidFill>
                  <a:schemeClr val="bg1"/>
                </a:solidFill>
              </a:rPr>
              <a:t>Content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292" y="1864375"/>
            <a:ext cx="8596668" cy="3880773"/>
          </a:xfrm>
          <a:solidFill>
            <a:srgbClr val="0A1F5E"/>
          </a:solidFill>
        </p:spPr>
        <p:txBody>
          <a:bodyPr/>
          <a:lstStyle/>
          <a:p>
            <a:r>
              <a:rPr lang="en-GB" sz="2400" dirty="0" smtClean="0">
                <a:solidFill>
                  <a:schemeClr val="bg1"/>
                </a:solidFill>
              </a:rPr>
              <a:t>Problems 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Solutions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Segmentation 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Promotion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Pricing strategy 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3966"/>
            <a:ext cx="3038848" cy="27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8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tx1">
                <a:lumMod val="95000"/>
                <a:lumOff val="5000"/>
              </a:schemeClr>
            </a:gs>
            <a:gs pos="63000">
              <a:srgbClr val="0A1F5E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650" y="339144"/>
            <a:ext cx="8596668" cy="13208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Problems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650" y="1659944"/>
            <a:ext cx="8596668" cy="3880773"/>
          </a:xfrm>
        </p:spPr>
        <p:txBody>
          <a:bodyPr/>
          <a:lstStyle/>
          <a:p>
            <a:r>
              <a:rPr lang="en-GB" sz="2400" dirty="0" smtClean="0">
                <a:solidFill>
                  <a:schemeClr val="bg1"/>
                </a:solidFill>
              </a:rPr>
              <a:t>Need many </a:t>
            </a:r>
            <a:r>
              <a:rPr lang="en-GB" sz="2400" dirty="0">
                <a:solidFill>
                  <a:schemeClr val="bg1"/>
                </a:solidFill>
              </a:rPr>
              <a:t>pairs of shoes </a:t>
            </a:r>
            <a:r>
              <a:rPr lang="en-GB" sz="2400" dirty="0" smtClean="0">
                <a:solidFill>
                  <a:schemeClr val="bg1"/>
                </a:solidFill>
              </a:rPr>
              <a:t>for different occasions.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Huge amounts of money spent on shoes.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Requires huge </a:t>
            </a:r>
            <a:r>
              <a:rPr lang="en-GB" sz="2400" dirty="0">
                <a:solidFill>
                  <a:schemeClr val="bg1"/>
                </a:solidFill>
              </a:rPr>
              <a:t>space to store </a:t>
            </a:r>
            <a:r>
              <a:rPr lang="en-GB" sz="2400" dirty="0" smtClean="0">
                <a:solidFill>
                  <a:schemeClr val="bg1"/>
                </a:solidFill>
              </a:rPr>
              <a:t>many pairs.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High shopping pressure.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Inability </a:t>
            </a:r>
            <a:r>
              <a:rPr lang="en-GB" sz="2400" dirty="0">
                <a:solidFill>
                  <a:schemeClr val="bg1"/>
                </a:solidFill>
              </a:rPr>
              <a:t>of choosing the best </a:t>
            </a:r>
            <a:r>
              <a:rPr lang="en-GB" sz="2400" dirty="0" smtClean="0">
                <a:solidFill>
                  <a:schemeClr val="bg1"/>
                </a:solidFill>
              </a:rPr>
              <a:t>matching shoes.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4016936"/>
            <a:ext cx="3039413" cy="275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5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3000">
              <a:srgbClr val="0E0E7C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Worksheet - Google Form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4" t="13269" r="22760" b="485"/>
          <a:stretch/>
        </p:blipFill>
        <p:spPr>
          <a:xfrm>
            <a:off x="1080259" y="1071265"/>
            <a:ext cx="7504899" cy="632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0259" y="299428"/>
            <a:ext cx="5970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Research we conducted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726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3000">
              <a:schemeClr val="accent2">
                <a:lumMod val="67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orksheet - Google Forms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3" t="13654" r="22764" b="3217"/>
          <a:stretch/>
        </p:blipFill>
        <p:spPr>
          <a:xfrm>
            <a:off x="676014" y="271720"/>
            <a:ext cx="8525814" cy="6869617"/>
          </a:xfrm>
        </p:spPr>
      </p:pic>
    </p:spTree>
    <p:extLst>
      <p:ext uri="{BB962C8B-B14F-4D97-AF65-F5344CB8AC3E}">
        <p14:creationId xmlns:p14="http://schemas.microsoft.com/office/powerpoint/2010/main" val="369143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3000">
              <a:schemeClr val="accent2">
                <a:lumMod val="67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ksheet - Google Forms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7" t="35019" r="34412" b="17375"/>
          <a:stretch/>
        </p:blipFill>
        <p:spPr>
          <a:xfrm>
            <a:off x="657690" y="986117"/>
            <a:ext cx="8333100" cy="4249269"/>
          </a:xfrm>
        </p:spPr>
      </p:pic>
    </p:spTree>
    <p:extLst>
      <p:ext uri="{BB962C8B-B14F-4D97-AF65-F5344CB8AC3E}">
        <p14:creationId xmlns:p14="http://schemas.microsoft.com/office/powerpoint/2010/main" val="1669307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57" y="558500"/>
            <a:ext cx="8596668" cy="1320800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Solutions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157" y="1987670"/>
            <a:ext cx="8596668" cy="3880773"/>
          </a:xfrm>
          <a:solidFill>
            <a:srgbClr val="0A1F5E"/>
          </a:solidFill>
        </p:spPr>
        <p:txBody>
          <a:bodyPr/>
          <a:lstStyle/>
          <a:p>
            <a:r>
              <a:rPr lang="en-GB" sz="2400" dirty="0" smtClean="0">
                <a:solidFill>
                  <a:schemeClr val="bg1"/>
                </a:solidFill>
              </a:rPr>
              <a:t>Colour </a:t>
            </a:r>
            <a:r>
              <a:rPr lang="en-GB" sz="2400" dirty="0">
                <a:solidFill>
                  <a:schemeClr val="bg1"/>
                </a:solidFill>
              </a:rPr>
              <a:t>changeable </a:t>
            </a:r>
            <a:r>
              <a:rPr lang="en-GB" sz="2400" dirty="0" smtClean="0">
                <a:solidFill>
                  <a:schemeClr val="bg1"/>
                </a:solidFill>
              </a:rPr>
              <a:t>shoes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One </a:t>
            </a:r>
            <a:r>
              <a:rPr lang="en-GB" sz="2400" dirty="0">
                <a:solidFill>
                  <a:schemeClr val="bg1"/>
                </a:solidFill>
              </a:rPr>
              <a:t>pair of </a:t>
            </a:r>
            <a:r>
              <a:rPr lang="en-GB" sz="2400" dirty="0" smtClean="0">
                <a:solidFill>
                  <a:schemeClr val="bg1"/>
                </a:solidFill>
              </a:rPr>
              <a:t>shoe </a:t>
            </a:r>
            <a:r>
              <a:rPr lang="en-GB" sz="2400" dirty="0">
                <a:solidFill>
                  <a:schemeClr val="bg1"/>
                </a:solidFill>
              </a:rPr>
              <a:t>for many occasions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Save money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smtClean="0">
                <a:solidFill>
                  <a:schemeClr val="bg1"/>
                </a:solidFill>
              </a:rPr>
              <a:t>Needs </a:t>
            </a:r>
            <a:r>
              <a:rPr lang="en-GB" sz="2400" dirty="0">
                <a:solidFill>
                  <a:schemeClr val="bg1"/>
                </a:solidFill>
              </a:rPr>
              <a:t>less space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Ease </a:t>
            </a:r>
            <a:r>
              <a:rPr lang="en-GB" sz="2400" dirty="0">
                <a:solidFill>
                  <a:schemeClr val="bg1"/>
                </a:solidFill>
              </a:rPr>
              <a:t>of changing colours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Customizable 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8005"/>
            <a:ext cx="3038400" cy="27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63000">
              <a:srgbClr val="072563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9156" y="1331974"/>
            <a:ext cx="8430315" cy="986307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/>
                </a:solidFill>
              </a:rPr>
              <a:t>Target Market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9156" y="2526104"/>
            <a:ext cx="8700772" cy="280390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</a:rPr>
              <a:t>Women above 16 years old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</a:rPr>
              <a:t>Fashion conscious ladies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sz="2400" dirty="0" smtClean="0"/>
          </a:p>
          <a:p>
            <a:pPr algn="l"/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8005"/>
            <a:ext cx="3038400" cy="2749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88" y="3538872"/>
            <a:ext cx="5210175" cy="3228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2852" y="6490848"/>
            <a:ext cx="278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(Central Bank of Sri Lanka, 2015)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3087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1106</TotalTime>
  <Words>313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 CHRISTY</vt:lpstr>
      <vt:lpstr>Arial</vt:lpstr>
      <vt:lpstr>Berlin Sans FB Demi</vt:lpstr>
      <vt:lpstr>Trebuchet MS</vt:lpstr>
      <vt:lpstr>Wingdings</vt:lpstr>
      <vt:lpstr>Wingdings 3</vt:lpstr>
      <vt:lpstr>Facet</vt:lpstr>
      <vt:lpstr>PowerPoint Presentation</vt:lpstr>
      <vt:lpstr>We are Dream Killers…....</vt:lpstr>
      <vt:lpstr>              Content </vt:lpstr>
      <vt:lpstr>Problems</vt:lpstr>
      <vt:lpstr>PowerPoint Presentation</vt:lpstr>
      <vt:lpstr>PowerPoint Presentation</vt:lpstr>
      <vt:lpstr>PowerPoint Presentation</vt:lpstr>
      <vt:lpstr>Solutions</vt:lpstr>
      <vt:lpstr>Target Market </vt:lpstr>
      <vt:lpstr>Promotion </vt:lpstr>
      <vt:lpstr>SWOT Analysis </vt:lpstr>
      <vt:lpstr>Market Segmentation   </vt:lpstr>
      <vt:lpstr>Key to success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</dc:title>
  <dc:creator>lakshana vadi</dc:creator>
  <cp:lastModifiedBy>Oshadhi Vanodhya</cp:lastModifiedBy>
  <cp:revision>75</cp:revision>
  <dcterms:created xsi:type="dcterms:W3CDTF">2016-06-13T23:42:11Z</dcterms:created>
  <dcterms:modified xsi:type="dcterms:W3CDTF">2016-06-22T15:51:15Z</dcterms:modified>
</cp:coreProperties>
</file>