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62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ECE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6ED25-933E-C2D4-FFFA-093D47E08586}" v="5" dt="2022-01-12T00:50:20.437"/>
    <p1510:client id="{2971CAA4-23E0-3219-7B99-3C15654A6C9D}" v="796" dt="2022-01-05T19:02:08.095"/>
    <p1510:client id="{B575A9F1-4F76-BB8E-7541-98266E19DB8A}" v="54" dt="2022-01-07T19:57:21.333"/>
    <p1510:client id="{D49435B6-240E-6D55-461C-633474F4F4C5}" v="457" dt="2022-01-07T15:51:10.737"/>
    <p1510:client id="{D87F63C0-32F2-3199-9924-721EAB3A2CD0}" v="231" dt="2022-01-14T19:47:03.1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40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78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7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81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985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2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5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5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3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85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33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4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HBIUtdYJwWXA9FqXrIe_NWQ3MObZSPHK/edit?usp=sharing&amp;ouid=116064587283342059203&amp;rtpof=true&amp;sd=tru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B5596F5-2D8E-4D32-8BB5-EA052A88A14C}"/>
              </a:ext>
            </a:extLst>
          </p:cNvPr>
          <p:cNvSpPr/>
          <p:nvPr/>
        </p:nvSpPr>
        <p:spPr>
          <a:xfrm>
            <a:off x="3175" y="3175"/>
            <a:ext cx="12181415" cy="4836583"/>
          </a:xfrm>
          <a:prstGeom prst="rect">
            <a:avLst/>
          </a:prstGeom>
          <a:solidFill>
            <a:srgbClr val="025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905" y="831245"/>
            <a:ext cx="10978443" cy="3195682"/>
          </a:xfrm>
        </p:spPr>
        <p:txBody>
          <a:bodyPr anchor="ctr">
            <a:normAutofit fontScale="90000"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Grotesque"/>
                <a:cs typeface="Calibri Light"/>
              </a:rPr>
              <a:t>Capstone II</a:t>
            </a:r>
            <a:br>
              <a:rPr lang="en-US" sz="8000" b="1" dirty="0">
                <a:solidFill>
                  <a:schemeClr val="bg1"/>
                </a:solidFill>
                <a:latin typeface="Grotesque"/>
                <a:cs typeface="Calibri Light"/>
              </a:rPr>
            </a:br>
            <a:r>
              <a:rPr lang="en-US" sz="8000" b="1" dirty="0">
                <a:solidFill>
                  <a:schemeClr val="bg1"/>
                </a:solidFill>
                <a:latin typeface="Grotesque"/>
                <a:cs typeface="Calibri Light"/>
              </a:rPr>
              <a:t>Business Research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E0E2B-A0BF-4108-BAD0-EBF57CC218BA}"/>
              </a:ext>
            </a:extLst>
          </p:cNvPr>
          <p:cNvSpPr txBox="1"/>
          <p:nvPr/>
        </p:nvSpPr>
        <p:spPr>
          <a:xfrm>
            <a:off x="2211348" y="5599817"/>
            <a:ext cx="777028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latin typeface="Helvetica"/>
                <a:cs typeface="Helvetica"/>
              </a:rPr>
              <a:t>Presented by: </a:t>
            </a:r>
            <a:r>
              <a:rPr lang="en-US" sz="3200" dirty="0">
                <a:latin typeface="Helvetica"/>
                <a:cs typeface="Calibri"/>
              </a:rPr>
              <a:t>Lemmy Oshenye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68E957-6139-4610-B9BB-54489D41503A}"/>
              </a:ext>
            </a:extLst>
          </p:cNvPr>
          <p:cNvSpPr/>
          <p:nvPr/>
        </p:nvSpPr>
        <p:spPr>
          <a:xfrm>
            <a:off x="3175" y="3175"/>
            <a:ext cx="4261104" cy="6857999"/>
          </a:xfrm>
          <a:prstGeom prst="rect">
            <a:avLst/>
          </a:prstGeom>
          <a:solidFill>
            <a:srgbClr val="025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A07F9-A01B-4385-9F2B-F7B01E92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78" y="1329858"/>
            <a:ext cx="3926898" cy="3921176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Grotesque"/>
                <a:cs typeface="Calibri Light"/>
              </a:rPr>
              <a:t>Project goal</a:t>
            </a:r>
            <a:endParaRPr lang="en-US" sz="4000" b="1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41B69-EDDA-4E16-9F39-43E39DD96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63" y="499833"/>
            <a:ext cx="5100320" cy="55812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"/>
                <a:cs typeface="Calibri"/>
              </a:rPr>
              <a:t>Are home prices significantly impacted by either of the following?</a:t>
            </a:r>
          </a:p>
          <a:p>
            <a:pPr marL="0" indent="0">
              <a:buNone/>
            </a:pPr>
            <a:endParaRPr lang="en-US" sz="2400" dirty="0">
              <a:latin typeface="Helvetica"/>
              <a:cs typeface="Calibri"/>
            </a:endParaRPr>
          </a:p>
          <a:p>
            <a:pPr lvl="1"/>
            <a:r>
              <a:rPr lang="en-US" dirty="0">
                <a:latin typeface="Helvetica"/>
                <a:cs typeface="Calibri"/>
              </a:rPr>
              <a:t>Neighborhood.</a:t>
            </a:r>
          </a:p>
          <a:p>
            <a:pPr lvl="1"/>
            <a:r>
              <a:rPr lang="en-US" dirty="0">
                <a:latin typeface="Helvetica"/>
                <a:cs typeface="Calibri"/>
              </a:rPr>
              <a:t>Size of garage in car capacity.</a:t>
            </a:r>
          </a:p>
        </p:txBody>
      </p:sp>
    </p:spTree>
    <p:extLst>
      <p:ext uri="{BB962C8B-B14F-4D97-AF65-F5344CB8AC3E}">
        <p14:creationId xmlns:p14="http://schemas.microsoft.com/office/powerpoint/2010/main" val="204849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671FC4-1B3F-4496-B089-BA030345AB31}"/>
              </a:ext>
            </a:extLst>
          </p:cNvPr>
          <p:cNvSpPr/>
          <p:nvPr/>
        </p:nvSpPr>
        <p:spPr>
          <a:xfrm>
            <a:off x="3175" y="3175"/>
            <a:ext cx="4261104" cy="6857999"/>
          </a:xfrm>
          <a:prstGeom prst="rect">
            <a:avLst/>
          </a:prstGeom>
          <a:solidFill>
            <a:srgbClr val="025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A07F9-A01B-4385-9F2B-F7B01E92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68412"/>
            <a:ext cx="4261104" cy="3921176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Grotesque"/>
                <a:cs typeface="Calibri Light"/>
              </a:rPr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41B69-EDDA-4E16-9F39-43E39DD96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9555" y="331026"/>
            <a:ext cx="5100320" cy="61959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Helvetica"/>
                <a:cs typeface="Calibri"/>
              </a:rPr>
              <a:t>Null Hypothesis 1 (H</a:t>
            </a:r>
            <a:r>
              <a:rPr lang="en-US" sz="2400" b="1" baseline="-25000" dirty="0">
                <a:latin typeface="Helvetica"/>
                <a:cs typeface="Calibri"/>
              </a:rPr>
              <a:t>0</a:t>
            </a:r>
            <a:r>
              <a:rPr lang="en-US" sz="2400" b="1" dirty="0">
                <a:latin typeface="Helvetica"/>
                <a:cs typeface="Calibri"/>
              </a:rPr>
              <a:t>):</a:t>
            </a:r>
            <a:endParaRPr lang="en-US" b="1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2400" dirty="0">
                <a:latin typeface="Helvetica"/>
                <a:cs typeface="Calibri"/>
              </a:rPr>
              <a:t>Neighborhood </a:t>
            </a:r>
            <a:r>
              <a:rPr lang="en-US" sz="2400" i="1" dirty="0">
                <a:latin typeface="Helvetica"/>
                <a:cs typeface="Calibri"/>
              </a:rPr>
              <a:t>has no effect</a:t>
            </a:r>
            <a:r>
              <a:rPr lang="en-US" sz="2400" dirty="0">
                <a:latin typeface="Helvetica"/>
                <a:cs typeface="Calibri"/>
              </a:rPr>
              <a:t> on home prices.</a:t>
            </a:r>
          </a:p>
          <a:p>
            <a:pPr marL="0" indent="0">
              <a:buNone/>
            </a:pPr>
            <a:r>
              <a:rPr lang="en-US" sz="2400" b="1" dirty="0">
                <a:latin typeface="Helvetica"/>
                <a:ea typeface="+mn-lt"/>
                <a:cs typeface="+mn-lt"/>
              </a:rPr>
              <a:t>Alternate Hypothesis 1 (H</a:t>
            </a:r>
            <a:r>
              <a:rPr lang="en-US" sz="2400" b="1" baseline="-25000" dirty="0">
                <a:latin typeface="Helvetica"/>
                <a:ea typeface="+mn-lt"/>
                <a:cs typeface="+mn-lt"/>
              </a:rPr>
              <a:t>a</a:t>
            </a:r>
            <a:r>
              <a:rPr lang="en-US" sz="2400" b="1" dirty="0">
                <a:latin typeface="Helvetica"/>
                <a:ea typeface="+mn-lt"/>
                <a:cs typeface="+mn-lt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Helvetica"/>
                <a:cs typeface="Calibri"/>
              </a:rPr>
              <a:t>Neighborhood</a:t>
            </a:r>
            <a:r>
              <a:rPr lang="en-US" sz="2400" dirty="0">
                <a:latin typeface="Helvetica"/>
                <a:ea typeface="+mn-lt"/>
                <a:cs typeface="+mn-lt"/>
              </a:rPr>
              <a:t> </a:t>
            </a:r>
            <a:r>
              <a:rPr lang="en-US" sz="2400" i="1" dirty="0">
                <a:latin typeface="Helvetica"/>
                <a:ea typeface="+mn-lt"/>
                <a:cs typeface="+mn-lt"/>
              </a:rPr>
              <a:t>does have an effect</a:t>
            </a:r>
            <a:r>
              <a:rPr lang="en-US" sz="2400" dirty="0">
                <a:latin typeface="Helvetica"/>
                <a:ea typeface="+mn-lt"/>
                <a:cs typeface="+mn-lt"/>
              </a:rPr>
              <a:t> on home prices.</a:t>
            </a:r>
            <a:endParaRPr lang="en-US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2400" dirty="0">
                <a:latin typeface="Helvetica"/>
                <a:ea typeface="+mn-lt"/>
                <a:cs typeface="+mn-lt"/>
              </a:rPr>
              <a:t>------------------------------------------------</a:t>
            </a:r>
          </a:p>
          <a:p>
            <a:pPr marL="0" indent="0">
              <a:buNone/>
            </a:pPr>
            <a:r>
              <a:rPr lang="en-US" sz="2400" b="1" dirty="0">
                <a:latin typeface="Helvetica"/>
                <a:ea typeface="+mn-lt"/>
                <a:cs typeface="+mn-lt"/>
              </a:rPr>
              <a:t>Null Hypothesis 2 (H</a:t>
            </a:r>
            <a:r>
              <a:rPr lang="en-US" sz="2400" b="1" baseline="-25000" dirty="0">
                <a:latin typeface="Helvetica"/>
                <a:ea typeface="+mn-lt"/>
                <a:cs typeface="+mn-lt"/>
              </a:rPr>
              <a:t>0</a:t>
            </a:r>
            <a:r>
              <a:rPr lang="en-US" sz="2400" b="1" dirty="0">
                <a:latin typeface="Helvetica"/>
                <a:ea typeface="+mn-lt"/>
                <a:cs typeface="+mn-lt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Helvetica"/>
                <a:ea typeface="+mn-lt"/>
                <a:cs typeface="+mn-lt"/>
              </a:rPr>
              <a:t>Size of garage in car capacity </a:t>
            </a:r>
            <a:r>
              <a:rPr lang="en-US" sz="2400" i="1" dirty="0">
                <a:latin typeface="Helvetica"/>
                <a:ea typeface="+mn-lt"/>
                <a:cs typeface="+mn-lt"/>
              </a:rPr>
              <a:t>has no effect</a:t>
            </a:r>
            <a:r>
              <a:rPr lang="en-US" sz="2400" dirty="0">
                <a:latin typeface="Helvetica"/>
                <a:ea typeface="+mn-lt"/>
                <a:cs typeface="+mn-lt"/>
              </a:rPr>
              <a:t> on home prices.</a:t>
            </a:r>
            <a:endParaRPr lang="en-US" dirty="0">
              <a:latin typeface="Helvetica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b="1" dirty="0">
                <a:latin typeface="Helvetica"/>
                <a:ea typeface="+mn-lt"/>
                <a:cs typeface="+mn-lt"/>
              </a:rPr>
              <a:t>Alternate Hypothesis 2 (H</a:t>
            </a:r>
            <a:r>
              <a:rPr lang="en-US" sz="2400" b="1" baseline="-25000" dirty="0">
                <a:latin typeface="Helvetica"/>
                <a:ea typeface="+mn-lt"/>
                <a:cs typeface="+mn-lt"/>
              </a:rPr>
              <a:t>a</a:t>
            </a:r>
            <a:r>
              <a:rPr lang="en-US" sz="2400" b="1" dirty="0">
                <a:latin typeface="Helvetica"/>
                <a:ea typeface="+mn-lt"/>
                <a:cs typeface="+mn-lt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Helvetica"/>
                <a:cs typeface="Calibri"/>
              </a:rPr>
              <a:t>Size of garage in car capacity </a:t>
            </a:r>
            <a:r>
              <a:rPr lang="en-US" sz="2400" i="1" dirty="0">
                <a:latin typeface="Helvetica"/>
                <a:ea typeface="+mn-lt"/>
                <a:cs typeface="+mn-lt"/>
              </a:rPr>
              <a:t>does have an effect</a:t>
            </a:r>
            <a:r>
              <a:rPr lang="en-US" sz="2400" dirty="0">
                <a:latin typeface="Helvetica"/>
                <a:ea typeface="+mn-lt"/>
                <a:cs typeface="+mn-lt"/>
              </a:rPr>
              <a:t> on home prices.</a:t>
            </a:r>
          </a:p>
        </p:txBody>
      </p:sp>
    </p:spTree>
    <p:extLst>
      <p:ext uri="{BB962C8B-B14F-4D97-AF65-F5344CB8AC3E}">
        <p14:creationId xmlns:p14="http://schemas.microsoft.com/office/powerpoint/2010/main" val="66002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1E2BE9-46FB-46B5-B212-F6C5C1F1BCF8}"/>
              </a:ext>
            </a:extLst>
          </p:cNvPr>
          <p:cNvSpPr/>
          <p:nvPr/>
        </p:nvSpPr>
        <p:spPr>
          <a:xfrm>
            <a:off x="3176" y="3175"/>
            <a:ext cx="4261104" cy="6857999"/>
          </a:xfrm>
          <a:prstGeom prst="rect">
            <a:avLst/>
          </a:prstGeom>
          <a:solidFill>
            <a:srgbClr val="025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64F8-3970-463B-A149-ED6016951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32952"/>
            <a:ext cx="4261105" cy="3921176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Grotesque"/>
                <a:cs typeface="Calibri Light"/>
              </a:rPr>
              <a:t>Process</a:t>
            </a:r>
            <a:endParaRPr lang="en-US" sz="4800" b="1" dirty="0">
              <a:solidFill>
                <a:schemeClr val="bg1"/>
              </a:solidFill>
              <a:latin typeface="Grotesqu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4F67F-6172-4367-9C52-0A4BC924D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543" y="3175"/>
            <a:ext cx="6435302" cy="6854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latin typeface="Helvetica"/>
                <a:cs typeface="Calibri"/>
              </a:rPr>
              <a:t>Perform descriptive statistical analysis on home prices dataset.</a:t>
            </a:r>
          </a:p>
          <a:p>
            <a:pPr marL="0" indent="0">
              <a:buNone/>
            </a:pPr>
            <a:endParaRPr lang="en-US" sz="2400" dirty="0">
              <a:latin typeface="Helvetica"/>
              <a:cs typeface="Calibri"/>
            </a:endParaRPr>
          </a:p>
          <a:p>
            <a:r>
              <a:rPr lang="en-US" sz="2400" dirty="0">
                <a:latin typeface="Helvetica"/>
                <a:cs typeface="Calibri"/>
              </a:rPr>
              <a:t>Select two neighborhoods and two garage car sizes by sample count and descriptive statistics.</a:t>
            </a:r>
          </a:p>
          <a:p>
            <a:pPr marL="0" indent="0">
              <a:buNone/>
            </a:pPr>
            <a:endParaRPr lang="en-US" sz="2400" dirty="0">
              <a:latin typeface="Helvetica"/>
              <a:cs typeface="Calibri"/>
            </a:endParaRPr>
          </a:p>
          <a:p>
            <a:r>
              <a:rPr lang="en-US" sz="2400" dirty="0">
                <a:latin typeface="Helvetica"/>
                <a:cs typeface="Calibri"/>
              </a:rPr>
              <a:t>Conduct statistical analyses to see if there is any </a:t>
            </a:r>
            <a:r>
              <a:rPr lang="en-US" sz="2400" i="1" dirty="0">
                <a:latin typeface="Helvetica"/>
                <a:cs typeface="Calibri"/>
              </a:rPr>
              <a:t>statistically significant difference</a:t>
            </a:r>
            <a:r>
              <a:rPr lang="en-US" sz="2400" dirty="0">
                <a:latin typeface="Helvetica"/>
                <a:cs typeface="Calibri"/>
              </a:rPr>
              <a:t> between home prices in Edwards and </a:t>
            </a:r>
            <a:r>
              <a:rPr lang="en-US" sz="2400" dirty="0" err="1">
                <a:latin typeface="Helvetica"/>
                <a:cs typeface="Calibri"/>
              </a:rPr>
              <a:t>OldTown</a:t>
            </a:r>
            <a:r>
              <a:rPr lang="en-US" sz="2400" dirty="0">
                <a:latin typeface="Helvetica"/>
                <a:cs typeface="Calibri"/>
              </a:rPr>
              <a:t> neighborhoods and home prices of 1 and 2 car garage homes.</a:t>
            </a:r>
          </a:p>
        </p:txBody>
      </p:sp>
    </p:spTree>
    <p:extLst>
      <p:ext uri="{BB962C8B-B14F-4D97-AF65-F5344CB8AC3E}">
        <p14:creationId xmlns:p14="http://schemas.microsoft.com/office/powerpoint/2010/main" val="54404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59480C-BFA0-4E0C-A010-2FC11112EC7A}"/>
              </a:ext>
            </a:extLst>
          </p:cNvPr>
          <p:cNvSpPr/>
          <p:nvPr/>
        </p:nvSpPr>
        <p:spPr>
          <a:xfrm>
            <a:off x="3175" y="3175"/>
            <a:ext cx="4261397" cy="6857999"/>
          </a:xfrm>
          <a:prstGeom prst="rect">
            <a:avLst/>
          </a:prstGeom>
          <a:solidFill>
            <a:srgbClr val="025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379B4-351B-4A73-9C7E-F9BC4050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4" y="2446768"/>
            <a:ext cx="4261398" cy="19644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bg1"/>
                </a:solidFill>
                <a:latin typeface="Grotesque"/>
              </a:rPr>
              <a:t>Analysis of </a:t>
            </a:r>
            <a:r>
              <a:rPr lang="en-US" sz="4000" b="1" dirty="0">
                <a:solidFill>
                  <a:schemeClr val="bg1"/>
                </a:solidFill>
                <a:latin typeface="Grotesque"/>
              </a:rPr>
              <a:t>neighborhood</a:t>
            </a:r>
            <a:endParaRPr lang="en-US" sz="4000" b="1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5CCE4C-FE58-4273-A459-71C7CA1A3D2A}"/>
              </a:ext>
            </a:extLst>
          </p:cNvPr>
          <p:cNvSpPr txBox="1">
            <a:spLocks/>
          </p:cNvSpPr>
          <p:nvPr/>
        </p:nvSpPr>
        <p:spPr>
          <a:xfrm>
            <a:off x="5693242" y="3429000"/>
            <a:ext cx="5279600" cy="3034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Helvetica"/>
                <a:ea typeface="+mn-lt"/>
                <a:cs typeface="+mn-lt"/>
              </a:rPr>
              <a:t>(The null hypothesis is </a:t>
            </a:r>
            <a:r>
              <a:rPr lang="en-US" sz="2400" b="1" dirty="0">
                <a:latin typeface="Helvetica"/>
                <a:ea typeface="+mn-lt"/>
                <a:cs typeface="+mn-lt"/>
              </a:rPr>
              <a:t>not </a:t>
            </a:r>
            <a:r>
              <a:rPr lang="en-US" sz="2400" dirty="0">
                <a:latin typeface="Helvetica"/>
                <a:ea typeface="+mn-lt"/>
                <a:cs typeface="+mn-lt"/>
              </a:rPr>
              <a:t>rejected)</a:t>
            </a:r>
            <a:endParaRPr lang="en-US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2400" b="1" u="sng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2400" b="1" u="sng" dirty="0">
                <a:latin typeface="Helvetica"/>
                <a:cs typeface="Helvetica"/>
              </a:rPr>
              <a:t>Conclusion:</a:t>
            </a:r>
            <a:endParaRPr lang="en-US" sz="2400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2400" dirty="0">
                <a:latin typeface="Helvetica"/>
                <a:cs typeface="Helvetica"/>
              </a:rPr>
              <a:t>There </a:t>
            </a:r>
            <a:r>
              <a:rPr lang="en-US" sz="2400" b="1" dirty="0">
                <a:latin typeface="Helvetica"/>
                <a:cs typeface="Helvetica"/>
              </a:rPr>
              <a:t>is no</a:t>
            </a:r>
            <a:r>
              <a:rPr lang="en-US" sz="2400" dirty="0">
                <a:latin typeface="Helvetica"/>
                <a:cs typeface="Helvetica"/>
              </a:rPr>
              <a:t> significant difference (good or bad) between Edwards and </a:t>
            </a:r>
            <a:r>
              <a:rPr lang="en-US" sz="2400" dirty="0" err="1">
                <a:latin typeface="Helvetica"/>
                <a:cs typeface="Helvetica"/>
              </a:rPr>
              <a:t>OldTown</a:t>
            </a:r>
            <a:r>
              <a:rPr lang="en-US" sz="2400" dirty="0">
                <a:latin typeface="Helvetica"/>
                <a:cs typeface="Helvetica"/>
              </a:rPr>
              <a:t> neighborhoods when it comes to home prices.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07FDBB0-ADF0-C876-5825-15EBEFAB7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268" y="63062"/>
            <a:ext cx="4032774" cy="2932386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BF3DCF-A49B-DD7C-186B-995B17218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021" y="232542"/>
            <a:ext cx="3799318" cy="255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1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050262B-C523-4D30-84F4-D8D05F77B5B3}"/>
              </a:ext>
            </a:extLst>
          </p:cNvPr>
          <p:cNvSpPr/>
          <p:nvPr/>
        </p:nvSpPr>
        <p:spPr>
          <a:xfrm>
            <a:off x="3175" y="3175"/>
            <a:ext cx="4261104" cy="6857999"/>
          </a:xfrm>
          <a:prstGeom prst="rect">
            <a:avLst/>
          </a:prstGeom>
          <a:solidFill>
            <a:srgbClr val="025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E708B-4648-45EC-9326-E8E5319A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55240"/>
            <a:ext cx="4261104" cy="214752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b="1" kern="1200" dirty="0">
                <a:solidFill>
                  <a:schemeClr val="bg1"/>
                </a:solidFill>
                <a:latin typeface="Grotesque"/>
              </a:rPr>
              <a:t>Analysis of </a:t>
            </a:r>
            <a:r>
              <a:rPr lang="en-US" sz="3600" b="1" dirty="0">
                <a:solidFill>
                  <a:schemeClr val="bg1"/>
                </a:solidFill>
                <a:latin typeface="Grotesque"/>
              </a:rPr>
              <a:t>Size of garage in car capacity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010FE8-002D-475A-AD27-362452B9B543}"/>
              </a:ext>
            </a:extLst>
          </p:cNvPr>
          <p:cNvSpPr txBox="1">
            <a:spLocks/>
          </p:cNvSpPr>
          <p:nvPr/>
        </p:nvSpPr>
        <p:spPr>
          <a:xfrm>
            <a:off x="5759938" y="3158977"/>
            <a:ext cx="5231932" cy="3415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Helvetica"/>
                <a:ea typeface="+mn-lt"/>
                <a:cs typeface="+mn-lt"/>
              </a:rPr>
              <a:t>(The null hypothesis </a:t>
            </a:r>
            <a:r>
              <a:rPr lang="en-US" sz="2400" b="1" dirty="0">
                <a:latin typeface="Helvetica"/>
                <a:ea typeface="+mn-lt"/>
                <a:cs typeface="+mn-lt"/>
              </a:rPr>
              <a:t>is</a:t>
            </a:r>
            <a:r>
              <a:rPr lang="en-US" sz="2400" dirty="0">
                <a:latin typeface="Helvetica"/>
                <a:ea typeface="+mn-lt"/>
                <a:cs typeface="+mn-lt"/>
              </a:rPr>
              <a:t> rejected)</a:t>
            </a:r>
            <a:endParaRPr lang="en-US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2400" b="1" u="sng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2400" b="1" u="sng" dirty="0">
                <a:latin typeface="Helvetica"/>
                <a:cs typeface="Helvetica"/>
              </a:rPr>
              <a:t>Conclusion:</a:t>
            </a:r>
            <a:endParaRPr lang="en-US" b="1" u="sng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2400" dirty="0">
                <a:latin typeface="Helvetica"/>
                <a:cs typeface="Helvetica"/>
              </a:rPr>
              <a:t>There </a:t>
            </a:r>
            <a:r>
              <a:rPr lang="en-US" sz="2400" b="1" dirty="0">
                <a:latin typeface="Helvetica"/>
                <a:cs typeface="Helvetica"/>
              </a:rPr>
              <a:t>is a</a:t>
            </a:r>
            <a:r>
              <a:rPr lang="en-US" sz="2400" dirty="0">
                <a:latin typeface="Helvetica"/>
                <a:cs typeface="Helvetica"/>
              </a:rPr>
              <a:t> significant difference between 1 and 2 car garage homes that supports the hypothesis of higher home prices for 2 car garage homes.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E547AB4-D4CC-54A5-DDB6-6C5AD1FF0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00845"/>
            <a:ext cx="4032504" cy="280301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146DBA-2878-B744-448B-62AA42A96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025" y="224238"/>
            <a:ext cx="3674107" cy="255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C1BAA3-A457-4A9B-8193-49F5C65A2B95}"/>
              </a:ext>
            </a:extLst>
          </p:cNvPr>
          <p:cNvSpPr/>
          <p:nvPr/>
        </p:nvSpPr>
        <p:spPr>
          <a:xfrm>
            <a:off x="13758" y="3175"/>
            <a:ext cx="4261104" cy="6857999"/>
          </a:xfrm>
          <a:prstGeom prst="rect">
            <a:avLst/>
          </a:prstGeom>
          <a:solidFill>
            <a:srgbClr val="025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4BC48-9774-4BE3-BB8B-7A4F6BE6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0" y="1470535"/>
            <a:ext cx="4261104" cy="3921176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Grotesque"/>
                <a:cs typeface="Calibri Light"/>
              </a:rPr>
              <a:t>Final message and recommendations</a:t>
            </a:r>
            <a:endParaRPr lang="en-US" sz="3200" b="1" dirty="0">
              <a:solidFill>
                <a:schemeClr val="bg1"/>
              </a:solidFill>
              <a:latin typeface="Grotesqu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30FD7-A47E-4986-9BCF-7B57E97C7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276" y="256403"/>
            <a:ext cx="5622874" cy="634519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Helvetica"/>
                <a:cs typeface="Calibri" panose="020F0502020204030204"/>
              </a:rPr>
              <a:t>The statistical analyses showed that: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Helvetica"/>
                <a:cs typeface="Calibri" panose="020F0502020204030204"/>
              </a:rPr>
              <a:t>Neighborhood does not have a significant impact on home prices.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Helvetica"/>
                <a:cs typeface="Calibri" panose="020F0502020204030204"/>
              </a:rPr>
              <a:t>Size of garage in car capacity does have a significant positive impact on home prices.</a:t>
            </a:r>
          </a:p>
          <a:p>
            <a:pPr marL="0" indent="0">
              <a:buNone/>
            </a:pPr>
            <a:endParaRPr lang="en-US" sz="2400" dirty="0">
              <a:latin typeface="Helvetica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b="1" u="sng" dirty="0">
                <a:latin typeface="Helvetica"/>
                <a:cs typeface="Calibri" panose="020F0502020204030204"/>
              </a:rPr>
              <a:t>Recommendation: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Helvetica"/>
                <a:cs typeface="Calibri" panose="020F0502020204030204"/>
              </a:rPr>
              <a:t>Invest in either Edwards or </a:t>
            </a:r>
            <a:r>
              <a:rPr lang="en-US" sz="2400" dirty="0" err="1">
                <a:latin typeface="Helvetica"/>
                <a:cs typeface="Calibri" panose="020F0502020204030204"/>
              </a:rPr>
              <a:t>OldTown</a:t>
            </a:r>
            <a:r>
              <a:rPr lang="en-US" sz="2400" dirty="0">
                <a:latin typeface="Helvetica"/>
                <a:cs typeface="Calibri" panose="020F0502020204030204"/>
              </a:rPr>
              <a:t> neighborhoods.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Helvetica"/>
                <a:cs typeface="Calibri" panose="020F0502020204030204"/>
              </a:rPr>
              <a:t>Invest in 2 car garage homes instead of 1 car garage homes.</a:t>
            </a:r>
          </a:p>
          <a:p>
            <a:pPr marL="0" indent="0">
              <a:buNone/>
            </a:pPr>
            <a:endParaRPr lang="en-US" sz="2400" dirty="0">
              <a:latin typeface="Helvetica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595959"/>
                </a:solidFill>
                <a:latin typeface="Helvetica"/>
                <a:cs typeface="Calibri" panose="020F0502020204030204"/>
              </a:rPr>
              <a:t>For reference, analysis workbook is </a:t>
            </a:r>
            <a:r>
              <a:rPr lang="en-US" sz="1800" dirty="0">
                <a:solidFill>
                  <a:srgbClr val="595959"/>
                </a:solidFill>
                <a:latin typeface="Helvetica"/>
                <a:cs typeface="Calibri" panose="020F050202020403020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sz="1800" dirty="0">
                <a:solidFill>
                  <a:srgbClr val="595959"/>
                </a:solidFill>
                <a:latin typeface="Helvetica"/>
                <a:cs typeface="Calibri" panose="020F050202020403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8003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AAF4088E831C47BD6CFC82E6125FE5" ma:contentTypeVersion="13" ma:contentTypeDescription="Create a new document." ma:contentTypeScope="" ma:versionID="26c4de5084f4fddb49fdc66fa84a62d0">
  <xsd:schema xmlns:xsd="http://www.w3.org/2001/XMLSchema" xmlns:xs="http://www.w3.org/2001/XMLSchema" xmlns:p="http://schemas.microsoft.com/office/2006/metadata/properties" xmlns:ns2="23560f33-79eb-440e-9597-af772be87b7b" xmlns:ns3="52c6491e-9efb-4201-96ef-8ec8937a59f2" targetNamespace="http://schemas.microsoft.com/office/2006/metadata/properties" ma:root="true" ma:fieldsID="d5e77d28acfdb3b8add745559b2cccfe" ns2:_="" ns3:_="">
    <xsd:import namespace="23560f33-79eb-440e-9597-af772be87b7b"/>
    <xsd:import namespace="52c6491e-9efb-4201-96ef-8ec8937a59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Notes" minOccurs="0"/>
                <xsd:element ref="ns2:Lesson_x0023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560f33-79eb-440e-9597-af772be87b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Notes" ma:index="19" nillable="true" ma:displayName="Notes" ma:format="Dropdown" ma:internalName="Notes">
      <xsd:simpleType>
        <xsd:restriction base="dms:Note">
          <xsd:maxLength value="255"/>
        </xsd:restriction>
      </xsd:simpleType>
    </xsd:element>
    <xsd:element name="Lesson_x0023_" ma:index="20" nillable="true" ma:displayName="Lesson #" ma:format="Dropdown" ma:internalName="Lesson_x0023_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c6491e-9efb-4201-96ef-8ec8937a59f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23560f33-79eb-440e-9597-af772be87b7b" xsi:nil="true"/>
    <Lesson_x0023_ xmlns="23560f33-79eb-440e-9597-af772be87b7b" xsi:nil="true"/>
  </documentManagement>
</p:properties>
</file>

<file path=customXml/itemProps1.xml><?xml version="1.0" encoding="utf-8"?>
<ds:datastoreItem xmlns:ds="http://schemas.openxmlformats.org/officeDocument/2006/customXml" ds:itemID="{A8DFB5FF-28D6-4668-931A-256D3454DA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560f33-79eb-440e-9597-af772be87b7b"/>
    <ds:schemaRef ds:uri="52c6491e-9efb-4201-96ef-8ec8937a59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814CDA-E196-41A1-BF2C-491DEB5B65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FAE3D1-0468-48BF-82EF-214DBF7E8BC0}">
  <ds:schemaRefs>
    <ds:schemaRef ds:uri="http://schemas.microsoft.com/office/2006/metadata/properties"/>
    <ds:schemaRef ds:uri="http://schemas.microsoft.com/office/infopath/2007/PartnerControls"/>
    <ds:schemaRef ds:uri="23560f33-79eb-440e-9597-af772be87b7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1306</TotalTime>
  <Words>305</Words>
  <Application>Microsoft Macintosh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Grotesque</vt:lpstr>
      <vt:lpstr>Helvetica</vt:lpstr>
      <vt:lpstr>Office Theme</vt:lpstr>
      <vt:lpstr>Capstone II Business Research Project</vt:lpstr>
      <vt:lpstr>Project goal</vt:lpstr>
      <vt:lpstr>Hypotheses</vt:lpstr>
      <vt:lpstr>Process</vt:lpstr>
      <vt:lpstr>Analysis of neighborhood</vt:lpstr>
      <vt:lpstr>Analysis of Size of garage in car capacity</vt:lpstr>
      <vt:lpstr>Final message and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Lemmy Oshenye</cp:lastModifiedBy>
  <cp:revision>348</cp:revision>
  <dcterms:created xsi:type="dcterms:W3CDTF">2022-01-05T18:05:09Z</dcterms:created>
  <dcterms:modified xsi:type="dcterms:W3CDTF">2022-05-26T00:35:57Z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0x01010027AAF4088E831C47BD6CFC82E6125FE5</vt:lpwstr>
  </property>
</Properties>
</file>