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Lst>
  <p:sldIdLst>
    <p:sldId id="256" r:id="rId5"/>
    <p:sldId id="257" r:id="rId6"/>
    <p:sldId id="258" r:id="rId7"/>
    <p:sldId id="259" r:id="rId8"/>
    <p:sldId id="260" r:id="rId9"/>
    <p:sldId id="261" r:id="rId10"/>
    <p:sldId id="262" r:id="rId11"/>
    <p:sldId id="265"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C7E3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009379-5F3A-C06C-7018-678FB72C8227}" v="1015" dt="2022-01-12T03:43:05.665"/>
    <p1510:client id="{5CC86628-D3C9-581B-86C2-3A5F8A046CF4}" v="708" dt="2022-01-11T19:31:06.069"/>
    <p1510:client id="{91F8493A-0A21-5682-D4BA-FB4A5F5D3E44}" v="1" dt="2022-01-10T19:20:13.359"/>
    <p1510:client id="{9BFD9E5C-E80B-F24D-EF62-677E60F959D6}" v="146" dt="2022-01-14T00:43:36.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3403" autoAdjust="0"/>
    <p:restoredTop sz="94660"/>
  </p:normalViewPr>
  <p:slideViewPr>
    <p:cSldViewPr snapToGrid="0">
      <p:cViewPr varScale="1">
        <p:scale>
          <a:sx n="162" d="100"/>
          <a:sy n="162" d="100"/>
        </p:scale>
        <p:origin x="200"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51178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70217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48784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43740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69195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73128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59076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26378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00826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67844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39818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26365183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prakharrathi25/banking-dataset-marketing-targets?resource=downloa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lab.research.google.com/drive/1JTD9Vg9hi7E3TVvHNV8j8APG8wPaWBxO?usp=sharing" TargetMode="External"/><Relationship Id="rId2" Type="http://schemas.openxmlformats.org/officeDocument/2006/relationships/hyperlink" Target="https://docs.google.com/document/d/14dQ5ZeaEHeSI2NdGq_D4B4_fyNavzY_z04zAV_kZLzI/edit?usp=shar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E3E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a:latin typeface="Grotesque"/>
                <a:ea typeface="+mj-lt"/>
                <a:cs typeface="+mj-lt"/>
              </a:rPr>
              <a:t>Capstone III Presentation</a:t>
            </a:r>
          </a:p>
        </p:txBody>
      </p:sp>
      <p:sp>
        <p:nvSpPr>
          <p:cNvPr id="3" name="Subtitle 2"/>
          <p:cNvSpPr>
            <a:spLocks noGrp="1"/>
          </p:cNvSpPr>
          <p:nvPr>
            <p:ph type="subTitle" idx="1"/>
          </p:nvPr>
        </p:nvSpPr>
        <p:spPr>
          <a:xfrm>
            <a:off x="1524000" y="4144832"/>
            <a:ext cx="9144000" cy="1112968"/>
          </a:xfrm>
        </p:spPr>
        <p:txBody>
          <a:bodyPr vert="horz" lIns="91440" tIns="45720" rIns="91440" bIns="45720" rtlCol="0" anchor="t">
            <a:normAutofit/>
          </a:bodyPr>
          <a:lstStyle/>
          <a:p>
            <a:r>
              <a:rPr lang="en-US" sz="3200" dirty="0">
                <a:solidFill>
                  <a:srgbClr val="595959"/>
                </a:solidFill>
                <a:latin typeface="Helvetica"/>
                <a:cs typeface="Calibri"/>
              </a:rPr>
              <a:t>Project: Analysis of Account Balances of Clients</a:t>
            </a:r>
          </a:p>
          <a:p>
            <a:r>
              <a:rPr lang="en-US" sz="3200" dirty="0">
                <a:solidFill>
                  <a:srgbClr val="595959"/>
                </a:solidFill>
                <a:latin typeface="Helvetica"/>
                <a:cs typeface="Calibri"/>
              </a:rPr>
              <a:t>Presented by: Lemmy Oshenye</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7E3E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9C07-E6BE-4DAD-B0B6-2BEC77FC4BE3}"/>
              </a:ext>
            </a:extLst>
          </p:cNvPr>
          <p:cNvSpPr>
            <a:spLocks noGrp="1"/>
          </p:cNvSpPr>
          <p:nvPr>
            <p:ph type="title"/>
          </p:nvPr>
        </p:nvSpPr>
        <p:spPr/>
        <p:txBody>
          <a:bodyPr/>
          <a:lstStyle/>
          <a:p>
            <a:r>
              <a:rPr lang="en-US" b="1" dirty="0">
                <a:latin typeface="Grotesque"/>
                <a:cs typeface="Calibri Light"/>
              </a:rPr>
              <a:t>The dataset</a:t>
            </a:r>
            <a:endParaRPr lang="en-US" b="1">
              <a:latin typeface="Grotesque"/>
            </a:endParaRPr>
          </a:p>
        </p:txBody>
      </p:sp>
      <p:sp>
        <p:nvSpPr>
          <p:cNvPr id="3" name="Content Placeholder 2">
            <a:extLst>
              <a:ext uri="{FF2B5EF4-FFF2-40B4-BE49-F238E27FC236}">
                <a16:creationId xmlns:a16="http://schemas.microsoft.com/office/drawing/2014/main" id="{6E682E19-15AF-4A57-A83B-A8D10915D2A7}"/>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dirty="0">
                <a:latin typeface="Helvetica"/>
                <a:cs typeface="Calibri"/>
              </a:rPr>
              <a:t>The dataset being used contains scores from high school students in the U.S. For reference, </a:t>
            </a:r>
            <a:r>
              <a:rPr lang="en-US" dirty="0">
                <a:latin typeface="Helvetica"/>
                <a:cs typeface="Calibri"/>
                <a:hlinkClick r:id="rId2"/>
              </a:rPr>
              <a:t>the original dataset is here</a:t>
            </a:r>
            <a:r>
              <a:rPr lang="en-US" dirty="0">
                <a:latin typeface="Helvetica"/>
                <a:cs typeface="Calibri"/>
              </a:rPr>
              <a:t>.</a:t>
            </a:r>
          </a:p>
          <a:p>
            <a:pPr marL="0" indent="0">
              <a:buNone/>
            </a:pPr>
            <a:endParaRPr lang="en-US" dirty="0">
              <a:latin typeface="Helvetica"/>
              <a:cs typeface="Calibri"/>
            </a:endParaRPr>
          </a:p>
          <a:p>
            <a:pPr marL="0" indent="0">
              <a:buNone/>
            </a:pPr>
            <a:r>
              <a:rPr lang="en-US" dirty="0">
                <a:latin typeface="Helvetica"/>
                <a:cs typeface="Calibri"/>
              </a:rPr>
              <a:t>There are 45211 records across 17 fields, but there are only four fields being used in this analysis, as follows:</a:t>
            </a:r>
          </a:p>
          <a:p>
            <a:pPr marL="0" indent="0">
              <a:buNone/>
            </a:pPr>
            <a:endParaRPr lang="en-US" dirty="0">
              <a:latin typeface="Helvetica"/>
              <a:ea typeface="+mn-lt"/>
              <a:cs typeface="+mn-lt"/>
            </a:endParaRPr>
          </a:p>
          <a:p>
            <a:r>
              <a:rPr lang="en-US" dirty="0">
                <a:latin typeface="Helvetica"/>
                <a:ea typeface="+mn-lt"/>
                <a:cs typeface="+mn-lt"/>
              </a:rPr>
              <a:t>Marital</a:t>
            </a:r>
          </a:p>
          <a:p>
            <a:r>
              <a:rPr lang="en-US" dirty="0">
                <a:latin typeface="Helvetica"/>
                <a:ea typeface="+mn-lt"/>
                <a:cs typeface="+mn-lt"/>
              </a:rPr>
              <a:t>Education</a:t>
            </a:r>
            <a:endParaRPr lang="en-US" dirty="0">
              <a:latin typeface="Helvetica"/>
              <a:cs typeface="Calibri" panose="020F0502020204030204"/>
            </a:endParaRPr>
          </a:p>
          <a:p>
            <a:r>
              <a:rPr lang="en-US" dirty="0">
                <a:latin typeface="Helvetica"/>
                <a:ea typeface="+mn-lt"/>
                <a:cs typeface="+mn-lt"/>
              </a:rPr>
              <a:t>Age</a:t>
            </a:r>
            <a:endParaRPr lang="en-US" dirty="0">
              <a:latin typeface="Helvetica"/>
              <a:cs typeface="Calibri" panose="020F0502020204030204"/>
            </a:endParaRPr>
          </a:p>
          <a:p>
            <a:r>
              <a:rPr lang="en-US" dirty="0">
                <a:latin typeface="Helvetica"/>
                <a:ea typeface="+mn-lt"/>
                <a:cs typeface="+mn-lt"/>
              </a:rPr>
              <a:t>Balance</a:t>
            </a:r>
          </a:p>
          <a:p>
            <a:pPr marL="0" indent="0">
              <a:buNone/>
            </a:pPr>
            <a:endParaRPr lang="en-US" dirty="0">
              <a:cs typeface="Calibri"/>
            </a:endParaRPr>
          </a:p>
        </p:txBody>
      </p:sp>
    </p:spTree>
    <p:extLst>
      <p:ext uri="{BB962C8B-B14F-4D97-AF65-F5344CB8AC3E}">
        <p14:creationId xmlns:p14="http://schemas.microsoft.com/office/powerpoint/2010/main" val="3569320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7E3E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E1A5E-9513-4E16-B9F8-CE97DC243287}"/>
              </a:ext>
            </a:extLst>
          </p:cNvPr>
          <p:cNvSpPr>
            <a:spLocks noGrp="1"/>
          </p:cNvSpPr>
          <p:nvPr>
            <p:ph type="title"/>
          </p:nvPr>
        </p:nvSpPr>
        <p:spPr/>
        <p:txBody>
          <a:bodyPr/>
          <a:lstStyle/>
          <a:p>
            <a:r>
              <a:rPr lang="en-US" b="1" dirty="0">
                <a:latin typeface="Grotesque"/>
                <a:cs typeface="Calibri Light"/>
              </a:rPr>
              <a:t>The research questions</a:t>
            </a:r>
            <a:endParaRPr lang="en-US" b="1">
              <a:latin typeface="Grotesque"/>
            </a:endParaRPr>
          </a:p>
        </p:txBody>
      </p:sp>
      <p:sp>
        <p:nvSpPr>
          <p:cNvPr id="3" name="Content Placeholder 2">
            <a:extLst>
              <a:ext uri="{FF2B5EF4-FFF2-40B4-BE49-F238E27FC236}">
                <a16:creationId xmlns:a16="http://schemas.microsoft.com/office/drawing/2014/main" id="{2549B82D-550D-4655-AF8D-27CD641436FD}"/>
              </a:ext>
            </a:extLst>
          </p:cNvPr>
          <p:cNvSpPr>
            <a:spLocks noGrp="1"/>
          </p:cNvSpPr>
          <p:nvPr>
            <p:ph idx="1"/>
          </p:nvPr>
        </p:nvSpPr>
        <p:spPr/>
        <p:txBody>
          <a:bodyPr vert="horz" lIns="91440" tIns="45720" rIns="91440" bIns="45720" rtlCol="0" anchor="t">
            <a:normAutofit/>
          </a:bodyPr>
          <a:lstStyle/>
          <a:p>
            <a:pPr marL="0" indent="0">
              <a:buNone/>
            </a:pPr>
            <a:r>
              <a:rPr lang="en-US" dirty="0">
                <a:latin typeface="Helvetica"/>
                <a:ea typeface="+mn-lt"/>
                <a:cs typeface="+mn-lt"/>
              </a:rPr>
              <a:t>There are two questions that will be addressed in this analysis.</a:t>
            </a:r>
          </a:p>
          <a:p>
            <a:pPr marL="0" indent="0">
              <a:buNone/>
            </a:pPr>
            <a:endParaRPr lang="en-US" dirty="0">
              <a:latin typeface="Helvetica"/>
              <a:ea typeface="+mn-lt"/>
              <a:cs typeface="+mn-lt"/>
            </a:endParaRPr>
          </a:p>
          <a:p>
            <a:pPr marL="514350" indent="-514350">
              <a:buAutoNum type="arabicPeriod"/>
            </a:pPr>
            <a:r>
              <a:rPr lang="en-US" dirty="0">
                <a:latin typeface="Helvetica"/>
                <a:ea typeface="+mn-lt"/>
                <a:cs typeface="+mn-lt"/>
              </a:rPr>
              <a:t>Is there any correlation between age and account balance?</a:t>
            </a:r>
          </a:p>
          <a:p>
            <a:pPr marL="514350" indent="-514350">
              <a:buAutoNum type="arabicPeriod"/>
            </a:pPr>
            <a:endParaRPr lang="en-US" dirty="0">
              <a:latin typeface="Helvetica"/>
              <a:ea typeface="+mn-lt"/>
              <a:cs typeface="+mn-lt"/>
            </a:endParaRPr>
          </a:p>
          <a:p>
            <a:pPr marL="514350" indent="-514350">
              <a:buAutoNum type="arabicPeriod"/>
            </a:pPr>
            <a:r>
              <a:rPr lang="en-US" dirty="0">
                <a:latin typeface="Helvetica"/>
                <a:ea typeface="+mn-lt"/>
                <a:cs typeface="+mn-lt"/>
              </a:rPr>
              <a:t>Is there a significant difference between account balance for clients who are single versus married or who have secondary versus tertiary education level?</a:t>
            </a:r>
            <a:endParaRPr lang="en-US" dirty="0">
              <a:latin typeface="Helvetica"/>
              <a:cs typeface="Calibri" panose="020F0502020204030204"/>
            </a:endParaRPr>
          </a:p>
        </p:txBody>
      </p:sp>
    </p:spTree>
    <p:extLst>
      <p:ext uri="{BB962C8B-B14F-4D97-AF65-F5344CB8AC3E}">
        <p14:creationId xmlns:p14="http://schemas.microsoft.com/office/powerpoint/2010/main" val="2438484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7E3E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CA2F9-1244-4422-B8CE-CB9321BAC480}"/>
              </a:ext>
            </a:extLst>
          </p:cNvPr>
          <p:cNvSpPr>
            <a:spLocks noGrp="1"/>
          </p:cNvSpPr>
          <p:nvPr>
            <p:ph type="title"/>
          </p:nvPr>
        </p:nvSpPr>
        <p:spPr/>
        <p:txBody>
          <a:bodyPr/>
          <a:lstStyle/>
          <a:p>
            <a:r>
              <a:rPr lang="en-US" b="1" dirty="0">
                <a:latin typeface="Grotesque"/>
                <a:cs typeface="Calibri Light"/>
              </a:rPr>
              <a:t>The hypotheses</a:t>
            </a:r>
          </a:p>
        </p:txBody>
      </p:sp>
      <p:sp>
        <p:nvSpPr>
          <p:cNvPr id="3" name="Content Placeholder 2">
            <a:extLst>
              <a:ext uri="{FF2B5EF4-FFF2-40B4-BE49-F238E27FC236}">
                <a16:creationId xmlns:a16="http://schemas.microsoft.com/office/drawing/2014/main" id="{B5997C76-C2E8-4957-B3F7-64934E9DEC16}"/>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dirty="0">
                <a:latin typeface="Helvetica"/>
                <a:ea typeface="+mn-lt"/>
                <a:cs typeface="+mn-lt"/>
              </a:rPr>
              <a:t>There are two hypotheses related to the previous research questions, as follows:</a:t>
            </a:r>
          </a:p>
          <a:p>
            <a:pPr marL="0" indent="0">
              <a:buNone/>
            </a:pPr>
            <a:endParaRPr lang="en-US" dirty="0">
              <a:latin typeface="Helvetica"/>
              <a:ea typeface="+mn-lt"/>
              <a:cs typeface="+mn-lt"/>
            </a:endParaRPr>
          </a:p>
          <a:p>
            <a:pPr marL="0" indent="0">
              <a:buNone/>
            </a:pPr>
            <a:r>
              <a:rPr lang="en-US" b="1" dirty="0">
                <a:latin typeface="Helvetica"/>
                <a:ea typeface="+mn-lt"/>
                <a:cs typeface="+mn-lt"/>
              </a:rPr>
              <a:t>Hypothesis #1:</a:t>
            </a:r>
            <a:r>
              <a:rPr lang="en-US" dirty="0">
                <a:latin typeface="Helvetica"/>
                <a:ea typeface="+mn-lt"/>
                <a:cs typeface="+mn-lt"/>
              </a:rPr>
              <a:t> The client age and account balance are not correlated. This means that a client who is older is not likely to have a higher balance than a younger client and vice versa .</a:t>
            </a:r>
          </a:p>
          <a:p>
            <a:pPr marL="0" indent="0">
              <a:buNone/>
            </a:pPr>
            <a:endParaRPr lang="en-US" dirty="0">
              <a:latin typeface="Helvetica"/>
              <a:ea typeface="+mn-lt"/>
              <a:cs typeface="+mn-lt"/>
            </a:endParaRPr>
          </a:p>
          <a:p>
            <a:pPr marL="0" indent="0">
              <a:buNone/>
            </a:pPr>
            <a:r>
              <a:rPr lang="en-US" b="1" dirty="0">
                <a:latin typeface="Helvetica"/>
                <a:ea typeface="+mn-lt"/>
                <a:cs typeface="+mn-lt"/>
              </a:rPr>
              <a:t>Hypothesis #2:</a:t>
            </a:r>
            <a:r>
              <a:rPr lang="en-US" dirty="0">
                <a:latin typeface="Helvetica"/>
                <a:ea typeface="+mn-lt"/>
                <a:cs typeface="+mn-lt"/>
              </a:rPr>
              <a:t> The marital status (single vs. married) has no impact on account balance. There will be no significant difference observed but the education level has an impact on account balance therefore there will be a significant difference observed.</a:t>
            </a:r>
            <a:endParaRPr lang="en-US" dirty="0">
              <a:latin typeface="Helvetica"/>
              <a:cs typeface="Calibri"/>
            </a:endParaRPr>
          </a:p>
        </p:txBody>
      </p:sp>
    </p:spTree>
    <p:extLst>
      <p:ext uri="{BB962C8B-B14F-4D97-AF65-F5344CB8AC3E}">
        <p14:creationId xmlns:p14="http://schemas.microsoft.com/office/powerpoint/2010/main" val="2685168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7E3E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3DD8-264F-417B-B71F-F9D33EC3F222}"/>
              </a:ext>
            </a:extLst>
          </p:cNvPr>
          <p:cNvSpPr>
            <a:spLocks noGrp="1"/>
          </p:cNvSpPr>
          <p:nvPr>
            <p:ph type="title"/>
          </p:nvPr>
        </p:nvSpPr>
        <p:spPr>
          <a:xfrm>
            <a:off x="838200" y="365125"/>
            <a:ext cx="11350668" cy="1336001"/>
          </a:xfrm>
        </p:spPr>
        <p:txBody>
          <a:bodyPr/>
          <a:lstStyle/>
          <a:p>
            <a:r>
              <a:rPr lang="en-US" b="1" dirty="0">
                <a:latin typeface="Grotesque"/>
                <a:cs typeface="Calibri Light"/>
              </a:rPr>
              <a:t>How will the data test the hypotheses?</a:t>
            </a:r>
          </a:p>
        </p:txBody>
      </p:sp>
      <p:sp>
        <p:nvSpPr>
          <p:cNvPr id="3" name="Content Placeholder 2">
            <a:extLst>
              <a:ext uri="{FF2B5EF4-FFF2-40B4-BE49-F238E27FC236}">
                <a16:creationId xmlns:a16="http://schemas.microsoft.com/office/drawing/2014/main" id="{BFA8FC58-5146-42D4-9FBA-41A75BBCF555}"/>
              </a:ext>
            </a:extLst>
          </p:cNvPr>
          <p:cNvSpPr>
            <a:spLocks noGrp="1"/>
          </p:cNvSpPr>
          <p:nvPr>
            <p:ph idx="1"/>
          </p:nvPr>
        </p:nvSpPr>
        <p:spPr/>
        <p:txBody>
          <a:bodyPr vert="horz" lIns="91440" tIns="45720" rIns="91440" bIns="45720" rtlCol="0" anchor="t">
            <a:normAutofit/>
          </a:bodyPr>
          <a:lstStyle/>
          <a:p>
            <a:pPr marL="0" indent="0">
              <a:buNone/>
            </a:pPr>
            <a:r>
              <a:rPr lang="en-US" dirty="0">
                <a:latin typeface="Helvetica"/>
                <a:cs typeface="Calibri"/>
              </a:rPr>
              <a:t>The data will be used to test the hypotheses in the following way:</a:t>
            </a:r>
          </a:p>
          <a:p>
            <a:pPr marL="0" indent="0">
              <a:buNone/>
            </a:pPr>
            <a:endParaRPr lang="en-US" dirty="0">
              <a:latin typeface="Helvetica"/>
              <a:cs typeface="Calibri"/>
            </a:endParaRPr>
          </a:p>
          <a:p>
            <a:pPr marL="457200" indent="-457200"/>
            <a:r>
              <a:rPr lang="en-US" dirty="0">
                <a:latin typeface="Helvetica"/>
                <a:ea typeface="+mn-lt"/>
                <a:cs typeface="+mn-lt"/>
              </a:rPr>
              <a:t>Visualizations will show whether there is a correlation between account balance and age of clients</a:t>
            </a:r>
            <a:br>
              <a:rPr lang="en-US" dirty="0">
                <a:latin typeface="Helvetica"/>
                <a:ea typeface="+mn-lt"/>
                <a:cs typeface="+mn-lt"/>
              </a:rPr>
            </a:br>
            <a:endParaRPr lang="en-US" dirty="0">
              <a:latin typeface="Helvetica"/>
              <a:ea typeface="+mn-lt"/>
              <a:cs typeface="+mn-lt"/>
            </a:endParaRPr>
          </a:p>
          <a:p>
            <a:pPr marL="457200" indent="-457200"/>
            <a:r>
              <a:rPr lang="en-US" dirty="0">
                <a:latin typeface="Helvetica"/>
                <a:ea typeface="+mn-lt"/>
                <a:cs typeface="+mn-lt"/>
              </a:rPr>
              <a:t>t-tests will show the significance of account balance differences for different types of marital status and education level</a:t>
            </a:r>
            <a:endParaRPr lang="en-US" dirty="0">
              <a:latin typeface="Helvetica"/>
              <a:cs typeface="Calibri" panose="020F0502020204030204"/>
            </a:endParaRPr>
          </a:p>
        </p:txBody>
      </p:sp>
    </p:spTree>
    <p:extLst>
      <p:ext uri="{BB962C8B-B14F-4D97-AF65-F5344CB8AC3E}">
        <p14:creationId xmlns:p14="http://schemas.microsoft.com/office/powerpoint/2010/main" val="2301168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7E3E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0E4B5-5A90-4D98-85DC-D840E57B26C1}"/>
              </a:ext>
            </a:extLst>
          </p:cNvPr>
          <p:cNvSpPr>
            <a:spLocks noGrp="1"/>
          </p:cNvSpPr>
          <p:nvPr>
            <p:ph type="title"/>
          </p:nvPr>
        </p:nvSpPr>
        <p:spPr/>
        <p:txBody>
          <a:bodyPr/>
          <a:lstStyle/>
          <a:p>
            <a:r>
              <a:rPr lang="en-US" b="1" dirty="0">
                <a:latin typeface="Grotesque"/>
                <a:cs typeface="Calibri Light"/>
              </a:rPr>
              <a:t>How will the findings be used?</a:t>
            </a:r>
            <a:endParaRPr lang="en-US" b="1">
              <a:latin typeface="Grotesque"/>
            </a:endParaRPr>
          </a:p>
        </p:txBody>
      </p:sp>
      <p:sp>
        <p:nvSpPr>
          <p:cNvPr id="3" name="Content Placeholder 2">
            <a:extLst>
              <a:ext uri="{FF2B5EF4-FFF2-40B4-BE49-F238E27FC236}">
                <a16:creationId xmlns:a16="http://schemas.microsoft.com/office/drawing/2014/main" id="{A30D72B7-3C16-4BD2-9FFA-9CBA4607071D}"/>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dirty="0">
                <a:latin typeface="Helvetica"/>
                <a:ea typeface="+mn-lt"/>
                <a:cs typeface="+mn-lt"/>
              </a:rPr>
              <a:t>This can be applicable to my recent job role as a business analyst at a Bank. I believe my employer will be interested in knowing the following:</a:t>
            </a:r>
          </a:p>
          <a:p>
            <a:pPr marL="0" indent="0">
              <a:buNone/>
            </a:pPr>
            <a:endParaRPr lang="en-US" dirty="0">
              <a:latin typeface="Helvetica"/>
              <a:ea typeface="+mn-lt"/>
              <a:cs typeface="+mn-lt"/>
            </a:endParaRPr>
          </a:p>
          <a:p>
            <a:r>
              <a:rPr lang="en-US" dirty="0">
                <a:latin typeface="Helvetica"/>
                <a:ea typeface="+mn-lt"/>
                <a:cs typeface="+mn-lt"/>
              </a:rPr>
              <a:t>Do clients save more with age?</a:t>
            </a:r>
            <a:br>
              <a:rPr lang="en-US" dirty="0">
                <a:latin typeface="Helvetica"/>
                <a:ea typeface="+mn-lt"/>
                <a:cs typeface="+mn-lt"/>
              </a:rPr>
            </a:br>
            <a:endParaRPr lang="en-US" dirty="0">
              <a:latin typeface="Helvetica"/>
              <a:ea typeface="+mn-lt"/>
              <a:cs typeface="+mn-lt"/>
            </a:endParaRPr>
          </a:p>
          <a:p>
            <a:r>
              <a:rPr lang="en-US" dirty="0">
                <a:latin typeface="Helvetica"/>
                <a:ea typeface="+mn-lt"/>
                <a:cs typeface="+mn-lt"/>
              </a:rPr>
              <a:t>Does the education level or marital status of clients allow them to accumulate more money or save more?</a:t>
            </a:r>
            <a:endParaRPr lang="en-US" dirty="0"/>
          </a:p>
          <a:p>
            <a:pPr marL="0" indent="0">
              <a:buNone/>
            </a:pPr>
            <a:endParaRPr lang="en-US" dirty="0">
              <a:latin typeface="Helvetica"/>
              <a:ea typeface="+mn-lt"/>
              <a:cs typeface="+mn-lt"/>
            </a:endParaRPr>
          </a:p>
          <a:p>
            <a:pPr marL="0" indent="0">
              <a:buNone/>
            </a:pPr>
            <a:r>
              <a:rPr lang="en-US" dirty="0">
                <a:latin typeface="Helvetica"/>
                <a:ea typeface="+mn-lt"/>
                <a:cs typeface="+mn-lt"/>
              </a:rPr>
              <a:t>Knowing these things will be helpful in targeting products toward improving revenue .</a:t>
            </a:r>
            <a:endParaRPr lang="en-US" dirty="0">
              <a:latin typeface="Helvetica"/>
              <a:cs typeface="Calibri"/>
            </a:endParaRPr>
          </a:p>
        </p:txBody>
      </p:sp>
    </p:spTree>
    <p:extLst>
      <p:ext uri="{BB962C8B-B14F-4D97-AF65-F5344CB8AC3E}">
        <p14:creationId xmlns:p14="http://schemas.microsoft.com/office/powerpoint/2010/main" val="952276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7E3E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CD124-9439-4141-BC87-D8B4572940F2}"/>
              </a:ext>
            </a:extLst>
          </p:cNvPr>
          <p:cNvSpPr>
            <a:spLocks noGrp="1"/>
          </p:cNvSpPr>
          <p:nvPr>
            <p:ph type="title"/>
          </p:nvPr>
        </p:nvSpPr>
        <p:spPr/>
        <p:txBody>
          <a:bodyPr/>
          <a:lstStyle/>
          <a:p>
            <a:r>
              <a:rPr lang="en-US" b="1" dirty="0">
                <a:latin typeface="Grotesque"/>
              </a:rPr>
              <a:t>The analyses – hypothesis #1</a:t>
            </a:r>
          </a:p>
        </p:txBody>
      </p:sp>
      <p:sp>
        <p:nvSpPr>
          <p:cNvPr id="3" name="Content Placeholder 2">
            <a:extLst>
              <a:ext uri="{FF2B5EF4-FFF2-40B4-BE49-F238E27FC236}">
                <a16:creationId xmlns:a16="http://schemas.microsoft.com/office/drawing/2014/main" id="{F3249F3D-40ED-4295-A990-93B5CF7B9955}"/>
              </a:ext>
            </a:extLst>
          </p:cNvPr>
          <p:cNvSpPr>
            <a:spLocks noGrp="1"/>
          </p:cNvSpPr>
          <p:nvPr>
            <p:ph idx="1"/>
          </p:nvPr>
        </p:nvSpPr>
        <p:spPr>
          <a:xfrm>
            <a:off x="838200" y="1825625"/>
            <a:ext cx="10515600" cy="4519996"/>
          </a:xfrm>
        </p:spPr>
        <p:txBody>
          <a:bodyPr vert="horz" lIns="91440" tIns="45720" rIns="91440" bIns="45720" rtlCol="0" anchor="t">
            <a:normAutofit/>
          </a:bodyPr>
          <a:lstStyle/>
          <a:p>
            <a:pPr marL="0" indent="0">
              <a:buNone/>
            </a:pPr>
            <a:r>
              <a:rPr lang="en-US" dirty="0">
                <a:latin typeface="Helvetica"/>
                <a:cs typeface="Helvetica"/>
              </a:rPr>
              <a:t>For hypothesis #1, visualization were used to show </a:t>
            </a:r>
            <a:r>
              <a:rPr lang="en-US" dirty="0">
                <a:latin typeface="Helvetica"/>
                <a:ea typeface="+mn-lt"/>
                <a:cs typeface="+mn-lt"/>
              </a:rPr>
              <a:t>whether there is a </a:t>
            </a:r>
            <a:r>
              <a:rPr lang="en-US" dirty="0">
                <a:latin typeface="Helvetica"/>
                <a:cs typeface="Helvetica"/>
              </a:rPr>
              <a:t>correlation between </a:t>
            </a:r>
            <a:r>
              <a:rPr lang="en-US" dirty="0">
                <a:latin typeface="Helvetica"/>
                <a:ea typeface="+mn-lt"/>
                <a:cs typeface="+mn-lt"/>
              </a:rPr>
              <a:t>account balance and age of clients</a:t>
            </a:r>
            <a:r>
              <a:rPr lang="en-US" dirty="0">
                <a:latin typeface="Helvetica"/>
                <a:cs typeface="Helvetica"/>
              </a:rPr>
              <a:t>:</a:t>
            </a:r>
          </a:p>
        </p:txBody>
      </p:sp>
      <p:sp>
        <p:nvSpPr>
          <p:cNvPr id="7" name="Content Placeholder 2">
            <a:extLst>
              <a:ext uri="{FF2B5EF4-FFF2-40B4-BE49-F238E27FC236}">
                <a16:creationId xmlns:a16="http://schemas.microsoft.com/office/drawing/2014/main" id="{476ACA29-36AA-464D-86FF-FFA5BF674E3D}"/>
              </a:ext>
            </a:extLst>
          </p:cNvPr>
          <p:cNvSpPr txBox="1">
            <a:spLocks/>
          </p:cNvSpPr>
          <p:nvPr/>
        </p:nvSpPr>
        <p:spPr>
          <a:xfrm>
            <a:off x="841465" y="5169783"/>
            <a:ext cx="10519754" cy="142090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2800" dirty="0">
                <a:latin typeface="Helvetica"/>
                <a:cs typeface="Helvetica"/>
              </a:rPr>
              <a:t>The visualization show strong correlations between each of the three subjects.</a:t>
            </a:r>
          </a:p>
        </p:txBody>
      </p:sp>
      <p:pic>
        <p:nvPicPr>
          <p:cNvPr id="6" name="Picture 5">
            <a:extLst>
              <a:ext uri="{FF2B5EF4-FFF2-40B4-BE49-F238E27FC236}">
                <a16:creationId xmlns:a16="http://schemas.microsoft.com/office/drawing/2014/main" id="{2431C6DF-B24C-2D0A-1CF1-F3380B038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7994" y="2721515"/>
            <a:ext cx="4609582" cy="2672321"/>
          </a:xfrm>
          <a:prstGeom prst="rect">
            <a:avLst/>
          </a:prstGeom>
        </p:spPr>
      </p:pic>
    </p:spTree>
    <p:extLst>
      <p:ext uri="{BB962C8B-B14F-4D97-AF65-F5344CB8AC3E}">
        <p14:creationId xmlns:p14="http://schemas.microsoft.com/office/powerpoint/2010/main" val="2756636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7E3E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CD124-9439-4141-BC87-D8B4572940F2}"/>
              </a:ext>
            </a:extLst>
          </p:cNvPr>
          <p:cNvSpPr>
            <a:spLocks noGrp="1"/>
          </p:cNvSpPr>
          <p:nvPr>
            <p:ph type="title"/>
          </p:nvPr>
        </p:nvSpPr>
        <p:spPr/>
        <p:txBody>
          <a:bodyPr/>
          <a:lstStyle/>
          <a:p>
            <a:r>
              <a:rPr lang="en-US" b="1" dirty="0">
                <a:latin typeface="Grotesque"/>
              </a:rPr>
              <a:t>The analyses – hypothesis #2</a:t>
            </a:r>
          </a:p>
        </p:txBody>
      </p:sp>
      <p:sp>
        <p:nvSpPr>
          <p:cNvPr id="3" name="Content Placeholder 2">
            <a:extLst>
              <a:ext uri="{FF2B5EF4-FFF2-40B4-BE49-F238E27FC236}">
                <a16:creationId xmlns:a16="http://schemas.microsoft.com/office/drawing/2014/main" id="{F3249F3D-40ED-4295-A990-93B5CF7B9955}"/>
              </a:ext>
            </a:extLst>
          </p:cNvPr>
          <p:cNvSpPr>
            <a:spLocks noGrp="1"/>
          </p:cNvSpPr>
          <p:nvPr>
            <p:ph idx="1"/>
          </p:nvPr>
        </p:nvSpPr>
        <p:spPr>
          <a:xfrm>
            <a:off x="838200" y="1825625"/>
            <a:ext cx="10515600" cy="4866120"/>
          </a:xfrm>
        </p:spPr>
        <p:txBody>
          <a:bodyPr vert="horz" lIns="91440" tIns="45720" rIns="91440" bIns="45720" rtlCol="0" anchor="t">
            <a:normAutofit/>
          </a:bodyPr>
          <a:lstStyle/>
          <a:p>
            <a:pPr marL="0" indent="0">
              <a:buNone/>
            </a:pPr>
            <a:r>
              <a:rPr lang="en-US" dirty="0">
                <a:latin typeface="Helvetica"/>
                <a:cs typeface="Helvetica"/>
              </a:rPr>
              <a:t>For hypothesis #2, an independent samples t-test was used to support the hypothesis that the </a:t>
            </a:r>
            <a:r>
              <a:rPr lang="en-US" dirty="0">
                <a:latin typeface="Helvetica"/>
                <a:ea typeface="+mn-lt"/>
                <a:cs typeface="+mn-lt"/>
              </a:rPr>
              <a:t>marital status has no impact on account balance but the education level has an impact on account balance</a:t>
            </a:r>
            <a:r>
              <a:rPr lang="en-US" dirty="0">
                <a:latin typeface="Helvetica"/>
                <a:cs typeface="Helvetica"/>
              </a:rPr>
              <a:t>.</a:t>
            </a:r>
          </a:p>
        </p:txBody>
      </p:sp>
      <p:sp>
        <p:nvSpPr>
          <p:cNvPr id="7" name="Content Placeholder 2">
            <a:extLst>
              <a:ext uri="{FF2B5EF4-FFF2-40B4-BE49-F238E27FC236}">
                <a16:creationId xmlns:a16="http://schemas.microsoft.com/office/drawing/2014/main" id="{476ACA29-36AA-464D-86FF-FFA5BF674E3D}"/>
              </a:ext>
            </a:extLst>
          </p:cNvPr>
          <p:cNvSpPr txBox="1">
            <a:spLocks/>
          </p:cNvSpPr>
          <p:nvPr/>
        </p:nvSpPr>
        <p:spPr>
          <a:xfrm>
            <a:off x="685800" y="4966855"/>
            <a:ext cx="10895473" cy="1859827"/>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2800" dirty="0">
                <a:latin typeface="Helvetica"/>
                <a:cs typeface="Helvetica"/>
              </a:rPr>
              <a:t>The t-test rejected the hypothesis that the the </a:t>
            </a:r>
            <a:r>
              <a:rPr lang="en-US" sz="2800" dirty="0">
                <a:latin typeface="Helvetica"/>
                <a:ea typeface="+mn-lt"/>
                <a:cs typeface="+mn-lt"/>
              </a:rPr>
              <a:t>marital status has no impact on clients account balances but the education level has an impact on account balance</a:t>
            </a:r>
            <a:r>
              <a:rPr lang="en-US" sz="2800" dirty="0">
                <a:latin typeface="Helvetica"/>
                <a:cs typeface="Helvetica"/>
              </a:rPr>
              <a:t>. In fact, there is statistical evidence to the contrary! They both have an impact!</a:t>
            </a:r>
          </a:p>
        </p:txBody>
      </p:sp>
      <p:sp>
        <p:nvSpPr>
          <p:cNvPr id="4" name="TextBox 3">
            <a:extLst>
              <a:ext uri="{FF2B5EF4-FFF2-40B4-BE49-F238E27FC236}">
                <a16:creationId xmlns:a16="http://schemas.microsoft.com/office/drawing/2014/main" id="{47520245-27D4-4D4B-8332-078EC820C3FE}"/>
              </a:ext>
            </a:extLst>
          </p:cNvPr>
          <p:cNvSpPr txBox="1"/>
          <p:nvPr/>
        </p:nvSpPr>
        <p:spPr>
          <a:xfrm>
            <a:off x="875736" y="3428999"/>
            <a:ext cx="10221755"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595959"/>
                </a:solidFill>
                <a:latin typeface="Helvetica"/>
              </a:rPr>
              <a:t>The t-stat and p-values for education level and education level were as follows:</a:t>
            </a:r>
          </a:p>
          <a:p>
            <a:pPr marL="285750" indent="-285750">
              <a:buFont typeface="Arial" panose="020B0604020202020204" pitchFamily="34" charset="0"/>
              <a:buChar char="•"/>
            </a:pPr>
            <a:r>
              <a:rPr lang="en-US" sz="2000" dirty="0">
                <a:solidFill>
                  <a:srgbClr val="595959"/>
                </a:solidFill>
                <a:latin typeface="Helvetica"/>
              </a:rPr>
              <a:t>Marital Status</a:t>
            </a:r>
          </a:p>
          <a:p>
            <a:pPr marL="742950" lvl="1" indent="-285750">
              <a:buFont typeface="Arial" panose="020B0604020202020204" pitchFamily="34" charset="0"/>
              <a:buChar char="•"/>
            </a:pPr>
            <a:r>
              <a:rPr lang="en-US" sz="2000" dirty="0">
                <a:solidFill>
                  <a:srgbClr val="595959"/>
                </a:solidFill>
                <a:latin typeface="Helvetica"/>
              </a:rPr>
              <a:t>Statistic =- 3.7947482407889943, p-value = 0.00014801100623716576</a:t>
            </a:r>
          </a:p>
          <a:p>
            <a:pPr marL="285750" indent="-285750">
              <a:buFont typeface="Arial" panose="020B0604020202020204" pitchFamily="34" charset="0"/>
              <a:buChar char="•"/>
            </a:pPr>
            <a:r>
              <a:rPr lang="en-US" sz="2000" dirty="0">
                <a:solidFill>
                  <a:srgbClr val="595959"/>
                </a:solidFill>
                <a:latin typeface="Helvetica"/>
              </a:rPr>
              <a:t>Education level</a:t>
            </a:r>
          </a:p>
          <a:p>
            <a:pPr marL="742950" lvl="1" indent="-285750">
              <a:buFont typeface="Arial" panose="020B0604020202020204" pitchFamily="34" charset="0"/>
              <a:buChar char="•"/>
            </a:pPr>
            <a:r>
              <a:rPr lang="en-US" sz="2000" dirty="0">
                <a:solidFill>
                  <a:srgbClr val="595959"/>
                </a:solidFill>
                <a:latin typeface="Helvetica"/>
              </a:rPr>
              <a:t>statistic=-17.97585793512124, p-value = 6.158616290344418e-72</a:t>
            </a:r>
          </a:p>
        </p:txBody>
      </p:sp>
    </p:spTree>
    <p:extLst>
      <p:ext uri="{BB962C8B-B14F-4D97-AF65-F5344CB8AC3E}">
        <p14:creationId xmlns:p14="http://schemas.microsoft.com/office/powerpoint/2010/main" val="2506266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7E3E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BBAF-7CB7-4229-B0D5-5606EDF66233}"/>
              </a:ext>
            </a:extLst>
          </p:cNvPr>
          <p:cNvSpPr>
            <a:spLocks noGrp="1"/>
          </p:cNvSpPr>
          <p:nvPr>
            <p:ph type="title"/>
          </p:nvPr>
        </p:nvSpPr>
        <p:spPr/>
        <p:txBody>
          <a:bodyPr/>
          <a:lstStyle/>
          <a:p>
            <a:r>
              <a:rPr lang="en-US" b="1" dirty="0">
                <a:latin typeface="Grotesque"/>
              </a:rPr>
              <a:t>Project summary</a:t>
            </a:r>
          </a:p>
        </p:txBody>
      </p:sp>
      <p:sp>
        <p:nvSpPr>
          <p:cNvPr id="3" name="Content Placeholder 2">
            <a:extLst>
              <a:ext uri="{FF2B5EF4-FFF2-40B4-BE49-F238E27FC236}">
                <a16:creationId xmlns:a16="http://schemas.microsoft.com/office/drawing/2014/main" id="{E2C4FB0E-BA9E-4BA6-9E28-C0176404DFDB}"/>
              </a:ext>
            </a:extLst>
          </p:cNvPr>
          <p:cNvSpPr>
            <a:spLocks noGrp="1"/>
          </p:cNvSpPr>
          <p:nvPr>
            <p:ph idx="1"/>
          </p:nvPr>
        </p:nvSpPr>
        <p:spPr/>
        <p:txBody>
          <a:bodyPr vert="horz" lIns="91440" tIns="45720" rIns="91440" bIns="45720" rtlCol="0" anchor="t">
            <a:normAutofit/>
          </a:bodyPr>
          <a:lstStyle/>
          <a:p>
            <a:pPr marL="0" indent="0">
              <a:buNone/>
            </a:pPr>
            <a:r>
              <a:rPr lang="en-US" b="1" dirty="0">
                <a:latin typeface="Helvetica"/>
                <a:cs typeface="Helvetica"/>
              </a:rPr>
              <a:t>Hypothesis #1 has been confirmed.</a:t>
            </a:r>
            <a:r>
              <a:rPr lang="en-US" dirty="0">
                <a:latin typeface="Helvetica"/>
                <a:cs typeface="Helvetica"/>
              </a:rPr>
              <a:t> There is no correlation between age and account balance. Older clients are not likely to have a higher balance than younger clients and vice versa .</a:t>
            </a:r>
          </a:p>
          <a:p>
            <a:pPr marL="0" indent="0">
              <a:buNone/>
            </a:pPr>
            <a:endParaRPr lang="en-US" dirty="0">
              <a:latin typeface="Helvetica"/>
              <a:cs typeface="Helvetica"/>
            </a:endParaRPr>
          </a:p>
          <a:p>
            <a:pPr marL="0" indent="0">
              <a:buNone/>
            </a:pPr>
            <a:r>
              <a:rPr lang="en-US" b="1" dirty="0">
                <a:latin typeface="Helvetica"/>
                <a:cs typeface="Helvetica"/>
              </a:rPr>
              <a:t>Hypothesis #2 has been rejected.</a:t>
            </a:r>
            <a:r>
              <a:rPr lang="en-US" dirty="0">
                <a:latin typeface="Helvetica"/>
                <a:cs typeface="Helvetica"/>
              </a:rPr>
              <a:t> There is strong statistical evidence that married clients and clients with tertiary education level have better account balances.</a:t>
            </a:r>
          </a:p>
        </p:txBody>
      </p:sp>
      <p:sp>
        <p:nvSpPr>
          <p:cNvPr id="5" name="Content Placeholder 2">
            <a:extLst>
              <a:ext uri="{FF2B5EF4-FFF2-40B4-BE49-F238E27FC236}">
                <a16:creationId xmlns:a16="http://schemas.microsoft.com/office/drawing/2014/main" id="{1771127E-9569-4D63-B26D-69A7B0E89822}"/>
              </a:ext>
            </a:extLst>
          </p:cNvPr>
          <p:cNvSpPr txBox="1">
            <a:spLocks/>
          </p:cNvSpPr>
          <p:nvPr/>
        </p:nvSpPr>
        <p:spPr>
          <a:xfrm>
            <a:off x="835764" y="5092942"/>
            <a:ext cx="10947726" cy="145231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a:buNone/>
            </a:pPr>
            <a:r>
              <a:rPr lang="en-US" sz="1600" dirty="0">
                <a:solidFill>
                  <a:srgbClr val="595959"/>
                </a:solidFill>
                <a:latin typeface="Helvetica"/>
                <a:cs typeface="Helvetica"/>
              </a:rPr>
              <a:t>For reference:</a:t>
            </a:r>
            <a:endParaRPr lang="en-US" dirty="0"/>
          </a:p>
          <a:p>
            <a:pPr marL="0" indent="0" algn="r">
              <a:buNone/>
            </a:pPr>
            <a:r>
              <a:rPr lang="en-US" sz="1600" dirty="0">
                <a:solidFill>
                  <a:srgbClr val="595959"/>
                </a:solidFill>
                <a:latin typeface="Helvetica"/>
                <a:cs typeface="Helvetica"/>
              </a:rPr>
              <a:t>The proposal is </a:t>
            </a:r>
            <a:r>
              <a:rPr lang="en-US" sz="1600" dirty="0">
                <a:solidFill>
                  <a:srgbClr val="595959"/>
                </a:solidFill>
                <a:latin typeface="Helvetica"/>
                <a:cs typeface="Helvetica"/>
                <a:hlinkClick r:id="rId2">
                  <a:extLst>
                    <a:ext uri="{A12FA001-AC4F-418D-AE19-62706E023703}">
                      <ahyp:hlinkClr xmlns:ahyp="http://schemas.microsoft.com/office/drawing/2018/hyperlinkcolor" val="tx"/>
                    </a:ext>
                  </a:extLst>
                </a:hlinkClick>
              </a:rPr>
              <a:t>here</a:t>
            </a:r>
            <a:r>
              <a:rPr lang="en-US" sz="1600" dirty="0">
                <a:solidFill>
                  <a:srgbClr val="595959"/>
                </a:solidFill>
                <a:latin typeface="Helvetica"/>
                <a:cs typeface="Helvetica"/>
              </a:rPr>
              <a:t>.</a:t>
            </a:r>
          </a:p>
          <a:p>
            <a:pPr marL="0" indent="0" algn="r">
              <a:buNone/>
            </a:pPr>
            <a:r>
              <a:rPr lang="en-US" sz="1600" dirty="0">
                <a:solidFill>
                  <a:srgbClr val="595959"/>
                </a:solidFill>
                <a:latin typeface="Helvetica"/>
                <a:cs typeface="Helvetica"/>
              </a:rPr>
              <a:t>The </a:t>
            </a:r>
            <a:r>
              <a:rPr lang="en-US" sz="1600" dirty="0" err="1">
                <a:solidFill>
                  <a:srgbClr val="595959"/>
                </a:solidFill>
                <a:latin typeface="Helvetica"/>
                <a:cs typeface="Helvetica"/>
              </a:rPr>
              <a:t>Colab</a:t>
            </a:r>
            <a:r>
              <a:rPr lang="en-US" sz="1600" dirty="0">
                <a:solidFill>
                  <a:srgbClr val="595959"/>
                </a:solidFill>
                <a:latin typeface="Helvetica"/>
                <a:cs typeface="Helvetica"/>
              </a:rPr>
              <a:t> Notebook is </a:t>
            </a:r>
            <a:r>
              <a:rPr lang="en-US" sz="1600" dirty="0">
                <a:solidFill>
                  <a:srgbClr val="595959"/>
                </a:solidFill>
                <a:latin typeface="Helvetica"/>
                <a:cs typeface="Helvetica"/>
                <a:hlinkClick r:id="rId3">
                  <a:extLst>
                    <a:ext uri="{A12FA001-AC4F-418D-AE19-62706E023703}">
                      <ahyp:hlinkClr xmlns:ahyp="http://schemas.microsoft.com/office/drawing/2018/hyperlinkcolor" val="tx"/>
                    </a:ext>
                  </a:extLst>
                </a:hlinkClick>
              </a:rPr>
              <a:t>here</a:t>
            </a:r>
            <a:r>
              <a:rPr lang="en-US" sz="1600" dirty="0">
                <a:solidFill>
                  <a:srgbClr val="595959"/>
                </a:solidFill>
                <a:latin typeface="Helvetica"/>
                <a:cs typeface="Helvetica"/>
              </a:rPr>
              <a:t>.</a:t>
            </a:r>
          </a:p>
        </p:txBody>
      </p:sp>
    </p:spTree>
    <p:extLst>
      <p:ext uri="{BB962C8B-B14F-4D97-AF65-F5344CB8AC3E}">
        <p14:creationId xmlns:p14="http://schemas.microsoft.com/office/powerpoint/2010/main" val="16725943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Notes xmlns="23560f33-79eb-440e-9597-af772be87b7b" xsi:nil="true"/>
    <Lesson_x0023_ xmlns="23560f33-79eb-440e-9597-af772be87b7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7AAF4088E831C47BD6CFC82E6125FE5" ma:contentTypeVersion="13" ma:contentTypeDescription="Create a new document." ma:contentTypeScope="" ma:versionID="26c4de5084f4fddb49fdc66fa84a62d0">
  <xsd:schema xmlns:xsd="http://www.w3.org/2001/XMLSchema" xmlns:xs="http://www.w3.org/2001/XMLSchema" xmlns:p="http://schemas.microsoft.com/office/2006/metadata/properties" xmlns:ns2="23560f33-79eb-440e-9597-af772be87b7b" xmlns:ns3="52c6491e-9efb-4201-96ef-8ec8937a59f2" targetNamespace="http://schemas.microsoft.com/office/2006/metadata/properties" ma:root="true" ma:fieldsID="d5e77d28acfdb3b8add745559b2cccfe" ns2:_="" ns3:_="">
    <xsd:import namespace="23560f33-79eb-440e-9597-af772be87b7b"/>
    <xsd:import namespace="52c6491e-9efb-4201-96ef-8ec8937a59f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Notes" minOccurs="0"/>
                <xsd:element ref="ns2:Lesson_x0023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560f33-79eb-440e-9597-af772be87b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Notes" ma:index="19" nillable="true" ma:displayName="Notes" ma:format="Dropdown" ma:internalName="Notes">
      <xsd:simpleType>
        <xsd:restriction base="dms:Note">
          <xsd:maxLength value="255"/>
        </xsd:restriction>
      </xsd:simpleType>
    </xsd:element>
    <xsd:element name="Lesson_x0023_" ma:index="20" nillable="true" ma:displayName="Lesson #" ma:format="Dropdown" ma:internalName="Lesson_x0023_"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52c6491e-9efb-4201-96ef-8ec8937a59f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E9C182-6BE6-4713-8331-336020D385B8}">
  <ds:schemaRefs>
    <ds:schemaRef ds:uri="http://schemas.microsoft.com/sharepoint/v3/contenttype/forms"/>
  </ds:schemaRefs>
</ds:datastoreItem>
</file>

<file path=customXml/itemProps2.xml><?xml version="1.0" encoding="utf-8"?>
<ds:datastoreItem xmlns:ds="http://schemas.openxmlformats.org/officeDocument/2006/customXml" ds:itemID="{F1EEB2DA-0E4F-4D6D-9E17-DFE801AFE85F}">
  <ds:schemaRefs>
    <ds:schemaRef ds:uri="http://schemas.microsoft.com/office/2006/metadata/properties"/>
    <ds:schemaRef ds:uri="http://schemas.microsoft.com/office/infopath/2007/PartnerControls"/>
    <ds:schemaRef ds:uri="23560f33-79eb-440e-9597-af772be87b7b"/>
  </ds:schemaRefs>
</ds:datastoreItem>
</file>

<file path=customXml/itemProps3.xml><?xml version="1.0" encoding="utf-8"?>
<ds:datastoreItem xmlns:ds="http://schemas.openxmlformats.org/officeDocument/2006/customXml" ds:itemID="{0D11996B-FD74-4ED2-A6E0-5DE78F9317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560f33-79eb-440e-9597-af772be87b7b"/>
    <ds:schemaRef ds:uri="52c6491e-9efb-4201-96ef-8ec8937a59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587</TotalTime>
  <Words>587</Words>
  <Application>Microsoft Macintosh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Grotesque</vt:lpstr>
      <vt:lpstr>Helvetica</vt:lpstr>
      <vt:lpstr>Office Theme</vt:lpstr>
      <vt:lpstr>Capstone III Presentation</vt:lpstr>
      <vt:lpstr>The dataset</vt:lpstr>
      <vt:lpstr>The research questions</vt:lpstr>
      <vt:lpstr>The hypotheses</vt:lpstr>
      <vt:lpstr>How will the data test the hypotheses?</vt:lpstr>
      <vt:lpstr>How will the findings be used?</vt:lpstr>
      <vt:lpstr>The analyses – hypothesis #1</vt:lpstr>
      <vt:lpstr>The analyses – hypothesis #2</vt:lpstr>
      <vt:lpstr>Project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Lemmy Oshenye</cp:lastModifiedBy>
  <cp:revision>357</cp:revision>
  <dcterms:created xsi:type="dcterms:W3CDTF">2022-01-10T19:20:08Z</dcterms:created>
  <dcterms:modified xsi:type="dcterms:W3CDTF">2022-09-02T21:55:54Z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0x01010027AAF4088E831C47BD6CFC82E6125FE5</vt:lpwstr>
  </property>
</Properties>
</file>