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5"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5C0549-3695-4280-7E72-84E53E0FD6B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4D1DD007-E002-1CD5-7D27-B6457A092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DC33518-9FB9-7D36-44BE-4FF886E9E25A}"/>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14DC138C-C9A3-EB14-A689-C4BC8B738DC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9CF015B-5281-9F74-F128-DE1F726F5B2A}"/>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240657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2A50B3-FBDD-3619-CDD7-E94354FC179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44B4A17-B9A6-031F-496C-E8E1FF7B526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ABE5CE6-D00D-46A7-994E-DF077897B345}"/>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178139E4-13EE-AB5A-5D56-B9C7A784806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A7D89DD-E11C-CFE4-1C5C-A8CF6CA06B67}"/>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279427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B7B77A3-5081-DE2A-ED07-2C5C7D6B463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49FD468-057B-504E-017F-ECB97F173B6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CF4987D-88F2-B0CE-8C44-F711F21E1A73}"/>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3CF66399-2A17-DBD4-BD50-859DB1A8EFE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CAE6ADA-E446-5CBE-BA9E-025DAB116AD1}"/>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201991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03382D-F5E0-C07C-01EF-04CE32784B1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FE39024-5D0D-6C04-70EB-67E4A0B5FB7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5B69FE-23EB-BC49-962A-1FEB302E1EF5}"/>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45B0E33A-28D4-B181-F294-290D4791D06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E991A20-325A-55C1-7E56-F14C8575118F}"/>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329187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6F1D5F-D95D-F823-B89A-594BAC83FDB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BC0247D-B17F-92B6-2501-529C32E0AB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DC8244B-216B-9ECB-8784-5D76272D64E2}"/>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1E41A9C6-18A7-2FEE-92BF-8E926D0831E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DFB855B-A2BA-D6D9-925C-48690F80585C}"/>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304149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B5AB30-5793-67E6-079D-D7E9C80A9B7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950BF8E-680C-1B71-62F6-6E32D50E3CE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EAF3803-A701-E464-CCCB-DA60C25D608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1E40120-1C62-DFAD-78F0-39AEF1C6C51F}"/>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6" name="מציין מיקום של כותרת תחתונה 5">
            <a:extLst>
              <a:ext uri="{FF2B5EF4-FFF2-40B4-BE49-F238E27FC236}">
                <a16:creationId xmlns:a16="http://schemas.microsoft.com/office/drawing/2014/main" id="{3F7C7386-A4B0-9774-5050-077A47420B3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CB78EAA-42C1-2193-F79D-C8CB7D0A38A3}"/>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338935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75D652-A643-BF74-C279-5562BF8D9C4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9CBF0D6-E2CE-106F-9DE0-CCB0D4ED9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E7EDB2D-266B-AF40-9900-885977C0E055}"/>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EFCB26E-25B5-D5A0-F022-889F17E646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9F04C4C-43F0-5187-1B0A-1400F2BCF15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2198091D-3091-805F-BCC7-9855908D6B25}"/>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8" name="מציין מיקום של כותרת תחתונה 7">
            <a:extLst>
              <a:ext uri="{FF2B5EF4-FFF2-40B4-BE49-F238E27FC236}">
                <a16:creationId xmlns:a16="http://schemas.microsoft.com/office/drawing/2014/main" id="{0011BEB3-E35D-8A60-5C86-73DD5D2020F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021EE1A1-1864-B191-5311-4B2C906B09CC}"/>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83885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18FA78-CFD7-EEAE-A25F-96C72DA590A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373A728-14B4-3FBB-EAD0-E046AFEA06FE}"/>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4" name="מציין מיקום של כותרת תחתונה 3">
            <a:extLst>
              <a:ext uri="{FF2B5EF4-FFF2-40B4-BE49-F238E27FC236}">
                <a16:creationId xmlns:a16="http://schemas.microsoft.com/office/drawing/2014/main" id="{A92172D2-A5E0-EF34-B28D-DA620554C5C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CFD89EB-5F49-5330-385A-56202E3F1C8D}"/>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156117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AAC1DEAF-2C47-F8A8-D00D-73061B2DF0B5}"/>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3" name="מציין מיקום של כותרת תחתונה 2">
            <a:extLst>
              <a:ext uri="{FF2B5EF4-FFF2-40B4-BE49-F238E27FC236}">
                <a16:creationId xmlns:a16="http://schemas.microsoft.com/office/drawing/2014/main" id="{8F9970AF-7C9B-7D06-5C3E-1CDC837AD7C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5821089-5E65-11F1-EF28-825228230D4E}"/>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275108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230F7B-BE2F-B123-B04B-84F5110E5CC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9137892-BDAE-8933-436E-5634272C6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216F32C-3635-D24B-8A2F-5263911D0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91ED0EC-0B8F-8D63-60E0-AA545531B139}"/>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6" name="מציין מיקום של כותרת תחתונה 5">
            <a:extLst>
              <a:ext uri="{FF2B5EF4-FFF2-40B4-BE49-F238E27FC236}">
                <a16:creationId xmlns:a16="http://schemas.microsoft.com/office/drawing/2014/main" id="{941BE224-67EE-DAC0-EE39-6E786286481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CCE3D8D-A30D-4DE6-74ED-9D36FEE253DF}"/>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220732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3EEEC5-3F40-2EE7-29C2-0BFF95818BF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07971C6-C0FF-2246-B928-50BBB2B73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393D3D2-4021-81DF-9DCD-CFE46E87A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E813ADD-3191-95A4-6E18-F4847DE4E7FE}"/>
              </a:ext>
            </a:extLst>
          </p:cNvPr>
          <p:cNvSpPr>
            <a:spLocks noGrp="1"/>
          </p:cNvSpPr>
          <p:nvPr>
            <p:ph type="dt" sz="half" idx="10"/>
          </p:nvPr>
        </p:nvSpPr>
        <p:spPr/>
        <p:txBody>
          <a:bodyPr/>
          <a:lstStyle/>
          <a:p>
            <a:fld id="{F47DCB3B-65F8-41B1-9C29-96E6B7024F51}" type="datetimeFigureOut">
              <a:rPr lang="he-IL" smtClean="0"/>
              <a:t>ז'/אדר/תשפ"ה</a:t>
            </a:fld>
            <a:endParaRPr lang="he-IL"/>
          </a:p>
        </p:txBody>
      </p:sp>
      <p:sp>
        <p:nvSpPr>
          <p:cNvPr id="6" name="מציין מיקום של כותרת תחתונה 5">
            <a:extLst>
              <a:ext uri="{FF2B5EF4-FFF2-40B4-BE49-F238E27FC236}">
                <a16:creationId xmlns:a16="http://schemas.microsoft.com/office/drawing/2014/main" id="{8C6A8F6F-05E0-19D4-6D02-DFC7840580D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D1C5A6F-E13F-BE5D-A552-6449058C65FE}"/>
              </a:ext>
            </a:extLst>
          </p:cNvPr>
          <p:cNvSpPr>
            <a:spLocks noGrp="1"/>
          </p:cNvSpPr>
          <p:nvPr>
            <p:ph type="sldNum" sz="quarter" idx="12"/>
          </p:nvPr>
        </p:nvSpPr>
        <p:spPr/>
        <p:txBody>
          <a:bodyPr/>
          <a:lstStyle/>
          <a:p>
            <a:fld id="{768D6F11-A594-4AA3-9397-61737B37171C}" type="slidenum">
              <a:rPr lang="he-IL" smtClean="0"/>
              <a:t>‹#›</a:t>
            </a:fld>
            <a:endParaRPr lang="he-IL"/>
          </a:p>
        </p:txBody>
      </p:sp>
    </p:spTree>
    <p:extLst>
      <p:ext uri="{BB962C8B-B14F-4D97-AF65-F5344CB8AC3E}">
        <p14:creationId xmlns:p14="http://schemas.microsoft.com/office/powerpoint/2010/main" val="339820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4D8B83A-4175-1BCF-F857-19D69B9EE33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00B67D6-0619-0188-5A44-9D129259C46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6B786C6-EF6F-BCE8-970C-3D10957B049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F47DCB3B-65F8-41B1-9C29-96E6B7024F51}" type="datetimeFigureOut">
              <a:rPr lang="he-IL" smtClean="0"/>
              <a:t>ז'/אדר/תשפ"ה</a:t>
            </a:fld>
            <a:endParaRPr lang="he-IL"/>
          </a:p>
        </p:txBody>
      </p:sp>
      <p:sp>
        <p:nvSpPr>
          <p:cNvPr id="5" name="מציין מיקום של כותרת תחתונה 4">
            <a:extLst>
              <a:ext uri="{FF2B5EF4-FFF2-40B4-BE49-F238E27FC236}">
                <a16:creationId xmlns:a16="http://schemas.microsoft.com/office/drawing/2014/main" id="{72B0A0BD-9B39-9AFB-59D1-45D0C2659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F1F7FF5-7778-8FD0-B983-1166952C514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768D6F11-A594-4AA3-9397-61737B37171C}" type="slidenum">
              <a:rPr lang="he-IL" smtClean="0"/>
              <a:t>‹#›</a:t>
            </a:fld>
            <a:endParaRPr lang="he-IL"/>
          </a:p>
        </p:txBody>
      </p:sp>
    </p:spTree>
    <p:extLst>
      <p:ext uri="{BB962C8B-B14F-4D97-AF65-F5344CB8AC3E}">
        <p14:creationId xmlns:p14="http://schemas.microsoft.com/office/powerpoint/2010/main" val="682932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A2861F4F-0396-284D-A148-7CEB5BF3561D}"/>
              </a:ext>
            </a:extLst>
          </p:cNvPr>
          <p:cNvSpPr>
            <a:spLocks noGrp="1"/>
          </p:cNvSpPr>
          <p:nvPr>
            <p:ph type="ctrTitle"/>
          </p:nvPr>
        </p:nvSpPr>
        <p:spPr>
          <a:xfrm>
            <a:off x="1121664" y="1999615"/>
            <a:ext cx="10460735" cy="2764028"/>
          </a:xfrm>
        </p:spPr>
        <p:txBody>
          <a:bodyPr anchor="ctr">
            <a:normAutofit/>
          </a:bodyPr>
          <a:lstStyle/>
          <a:p>
            <a:r>
              <a:rPr lang="he-IL" sz="7200" dirty="0"/>
              <a:t>דו"ח לפרויקט סוף –</a:t>
            </a:r>
            <a:br>
              <a:rPr lang="he-IL" sz="7200" dirty="0"/>
            </a:br>
            <a:r>
              <a:rPr lang="he-IL" sz="7200" dirty="0"/>
              <a:t> סדנת תוכנה למערכות סלולריות</a:t>
            </a:r>
          </a:p>
        </p:txBody>
      </p:sp>
      <p:sp>
        <p:nvSpPr>
          <p:cNvPr id="3" name="כותרת משנה 2">
            <a:extLst>
              <a:ext uri="{FF2B5EF4-FFF2-40B4-BE49-F238E27FC236}">
                <a16:creationId xmlns:a16="http://schemas.microsoft.com/office/drawing/2014/main" id="{A16C7A77-3CEB-1767-6313-119524CC495C}"/>
              </a:ext>
            </a:extLst>
          </p:cNvPr>
          <p:cNvSpPr>
            <a:spLocks noGrp="1"/>
          </p:cNvSpPr>
          <p:nvPr>
            <p:ph type="subTitle" idx="1"/>
          </p:nvPr>
        </p:nvSpPr>
        <p:spPr>
          <a:xfrm>
            <a:off x="1966912" y="5236305"/>
            <a:ext cx="8258176" cy="631825"/>
          </a:xfrm>
        </p:spPr>
        <p:txBody>
          <a:bodyPr anchor="ctr">
            <a:normAutofit/>
          </a:bodyPr>
          <a:lstStyle/>
          <a:p>
            <a:r>
              <a:rPr lang="he-IL" sz="3600" b="1" u="sng" dirty="0"/>
              <a:t>אפליקציית – </a:t>
            </a:r>
            <a:r>
              <a:rPr lang="en-US" sz="3600" b="1" u="sng" dirty="0"/>
              <a:t>Polynomials</a:t>
            </a:r>
            <a:endParaRPr lang="he-IL" sz="3600" b="1" u="sng" dirty="0"/>
          </a:p>
          <a:p>
            <a:endParaRPr lang="he-IL"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24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endParaRPr lang="he-IL" sz="4000" u="sng" dirty="0">
              <a:solidFill>
                <a:srgbClr val="FFFFFF"/>
              </a:solidFill>
            </a:endParaRP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כללי:</a:t>
            </a:r>
          </a:p>
          <a:p>
            <a:r>
              <a:rPr lang="he-IL" dirty="0"/>
              <a:t>כל אחד מהממשקים יכיל כפתור </a:t>
            </a:r>
            <a:r>
              <a:rPr lang="en-US" dirty="0"/>
              <a:t>“Back”</a:t>
            </a:r>
            <a:r>
              <a:rPr lang="he-IL" dirty="0"/>
              <a:t> שבעזרתו יהיה ניתן לחזור למסך הראשי של האפליקציה.</a:t>
            </a:r>
          </a:p>
          <a:p>
            <a:r>
              <a:rPr lang="he-IL" dirty="0"/>
              <a:t>בזמן השימוש באפליקציה יוקפצו </a:t>
            </a:r>
            <a:r>
              <a:rPr lang="en-US" dirty="0"/>
              <a:t>Toasts</a:t>
            </a:r>
            <a:r>
              <a:rPr lang="he-IL" dirty="0"/>
              <a:t> שיתנו למשתמש "התראות" על כך שפעולותיו אכן קורות, או לחילופין שהן לא קורות ומה הסיבה לזה (הכנסת קלט לא נכון, הכנסת מזהה לא קיים וכו').</a:t>
            </a:r>
          </a:p>
          <a:p>
            <a:r>
              <a:rPr lang="he-IL" dirty="0"/>
              <a:t>עיצוב האפליקציה יתאים לכל הגדלים של הטלפונים, ובמסכים יהיה ניתן לגלול (</a:t>
            </a:r>
            <a:r>
              <a:rPr lang="en-US" dirty="0"/>
              <a:t>scroll</a:t>
            </a:r>
            <a:r>
              <a:rPr lang="he-IL" dirty="0"/>
              <a:t>) למעלה ולמטה כדי לראות את כל המידע המוצג.</a:t>
            </a:r>
          </a:p>
          <a:p>
            <a:pPr marL="0" indent="0">
              <a:buNone/>
            </a:pPr>
            <a:endParaRPr lang="he-IL" dirty="0"/>
          </a:p>
        </p:txBody>
      </p:sp>
    </p:spTree>
    <p:extLst>
      <p:ext uri="{BB962C8B-B14F-4D97-AF65-F5344CB8AC3E}">
        <p14:creationId xmlns:p14="http://schemas.microsoft.com/office/powerpoint/2010/main" val="398152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4623FD5D-1849-4181-4F25-F4EB97BFE973}"/>
              </a:ext>
            </a:extLst>
          </p:cNvPr>
          <p:cNvSpPr>
            <a:spLocks noGrp="1"/>
          </p:cNvSpPr>
          <p:nvPr>
            <p:ph type="title"/>
          </p:nvPr>
        </p:nvSpPr>
        <p:spPr>
          <a:xfrm>
            <a:off x="1115568" y="548640"/>
            <a:ext cx="10168128" cy="1179576"/>
          </a:xfrm>
          <a:noFill/>
        </p:spPr>
        <p:txBody>
          <a:bodyPr>
            <a:normAutofit/>
          </a:bodyPr>
          <a:lstStyle/>
          <a:p>
            <a:r>
              <a:rPr lang="he-IL" sz="4000" dirty="0"/>
              <a:t>תדפיסי מסך: מסך בית להוספה.</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מציין מיקום תוכן 4" descr="תמונה שמכילה טקסט, צילום מסך&#10;&#10;התיאור נוצר באופן אוטומטי">
            <a:extLst>
              <a:ext uri="{FF2B5EF4-FFF2-40B4-BE49-F238E27FC236}">
                <a16:creationId xmlns:a16="http://schemas.microsoft.com/office/drawing/2014/main" id="{856C8143-B98A-5DD9-1BBC-37EE206C8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86" y="2018806"/>
            <a:ext cx="2160270" cy="4680585"/>
          </a:xfrm>
        </p:spPr>
      </p:pic>
      <p:cxnSp>
        <p:nvCxnSpPr>
          <p:cNvPr id="7" name="מחבר חץ ישר 6">
            <a:extLst>
              <a:ext uri="{FF2B5EF4-FFF2-40B4-BE49-F238E27FC236}">
                <a16:creationId xmlns:a16="http://schemas.microsoft.com/office/drawing/2014/main" id="{8F905F0B-793C-F5A3-8C09-DF5DFD050C3B}"/>
              </a:ext>
            </a:extLst>
          </p:cNvPr>
          <p:cNvCxnSpPr/>
          <p:nvPr/>
        </p:nvCxnSpPr>
        <p:spPr>
          <a:xfrm>
            <a:off x="4446720" y="3420600"/>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תמונה 13" descr="תמונה שמכילה טקסט, צילום מסך, עיצוב&#10;&#10;התיאור נוצר באופן אוטומטי">
            <a:extLst>
              <a:ext uri="{FF2B5EF4-FFF2-40B4-BE49-F238E27FC236}">
                <a16:creationId xmlns:a16="http://schemas.microsoft.com/office/drawing/2014/main" id="{73522D96-8AFE-6028-CB20-543E866CD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907" y="2011680"/>
            <a:ext cx="2160270" cy="4680585"/>
          </a:xfrm>
          <a:prstGeom prst="rect">
            <a:avLst/>
          </a:prstGeom>
        </p:spPr>
      </p:pic>
      <p:cxnSp>
        <p:nvCxnSpPr>
          <p:cNvPr id="16" name="מחבר חץ ישר 15">
            <a:extLst>
              <a:ext uri="{FF2B5EF4-FFF2-40B4-BE49-F238E27FC236}">
                <a16:creationId xmlns:a16="http://schemas.microsoft.com/office/drawing/2014/main" id="{5FA4D664-963E-2A05-0FF2-E59270C24550}"/>
              </a:ext>
            </a:extLst>
          </p:cNvPr>
          <p:cNvCxnSpPr/>
          <p:nvPr/>
        </p:nvCxnSpPr>
        <p:spPr>
          <a:xfrm>
            <a:off x="7757956" y="3355109"/>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תמונה 18" descr="תמונה שמכילה טקסט, חשמל, צילום מסך, טלפון נייד&#10;&#10;התיאור נוצר באופן אוטומטי">
            <a:extLst>
              <a:ext uri="{FF2B5EF4-FFF2-40B4-BE49-F238E27FC236}">
                <a16:creationId xmlns:a16="http://schemas.microsoft.com/office/drawing/2014/main" id="{C792DD5B-44E7-E53C-AF25-40BEF0F26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153" y="2011679"/>
            <a:ext cx="2160270" cy="4680585"/>
          </a:xfrm>
          <a:prstGeom prst="rect">
            <a:avLst/>
          </a:prstGeom>
        </p:spPr>
      </p:pic>
    </p:spTree>
    <p:extLst>
      <p:ext uri="{BB962C8B-B14F-4D97-AF65-F5344CB8AC3E}">
        <p14:creationId xmlns:p14="http://schemas.microsoft.com/office/powerpoint/2010/main" val="422781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4623FD5D-1849-4181-4F25-F4EB97BFE973}"/>
              </a:ext>
            </a:extLst>
          </p:cNvPr>
          <p:cNvSpPr>
            <a:spLocks noGrp="1"/>
          </p:cNvSpPr>
          <p:nvPr>
            <p:ph type="title"/>
          </p:nvPr>
        </p:nvSpPr>
        <p:spPr>
          <a:xfrm>
            <a:off x="1115568" y="548640"/>
            <a:ext cx="10168128" cy="1179576"/>
          </a:xfrm>
          <a:noFill/>
        </p:spPr>
        <p:txBody>
          <a:bodyPr>
            <a:normAutofit/>
          </a:bodyPr>
          <a:lstStyle/>
          <a:p>
            <a:r>
              <a:rPr lang="he-IL" sz="4000" dirty="0"/>
              <a:t>תדפיסי מסך: מסך בית למחיקה והצגת פעולת המחיקה.</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מציין מיקום תוכן 4" descr="תמונה שמכילה טקסט, צילום מסך&#10;&#10;התיאור נוצר באופן אוטומטי">
            <a:extLst>
              <a:ext uri="{FF2B5EF4-FFF2-40B4-BE49-F238E27FC236}">
                <a16:creationId xmlns:a16="http://schemas.microsoft.com/office/drawing/2014/main" id="{856C8143-B98A-5DD9-1BBC-37EE206C8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86" y="2018806"/>
            <a:ext cx="2160270" cy="4680585"/>
          </a:xfrm>
        </p:spPr>
      </p:pic>
      <p:cxnSp>
        <p:nvCxnSpPr>
          <p:cNvPr id="7" name="מחבר חץ ישר 6">
            <a:extLst>
              <a:ext uri="{FF2B5EF4-FFF2-40B4-BE49-F238E27FC236}">
                <a16:creationId xmlns:a16="http://schemas.microsoft.com/office/drawing/2014/main" id="{8F905F0B-793C-F5A3-8C09-DF5DFD050C3B}"/>
              </a:ext>
            </a:extLst>
          </p:cNvPr>
          <p:cNvCxnSpPr/>
          <p:nvPr/>
        </p:nvCxnSpPr>
        <p:spPr>
          <a:xfrm>
            <a:off x="4366156" y="3778509"/>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תמונה 3" descr="תמונה שמכילה טקסט, חשמל, צילום מסך, מולטימדיה&#10;&#10;התיאור נוצר באופן אוטומטי">
            <a:extLst>
              <a:ext uri="{FF2B5EF4-FFF2-40B4-BE49-F238E27FC236}">
                <a16:creationId xmlns:a16="http://schemas.microsoft.com/office/drawing/2014/main" id="{8CB0AD86-446D-C9BF-5B75-EDF0DCDE3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382" y="2018806"/>
            <a:ext cx="2160270" cy="4680585"/>
          </a:xfrm>
          <a:prstGeom prst="rect">
            <a:avLst/>
          </a:prstGeom>
        </p:spPr>
      </p:pic>
      <p:cxnSp>
        <p:nvCxnSpPr>
          <p:cNvPr id="8" name="מחבר חץ ישר 7">
            <a:extLst>
              <a:ext uri="{FF2B5EF4-FFF2-40B4-BE49-F238E27FC236}">
                <a16:creationId xmlns:a16="http://schemas.microsoft.com/office/drawing/2014/main" id="{0D6E9D8D-0A34-3F25-25DF-26C0F38F9A1F}"/>
              </a:ext>
            </a:extLst>
          </p:cNvPr>
          <p:cNvCxnSpPr/>
          <p:nvPr/>
        </p:nvCxnSpPr>
        <p:spPr>
          <a:xfrm>
            <a:off x="7758545" y="3778509"/>
            <a:ext cx="9421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תמונה 9" descr="תמונה שמכילה טקסט, צילום מסך&#10;&#10;התיאור נוצר באופן אוטומטי">
            <a:extLst>
              <a:ext uri="{FF2B5EF4-FFF2-40B4-BE49-F238E27FC236}">
                <a16:creationId xmlns:a16="http://schemas.microsoft.com/office/drawing/2014/main" id="{941904B2-4039-D639-67B5-63E4BD493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274" y="2011680"/>
            <a:ext cx="2160270" cy="4680585"/>
          </a:xfrm>
          <a:prstGeom prst="rect">
            <a:avLst/>
          </a:prstGeom>
        </p:spPr>
      </p:pic>
    </p:spTree>
    <p:extLst>
      <p:ext uri="{BB962C8B-B14F-4D97-AF65-F5344CB8AC3E}">
        <p14:creationId xmlns:p14="http://schemas.microsoft.com/office/powerpoint/2010/main" val="157107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4623FD5D-1849-4181-4F25-F4EB97BFE973}"/>
              </a:ext>
            </a:extLst>
          </p:cNvPr>
          <p:cNvSpPr>
            <a:spLocks noGrp="1"/>
          </p:cNvSpPr>
          <p:nvPr>
            <p:ph type="title"/>
          </p:nvPr>
        </p:nvSpPr>
        <p:spPr>
          <a:xfrm>
            <a:off x="1115568" y="548640"/>
            <a:ext cx="10168128" cy="1179576"/>
          </a:xfrm>
          <a:noFill/>
        </p:spPr>
        <p:txBody>
          <a:bodyPr>
            <a:normAutofit/>
          </a:bodyPr>
          <a:lstStyle/>
          <a:p>
            <a:r>
              <a:rPr lang="he-IL" sz="4000" dirty="0"/>
              <a:t>תדפיסי מסך: מסך בית לעדכון והצגת פעולת העדכון.</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מציין מיקום תוכן 4" descr="תמונה שמכילה טקסט, צילום מסך&#10;&#10;התיאור נוצר באופן אוטומטי">
            <a:extLst>
              <a:ext uri="{FF2B5EF4-FFF2-40B4-BE49-F238E27FC236}">
                <a16:creationId xmlns:a16="http://schemas.microsoft.com/office/drawing/2014/main" id="{856C8143-B98A-5DD9-1BBC-37EE206C8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86" y="2018806"/>
            <a:ext cx="2160270" cy="4680585"/>
          </a:xfrm>
        </p:spPr>
      </p:pic>
      <p:cxnSp>
        <p:nvCxnSpPr>
          <p:cNvPr id="7" name="מחבר חץ ישר 6">
            <a:extLst>
              <a:ext uri="{FF2B5EF4-FFF2-40B4-BE49-F238E27FC236}">
                <a16:creationId xmlns:a16="http://schemas.microsoft.com/office/drawing/2014/main" id="{8F905F0B-793C-F5A3-8C09-DF5DFD050C3B}"/>
              </a:ext>
            </a:extLst>
          </p:cNvPr>
          <p:cNvCxnSpPr/>
          <p:nvPr/>
        </p:nvCxnSpPr>
        <p:spPr>
          <a:xfrm>
            <a:off x="4366156" y="4175672"/>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מחבר חץ ישר 7">
            <a:extLst>
              <a:ext uri="{FF2B5EF4-FFF2-40B4-BE49-F238E27FC236}">
                <a16:creationId xmlns:a16="http://schemas.microsoft.com/office/drawing/2014/main" id="{0D6E9D8D-0A34-3F25-25DF-26C0F38F9A1F}"/>
              </a:ext>
            </a:extLst>
          </p:cNvPr>
          <p:cNvCxnSpPr/>
          <p:nvPr/>
        </p:nvCxnSpPr>
        <p:spPr>
          <a:xfrm>
            <a:off x="7758545" y="3778509"/>
            <a:ext cx="9421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 name="תמונה 5" descr="תמונה שמכילה טקסט, צילום מסך, מערכת הפעלה, תוכנה&#10;&#10;התיאור נוצר באופן אוטומטי">
            <a:extLst>
              <a:ext uri="{FF2B5EF4-FFF2-40B4-BE49-F238E27FC236}">
                <a16:creationId xmlns:a16="http://schemas.microsoft.com/office/drawing/2014/main" id="{27226E0D-6052-F547-65AD-04961C51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774" y="2011680"/>
            <a:ext cx="2160270" cy="4680585"/>
          </a:xfrm>
          <a:prstGeom prst="rect">
            <a:avLst/>
          </a:prstGeom>
        </p:spPr>
      </p:pic>
      <p:pic>
        <p:nvPicPr>
          <p:cNvPr id="11" name="תמונה 10" descr="תמונה שמכילה טקסט, צילום מסך, תוכנה, מערכת הפעלה&#10;&#10;התיאור נוצר באופן אוטומטי">
            <a:extLst>
              <a:ext uri="{FF2B5EF4-FFF2-40B4-BE49-F238E27FC236}">
                <a16:creationId xmlns:a16="http://schemas.microsoft.com/office/drawing/2014/main" id="{45845E47-BA76-FECE-E8DD-57252C5A3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979" y="2018806"/>
            <a:ext cx="2160270" cy="4680585"/>
          </a:xfrm>
          <a:prstGeom prst="rect">
            <a:avLst/>
          </a:prstGeom>
        </p:spPr>
      </p:pic>
    </p:spTree>
    <p:extLst>
      <p:ext uri="{BB962C8B-B14F-4D97-AF65-F5344CB8AC3E}">
        <p14:creationId xmlns:p14="http://schemas.microsoft.com/office/powerpoint/2010/main" val="49152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4623FD5D-1849-4181-4F25-F4EB97BFE973}"/>
              </a:ext>
            </a:extLst>
          </p:cNvPr>
          <p:cNvSpPr>
            <a:spLocks noGrp="1"/>
          </p:cNvSpPr>
          <p:nvPr>
            <p:ph type="title"/>
          </p:nvPr>
        </p:nvSpPr>
        <p:spPr>
          <a:xfrm>
            <a:off x="1115568" y="548640"/>
            <a:ext cx="10168128" cy="1179576"/>
          </a:xfrm>
          <a:noFill/>
        </p:spPr>
        <p:txBody>
          <a:bodyPr>
            <a:normAutofit/>
          </a:bodyPr>
          <a:lstStyle/>
          <a:p>
            <a:r>
              <a:rPr lang="he-IL" sz="4000" dirty="0"/>
              <a:t>תדפיסי מסך: מסך בית לחיפוש והצגת פעולת החיפוש.</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מציין מיקום תוכן 4" descr="תמונה שמכילה טקסט, צילום מסך&#10;&#10;התיאור נוצר באופן אוטומטי">
            <a:extLst>
              <a:ext uri="{FF2B5EF4-FFF2-40B4-BE49-F238E27FC236}">
                <a16:creationId xmlns:a16="http://schemas.microsoft.com/office/drawing/2014/main" id="{856C8143-B98A-5DD9-1BBC-37EE206C8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86" y="2018806"/>
            <a:ext cx="2160270" cy="4680585"/>
          </a:xfrm>
        </p:spPr>
      </p:pic>
      <p:cxnSp>
        <p:nvCxnSpPr>
          <p:cNvPr id="7" name="מחבר חץ ישר 6">
            <a:extLst>
              <a:ext uri="{FF2B5EF4-FFF2-40B4-BE49-F238E27FC236}">
                <a16:creationId xmlns:a16="http://schemas.microsoft.com/office/drawing/2014/main" id="{8F905F0B-793C-F5A3-8C09-DF5DFD050C3B}"/>
              </a:ext>
            </a:extLst>
          </p:cNvPr>
          <p:cNvCxnSpPr/>
          <p:nvPr/>
        </p:nvCxnSpPr>
        <p:spPr>
          <a:xfrm>
            <a:off x="4366156" y="4535890"/>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מחבר חץ ישר 7">
            <a:extLst>
              <a:ext uri="{FF2B5EF4-FFF2-40B4-BE49-F238E27FC236}">
                <a16:creationId xmlns:a16="http://schemas.microsoft.com/office/drawing/2014/main" id="{0D6E9D8D-0A34-3F25-25DF-26C0F38F9A1F}"/>
              </a:ext>
            </a:extLst>
          </p:cNvPr>
          <p:cNvCxnSpPr/>
          <p:nvPr/>
        </p:nvCxnSpPr>
        <p:spPr>
          <a:xfrm>
            <a:off x="7758545" y="3778509"/>
            <a:ext cx="9421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תמונה 3" descr="תמונה שמכילה טקסט, צילום מסך&#10;&#10;התיאור נוצר באופן אוטומטי">
            <a:extLst>
              <a:ext uri="{FF2B5EF4-FFF2-40B4-BE49-F238E27FC236}">
                <a16:creationId xmlns:a16="http://schemas.microsoft.com/office/drawing/2014/main" id="{DF3C32AA-ADD0-4F42-9252-DBD804E8C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924" y="2018806"/>
            <a:ext cx="2160270" cy="4680585"/>
          </a:xfrm>
          <a:prstGeom prst="rect">
            <a:avLst/>
          </a:prstGeom>
        </p:spPr>
      </p:pic>
      <p:pic>
        <p:nvPicPr>
          <p:cNvPr id="10" name="תמונה 9" descr="תמונה שמכילה טקסט, צילום מסך&#10;&#10;התיאור נוצר באופן אוטומטי">
            <a:extLst>
              <a:ext uri="{FF2B5EF4-FFF2-40B4-BE49-F238E27FC236}">
                <a16:creationId xmlns:a16="http://schemas.microsoft.com/office/drawing/2014/main" id="{43A2E3CD-EF89-2347-4226-CA49357F4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7962" y="2018806"/>
            <a:ext cx="2160270" cy="4680585"/>
          </a:xfrm>
          <a:prstGeom prst="rect">
            <a:avLst/>
          </a:prstGeom>
        </p:spPr>
      </p:pic>
    </p:spTree>
    <p:extLst>
      <p:ext uri="{BB962C8B-B14F-4D97-AF65-F5344CB8AC3E}">
        <p14:creationId xmlns:p14="http://schemas.microsoft.com/office/powerpoint/2010/main" val="30898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4623FD5D-1849-4181-4F25-F4EB97BFE973}"/>
              </a:ext>
            </a:extLst>
          </p:cNvPr>
          <p:cNvSpPr>
            <a:spLocks noGrp="1"/>
          </p:cNvSpPr>
          <p:nvPr>
            <p:ph type="title"/>
          </p:nvPr>
        </p:nvSpPr>
        <p:spPr>
          <a:xfrm>
            <a:off x="1115568" y="548640"/>
            <a:ext cx="10168128" cy="1179576"/>
          </a:xfrm>
          <a:noFill/>
        </p:spPr>
        <p:txBody>
          <a:bodyPr>
            <a:normAutofit/>
          </a:bodyPr>
          <a:lstStyle/>
          <a:p>
            <a:r>
              <a:rPr lang="he-IL" sz="4000" dirty="0"/>
              <a:t>תדפיסי מסך: מסך בית להצגת כל הפולינומים.</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מציין מיקום תוכן 4" descr="תמונה שמכילה טקסט, צילום מסך&#10;&#10;התיאור נוצר באופן אוטומטי">
            <a:extLst>
              <a:ext uri="{FF2B5EF4-FFF2-40B4-BE49-F238E27FC236}">
                <a16:creationId xmlns:a16="http://schemas.microsoft.com/office/drawing/2014/main" id="{856C8143-B98A-5DD9-1BBC-37EE206C8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886" y="2018806"/>
            <a:ext cx="2160270" cy="4680585"/>
          </a:xfrm>
        </p:spPr>
      </p:pic>
      <p:cxnSp>
        <p:nvCxnSpPr>
          <p:cNvPr id="7" name="מחבר חץ ישר 6">
            <a:extLst>
              <a:ext uri="{FF2B5EF4-FFF2-40B4-BE49-F238E27FC236}">
                <a16:creationId xmlns:a16="http://schemas.microsoft.com/office/drawing/2014/main" id="{8F905F0B-793C-F5A3-8C09-DF5DFD050C3B}"/>
              </a:ext>
            </a:extLst>
          </p:cNvPr>
          <p:cNvCxnSpPr/>
          <p:nvPr/>
        </p:nvCxnSpPr>
        <p:spPr>
          <a:xfrm>
            <a:off x="4366156" y="5099309"/>
            <a:ext cx="9234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 name="תמונה 5" descr="תמונה שמכילה טקסט, צילום מסך, מספר, גופן&#10;&#10;התיאור נוצר באופן אוטומטי">
            <a:extLst>
              <a:ext uri="{FF2B5EF4-FFF2-40B4-BE49-F238E27FC236}">
                <a16:creationId xmlns:a16="http://schemas.microsoft.com/office/drawing/2014/main" id="{8AEE743E-7C7F-F86A-2AA9-69E07D85F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291" y="2018806"/>
            <a:ext cx="2160270" cy="4680585"/>
          </a:xfrm>
          <a:prstGeom prst="rect">
            <a:avLst/>
          </a:prstGeom>
        </p:spPr>
      </p:pic>
    </p:spTree>
    <p:extLst>
      <p:ext uri="{BB962C8B-B14F-4D97-AF65-F5344CB8AC3E}">
        <p14:creationId xmlns:p14="http://schemas.microsoft.com/office/powerpoint/2010/main" val="53694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3749F34-0CAE-9849-E02C-D1CB132DF4C8}"/>
              </a:ext>
            </a:extLst>
          </p:cNvPr>
          <p:cNvSpPr>
            <a:spLocks noGrp="1"/>
          </p:cNvSpPr>
          <p:nvPr>
            <p:ph type="ctrTitle"/>
          </p:nvPr>
        </p:nvSpPr>
        <p:spPr>
          <a:xfrm>
            <a:off x="699713" y="248038"/>
            <a:ext cx="9783560" cy="1159200"/>
          </a:xfrm>
        </p:spPr>
        <p:txBody>
          <a:bodyPr anchor="ctr">
            <a:normAutofit/>
          </a:bodyPr>
          <a:lstStyle/>
          <a:p>
            <a:pPr algn="l"/>
            <a:r>
              <a:rPr lang="en-US" sz="3700" dirty="0">
                <a:solidFill>
                  <a:srgbClr val="FFFFFF"/>
                </a:solidFill>
              </a:rPr>
              <a:t>Polynomials SQLite Database Structure example:</a:t>
            </a:r>
            <a:r>
              <a:rPr lang="he-IL" sz="3700" dirty="0">
                <a:solidFill>
                  <a:srgbClr val="FFFFFF"/>
                </a:solidFill>
              </a:rPr>
              <a:t> </a:t>
            </a:r>
          </a:p>
        </p:txBody>
      </p:sp>
      <p:pic>
        <p:nvPicPr>
          <p:cNvPr id="8" name="תמונה 7" descr="תמונה שמכילה טקסט, קו, גופן, מספר&#10;&#10;התיאור נוצר באופן אוטומטי">
            <a:extLst>
              <a:ext uri="{FF2B5EF4-FFF2-40B4-BE49-F238E27FC236}">
                <a16:creationId xmlns:a16="http://schemas.microsoft.com/office/drawing/2014/main" id="{C5FD7C90-2003-8AE2-1801-3DF157576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010" y="5267268"/>
            <a:ext cx="8294252" cy="1489131"/>
          </a:xfrm>
          <a:prstGeom prst="rect">
            <a:avLst/>
          </a:prstGeom>
        </p:spPr>
      </p:pic>
      <p:pic>
        <p:nvPicPr>
          <p:cNvPr id="5" name="תמונה 4" descr="תמונה שמכילה טקסט, מספר, צילום מסך, גופן&#10;&#10;התיאור נוצר באופן אוטומטי">
            <a:extLst>
              <a:ext uri="{FF2B5EF4-FFF2-40B4-BE49-F238E27FC236}">
                <a16:creationId xmlns:a16="http://schemas.microsoft.com/office/drawing/2014/main" id="{68E30499-4EE6-BBDB-5DCB-4356ECC74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 y="1655276"/>
            <a:ext cx="2630755" cy="4063877"/>
          </a:xfrm>
          <a:prstGeom prst="rect">
            <a:avLst/>
          </a:prstGeom>
        </p:spPr>
      </p:pic>
      <p:sp>
        <p:nvSpPr>
          <p:cNvPr id="9" name="תיבת טקסט 8">
            <a:extLst>
              <a:ext uri="{FF2B5EF4-FFF2-40B4-BE49-F238E27FC236}">
                <a16:creationId xmlns:a16="http://schemas.microsoft.com/office/drawing/2014/main" id="{AC41F4C9-4A19-6968-426B-B81B9C2BEF13}"/>
              </a:ext>
            </a:extLst>
          </p:cNvPr>
          <p:cNvSpPr txBox="1"/>
          <p:nvPr/>
        </p:nvSpPr>
        <p:spPr>
          <a:xfrm>
            <a:off x="2713882" y="1822348"/>
            <a:ext cx="8377379" cy="3139321"/>
          </a:xfrm>
          <a:prstGeom prst="rect">
            <a:avLst/>
          </a:prstGeom>
          <a:noFill/>
        </p:spPr>
        <p:txBody>
          <a:bodyPr wrap="square" rtlCol="1">
            <a:spAutoFit/>
          </a:bodyPr>
          <a:lstStyle/>
          <a:p>
            <a:r>
              <a:rPr lang="he-IL" dirty="0"/>
              <a:t>הסבר על הטבלה:</a:t>
            </a:r>
          </a:p>
          <a:p>
            <a:pPr marL="285750" indent="-285750">
              <a:buFont typeface="Arial" panose="020B0604020202020204" pitchFamily="34" charset="0"/>
              <a:buChar char="•"/>
            </a:pPr>
            <a:r>
              <a:rPr lang="he-IL" dirty="0"/>
              <a:t>כל שורה בטבלה מייצגת איבר בפולינום כך שהטור הראשון הוא המזהה של האיבר, הטור השני הוא המקדם של האיבר והטור השלישי הוא חזקת האיבר.</a:t>
            </a:r>
          </a:p>
          <a:p>
            <a:endParaRPr lang="he-IL" dirty="0"/>
          </a:p>
          <a:p>
            <a:pPr marL="285750" indent="-285750">
              <a:buFont typeface="Arial" panose="020B0604020202020204" pitchFamily="34" charset="0"/>
              <a:buChar char="•"/>
            </a:pPr>
            <a:r>
              <a:rPr lang="he-IL" dirty="0"/>
              <a:t>טיפוסי המשתנים:</a:t>
            </a:r>
          </a:p>
          <a:p>
            <a:r>
              <a:rPr lang="he-IL" dirty="0"/>
              <a:t> </a:t>
            </a:r>
            <a:r>
              <a:rPr lang="en-US" dirty="0" err="1"/>
              <a:t>id_function</a:t>
            </a:r>
            <a:r>
              <a:rPr lang="he-IL" dirty="0"/>
              <a:t> הוא המזהה והוא מספר טבעי גדול מאפס (למשתמש אין אפשרות לבחור אותו).</a:t>
            </a:r>
          </a:p>
          <a:p>
            <a:endParaRPr lang="he-IL" dirty="0"/>
          </a:p>
          <a:p>
            <a:r>
              <a:rPr lang="en-US" dirty="0"/>
              <a:t>_coefficient</a:t>
            </a:r>
            <a:r>
              <a:rPr lang="he-IL" dirty="0"/>
              <a:t> הוא המקדם מטיפוס </a:t>
            </a:r>
            <a:r>
              <a:rPr lang="en-US" dirty="0"/>
              <a:t>Double</a:t>
            </a:r>
            <a:r>
              <a:rPr lang="he-IL" dirty="0"/>
              <a:t> מכיוון שהוא יכול להיות שלילי וגם לא שלם.</a:t>
            </a:r>
          </a:p>
          <a:p>
            <a:endParaRPr lang="he-IL" dirty="0"/>
          </a:p>
          <a:p>
            <a:r>
              <a:rPr lang="en-US" dirty="0"/>
              <a:t>_degree</a:t>
            </a:r>
            <a:r>
              <a:rPr lang="he-IL" dirty="0"/>
              <a:t> הוא החזקה והוא מספר טבעי גדול מאפס (למשתמש אין אפשרות לבחור חזקה שלילית). </a:t>
            </a:r>
          </a:p>
        </p:txBody>
      </p:sp>
    </p:spTree>
    <p:extLst>
      <p:ext uri="{BB962C8B-B14F-4D97-AF65-F5344CB8AC3E}">
        <p14:creationId xmlns:p14="http://schemas.microsoft.com/office/powerpoint/2010/main" val="113088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8509E56-B1E8-A5B9-D7A7-FB97FF0EFE7A}"/>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UML Diagram</a:t>
            </a:r>
            <a:endParaRPr lang="he-IL" sz="3600" dirty="0">
              <a:solidFill>
                <a:srgbClr val="FFFFFF"/>
              </a:solidFill>
            </a:endParaRPr>
          </a:p>
        </p:txBody>
      </p:sp>
      <p:pic>
        <p:nvPicPr>
          <p:cNvPr id="8" name="תמונה 7" descr="תמונה שמכילה צילום מסך, עיצוב&#10;&#10;התיאור נוצר באופן אוטומטי">
            <a:extLst>
              <a:ext uri="{FF2B5EF4-FFF2-40B4-BE49-F238E27FC236}">
                <a16:creationId xmlns:a16="http://schemas.microsoft.com/office/drawing/2014/main" id="{F0333B50-CD40-C599-665E-7682CB0B7DD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063265" y="0"/>
            <a:ext cx="6755130" cy="6858000"/>
          </a:xfrm>
          <a:prstGeom prst="rect">
            <a:avLst/>
          </a:prstGeom>
        </p:spPr>
      </p:pic>
      <p:sp>
        <p:nvSpPr>
          <p:cNvPr id="10" name="מלבן 9">
            <a:extLst>
              <a:ext uri="{FF2B5EF4-FFF2-40B4-BE49-F238E27FC236}">
                <a16:creationId xmlns:a16="http://schemas.microsoft.com/office/drawing/2014/main" id="{C8D45BC4-6615-6FFF-6C11-E2E6859B3286}"/>
              </a:ext>
            </a:extLst>
          </p:cNvPr>
          <p:cNvSpPr/>
          <p:nvPr/>
        </p:nvSpPr>
        <p:spPr>
          <a:xfrm>
            <a:off x="5619749" y="3153641"/>
            <a:ext cx="717423" cy="935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תיבת טקסט 15">
            <a:extLst>
              <a:ext uri="{FF2B5EF4-FFF2-40B4-BE49-F238E27FC236}">
                <a16:creationId xmlns:a16="http://schemas.microsoft.com/office/drawing/2014/main" id="{F66301A5-0E4E-6DB1-224B-C08A3453A6EE}"/>
              </a:ext>
            </a:extLst>
          </p:cNvPr>
          <p:cNvSpPr txBox="1"/>
          <p:nvPr/>
        </p:nvSpPr>
        <p:spPr>
          <a:xfrm>
            <a:off x="5254785" y="3092678"/>
            <a:ext cx="1082387" cy="200055"/>
          </a:xfrm>
          <a:prstGeom prst="rect">
            <a:avLst/>
          </a:prstGeom>
          <a:noFill/>
        </p:spPr>
        <p:txBody>
          <a:bodyPr wrap="square" rtlCol="1">
            <a:spAutoFit/>
          </a:bodyPr>
          <a:lstStyle/>
          <a:p>
            <a:r>
              <a:rPr lang="en-US" sz="700" b="1" dirty="0"/>
              <a:t>SearchActivity</a:t>
            </a:r>
            <a:endParaRPr lang="he-IL" sz="700" b="1" dirty="0"/>
          </a:p>
        </p:txBody>
      </p:sp>
    </p:spTree>
    <p:extLst>
      <p:ext uri="{BB962C8B-B14F-4D97-AF65-F5344CB8AC3E}">
        <p14:creationId xmlns:p14="http://schemas.microsoft.com/office/powerpoint/2010/main" val="224145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62D4E90B-7170-F272-0724-F85A60E52399}"/>
              </a:ext>
            </a:extLst>
          </p:cNvPr>
          <p:cNvSpPr>
            <a:spLocks noGrp="1"/>
          </p:cNvSpPr>
          <p:nvPr>
            <p:ph type="title"/>
          </p:nvPr>
        </p:nvSpPr>
        <p:spPr>
          <a:xfrm>
            <a:off x="838200" y="253397"/>
            <a:ext cx="10515600" cy="1273233"/>
          </a:xfrm>
        </p:spPr>
        <p:txBody>
          <a:bodyPr>
            <a:normAutofit/>
          </a:bodyPr>
          <a:lstStyle/>
          <a:p>
            <a:r>
              <a:rPr lang="he-IL" sz="4000" u="sng" dirty="0"/>
              <a:t>תיאור הפרויקט</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מציין מיקום תוכן 2">
            <a:extLst>
              <a:ext uri="{FF2B5EF4-FFF2-40B4-BE49-F238E27FC236}">
                <a16:creationId xmlns:a16="http://schemas.microsoft.com/office/drawing/2014/main" id="{6179C58A-1A89-5A02-1D81-CCCA6CFDB144}"/>
              </a:ext>
            </a:extLst>
          </p:cNvPr>
          <p:cNvSpPr>
            <a:spLocks noGrp="1"/>
          </p:cNvSpPr>
          <p:nvPr>
            <p:ph idx="1"/>
          </p:nvPr>
        </p:nvSpPr>
        <p:spPr>
          <a:xfrm>
            <a:off x="549656" y="2630424"/>
            <a:ext cx="11089640" cy="4227576"/>
          </a:xfrm>
        </p:spPr>
        <p:txBody>
          <a:bodyPr>
            <a:normAutofit/>
          </a:bodyPr>
          <a:lstStyle/>
          <a:p>
            <a:pPr marL="0" indent="0">
              <a:buNone/>
            </a:pPr>
            <a:r>
              <a:rPr lang="he-IL" sz="2400" dirty="0"/>
              <a:t>הפרויקט שבחרנו הוא: הדפסת פולינום עם משתנה </a:t>
            </a:r>
            <a:r>
              <a:rPr lang="en-US" sz="2400" dirty="0"/>
              <a:t>.X</a:t>
            </a:r>
            <a:endParaRPr lang="he-IL" sz="2400" dirty="0"/>
          </a:p>
          <a:p>
            <a:pPr marL="0" indent="0">
              <a:buNone/>
            </a:pPr>
            <a:r>
              <a:rPr lang="he-IL" sz="2400" u="sng" dirty="0"/>
              <a:t>למשתמש תהיה את האפשרות לבצע את הפעולות הבאות:</a:t>
            </a:r>
          </a:p>
          <a:p>
            <a:r>
              <a:rPr lang="he-IL" sz="2400" dirty="0"/>
              <a:t>הוספת פולינום.</a:t>
            </a:r>
          </a:p>
          <a:p>
            <a:r>
              <a:rPr lang="he-IL" sz="2400" dirty="0"/>
              <a:t>חיפוש והצגת פולינום יחיד לפי מזהה </a:t>
            </a:r>
            <a:r>
              <a:rPr lang="en-US" sz="2400" dirty="0"/>
              <a:t>id</a:t>
            </a:r>
            <a:r>
              <a:rPr lang="he-IL" sz="2400" dirty="0"/>
              <a:t>.</a:t>
            </a:r>
          </a:p>
          <a:p>
            <a:r>
              <a:rPr lang="he-IL" sz="2400" dirty="0"/>
              <a:t>עדכון פולינום לפי מזהה </a:t>
            </a:r>
            <a:r>
              <a:rPr lang="en-US" sz="2400" dirty="0"/>
              <a:t>id</a:t>
            </a:r>
            <a:r>
              <a:rPr lang="he-IL" sz="2400" dirty="0"/>
              <a:t>, ולפי בחירת החזקה והמקדם שברצונו לעדכן.</a:t>
            </a:r>
          </a:p>
          <a:p>
            <a:r>
              <a:rPr lang="he-IL" sz="2400" dirty="0"/>
              <a:t>מחיקת פולינום לפי מזהה </a:t>
            </a:r>
            <a:r>
              <a:rPr lang="en-US" sz="2400" dirty="0"/>
              <a:t>id</a:t>
            </a:r>
            <a:r>
              <a:rPr lang="he-IL" sz="2400" dirty="0"/>
              <a:t>.</a:t>
            </a:r>
          </a:p>
          <a:p>
            <a:r>
              <a:rPr lang="he-IL" sz="2400" dirty="0"/>
              <a:t>הצגת כל הפולינומים.</a:t>
            </a:r>
          </a:p>
          <a:p>
            <a:endParaRPr lang="he-IL" sz="2400" dirty="0"/>
          </a:p>
          <a:p>
            <a:pPr marL="0" indent="0">
              <a:buNone/>
            </a:pPr>
            <a:r>
              <a:rPr lang="he-IL" sz="2400" dirty="0"/>
              <a:t>את הנתונים שמרנו בבסיס נתונים מסוג </a:t>
            </a:r>
            <a:r>
              <a:rPr lang="en-US" sz="2400" dirty="0"/>
              <a:t>SQLite</a:t>
            </a:r>
            <a:r>
              <a:rPr lang="he-IL" sz="2400" dirty="0"/>
              <a:t>.</a:t>
            </a:r>
          </a:p>
          <a:p>
            <a:pPr marL="0" indent="0">
              <a:buNone/>
            </a:pPr>
            <a:endParaRPr lang="he-IL" sz="2000" dirty="0"/>
          </a:p>
        </p:txBody>
      </p:sp>
    </p:spTree>
    <p:extLst>
      <p:ext uri="{BB962C8B-B14F-4D97-AF65-F5344CB8AC3E}">
        <p14:creationId xmlns:p14="http://schemas.microsoft.com/office/powerpoint/2010/main" val="190992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8FAD121-D4E2-2A77-DFF6-3847FC1D2C40}"/>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66A2F6BE-819C-3AF5-CFB2-86B94CACEA8E}"/>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שחקני המערכת:</a:t>
            </a:r>
          </a:p>
          <a:p>
            <a:r>
              <a:rPr lang="en-US" dirty="0"/>
              <a:t>DataBaseHelper</a:t>
            </a:r>
            <a:r>
              <a:rPr lang="he-IL" dirty="0"/>
              <a:t>: אובייקט המאפשר שימוש נוח בנתונים ממסד הנתונים בתוכנית. עוזר בפעולות כגון: קבלת פולינום מסוים לפי מזהה </a:t>
            </a:r>
            <a:r>
              <a:rPr lang="en-US" dirty="0"/>
              <a:t>ID</a:t>
            </a:r>
            <a:r>
              <a:rPr lang="he-IL" dirty="0"/>
              <a:t>, קבלת כל הפולינומים, הוספת פולינום, עדכון פולינום, מחיקת פולינום, ועוד. בנוסף, באובייקט זה אנו שומרים את נתוני הפולינומים בטבלה בבסיס נתונים מסוג </a:t>
            </a:r>
            <a:r>
              <a:rPr lang="en-US" dirty="0"/>
              <a:t>SQLite</a:t>
            </a:r>
            <a:r>
              <a:rPr lang="he-IL" dirty="0"/>
              <a:t>.  </a:t>
            </a:r>
          </a:p>
          <a:p>
            <a:pPr marL="0" indent="0">
              <a:buNone/>
            </a:pPr>
            <a:endParaRPr lang="he-IL" sz="2000" dirty="0"/>
          </a:p>
          <a:p>
            <a:endParaRPr lang="he-IL" sz="2000" dirty="0"/>
          </a:p>
          <a:p>
            <a:endParaRPr lang="he-IL" sz="2000" dirty="0"/>
          </a:p>
        </p:txBody>
      </p:sp>
    </p:spTree>
    <p:extLst>
      <p:ext uri="{BB962C8B-B14F-4D97-AF65-F5344CB8AC3E}">
        <p14:creationId xmlns:p14="http://schemas.microsoft.com/office/powerpoint/2010/main" val="26586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DAFA348-5075-BC2D-A5FB-D781CC71AE08}"/>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37138E3E-050A-D539-BB6F-0763BCFBD196}"/>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ממשקי המשתמש:</a:t>
            </a:r>
          </a:p>
          <a:p>
            <a:pPr marL="0" indent="0">
              <a:buNone/>
            </a:pPr>
            <a:r>
              <a:rPr lang="en-US" u="sng" dirty="0"/>
              <a:t>MainActivity</a:t>
            </a:r>
            <a:r>
              <a:rPr lang="he-IL" u="sng" dirty="0"/>
              <a:t>:</a:t>
            </a:r>
          </a:p>
          <a:p>
            <a:pPr marL="0" indent="0">
              <a:buNone/>
            </a:pPr>
            <a:r>
              <a:rPr lang="he-IL" dirty="0"/>
              <a:t>ממשק זה מציג את המסך הראשי של האפליקציה.</a:t>
            </a:r>
          </a:p>
          <a:p>
            <a:pPr marL="0" indent="0">
              <a:buNone/>
            </a:pPr>
            <a:r>
              <a:rPr lang="he-IL" dirty="0"/>
              <a:t>ממנו נוכל לבחור אילו פעולות נוכל לעשות (לאילו ממשקים נרצה לעבור), בעזרת כפתורים.</a:t>
            </a:r>
          </a:p>
          <a:p>
            <a:pPr marL="0" indent="0">
              <a:buNone/>
            </a:pPr>
            <a:r>
              <a:rPr lang="he-IL" dirty="0"/>
              <a:t>יהיה בממשק כפתור לכל אחת מהפעולות הבאות: הוספת פולינום, עדכון פולינום קיים, מחיקת פולינום, חיפוש פולינום, והצגת כל הפולינומים. </a:t>
            </a:r>
          </a:p>
          <a:p>
            <a:pPr marL="0" indent="0">
              <a:buNone/>
            </a:pPr>
            <a:endParaRPr lang="he-IL" sz="2000" dirty="0"/>
          </a:p>
        </p:txBody>
      </p:sp>
    </p:spTree>
    <p:extLst>
      <p:ext uri="{BB962C8B-B14F-4D97-AF65-F5344CB8AC3E}">
        <p14:creationId xmlns:p14="http://schemas.microsoft.com/office/powerpoint/2010/main" val="63121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ממשקי המשתמש:</a:t>
            </a:r>
          </a:p>
          <a:p>
            <a:pPr marL="0" indent="0">
              <a:buNone/>
            </a:pPr>
            <a:r>
              <a:rPr lang="en-US" u="sng" dirty="0"/>
              <a:t>AddActivity</a:t>
            </a:r>
            <a:r>
              <a:rPr lang="he-IL" u="sng" dirty="0"/>
              <a:t>:</a:t>
            </a:r>
          </a:p>
          <a:p>
            <a:pPr marL="0" indent="0">
              <a:buNone/>
            </a:pPr>
            <a:r>
              <a:rPr lang="he-IL" dirty="0"/>
              <a:t>ממשק המאפשר הוספת פולינום.</a:t>
            </a:r>
          </a:p>
          <a:p>
            <a:pPr marL="0" indent="0">
              <a:buNone/>
            </a:pPr>
            <a:r>
              <a:rPr lang="he-IL" dirty="0"/>
              <a:t>ההוספה תיעשה כדרוש בדרישות הפרויקט: </a:t>
            </a:r>
          </a:p>
          <a:p>
            <a:pPr marL="0" indent="0">
              <a:buNone/>
            </a:pPr>
            <a:r>
              <a:rPr lang="he-IL" dirty="0"/>
              <a:t>בחירת חזקת הפולינום המבוקש (הדרגה). ולאחר מכן הכנסת כל המקדמים של הפולינום. הפולינום יתווסף עם המזהה (מספר טבעי גדול מאפס) הקטן ביותר הפנוי בבסיס הנתונים.</a:t>
            </a:r>
          </a:p>
          <a:p>
            <a:pPr marL="0" indent="0">
              <a:buNone/>
            </a:pPr>
            <a:endParaRPr lang="he-IL" sz="2000" dirty="0"/>
          </a:p>
        </p:txBody>
      </p:sp>
    </p:spTree>
    <p:extLst>
      <p:ext uri="{BB962C8B-B14F-4D97-AF65-F5344CB8AC3E}">
        <p14:creationId xmlns:p14="http://schemas.microsoft.com/office/powerpoint/2010/main" val="198808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lnSpcReduction="10000"/>
          </a:bodyPr>
          <a:lstStyle/>
          <a:p>
            <a:pPr marL="0" indent="0">
              <a:buNone/>
            </a:pPr>
            <a:r>
              <a:rPr lang="he-IL" b="1" u="sng" dirty="0"/>
              <a:t>ממשקי המשתמש:</a:t>
            </a:r>
          </a:p>
          <a:p>
            <a:pPr marL="0" indent="0">
              <a:buNone/>
            </a:pPr>
            <a:r>
              <a:rPr lang="en-US" u="sng" dirty="0"/>
              <a:t>DeleteActivity</a:t>
            </a:r>
            <a:r>
              <a:rPr lang="he-IL" u="sng" dirty="0"/>
              <a:t>:</a:t>
            </a:r>
          </a:p>
          <a:p>
            <a:pPr marL="0" indent="0">
              <a:buNone/>
            </a:pPr>
            <a:r>
              <a:rPr lang="he-IL" dirty="0"/>
              <a:t>ממשק המאפשר מחיקת פולינום.</a:t>
            </a:r>
          </a:p>
          <a:p>
            <a:pPr marL="0" indent="0">
              <a:buNone/>
            </a:pPr>
            <a:r>
              <a:rPr lang="he-IL" dirty="0"/>
              <a:t>המחיקה תיעשה בצורה הבאה: </a:t>
            </a:r>
          </a:p>
          <a:p>
            <a:pPr marL="0" indent="0">
              <a:buNone/>
            </a:pPr>
            <a:r>
              <a:rPr lang="he-IL" dirty="0"/>
              <a:t>בחירת המזהה של הפולינום שהמשתמש רוצה למחוק. לאחר מכן, הפולינום יודפס כדרוש בדרישות הפרויקט. ואחרי הפולינום תוצג הודעה השואלת את המשתמש האם הוא בטוח שהוא רוצה למחוק, אם ילחץ על כפתור </a:t>
            </a:r>
            <a:r>
              <a:rPr lang="en-US" dirty="0"/>
              <a:t>“Yes”</a:t>
            </a:r>
            <a:r>
              <a:rPr lang="he-IL" dirty="0"/>
              <a:t>, הפולינום אכן ימחק. אם ילחץ על כפתור </a:t>
            </a:r>
            <a:r>
              <a:rPr lang="en-US" dirty="0"/>
              <a:t>“No”</a:t>
            </a:r>
            <a:r>
              <a:rPr lang="he-IL" dirty="0"/>
              <a:t> לא יקרה דבר.</a:t>
            </a:r>
            <a:endParaRPr lang="he-IL" sz="2000" dirty="0"/>
          </a:p>
        </p:txBody>
      </p:sp>
    </p:spTree>
    <p:extLst>
      <p:ext uri="{BB962C8B-B14F-4D97-AF65-F5344CB8AC3E}">
        <p14:creationId xmlns:p14="http://schemas.microsoft.com/office/powerpoint/2010/main" val="133979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ממשקי המשתמש:</a:t>
            </a:r>
          </a:p>
          <a:p>
            <a:pPr marL="0" indent="0">
              <a:buNone/>
            </a:pPr>
            <a:r>
              <a:rPr lang="en-US" u="sng" dirty="0" err="1"/>
              <a:t>UpdateActivity</a:t>
            </a:r>
            <a:r>
              <a:rPr lang="he-IL" u="sng" dirty="0"/>
              <a:t>:</a:t>
            </a:r>
          </a:p>
          <a:p>
            <a:pPr marL="0" indent="0">
              <a:buNone/>
            </a:pPr>
            <a:r>
              <a:rPr lang="he-IL" dirty="0"/>
              <a:t>ממשק המאפשר עדכון פולינום קיים.</a:t>
            </a:r>
          </a:p>
          <a:p>
            <a:pPr marL="0" indent="0">
              <a:buNone/>
            </a:pPr>
            <a:r>
              <a:rPr lang="he-IL" dirty="0"/>
              <a:t>העדכון יעבוד כך: </a:t>
            </a:r>
          </a:p>
          <a:p>
            <a:pPr marL="0" indent="0">
              <a:buNone/>
            </a:pPr>
            <a:r>
              <a:rPr lang="he-IL" dirty="0"/>
              <a:t>בחירת המזהה של הפולינום שהמשתמש רוצה לעדכן. לאחר מכן, בחירת החזקה בה המשתמש רוצה לעדכן את המקדם שלה, ובחירת המקדם החדש. לחיצה על כפתור </a:t>
            </a:r>
            <a:r>
              <a:rPr lang="en-US" dirty="0"/>
              <a:t>“update”</a:t>
            </a:r>
            <a:r>
              <a:rPr lang="he-IL" dirty="0"/>
              <a:t> תבצע את העדכון הרצוי.</a:t>
            </a:r>
            <a:endParaRPr lang="he-IL" sz="2000" dirty="0"/>
          </a:p>
        </p:txBody>
      </p:sp>
    </p:spTree>
    <p:extLst>
      <p:ext uri="{BB962C8B-B14F-4D97-AF65-F5344CB8AC3E}">
        <p14:creationId xmlns:p14="http://schemas.microsoft.com/office/powerpoint/2010/main" val="13243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ממשקי המשתמש:</a:t>
            </a:r>
          </a:p>
          <a:p>
            <a:pPr marL="0" indent="0">
              <a:buNone/>
            </a:pPr>
            <a:r>
              <a:rPr lang="en-US" u="sng" dirty="0"/>
              <a:t>SearchActivity</a:t>
            </a:r>
            <a:r>
              <a:rPr lang="he-IL" u="sng" dirty="0"/>
              <a:t>:</a:t>
            </a:r>
          </a:p>
          <a:p>
            <a:pPr marL="0" indent="0">
              <a:buNone/>
            </a:pPr>
            <a:r>
              <a:rPr lang="he-IL" dirty="0"/>
              <a:t>ממשק המאפשר חיפוש פולינום קיים.</a:t>
            </a:r>
          </a:p>
          <a:p>
            <a:pPr marL="0" indent="0">
              <a:buNone/>
            </a:pPr>
            <a:r>
              <a:rPr lang="he-IL" dirty="0"/>
              <a:t>החיפוש יעבוד בצורה הבאה: </a:t>
            </a:r>
          </a:p>
          <a:p>
            <a:pPr marL="0" indent="0">
              <a:buNone/>
            </a:pPr>
            <a:r>
              <a:rPr lang="he-IL" dirty="0"/>
              <a:t>בחירת המזהה של הפולינום שהמשתמש רוצה לחפש. </a:t>
            </a:r>
            <a:endParaRPr lang="he-IL" sz="2000" dirty="0"/>
          </a:p>
          <a:p>
            <a:pPr marL="0" indent="0">
              <a:buNone/>
            </a:pPr>
            <a:r>
              <a:rPr lang="he-IL" dirty="0"/>
              <a:t>הצגת הפולינום כדרוש בדרישות הפרויקט.</a:t>
            </a:r>
          </a:p>
        </p:txBody>
      </p:sp>
    </p:spTree>
    <p:extLst>
      <p:ext uri="{BB962C8B-B14F-4D97-AF65-F5344CB8AC3E}">
        <p14:creationId xmlns:p14="http://schemas.microsoft.com/office/powerpoint/2010/main" val="35811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69045E6-A941-7D5A-2EE4-EF07C2C4275B}"/>
              </a:ext>
            </a:extLst>
          </p:cNvPr>
          <p:cNvSpPr>
            <a:spLocks noGrp="1"/>
          </p:cNvSpPr>
          <p:nvPr>
            <p:ph type="title"/>
          </p:nvPr>
        </p:nvSpPr>
        <p:spPr>
          <a:xfrm>
            <a:off x="1371599" y="294538"/>
            <a:ext cx="9895951" cy="1033669"/>
          </a:xfrm>
        </p:spPr>
        <p:txBody>
          <a:bodyPr>
            <a:normAutofit/>
          </a:bodyPr>
          <a:lstStyle/>
          <a:p>
            <a:r>
              <a:rPr lang="he-IL" sz="4000" u="sng">
                <a:solidFill>
                  <a:srgbClr val="FFFFFF"/>
                </a:solidFill>
              </a:rPr>
              <a:t>ארכיטקטורה</a:t>
            </a:r>
          </a:p>
        </p:txBody>
      </p:sp>
      <p:sp>
        <p:nvSpPr>
          <p:cNvPr id="3" name="מציין מיקום תוכן 2">
            <a:extLst>
              <a:ext uri="{FF2B5EF4-FFF2-40B4-BE49-F238E27FC236}">
                <a16:creationId xmlns:a16="http://schemas.microsoft.com/office/drawing/2014/main" id="{F5CCE2F3-9E5A-7F11-F00A-90ECB3D9F3E2}"/>
              </a:ext>
            </a:extLst>
          </p:cNvPr>
          <p:cNvSpPr>
            <a:spLocks noGrp="1"/>
          </p:cNvSpPr>
          <p:nvPr>
            <p:ph idx="1"/>
          </p:nvPr>
        </p:nvSpPr>
        <p:spPr>
          <a:xfrm>
            <a:off x="1371599" y="2318197"/>
            <a:ext cx="9724031" cy="3683358"/>
          </a:xfrm>
        </p:spPr>
        <p:txBody>
          <a:bodyPr anchor="ctr">
            <a:normAutofit/>
          </a:bodyPr>
          <a:lstStyle/>
          <a:p>
            <a:pPr marL="0" indent="0">
              <a:buNone/>
            </a:pPr>
            <a:r>
              <a:rPr lang="he-IL" b="1" u="sng" dirty="0"/>
              <a:t>ממשקי המשתמש:</a:t>
            </a:r>
          </a:p>
          <a:p>
            <a:pPr marL="0" indent="0">
              <a:buNone/>
            </a:pPr>
            <a:r>
              <a:rPr lang="en-US" u="sng" dirty="0" err="1"/>
              <a:t>ShowDataActivity</a:t>
            </a:r>
            <a:r>
              <a:rPr lang="he-IL" u="sng" dirty="0"/>
              <a:t>:</a:t>
            </a:r>
          </a:p>
          <a:p>
            <a:pPr marL="0" indent="0">
              <a:buNone/>
            </a:pPr>
            <a:r>
              <a:rPr lang="he-IL" dirty="0"/>
              <a:t>ממשק המציג את כל הפולינומים ששמורים בבסיס הנתונים.</a:t>
            </a:r>
          </a:p>
          <a:p>
            <a:pPr marL="0" indent="0">
              <a:buNone/>
            </a:pPr>
            <a:r>
              <a:rPr lang="he-IL" dirty="0"/>
              <a:t>ההצגה תהיה לפני סדר המזהה </a:t>
            </a:r>
            <a:r>
              <a:rPr lang="en-US" dirty="0"/>
              <a:t>ID</a:t>
            </a:r>
            <a:r>
              <a:rPr lang="he-IL" dirty="0"/>
              <a:t> (מהקטן לגדול).</a:t>
            </a:r>
          </a:p>
          <a:p>
            <a:pPr marL="0" indent="0">
              <a:buNone/>
            </a:pPr>
            <a:r>
              <a:rPr lang="he-IL" dirty="0"/>
              <a:t>ממשק חשוב בעזרתו המשתמש יוכל לדעת בכל רגע נתון מה הם כל הפולינומים שיש לו באפליקציה.</a:t>
            </a:r>
          </a:p>
        </p:txBody>
      </p:sp>
    </p:spTree>
    <p:extLst>
      <p:ext uri="{BB962C8B-B14F-4D97-AF65-F5344CB8AC3E}">
        <p14:creationId xmlns:p14="http://schemas.microsoft.com/office/powerpoint/2010/main" val="115123540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1189</TotalTime>
  <Words>649</Words>
  <Application>Microsoft Office PowerPoint</Application>
  <PresentationFormat>מסך רחב</PresentationFormat>
  <Paragraphs>75</Paragraphs>
  <Slides>17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Aptos</vt:lpstr>
      <vt:lpstr>Aptos Display</vt:lpstr>
      <vt:lpstr>Arial</vt:lpstr>
      <vt:lpstr>Calibri</vt:lpstr>
      <vt:lpstr>ערכת נושא Office</vt:lpstr>
      <vt:lpstr>דו"ח לפרויקט סוף –  סדנת תוכנה למערכות סלולריות</vt:lpstr>
      <vt:lpstr>תיאור הפרויקט</vt:lpstr>
      <vt:lpstr>ארכיטקטורה</vt:lpstr>
      <vt:lpstr>ארכיטקטורה</vt:lpstr>
      <vt:lpstr>ארכיטקטורה</vt:lpstr>
      <vt:lpstr>ארכיטקטורה</vt:lpstr>
      <vt:lpstr>ארכיטקטורה</vt:lpstr>
      <vt:lpstr>ארכיטקטורה</vt:lpstr>
      <vt:lpstr>ארכיטקטורה</vt:lpstr>
      <vt:lpstr>ארכיטקטורה</vt:lpstr>
      <vt:lpstr>תדפיסי מסך: מסך בית להוספה.</vt:lpstr>
      <vt:lpstr>תדפיסי מסך: מסך בית למחיקה והצגת פעולת המחיקה.</vt:lpstr>
      <vt:lpstr>תדפיסי מסך: מסך בית לעדכון והצגת פעולת העדכון.</vt:lpstr>
      <vt:lpstr>תדפיסי מסך: מסך בית לחיפוש והצגת פעולת החיפוש.</vt:lpstr>
      <vt:lpstr>תדפיסי מסך: מסך בית להצגת כל הפולינומים.</vt:lpstr>
      <vt:lpstr>Polynomials SQLite Database Structure example: </vt:lpstr>
      <vt:lpstr>UML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דו"ח לפרויקט סוף – סדנת תוכנה למערכות סלולריות</dc:title>
  <dc:creator>אושר ארבילי</dc:creator>
  <cp:lastModifiedBy>אושר ארבילי</cp:lastModifiedBy>
  <cp:revision>10</cp:revision>
  <cp:lastPrinted>2024-05-03T23:45:40Z</cp:lastPrinted>
  <dcterms:created xsi:type="dcterms:W3CDTF">2024-04-27T15:12:31Z</dcterms:created>
  <dcterms:modified xsi:type="dcterms:W3CDTF">2025-03-07T18:34:48Z</dcterms:modified>
</cp:coreProperties>
</file>