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M Sans Medium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Medium-regular.fntdata"/><Relationship Id="rId21" Type="http://schemas.openxmlformats.org/officeDocument/2006/relationships/slide" Target="slides/slide16.xml"/><Relationship Id="rId24" Type="http://schemas.openxmlformats.org/officeDocument/2006/relationships/font" Target="fonts/DMSansMedium-italic.fntdata"/><Relationship Id="rId23" Type="http://schemas.openxmlformats.org/officeDocument/2006/relationships/font" Target="fonts/DM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DMSansMedium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9e5d55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9e5d55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9e5d55d3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9e5d55d3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9e5d55d3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9e5d55d3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9e5d55d3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9e5d55d3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9e5d55d3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9e5d55d3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9e5d55d3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9e5d55d3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9e5d55d3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9e5d55d3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9e5d55d3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9e5d55d3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9e5d55d3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9e5d55d3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9e5d55d3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9e5d55d3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9e5d55d3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9e5d55d3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9e5d55d3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9e5d55d3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9e5d55d3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9e5d55d3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9e5d55d3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9e5d55d3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9e5d55d3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9e5d55d3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9e5d55d3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9e5d55d3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vX0KScTlFLh-IM_YJ-cE8z53GZJa4dbC/view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t2WN21tNnKOPrkV3kJg3uznJMl0kx9wG/view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_0Zld28bpJSGdf68gnDykdZmqYfX7Uv/view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qW9Xf01pmN8hPE6izSmuJ3WElExTiDTn/view" TargetMode="External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25/02/2025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7375" y="993125"/>
            <a:ext cx="5233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/>
              <a:t>Reinforcement Learning in Gymnasium</a:t>
            </a:r>
            <a:endParaRPr sz="4550"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265200" y="3002388"/>
            <a:ext cx="48219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From Random to Deep Q-Networks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Blue and green wave pattern. " id="221" name="Google Shape;221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222" name="Google Shape;222;p32"/>
          <p:cNvSpPr txBox="1"/>
          <p:nvPr/>
        </p:nvSpPr>
        <p:spPr>
          <a:xfrm>
            <a:off x="197375" y="138525"/>
            <a:ext cx="1258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By: Osher Jacob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65200" y="3624075"/>
            <a:ext cx="3147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Exploring RL techniques (Q-learning and DQN) for training agents in Gymnasium environments.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idx="1" type="subTitle"/>
          </p:nvPr>
        </p:nvSpPr>
        <p:spPr>
          <a:xfrm>
            <a:off x="888575" y="2868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Q-Learning Results</a:t>
            </a:r>
            <a:endParaRPr/>
          </a:p>
        </p:txBody>
      </p:sp>
      <p:sp>
        <p:nvSpPr>
          <p:cNvPr id="302" name="Google Shape;302;p41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1" title="ql-po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75" y="10480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idx="1" type="subTitle"/>
          </p:nvPr>
        </p:nvSpPr>
        <p:spPr>
          <a:xfrm>
            <a:off x="975300" y="3031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Deep Q-Network</a:t>
            </a:r>
            <a:endParaRPr/>
          </a:p>
        </p:txBody>
      </p:sp>
      <p:sp>
        <p:nvSpPr>
          <p:cNvPr id="310" name="Google Shape;310;p42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281825" y="1121925"/>
            <a:ext cx="5718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What is DQN?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Combines Q-learning with deep neural networks.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Approximates Q-values using a neural network.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Key Concepts: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Deep neural network as a function approximator.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Experience replay: Stores and samples past experiences.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Target network: Stabilizes training.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Handles high-dimensional continuous state spaces.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Improves generalization.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975300" y="2651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18" name="Google Shape;318;p43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867175" y="1214050"/>
            <a:ext cx="51759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State Space: [Cart Position, Cart Velocity, Pole Angle, Pole Angular Velocity]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Action Space: [Move Left, Move Right]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350" y="997254"/>
            <a:ext cx="4844900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/>
        </p:nvSpPr>
        <p:spPr>
          <a:xfrm>
            <a:off x="4536450" y="3560900"/>
            <a:ext cx="840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Input (4)</a:t>
            </a:r>
            <a:endParaRPr sz="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5707775" y="4650950"/>
            <a:ext cx="840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Hidden (16)</a:t>
            </a:r>
            <a:endParaRPr sz="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6694625" y="4650950"/>
            <a:ext cx="840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Hidden (16)</a:t>
            </a:r>
            <a:endParaRPr sz="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7909325" y="3497125"/>
            <a:ext cx="840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Output </a:t>
            </a:r>
            <a:r>
              <a:rPr lang="en"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(2)</a:t>
            </a:r>
            <a:endParaRPr sz="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942775" y="2868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DQN Metrics</a:t>
            </a:r>
            <a:endParaRPr/>
          </a:p>
        </p:txBody>
      </p:sp>
      <p:sp>
        <p:nvSpPr>
          <p:cNvPr id="331" name="Google Shape;331;p44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275"/>
            <a:ext cx="8839200" cy="231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idx="1" type="subTitle"/>
          </p:nvPr>
        </p:nvSpPr>
        <p:spPr>
          <a:xfrm>
            <a:off x="975300" y="3790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DQN Results</a:t>
            </a:r>
            <a:endParaRPr/>
          </a:p>
        </p:txBody>
      </p:sp>
      <p:sp>
        <p:nvSpPr>
          <p:cNvPr id="339" name="Google Shape;339;p4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 title="dqn-po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875" y="103407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idx="1" type="subTitle"/>
          </p:nvPr>
        </p:nvSpPr>
        <p:spPr>
          <a:xfrm>
            <a:off x="1159600" y="4548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347" name="Google Shape;347;p4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/>
        </p:nvSpPr>
        <p:spPr>
          <a:xfrm>
            <a:off x="1143600" y="1289950"/>
            <a:ext cx="4861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Summary of Findings: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Reinforcement learning effectively trains agents in Gymnasium.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DQN outperforms Q-learning in complex environments.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1192375" y="2368500"/>
            <a:ext cx="48399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Challenges: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Hardware &amp; training times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Following the training progress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Balancing exploration and exploitation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1276950" y="3588000"/>
            <a:ext cx="4950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Future work: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Apply RL to more complex environments with visual input using CNNs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Investigating other RL algorithms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idx="1" type="subTitle"/>
          </p:nvPr>
        </p:nvSpPr>
        <p:spPr>
          <a:xfrm>
            <a:off x="975300" y="18640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Thank You!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7" name="Google Shape;357;p4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516425" y="3256500"/>
            <a:ext cx="7121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16425" y="655150"/>
            <a:ext cx="84315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Reinforcement Learning (RL)?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Agents learn through interaction with an environment.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Goal: Maximize cumulative reward.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Components: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Agent, Environment, State, Action, Reward.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Why RL is Powerful: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Enables learning complex decision-making.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Applications in robotics, gaming, and more.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612700" y="-1221000"/>
            <a:ext cx="78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87" y="3074575"/>
            <a:ext cx="5107226" cy="20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3730850" y="-27125"/>
            <a:ext cx="78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5" name="Google Shape;235;p33"/>
          <p:cNvSpPr txBox="1"/>
          <p:nvPr>
            <p:ph idx="4294967295" type="subTitle"/>
          </p:nvPr>
        </p:nvSpPr>
        <p:spPr>
          <a:xfrm>
            <a:off x="975300" y="62650"/>
            <a:ext cx="71934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Introduction to Reinforcement Learning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975300" y="480225"/>
            <a:ext cx="71934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Random Agent (Baseline)</a:t>
            </a:r>
            <a:endParaRPr sz="4050"/>
          </a:p>
        </p:txBody>
      </p:sp>
      <p:pic>
        <p:nvPicPr>
          <p:cNvPr id="242" name="Google Shape;242;p34" title="frozen-lake-rando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525" y="14784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54200" y="1478450"/>
            <a:ext cx="408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Observation Space: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[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Player position  =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current_row * ncols + current_col]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Action Space: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[Move left, Move down, Move right, Move up]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subTitle"/>
          </p:nvPr>
        </p:nvSpPr>
        <p:spPr>
          <a:xfrm>
            <a:off x="975300" y="2489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49" name="Google Shape;249;p3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287275" y="975600"/>
            <a:ext cx="8514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Q-learning?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Model-free RL algorithm.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Learns the optimal action-value function (Q-values).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Concepts: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Q-table: Stores Q-values for state-action pairs.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Update rule: Iteratively updates Q-values based on rewards.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975600"/>
            <a:ext cx="3153625" cy="3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856075" y="2977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 vs Exploitation</a:t>
            </a:r>
            <a:endParaRPr/>
          </a:p>
        </p:txBody>
      </p:sp>
      <p:sp>
        <p:nvSpPr>
          <p:cNvPr id="258" name="Google Shape;258;p3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4758675" y="2265525"/>
            <a:ext cx="31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71" y="1975525"/>
            <a:ext cx="6095424" cy="18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96950" y="1975525"/>
            <a:ext cx="5100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Epsilon-Greedy Policy:</a:t>
            </a:r>
            <a:endParaRPr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89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Merriweather"/>
              <a:buChar char="●"/>
            </a:pPr>
            <a:r>
              <a:rPr lang="en" sz="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Balances exploration and exploitation</a:t>
            </a:r>
            <a:endParaRPr sz="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89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Merriweather"/>
              <a:buChar char="●"/>
            </a:pPr>
            <a:r>
              <a:rPr lang="en" sz="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Starting the training with random actions (epsilon=1.0)</a:t>
            </a:r>
            <a:endParaRPr sz="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89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Merriweather"/>
              <a:buChar char="●"/>
            </a:pPr>
            <a:r>
              <a:rPr lang="en" sz="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later episodes the agent choose the best known action with a high probability, and a random action with a small probability (epsilon ~ 0)</a:t>
            </a:r>
            <a:endParaRPr sz="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2411875" y="3018900"/>
            <a:ext cx="31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subTitle"/>
          </p:nvPr>
        </p:nvSpPr>
        <p:spPr>
          <a:xfrm>
            <a:off x="904850" y="4058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Q-Learning Metrics</a:t>
            </a:r>
            <a:endParaRPr/>
          </a:p>
        </p:txBody>
      </p:sp>
      <p:sp>
        <p:nvSpPr>
          <p:cNvPr id="269" name="Google Shape;269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850"/>
            <a:ext cx="8839200" cy="230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1" type="subTitle"/>
          </p:nvPr>
        </p:nvSpPr>
        <p:spPr>
          <a:xfrm>
            <a:off x="1067450" y="4058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Q-Learning Results</a:t>
            </a:r>
            <a:endParaRPr/>
          </a:p>
        </p:txBody>
      </p:sp>
      <p:sp>
        <p:nvSpPr>
          <p:cNvPr id="277" name="Google Shape;277;p3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8" title="frozen-lake-q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950" y="15789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1034925" y="276025"/>
            <a:ext cx="71934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Limitations of Q-Learning</a:t>
            </a:r>
            <a:endParaRPr sz="3550"/>
          </a:p>
        </p:txBody>
      </p:sp>
      <p:sp>
        <p:nvSpPr>
          <p:cNvPr id="285" name="Google Shape;285;p39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/>
        </p:nvSpPr>
        <p:spPr>
          <a:xfrm>
            <a:off x="363150" y="878025"/>
            <a:ext cx="6504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Scalability Issues: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Q-table becomes large for complex environments.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Difficult to handle continuous state spaces.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Memory Requirements: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Large state spaces require large amounts of memory.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Generalization: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Struggles to generalize to unseen states.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975300" y="4058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Cart Pole Challenge</a:t>
            </a:r>
            <a:endParaRPr/>
          </a:p>
        </p:txBody>
      </p:sp>
      <p:sp>
        <p:nvSpPr>
          <p:cNvPr id="293" name="Google Shape;293;p4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" y="2320800"/>
            <a:ext cx="8839200" cy="230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433600" y="1363325"/>
            <a:ext cx="5766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State space is continuous 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Q-learning can only handle discrete states because it updates a table of states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Observations were discretesized by rounding decimals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