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10287000" cx="18288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5" roundtripDataSignature="AMtx7mjrhYNnxZlOIPHBCNmNvLcMOZc4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6.xml"/><Relationship Id="rId44" Type="http://schemas.openxmlformats.org/officeDocument/2006/relationships/font" Target="fonts/SourceSansPro-boldItalic.fntdata"/><Relationship Id="rId21" Type="http://schemas.openxmlformats.org/officeDocument/2006/relationships/slide" Target="slides/slide15.xml"/><Relationship Id="rId43" Type="http://schemas.openxmlformats.org/officeDocument/2006/relationships/font" Target="fonts/SourceSansPro-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78845ed90_6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78845ed90_6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78845ed90_6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78845ed90_6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78845ed90_6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78845ed90_6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78845ed90_6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78845ed90_6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78845ed90_6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78845ed90_6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78845ed90_6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78845ed90_6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78845ed90_6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78845ed90_6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78845ed90_6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78845ed90_6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78845ed90_6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78845ed90_6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78845ed90_6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78845ed90_6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78845ed90_6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78845ed90_6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78845ed90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78845ed90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78845ed90_5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78845ed90_5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78845ed90_5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78845ed90_5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e78845ed90_5_53"/>
          <p:cNvSpPr/>
          <p:nvPr/>
        </p:nvSpPr>
        <p:spPr>
          <a:xfrm>
            <a:off x="161400" y="5302200"/>
            <a:ext cx="17965200" cy="4823400"/>
          </a:xfrm>
          <a:prstGeom prst="rect">
            <a:avLst/>
          </a:prstGeom>
          <a:solidFill>
            <a:schemeClr val="accen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 name="Google Shape;11;ge78845ed90_5_53"/>
          <p:cNvSpPr txBox="1"/>
          <p:nvPr>
            <p:ph type="ctrTitle"/>
          </p:nvPr>
        </p:nvSpPr>
        <p:spPr>
          <a:xfrm>
            <a:off x="971750" y="528950"/>
            <a:ext cx="16367400" cy="2947200"/>
          </a:xfrm>
          <a:prstGeom prst="rect">
            <a:avLst/>
          </a:prstGeom>
        </p:spPr>
        <p:txBody>
          <a:bodyPr anchorCtr="0" anchor="b" bIns="182850" lIns="182850" spcFirstLastPara="1" rIns="182850" wrap="square" tIns="182850">
            <a:normAutofit/>
          </a:bodyPr>
          <a:lstStyle>
            <a:lvl1pPr lvl="0">
              <a:spcBef>
                <a:spcPts val="0"/>
              </a:spcBef>
              <a:spcAft>
                <a:spcPts val="0"/>
              </a:spcAft>
              <a:buSzPts val="8400"/>
              <a:buNone/>
              <a:defRPr sz="8400"/>
            </a:lvl1pPr>
            <a:lvl2pPr lvl="1">
              <a:spcBef>
                <a:spcPts val="0"/>
              </a:spcBef>
              <a:spcAft>
                <a:spcPts val="0"/>
              </a:spcAft>
              <a:buSzPts val="8400"/>
              <a:buNone/>
              <a:defRPr sz="8400"/>
            </a:lvl2pPr>
            <a:lvl3pPr lvl="2">
              <a:spcBef>
                <a:spcPts val="0"/>
              </a:spcBef>
              <a:spcAft>
                <a:spcPts val="0"/>
              </a:spcAft>
              <a:buSzPts val="8400"/>
              <a:buNone/>
              <a:defRPr sz="8400"/>
            </a:lvl3pPr>
            <a:lvl4pPr lvl="3">
              <a:spcBef>
                <a:spcPts val="0"/>
              </a:spcBef>
              <a:spcAft>
                <a:spcPts val="0"/>
              </a:spcAft>
              <a:buSzPts val="8400"/>
              <a:buNone/>
              <a:defRPr sz="8400"/>
            </a:lvl4pPr>
            <a:lvl5pPr lvl="4">
              <a:spcBef>
                <a:spcPts val="0"/>
              </a:spcBef>
              <a:spcAft>
                <a:spcPts val="0"/>
              </a:spcAft>
              <a:buSzPts val="8400"/>
              <a:buNone/>
              <a:defRPr sz="8400"/>
            </a:lvl5pPr>
            <a:lvl6pPr lvl="5">
              <a:spcBef>
                <a:spcPts val="0"/>
              </a:spcBef>
              <a:spcAft>
                <a:spcPts val="0"/>
              </a:spcAft>
              <a:buSzPts val="8400"/>
              <a:buNone/>
              <a:defRPr sz="8400"/>
            </a:lvl6pPr>
            <a:lvl7pPr lvl="6">
              <a:spcBef>
                <a:spcPts val="0"/>
              </a:spcBef>
              <a:spcAft>
                <a:spcPts val="0"/>
              </a:spcAft>
              <a:buSzPts val="8400"/>
              <a:buNone/>
              <a:defRPr sz="8400"/>
            </a:lvl7pPr>
            <a:lvl8pPr lvl="7">
              <a:spcBef>
                <a:spcPts val="0"/>
              </a:spcBef>
              <a:spcAft>
                <a:spcPts val="0"/>
              </a:spcAft>
              <a:buSzPts val="8400"/>
              <a:buNone/>
              <a:defRPr sz="8400"/>
            </a:lvl8pPr>
            <a:lvl9pPr lvl="8">
              <a:spcBef>
                <a:spcPts val="0"/>
              </a:spcBef>
              <a:spcAft>
                <a:spcPts val="0"/>
              </a:spcAft>
              <a:buSzPts val="8400"/>
              <a:buNone/>
              <a:defRPr sz="8400"/>
            </a:lvl9pPr>
          </a:lstStyle>
          <a:p/>
        </p:txBody>
      </p:sp>
      <p:sp>
        <p:nvSpPr>
          <p:cNvPr id="12" name="Google Shape;12;ge78845ed90_5_53"/>
          <p:cNvSpPr txBox="1"/>
          <p:nvPr>
            <p:ph idx="1" type="subTitle"/>
          </p:nvPr>
        </p:nvSpPr>
        <p:spPr>
          <a:xfrm>
            <a:off x="971750" y="3476150"/>
            <a:ext cx="16367400" cy="1722000"/>
          </a:xfrm>
          <a:prstGeom prst="rect">
            <a:avLst/>
          </a:prstGeom>
        </p:spPr>
        <p:txBody>
          <a:bodyPr anchorCtr="0" anchor="t" bIns="182850" lIns="182850" spcFirstLastPara="1" rIns="182850" wrap="square" tIns="182850">
            <a:normAutofit/>
          </a:bodyPr>
          <a:lstStyle>
            <a:lvl1pPr lvl="0">
              <a:lnSpc>
                <a:spcPct val="100000"/>
              </a:lnSpc>
              <a:spcBef>
                <a:spcPts val="0"/>
              </a:spcBef>
              <a:spcAft>
                <a:spcPts val="0"/>
              </a:spcAft>
              <a:buSzPts val="4800"/>
              <a:buNone/>
              <a:defRPr sz="48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p:txBody>
      </p:sp>
      <p:sp>
        <p:nvSpPr>
          <p:cNvPr id="13" name="Google Shape;13;ge78845ed90_5_53"/>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ge78845ed90_5_91"/>
          <p:cNvSpPr/>
          <p:nvPr/>
        </p:nvSpPr>
        <p:spPr>
          <a:xfrm>
            <a:off x="161400" y="5302200"/>
            <a:ext cx="17965200" cy="4823400"/>
          </a:xfrm>
          <a:prstGeom prst="rect">
            <a:avLst/>
          </a:prstGeom>
          <a:solidFill>
            <a:schemeClr val="accen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9" name="Google Shape;49;ge78845ed90_5_91"/>
          <p:cNvSpPr txBox="1"/>
          <p:nvPr>
            <p:ph hasCustomPrompt="1" type="title"/>
          </p:nvPr>
        </p:nvSpPr>
        <p:spPr>
          <a:xfrm>
            <a:off x="623400" y="1486001"/>
            <a:ext cx="17041200" cy="40128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Font typeface="Source Sans Pro"/>
              <a:buNone/>
              <a:defRPr sz="24000">
                <a:latin typeface="Source Sans Pro"/>
                <a:ea typeface="Source Sans Pro"/>
                <a:cs typeface="Source Sans Pro"/>
                <a:sym typeface="Source Sans Pro"/>
              </a:defRPr>
            </a:lvl1pPr>
            <a:lvl2pPr lvl="1" algn="ctr">
              <a:spcBef>
                <a:spcPts val="0"/>
              </a:spcBef>
              <a:spcAft>
                <a:spcPts val="0"/>
              </a:spcAft>
              <a:buSzPts val="24000"/>
              <a:buFont typeface="Source Sans Pro"/>
              <a:buNone/>
              <a:defRPr sz="24000">
                <a:latin typeface="Source Sans Pro"/>
                <a:ea typeface="Source Sans Pro"/>
                <a:cs typeface="Source Sans Pro"/>
                <a:sym typeface="Source Sans Pro"/>
              </a:defRPr>
            </a:lvl2pPr>
            <a:lvl3pPr lvl="2" algn="ctr">
              <a:spcBef>
                <a:spcPts val="0"/>
              </a:spcBef>
              <a:spcAft>
                <a:spcPts val="0"/>
              </a:spcAft>
              <a:buSzPts val="24000"/>
              <a:buFont typeface="Source Sans Pro"/>
              <a:buNone/>
              <a:defRPr sz="24000">
                <a:latin typeface="Source Sans Pro"/>
                <a:ea typeface="Source Sans Pro"/>
                <a:cs typeface="Source Sans Pro"/>
                <a:sym typeface="Source Sans Pro"/>
              </a:defRPr>
            </a:lvl3pPr>
            <a:lvl4pPr lvl="3" algn="ctr">
              <a:spcBef>
                <a:spcPts val="0"/>
              </a:spcBef>
              <a:spcAft>
                <a:spcPts val="0"/>
              </a:spcAft>
              <a:buSzPts val="24000"/>
              <a:buFont typeface="Source Sans Pro"/>
              <a:buNone/>
              <a:defRPr sz="24000">
                <a:latin typeface="Source Sans Pro"/>
                <a:ea typeface="Source Sans Pro"/>
                <a:cs typeface="Source Sans Pro"/>
                <a:sym typeface="Source Sans Pro"/>
              </a:defRPr>
            </a:lvl4pPr>
            <a:lvl5pPr lvl="4" algn="ctr">
              <a:spcBef>
                <a:spcPts val="0"/>
              </a:spcBef>
              <a:spcAft>
                <a:spcPts val="0"/>
              </a:spcAft>
              <a:buSzPts val="24000"/>
              <a:buFont typeface="Source Sans Pro"/>
              <a:buNone/>
              <a:defRPr sz="24000">
                <a:latin typeface="Source Sans Pro"/>
                <a:ea typeface="Source Sans Pro"/>
                <a:cs typeface="Source Sans Pro"/>
                <a:sym typeface="Source Sans Pro"/>
              </a:defRPr>
            </a:lvl5pPr>
            <a:lvl6pPr lvl="5" algn="ctr">
              <a:spcBef>
                <a:spcPts val="0"/>
              </a:spcBef>
              <a:spcAft>
                <a:spcPts val="0"/>
              </a:spcAft>
              <a:buSzPts val="24000"/>
              <a:buFont typeface="Source Sans Pro"/>
              <a:buNone/>
              <a:defRPr sz="24000">
                <a:latin typeface="Source Sans Pro"/>
                <a:ea typeface="Source Sans Pro"/>
                <a:cs typeface="Source Sans Pro"/>
                <a:sym typeface="Source Sans Pro"/>
              </a:defRPr>
            </a:lvl6pPr>
            <a:lvl7pPr lvl="6" algn="ctr">
              <a:spcBef>
                <a:spcPts val="0"/>
              </a:spcBef>
              <a:spcAft>
                <a:spcPts val="0"/>
              </a:spcAft>
              <a:buSzPts val="24000"/>
              <a:buFont typeface="Source Sans Pro"/>
              <a:buNone/>
              <a:defRPr sz="24000">
                <a:latin typeface="Source Sans Pro"/>
                <a:ea typeface="Source Sans Pro"/>
                <a:cs typeface="Source Sans Pro"/>
                <a:sym typeface="Source Sans Pro"/>
              </a:defRPr>
            </a:lvl7pPr>
            <a:lvl8pPr lvl="7" algn="ctr">
              <a:spcBef>
                <a:spcPts val="0"/>
              </a:spcBef>
              <a:spcAft>
                <a:spcPts val="0"/>
              </a:spcAft>
              <a:buSzPts val="24000"/>
              <a:buFont typeface="Source Sans Pro"/>
              <a:buNone/>
              <a:defRPr sz="24000">
                <a:latin typeface="Source Sans Pro"/>
                <a:ea typeface="Source Sans Pro"/>
                <a:cs typeface="Source Sans Pro"/>
                <a:sym typeface="Source Sans Pro"/>
              </a:defRPr>
            </a:lvl8pPr>
            <a:lvl9pPr lvl="8" algn="ctr">
              <a:spcBef>
                <a:spcPts val="0"/>
              </a:spcBef>
              <a:spcAft>
                <a:spcPts val="0"/>
              </a:spcAft>
              <a:buSzPts val="24000"/>
              <a:buFont typeface="Source Sans Pro"/>
              <a:buNone/>
              <a:defRPr sz="24000">
                <a:latin typeface="Source Sans Pro"/>
                <a:ea typeface="Source Sans Pro"/>
                <a:cs typeface="Source Sans Pro"/>
                <a:sym typeface="Source Sans Pro"/>
              </a:defRPr>
            </a:lvl9pPr>
          </a:lstStyle>
          <a:p>
            <a:r>
              <a:t>xx%</a:t>
            </a:r>
          </a:p>
        </p:txBody>
      </p:sp>
      <p:sp>
        <p:nvSpPr>
          <p:cNvPr id="50" name="Google Shape;50;ge78845ed90_5_91"/>
          <p:cNvSpPr txBox="1"/>
          <p:nvPr>
            <p:ph idx="1" type="body"/>
          </p:nvPr>
        </p:nvSpPr>
        <p:spPr>
          <a:xfrm>
            <a:off x="623400" y="5690364"/>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Clr>
                <a:schemeClr val="lt1"/>
              </a:buClr>
              <a:buSzPts val="3600"/>
              <a:buChar char="●"/>
              <a:defRPr>
                <a:solidFill>
                  <a:schemeClr val="lt1"/>
                </a:solidFill>
              </a:defRPr>
            </a:lvl1pPr>
            <a:lvl2pPr indent="-406400" lvl="1" marL="914400" algn="ctr">
              <a:spcBef>
                <a:spcPts val="0"/>
              </a:spcBef>
              <a:spcAft>
                <a:spcPts val="0"/>
              </a:spcAft>
              <a:buClr>
                <a:schemeClr val="lt1"/>
              </a:buClr>
              <a:buSzPts val="2800"/>
              <a:buChar char="○"/>
              <a:defRPr>
                <a:solidFill>
                  <a:schemeClr val="lt1"/>
                </a:solidFill>
              </a:defRPr>
            </a:lvl2pPr>
            <a:lvl3pPr indent="-406400" lvl="2" marL="1371600" algn="ctr">
              <a:spcBef>
                <a:spcPts val="0"/>
              </a:spcBef>
              <a:spcAft>
                <a:spcPts val="0"/>
              </a:spcAft>
              <a:buClr>
                <a:schemeClr val="lt1"/>
              </a:buClr>
              <a:buSzPts val="2800"/>
              <a:buChar char="■"/>
              <a:defRPr>
                <a:solidFill>
                  <a:schemeClr val="lt1"/>
                </a:solidFill>
              </a:defRPr>
            </a:lvl3pPr>
            <a:lvl4pPr indent="-406400" lvl="3" marL="1828800" algn="ctr">
              <a:spcBef>
                <a:spcPts val="0"/>
              </a:spcBef>
              <a:spcAft>
                <a:spcPts val="0"/>
              </a:spcAft>
              <a:buClr>
                <a:schemeClr val="lt1"/>
              </a:buClr>
              <a:buSzPts val="2800"/>
              <a:buChar char="●"/>
              <a:defRPr>
                <a:solidFill>
                  <a:schemeClr val="lt1"/>
                </a:solidFill>
              </a:defRPr>
            </a:lvl4pPr>
            <a:lvl5pPr indent="-406400" lvl="4" marL="2286000" algn="ctr">
              <a:spcBef>
                <a:spcPts val="0"/>
              </a:spcBef>
              <a:spcAft>
                <a:spcPts val="0"/>
              </a:spcAft>
              <a:buClr>
                <a:schemeClr val="lt1"/>
              </a:buClr>
              <a:buSzPts val="2800"/>
              <a:buChar char="○"/>
              <a:defRPr>
                <a:solidFill>
                  <a:schemeClr val="lt1"/>
                </a:solidFill>
              </a:defRPr>
            </a:lvl5pPr>
            <a:lvl6pPr indent="-406400" lvl="5" marL="2743200" algn="ctr">
              <a:spcBef>
                <a:spcPts val="0"/>
              </a:spcBef>
              <a:spcAft>
                <a:spcPts val="0"/>
              </a:spcAft>
              <a:buClr>
                <a:schemeClr val="lt1"/>
              </a:buClr>
              <a:buSzPts val="2800"/>
              <a:buChar char="■"/>
              <a:defRPr>
                <a:solidFill>
                  <a:schemeClr val="lt1"/>
                </a:solidFill>
              </a:defRPr>
            </a:lvl6pPr>
            <a:lvl7pPr indent="-406400" lvl="6" marL="3200400" algn="ctr">
              <a:spcBef>
                <a:spcPts val="0"/>
              </a:spcBef>
              <a:spcAft>
                <a:spcPts val="0"/>
              </a:spcAft>
              <a:buClr>
                <a:schemeClr val="lt1"/>
              </a:buClr>
              <a:buSzPts val="2800"/>
              <a:buChar char="●"/>
              <a:defRPr>
                <a:solidFill>
                  <a:schemeClr val="lt1"/>
                </a:solidFill>
              </a:defRPr>
            </a:lvl7pPr>
            <a:lvl8pPr indent="-406400" lvl="7" marL="3657600" algn="ctr">
              <a:spcBef>
                <a:spcPts val="0"/>
              </a:spcBef>
              <a:spcAft>
                <a:spcPts val="0"/>
              </a:spcAft>
              <a:buClr>
                <a:schemeClr val="lt1"/>
              </a:buClr>
              <a:buSzPts val="2800"/>
              <a:buChar char="○"/>
              <a:defRPr>
                <a:solidFill>
                  <a:schemeClr val="lt1"/>
                </a:solidFill>
              </a:defRPr>
            </a:lvl8pPr>
            <a:lvl9pPr indent="-406400" lvl="8" marL="4114800" algn="ctr">
              <a:spcBef>
                <a:spcPts val="0"/>
              </a:spcBef>
              <a:spcAft>
                <a:spcPts val="0"/>
              </a:spcAft>
              <a:buClr>
                <a:schemeClr val="lt1"/>
              </a:buClr>
              <a:buSzPts val="2800"/>
              <a:buChar char="■"/>
              <a:defRPr>
                <a:solidFill>
                  <a:schemeClr val="lt1"/>
                </a:solidFill>
              </a:defRPr>
            </a:lvl9pPr>
          </a:lstStyle>
          <a:p/>
        </p:txBody>
      </p:sp>
      <p:sp>
        <p:nvSpPr>
          <p:cNvPr id="51" name="Google Shape;51;ge78845ed90_5_91"/>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e78845ed90_5_96"/>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ge78845ed90_6_161"/>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rtl="0" algn="ctr">
              <a:spcBef>
                <a:spcPts val="0"/>
              </a:spcBef>
              <a:spcAft>
                <a:spcPts val="0"/>
              </a:spcAft>
              <a:buSzPts val="10400"/>
              <a:buNone/>
              <a:defRPr sz="10400"/>
            </a:lvl1pPr>
            <a:lvl2pPr lvl="1" rtl="0" algn="ctr">
              <a:spcBef>
                <a:spcPts val="0"/>
              </a:spcBef>
              <a:spcAft>
                <a:spcPts val="0"/>
              </a:spcAft>
              <a:buSzPts val="10400"/>
              <a:buNone/>
              <a:defRPr sz="10400"/>
            </a:lvl2pPr>
            <a:lvl3pPr lvl="2" rtl="0" algn="ctr">
              <a:spcBef>
                <a:spcPts val="0"/>
              </a:spcBef>
              <a:spcAft>
                <a:spcPts val="0"/>
              </a:spcAft>
              <a:buSzPts val="10400"/>
              <a:buNone/>
              <a:defRPr sz="10400"/>
            </a:lvl3pPr>
            <a:lvl4pPr lvl="3" rtl="0" algn="ctr">
              <a:spcBef>
                <a:spcPts val="0"/>
              </a:spcBef>
              <a:spcAft>
                <a:spcPts val="0"/>
              </a:spcAft>
              <a:buSzPts val="10400"/>
              <a:buNone/>
              <a:defRPr sz="10400"/>
            </a:lvl4pPr>
            <a:lvl5pPr lvl="4" rtl="0" algn="ctr">
              <a:spcBef>
                <a:spcPts val="0"/>
              </a:spcBef>
              <a:spcAft>
                <a:spcPts val="0"/>
              </a:spcAft>
              <a:buSzPts val="10400"/>
              <a:buNone/>
              <a:defRPr sz="10400"/>
            </a:lvl5pPr>
            <a:lvl6pPr lvl="5" rtl="0" algn="ctr">
              <a:spcBef>
                <a:spcPts val="0"/>
              </a:spcBef>
              <a:spcAft>
                <a:spcPts val="0"/>
              </a:spcAft>
              <a:buSzPts val="10400"/>
              <a:buNone/>
              <a:defRPr sz="10400"/>
            </a:lvl6pPr>
            <a:lvl7pPr lvl="6" rtl="0" algn="ctr">
              <a:spcBef>
                <a:spcPts val="0"/>
              </a:spcBef>
              <a:spcAft>
                <a:spcPts val="0"/>
              </a:spcAft>
              <a:buSzPts val="10400"/>
              <a:buNone/>
              <a:defRPr sz="10400"/>
            </a:lvl7pPr>
            <a:lvl8pPr lvl="7" rtl="0" algn="ctr">
              <a:spcBef>
                <a:spcPts val="0"/>
              </a:spcBef>
              <a:spcAft>
                <a:spcPts val="0"/>
              </a:spcAft>
              <a:buSzPts val="10400"/>
              <a:buNone/>
              <a:defRPr sz="10400"/>
            </a:lvl8pPr>
            <a:lvl9pPr lvl="8" rtl="0" algn="ctr">
              <a:spcBef>
                <a:spcPts val="0"/>
              </a:spcBef>
              <a:spcAft>
                <a:spcPts val="0"/>
              </a:spcAft>
              <a:buSzPts val="10400"/>
              <a:buNone/>
              <a:defRPr sz="10400"/>
            </a:lvl9pPr>
          </a:lstStyle>
          <a:p/>
        </p:txBody>
      </p:sp>
      <p:sp>
        <p:nvSpPr>
          <p:cNvPr id="60" name="Google Shape;60;ge78845ed90_6_161"/>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61" name="Google Shape;61;ge78845ed90_6_16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ge78845ed90_6_165"/>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64" name="Google Shape;64;ge78845ed90_6_16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ge78845ed90_6_168"/>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7" name="Google Shape;67;ge78845ed90_6_168"/>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rtl="0">
              <a:spcBef>
                <a:spcPts val="0"/>
              </a:spcBef>
              <a:spcAft>
                <a:spcPts val="0"/>
              </a:spcAft>
              <a:buSzPts val="36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68" name="Google Shape;68;ge78845ed90_6_16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ge78845ed90_6_172"/>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71" name="Google Shape;71;ge78845ed90_6_172"/>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rtl="0">
              <a:spcBef>
                <a:spcPts val="0"/>
              </a:spcBef>
              <a:spcAft>
                <a:spcPts val="0"/>
              </a:spcAft>
              <a:buSzPts val="2800"/>
              <a:buChar char="●"/>
              <a:defRPr sz="28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72" name="Google Shape;72;ge78845ed90_6_172"/>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rtl="0">
              <a:spcBef>
                <a:spcPts val="0"/>
              </a:spcBef>
              <a:spcAft>
                <a:spcPts val="0"/>
              </a:spcAft>
              <a:buSzPts val="2800"/>
              <a:buChar char="●"/>
              <a:defRPr sz="28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73" name="Google Shape;73;ge78845ed90_6_17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ge78845ed90_6_177"/>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76" name="Google Shape;76;ge78845ed90_6_17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ge78845ed90_6_180"/>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ge78845ed90_6_180"/>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rtl="0">
              <a:spcBef>
                <a:spcPts val="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80" name="Google Shape;80;ge78845ed90_6_18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ge78845ed90_6_184"/>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p:txBody>
      </p:sp>
      <p:sp>
        <p:nvSpPr>
          <p:cNvPr id="83" name="Google Shape;83;ge78845ed90_6_18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ge78845ed90_6_187"/>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6" name="Google Shape;86;ge78845ed90_6_187"/>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rtl="0" algn="ctr">
              <a:spcBef>
                <a:spcPts val="0"/>
              </a:spcBef>
              <a:spcAft>
                <a:spcPts val="0"/>
              </a:spcAft>
              <a:buSzPts val="8400"/>
              <a:buNone/>
              <a:defRPr sz="8400"/>
            </a:lvl1pPr>
            <a:lvl2pPr lvl="1" rtl="0" algn="ctr">
              <a:spcBef>
                <a:spcPts val="0"/>
              </a:spcBef>
              <a:spcAft>
                <a:spcPts val="0"/>
              </a:spcAft>
              <a:buSzPts val="8400"/>
              <a:buNone/>
              <a:defRPr sz="8400"/>
            </a:lvl2pPr>
            <a:lvl3pPr lvl="2" rtl="0" algn="ctr">
              <a:spcBef>
                <a:spcPts val="0"/>
              </a:spcBef>
              <a:spcAft>
                <a:spcPts val="0"/>
              </a:spcAft>
              <a:buSzPts val="8400"/>
              <a:buNone/>
              <a:defRPr sz="8400"/>
            </a:lvl3pPr>
            <a:lvl4pPr lvl="3" rtl="0" algn="ctr">
              <a:spcBef>
                <a:spcPts val="0"/>
              </a:spcBef>
              <a:spcAft>
                <a:spcPts val="0"/>
              </a:spcAft>
              <a:buSzPts val="8400"/>
              <a:buNone/>
              <a:defRPr sz="8400"/>
            </a:lvl4pPr>
            <a:lvl5pPr lvl="4" rtl="0" algn="ctr">
              <a:spcBef>
                <a:spcPts val="0"/>
              </a:spcBef>
              <a:spcAft>
                <a:spcPts val="0"/>
              </a:spcAft>
              <a:buSzPts val="8400"/>
              <a:buNone/>
              <a:defRPr sz="8400"/>
            </a:lvl5pPr>
            <a:lvl6pPr lvl="5" rtl="0" algn="ctr">
              <a:spcBef>
                <a:spcPts val="0"/>
              </a:spcBef>
              <a:spcAft>
                <a:spcPts val="0"/>
              </a:spcAft>
              <a:buSzPts val="8400"/>
              <a:buNone/>
              <a:defRPr sz="8400"/>
            </a:lvl6pPr>
            <a:lvl7pPr lvl="6" rtl="0" algn="ctr">
              <a:spcBef>
                <a:spcPts val="0"/>
              </a:spcBef>
              <a:spcAft>
                <a:spcPts val="0"/>
              </a:spcAft>
              <a:buSzPts val="8400"/>
              <a:buNone/>
              <a:defRPr sz="8400"/>
            </a:lvl7pPr>
            <a:lvl8pPr lvl="7" rtl="0" algn="ctr">
              <a:spcBef>
                <a:spcPts val="0"/>
              </a:spcBef>
              <a:spcAft>
                <a:spcPts val="0"/>
              </a:spcAft>
              <a:buSzPts val="8400"/>
              <a:buNone/>
              <a:defRPr sz="8400"/>
            </a:lvl8pPr>
            <a:lvl9pPr lvl="8" rtl="0" algn="ctr">
              <a:spcBef>
                <a:spcPts val="0"/>
              </a:spcBef>
              <a:spcAft>
                <a:spcPts val="0"/>
              </a:spcAft>
              <a:buSzPts val="8400"/>
              <a:buNone/>
              <a:defRPr sz="8400"/>
            </a:lvl9pPr>
          </a:lstStyle>
          <a:p/>
        </p:txBody>
      </p:sp>
      <p:sp>
        <p:nvSpPr>
          <p:cNvPr id="87" name="Google Shape;87;ge78845ed90_6_187"/>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8" name="Google Shape;88;ge78845ed90_6_187"/>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rtl="0">
              <a:spcBef>
                <a:spcPts val="0"/>
              </a:spcBef>
              <a:spcAft>
                <a:spcPts val="0"/>
              </a:spcAft>
              <a:buSzPts val="36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
        <p:nvSpPr>
          <p:cNvPr id="89" name="Google Shape;89;ge78845ed90_6_18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ge78845ed90_5_58"/>
          <p:cNvSpPr/>
          <p:nvPr/>
        </p:nvSpPr>
        <p:spPr>
          <a:xfrm>
            <a:off x="161400" y="5302200"/>
            <a:ext cx="17965200" cy="4823400"/>
          </a:xfrm>
          <a:prstGeom prst="rect">
            <a:avLst/>
          </a:prstGeom>
          <a:solidFill>
            <a:schemeClr val="accen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 name="Google Shape;16;ge78845ed90_5_58"/>
          <p:cNvSpPr txBox="1"/>
          <p:nvPr>
            <p:ph type="title"/>
          </p:nvPr>
        </p:nvSpPr>
        <p:spPr>
          <a:xfrm>
            <a:off x="971750" y="3429000"/>
            <a:ext cx="16367400" cy="1571400"/>
          </a:xfrm>
          <a:prstGeom prst="rect">
            <a:avLst/>
          </a:prstGeom>
        </p:spPr>
        <p:txBody>
          <a:bodyPr anchorCtr="0" anchor="b" bIns="182850" lIns="182850" spcFirstLastPara="1" rIns="182850" wrap="square" tIns="182850">
            <a:norm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7" name="Google Shape;17;ge78845ed90_5_58"/>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ge78845ed90_6_193"/>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rtl="0">
              <a:lnSpc>
                <a:spcPct val="100000"/>
              </a:lnSpc>
              <a:spcBef>
                <a:spcPts val="0"/>
              </a:spcBef>
              <a:spcAft>
                <a:spcPts val="0"/>
              </a:spcAft>
              <a:buSzPts val="3600"/>
              <a:buNone/>
              <a:defRPr/>
            </a:lvl1pPr>
          </a:lstStyle>
          <a:p/>
        </p:txBody>
      </p:sp>
      <p:sp>
        <p:nvSpPr>
          <p:cNvPr id="92" name="Google Shape;92;ge78845ed90_6_19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ge78845ed90_6_196"/>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rtl="0" algn="ctr">
              <a:spcBef>
                <a:spcPts val="0"/>
              </a:spcBef>
              <a:spcAft>
                <a:spcPts val="0"/>
              </a:spcAft>
              <a:buSzPts val="24000"/>
              <a:buNone/>
              <a:defRPr sz="24000"/>
            </a:lvl1pPr>
            <a:lvl2pPr lvl="1" rtl="0" algn="ctr">
              <a:spcBef>
                <a:spcPts val="0"/>
              </a:spcBef>
              <a:spcAft>
                <a:spcPts val="0"/>
              </a:spcAft>
              <a:buSzPts val="24000"/>
              <a:buNone/>
              <a:defRPr sz="24000"/>
            </a:lvl2pPr>
            <a:lvl3pPr lvl="2" rtl="0" algn="ctr">
              <a:spcBef>
                <a:spcPts val="0"/>
              </a:spcBef>
              <a:spcAft>
                <a:spcPts val="0"/>
              </a:spcAft>
              <a:buSzPts val="24000"/>
              <a:buNone/>
              <a:defRPr sz="24000"/>
            </a:lvl3pPr>
            <a:lvl4pPr lvl="3" rtl="0" algn="ctr">
              <a:spcBef>
                <a:spcPts val="0"/>
              </a:spcBef>
              <a:spcAft>
                <a:spcPts val="0"/>
              </a:spcAft>
              <a:buSzPts val="24000"/>
              <a:buNone/>
              <a:defRPr sz="24000"/>
            </a:lvl4pPr>
            <a:lvl5pPr lvl="4" rtl="0" algn="ctr">
              <a:spcBef>
                <a:spcPts val="0"/>
              </a:spcBef>
              <a:spcAft>
                <a:spcPts val="0"/>
              </a:spcAft>
              <a:buSzPts val="24000"/>
              <a:buNone/>
              <a:defRPr sz="24000"/>
            </a:lvl5pPr>
            <a:lvl6pPr lvl="5" rtl="0" algn="ctr">
              <a:spcBef>
                <a:spcPts val="0"/>
              </a:spcBef>
              <a:spcAft>
                <a:spcPts val="0"/>
              </a:spcAft>
              <a:buSzPts val="24000"/>
              <a:buNone/>
              <a:defRPr sz="24000"/>
            </a:lvl6pPr>
            <a:lvl7pPr lvl="6" rtl="0" algn="ctr">
              <a:spcBef>
                <a:spcPts val="0"/>
              </a:spcBef>
              <a:spcAft>
                <a:spcPts val="0"/>
              </a:spcAft>
              <a:buSzPts val="24000"/>
              <a:buNone/>
              <a:defRPr sz="24000"/>
            </a:lvl7pPr>
            <a:lvl8pPr lvl="7" rtl="0" algn="ctr">
              <a:spcBef>
                <a:spcPts val="0"/>
              </a:spcBef>
              <a:spcAft>
                <a:spcPts val="0"/>
              </a:spcAft>
              <a:buSzPts val="24000"/>
              <a:buNone/>
              <a:defRPr sz="24000"/>
            </a:lvl8pPr>
            <a:lvl9pPr lvl="8" rtl="0" algn="ctr">
              <a:spcBef>
                <a:spcPts val="0"/>
              </a:spcBef>
              <a:spcAft>
                <a:spcPts val="0"/>
              </a:spcAft>
              <a:buSzPts val="24000"/>
              <a:buNone/>
              <a:defRPr sz="24000"/>
            </a:lvl9pPr>
          </a:lstStyle>
          <a:p>
            <a:r>
              <a:t>xx%</a:t>
            </a:r>
          </a:p>
        </p:txBody>
      </p:sp>
      <p:sp>
        <p:nvSpPr>
          <p:cNvPr id="95" name="Google Shape;95;ge78845ed90_6_196"/>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rtl="0" algn="ctr">
              <a:spcBef>
                <a:spcPts val="0"/>
              </a:spcBef>
              <a:spcAft>
                <a:spcPts val="0"/>
              </a:spcAft>
              <a:buSzPts val="3600"/>
              <a:buChar char="●"/>
              <a:defRPr/>
            </a:lvl1pPr>
            <a:lvl2pPr indent="-406400" lvl="1" marL="914400" rtl="0" algn="ctr">
              <a:spcBef>
                <a:spcPts val="0"/>
              </a:spcBef>
              <a:spcAft>
                <a:spcPts val="0"/>
              </a:spcAft>
              <a:buSzPts val="2800"/>
              <a:buChar char="○"/>
              <a:defRPr/>
            </a:lvl2pPr>
            <a:lvl3pPr indent="-406400" lvl="2" marL="1371600" rtl="0" algn="ctr">
              <a:spcBef>
                <a:spcPts val="0"/>
              </a:spcBef>
              <a:spcAft>
                <a:spcPts val="0"/>
              </a:spcAft>
              <a:buSzPts val="2800"/>
              <a:buChar char="■"/>
              <a:defRPr/>
            </a:lvl3pPr>
            <a:lvl4pPr indent="-406400" lvl="3" marL="1828800" rtl="0" algn="ctr">
              <a:spcBef>
                <a:spcPts val="0"/>
              </a:spcBef>
              <a:spcAft>
                <a:spcPts val="0"/>
              </a:spcAft>
              <a:buSzPts val="2800"/>
              <a:buChar char="●"/>
              <a:defRPr/>
            </a:lvl4pPr>
            <a:lvl5pPr indent="-406400" lvl="4" marL="2286000" rtl="0" algn="ctr">
              <a:spcBef>
                <a:spcPts val="0"/>
              </a:spcBef>
              <a:spcAft>
                <a:spcPts val="0"/>
              </a:spcAft>
              <a:buSzPts val="2800"/>
              <a:buChar char="○"/>
              <a:defRPr/>
            </a:lvl5pPr>
            <a:lvl6pPr indent="-406400" lvl="5" marL="2743200" rtl="0" algn="ctr">
              <a:spcBef>
                <a:spcPts val="0"/>
              </a:spcBef>
              <a:spcAft>
                <a:spcPts val="0"/>
              </a:spcAft>
              <a:buSzPts val="2800"/>
              <a:buChar char="■"/>
              <a:defRPr/>
            </a:lvl6pPr>
            <a:lvl7pPr indent="-406400" lvl="6" marL="3200400" rtl="0" algn="ctr">
              <a:spcBef>
                <a:spcPts val="0"/>
              </a:spcBef>
              <a:spcAft>
                <a:spcPts val="0"/>
              </a:spcAft>
              <a:buSzPts val="2800"/>
              <a:buChar char="●"/>
              <a:defRPr/>
            </a:lvl7pPr>
            <a:lvl8pPr indent="-406400" lvl="7" marL="3657600" rtl="0" algn="ctr">
              <a:spcBef>
                <a:spcPts val="0"/>
              </a:spcBef>
              <a:spcAft>
                <a:spcPts val="0"/>
              </a:spcAft>
              <a:buSzPts val="2800"/>
              <a:buChar char="○"/>
              <a:defRPr/>
            </a:lvl8pPr>
            <a:lvl9pPr indent="-406400" lvl="8" marL="4114800" rtl="0" algn="ctr">
              <a:spcBef>
                <a:spcPts val="0"/>
              </a:spcBef>
              <a:spcAft>
                <a:spcPts val="0"/>
              </a:spcAft>
              <a:buSzPts val="2800"/>
              <a:buChar char="■"/>
              <a:defRPr/>
            </a:lvl9pPr>
          </a:lstStyle>
          <a:p/>
        </p:txBody>
      </p:sp>
      <p:sp>
        <p:nvSpPr>
          <p:cNvPr id="96" name="Google Shape;96;ge78845ed90_6_19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ge78845ed90_6_20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e78845ed90_5_62"/>
          <p:cNvSpPr txBox="1"/>
          <p:nvPr>
            <p:ph type="title"/>
          </p:nvPr>
        </p:nvSpPr>
        <p:spPr>
          <a:xfrm>
            <a:off x="623400" y="890050"/>
            <a:ext cx="17041200" cy="12468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0" name="Google Shape;20;ge78845ed90_5_62"/>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21" name="Google Shape;21;ge78845ed90_5_62"/>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ge78845ed90_5_66"/>
          <p:cNvSpPr txBox="1"/>
          <p:nvPr>
            <p:ph type="title"/>
          </p:nvPr>
        </p:nvSpPr>
        <p:spPr>
          <a:xfrm>
            <a:off x="623400" y="890050"/>
            <a:ext cx="17041200" cy="12468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4" name="Google Shape;24;ge78845ed90_5_66"/>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5" name="Google Shape;25;ge78845ed90_5_66"/>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6" name="Google Shape;26;ge78845ed90_5_66"/>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e78845ed90_5_71"/>
          <p:cNvSpPr txBox="1"/>
          <p:nvPr>
            <p:ph type="title"/>
          </p:nvPr>
        </p:nvSpPr>
        <p:spPr>
          <a:xfrm>
            <a:off x="623400" y="890050"/>
            <a:ext cx="17041200" cy="12468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9" name="Google Shape;29;ge78845ed90_5_71"/>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ge78845ed90_5_74"/>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ge78845ed90_5_74"/>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3" name="Google Shape;33;ge78845ed90_5_74"/>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ge78845ed90_5_78"/>
          <p:cNvSpPr txBox="1"/>
          <p:nvPr>
            <p:ph type="title"/>
          </p:nvPr>
        </p:nvSpPr>
        <p:spPr>
          <a:xfrm>
            <a:off x="980500" y="1052700"/>
            <a:ext cx="11208000" cy="8181600"/>
          </a:xfrm>
          <a:prstGeom prst="rect">
            <a:avLst/>
          </a:prstGeom>
        </p:spPr>
        <p:txBody>
          <a:bodyPr anchorCtr="0" anchor="ctr" bIns="182850" lIns="182850" spcFirstLastPara="1" rIns="182850" wrap="square" tIns="182850">
            <a:normAutofit/>
          </a:bodyPr>
          <a:lstStyle>
            <a:lvl1pPr lvl="0">
              <a:spcBef>
                <a:spcPts val="0"/>
              </a:spcBef>
              <a:spcAft>
                <a:spcPts val="0"/>
              </a:spcAft>
              <a:buClr>
                <a:schemeClr val="lt1"/>
              </a:buClr>
              <a:buSzPts val="9600"/>
              <a:buNone/>
              <a:defRPr sz="9600">
                <a:solidFill>
                  <a:schemeClr val="lt1"/>
                </a:solidFill>
              </a:defRPr>
            </a:lvl1pPr>
            <a:lvl2pPr lvl="1">
              <a:spcBef>
                <a:spcPts val="0"/>
              </a:spcBef>
              <a:spcAft>
                <a:spcPts val="0"/>
              </a:spcAft>
              <a:buClr>
                <a:schemeClr val="lt1"/>
              </a:buClr>
              <a:buSzPts val="9600"/>
              <a:buNone/>
              <a:defRPr sz="9600">
                <a:solidFill>
                  <a:schemeClr val="lt1"/>
                </a:solidFill>
              </a:defRPr>
            </a:lvl2pPr>
            <a:lvl3pPr lvl="2">
              <a:spcBef>
                <a:spcPts val="0"/>
              </a:spcBef>
              <a:spcAft>
                <a:spcPts val="0"/>
              </a:spcAft>
              <a:buClr>
                <a:schemeClr val="lt1"/>
              </a:buClr>
              <a:buSzPts val="9600"/>
              <a:buNone/>
              <a:defRPr sz="9600">
                <a:solidFill>
                  <a:schemeClr val="lt1"/>
                </a:solidFill>
              </a:defRPr>
            </a:lvl3pPr>
            <a:lvl4pPr lvl="3">
              <a:spcBef>
                <a:spcPts val="0"/>
              </a:spcBef>
              <a:spcAft>
                <a:spcPts val="0"/>
              </a:spcAft>
              <a:buClr>
                <a:schemeClr val="lt1"/>
              </a:buClr>
              <a:buSzPts val="9600"/>
              <a:buNone/>
              <a:defRPr sz="9600">
                <a:solidFill>
                  <a:schemeClr val="lt1"/>
                </a:solidFill>
              </a:defRPr>
            </a:lvl4pPr>
            <a:lvl5pPr lvl="4">
              <a:spcBef>
                <a:spcPts val="0"/>
              </a:spcBef>
              <a:spcAft>
                <a:spcPts val="0"/>
              </a:spcAft>
              <a:buClr>
                <a:schemeClr val="lt1"/>
              </a:buClr>
              <a:buSzPts val="9600"/>
              <a:buNone/>
              <a:defRPr sz="9600">
                <a:solidFill>
                  <a:schemeClr val="lt1"/>
                </a:solidFill>
              </a:defRPr>
            </a:lvl5pPr>
            <a:lvl6pPr lvl="5">
              <a:spcBef>
                <a:spcPts val="0"/>
              </a:spcBef>
              <a:spcAft>
                <a:spcPts val="0"/>
              </a:spcAft>
              <a:buClr>
                <a:schemeClr val="lt1"/>
              </a:buClr>
              <a:buSzPts val="9600"/>
              <a:buNone/>
              <a:defRPr sz="9600">
                <a:solidFill>
                  <a:schemeClr val="lt1"/>
                </a:solidFill>
              </a:defRPr>
            </a:lvl6pPr>
            <a:lvl7pPr lvl="6">
              <a:spcBef>
                <a:spcPts val="0"/>
              </a:spcBef>
              <a:spcAft>
                <a:spcPts val="0"/>
              </a:spcAft>
              <a:buClr>
                <a:schemeClr val="lt1"/>
              </a:buClr>
              <a:buSzPts val="9600"/>
              <a:buNone/>
              <a:defRPr sz="9600">
                <a:solidFill>
                  <a:schemeClr val="lt1"/>
                </a:solidFill>
              </a:defRPr>
            </a:lvl7pPr>
            <a:lvl8pPr lvl="7">
              <a:spcBef>
                <a:spcPts val="0"/>
              </a:spcBef>
              <a:spcAft>
                <a:spcPts val="0"/>
              </a:spcAft>
              <a:buClr>
                <a:schemeClr val="lt1"/>
              </a:buClr>
              <a:buSzPts val="9600"/>
              <a:buNone/>
              <a:defRPr sz="9600">
                <a:solidFill>
                  <a:schemeClr val="lt1"/>
                </a:solidFill>
              </a:defRPr>
            </a:lvl8pPr>
            <a:lvl9pPr lvl="8">
              <a:spcBef>
                <a:spcPts val="0"/>
              </a:spcBef>
              <a:spcAft>
                <a:spcPts val="0"/>
              </a:spcAft>
              <a:buClr>
                <a:schemeClr val="lt1"/>
              </a:buClr>
              <a:buSzPts val="9600"/>
              <a:buNone/>
              <a:defRPr sz="9600">
                <a:solidFill>
                  <a:schemeClr val="lt1"/>
                </a:solidFill>
              </a:defRPr>
            </a:lvl9pPr>
          </a:lstStyle>
          <a:p/>
        </p:txBody>
      </p:sp>
      <p:sp>
        <p:nvSpPr>
          <p:cNvPr id="36" name="Google Shape;36;ge78845ed90_5_78"/>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ge78845ed90_5_81"/>
          <p:cNvSpPr/>
          <p:nvPr/>
        </p:nvSpPr>
        <p:spPr>
          <a:xfrm>
            <a:off x="9273600" y="161400"/>
            <a:ext cx="8853000" cy="9964200"/>
          </a:xfrm>
          <a:prstGeom prst="rect">
            <a:avLst/>
          </a:prstGeom>
          <a:solidFill>
            <a:schemeClr val="accen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39" name="Google Shape;39;ge78845ed90_5_81"/>
          <p:cNvCxnSpPr/>
          <p:nvPr/>
        </p:nvCxnSpPr>
        <p:spPr>
          <a:xfrm>
            <a:off x="10059350" y="8991000"/>
            <a:ext cx="936600" cy="0"/>
          </a:xfrm>
          <a:prstGeom prst="straightConnector1">
            <a:avLst/>
          </a:prstGeom>
          <a:noFill/>
          <a:ln cap="flat" cmpd="sng" w="19050">
            <a:solidFill>
              <a:schemeClr val="lt1"/>
            </a:solidFill>
            <a:prstDash val="solid"/>
            <a:round/>
            <a:headEnd len="sm" w="sm" type="none"/>
            <a:tailEnd len="sm" w="sm" type="none"/>
          </a:ln>
        </p:spPr>
      </p:cxnSp>
      <p:sp>
        <p:nvSpPr>
          <p:cNvPr id="40" name="Google Shape;40;ge78845ed90_5_81"/>
          <p:cNvSpPr txBox="1"/>
          <p:nvPr>
            <p:ph type="title"/>
          </p:nvPr>
        </p:nvSpPr>
        <p:spPr>
          <a:xfrm>
            <a:off x="531000" y="2363400"/>
            <a:ext cx="8090400" cy="3067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41" name="Google Shape;41;ge78845ed90_5_81"/>
          <p:cNvSpPr txBox="1"/>
          <p:nvPr>
            <p:ph idx="1" type="subTitle"/>
          </p:nvPr>
        </p:nvSpPr>
        <p:spPr>
          <a:xfrm>
            <a:off x="531000" y="5538002"/>
            <a:ext cx="8090400" cy="2691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ge78845ed90_5_81"/>
          <p:cNvSpPr txBox="1"/>
          <p:nvPr>
            <p:ph idx="2" type="body"/>
          </p:nvPr>
        </p:nvSpPr>
        <p:spPr>
          <a:xfrm>
            <a:off x="9879000" y="144840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Clr>
                <a:schemeClr val="lt1"/>
              </a:buClr>
              <a:buSzPts val="3600"/>
              <a:buChar char="●"/>
              <a:defRPr>
                <a:solidFill>
                  <a:schemeClr val="lt1"/>
                </a:solidFill>
              </a:defRPr>
            </a:lvl1pPr>
            <a:lvl2pPr indent="-406400" lvl="1" marL="914400">
              <a:spcBef>
                <a:spcPts val="0"/>
              </a:spcBef>
              <a:spcAft>
                <a:spcPts val="0"/>
              </a:spcAft>
              <a:buClr>
                <a:schemeClr val="lt1"/>
              </a:buClr>
              <a:buSzPts val="2800"/>
              <a:buChar char="○"/>
              <a:defRPr>
                <a:solidFill>
                  <a:schemeClr val="lt1"/>
                </a:solidFill>
              </a:defRPr>
            </a:lvl2pPr>
            <a:lvl3pPr indent="-406400" lvl="2" marL="1371600">
              <a:spcBef>
                <a:spcPts val="0"/>
              </a:spcBef>
              <a:spcAft>
                <a:spcPts val="0"/>
              </a:spcAft>
              <a:buClr>
                <a:schemeClr val="lt1"/>
              </a:buClr>
              <a:buSzPts val="2800"/>
              <a:buChar char="■"/>
              <a:defRPr>
                <a:solidFill>
                  <a:schemeClr val="lt1"/>
                </a:solidFill>
              </a:defRPr>
            </a:lvl3pPr>
            <a:lvl4pPr indent="-406400" lvl="3" marL="1828800">
              <a:spcBef>
                <a:spcPts val="0"/>
              </a:spcBef>
              <a:spcAft>
                <a:spcPts val="0"/>
              </a:spcAft>
              <a:buClr>
                <a:schemeClr val="lt1"/>
              </a:buClr>
              <a:buSzPts val="2800"/>
              <a:buChar char="●"/>
              <a:defRPr>
                <a:solidFill>
                  <a:schemeClr val="lt1"/>
                </a:solidFill>
              </a:defRPr>
            </a:lvl4pPr>
            <a:lvl5pPr indent="-406400" lvl="4" marL="2286000">
              <a:spcBef>
                <a:spcPts val="0"/>
              </a:spcBef>
              <a:spcAft>
                <a:spcPts val="0"/>
              </a:spcAft>
              <a:buClr>
                <a:schemeClr val="lt1"/>
              </a:buClr>
              <a:buSzPts val="2800"/>
              <a:buChar char="○"/>
              <a:defRPr>
                <a:solidFill>
                  <a:schemeClr val="lt1"/>
                </a:solidFill>
              </a:defRPr>
            </a:lvl5pPr>
            <a:lvl6pPr indent="-406400" lvl="5" marL="2743200">
              <a:spcBef>
                <a:spcPts val="0"/>
              </a:spcBef>
              <a:spcAft>
                <a:spcPts val="0"/>
              </a:spcAft>
              <a:buClr>
                <a:schemeClr val="lt1"/>
              </a:buClr>
              <a:buSzPts val="2800"/>
              <a:buChar char="■"/>
              <a:defRPr>
                <a:solidFill>
                  <a:schemeClr val="lt1"/>
                </a:solidFill>
              </a:defRPr>
            </a:lvl6pPr>
            <a:lvl7pPr indent="-406400" lvl="6" marL="3200400">
              <a:spcBef>
                <a:spcPts val="0"/>
              </a:spcBef>
              <a:spcAft>
                <a:spcPts val="0"/>
              </a:spcAft>
              <a:buClr>
                <a:schemeClr val="lt1"/>
              </a:buClr>
              <a:buSzPts val="2800"/>
              <a:buChar char="●"/>
              <a:defRPr>
                <a:solidFill>
                  <a:schemeClr val="lt1"/>
                </a:solidFill>
              </a:defRPr>
            </a:lvl7pPr>
            <a:lvl8pPr indent="-406400" lvl="7" marL="3657600">
              <a:spcBef>
                <a:spcPts val="0"/>
              </a:spcBef>
              <a:spcAft>
                <a:spcPts val="0"/>
              </a:spcAft>
              <a:buClr>
                <a:schemeClr val="lt1"/>
              </a:buClr>
              <a:buSzPts val="2800"/>
              <a:buChar char="○"/>
              <a:defRPr>
                <a:solidFill>
                  <a:schemeClr val="lt1"/>
                </a:solidFill>
              </a:defRPr>
            </a:lvl8pPr>
            <a:lvl9pPr indent="-406400" lvl="8" marL="4114800">
              <a:spcBef>
                <a:spcPts val="0"/>
              </a:spcBef>
              <a:spcAft>
                <a:spcPts val="0"/>
              </a:spcAft>
              <a:buClr>
                <a:schemeClr val="lt1"/>
              </a:buClr>
              <a:buSzPts val="2800"/>
              <a:buChar char="■"/>
              <a:defRPr>
                <a:solidFill>
                  <a:schemeClr val="lt1"/>
                </a:solidFill>
              </a:defRPr>
            </a:lvl9pPr>
          </a:lstStyle>
          <a:p/>
        </p:txBody>
      </p:sp>
      <p:sp>
        <p:nvSpPr>
          <p:cNvPr id="43" name="Google Shape;43;ge78845ed90_5_81"/>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ge78845ed90_5_88"/>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4200"/>
              <a:buNone/>
              <a:defRPr sz="4200"/>
            </a:lvl1pPr>
          </a:lstStyle>
          <a:p/>
        </p:txBody>
      </p:sp>
      <p:sp>
        <p:nvSpPr>
          <p:cNvPr id="46" name="Google Shape;46;ge78845ed90_5_88"/>
          <p:cNvSpPr txBox="1"/>
          <p:nvPr>
            <p:ph idx="12" type="sldNum"/>
          </p:nvPr>
        </p:nvSpPr>
        <p:spPr>
          <a:xfrm>
            <a:off x="16995998" y="9377518"/>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ge78845ed90_5_49"/>
          <p:cNvSpPr txBox="1"/>
          <p:nvPr>
            <p:ph type="title"/>
          </p:nvPr>
        </p:nvSpPr>
        <p:spPr>
          <a:xfrm>
            <a:off x="623400" y="890050"/>
            <a:ext cx="17041200" cy="12468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1pPr>
            <a:lvl2pPr lvl="1">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2pPr>
            <a:lvl3pPr lvl="2">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3pPr>
            <a:lvl4pPr lvl="3">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4pPr>
            <a:lvl5pPr lvl="4">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5pPr>
            <a:lvl6pPr lvl="5">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6pPr>
            <a:lvl7pPr lvl="6">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7pPr>
            <a:lvl8pPr lvl="7">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8pPr>
            <a:lvl9pPr lvl="8">
              <a:spcBef>
                <a:spcPts val="0"/>
              </a:spcBef>
              <a:spcAft>
                <a:spcPts val="0"/>
              </a:spcAft>
              <a:buClr>
                <a:schemeClr val="dk2"/>
              </a:buClr>
              <a:buSzPts val="6000"/>
              <a:buFont typeface="Raleway"/>
              <a:buNone/>
              <a:defRPr b="1" sz="6000">
                <a:solidFill>
                  <a:schemeClr val="dk2"/>
                </a:solidFill>
                <a:latin typeface="Raleway"/>
                <a:ea typeface="Raleway"/>
                <a:cs typeface="Raleway"/>
                <a:sym typeface="Raleway"/>
              </a:defRPr>
            </a:lvl9pPr>
          </a:lstStyle>
          <a:p/>
        </p:txBody>
      </p:sp>
      <p:sp>
        <p:nvSpPr>
          <p:cNvPr id="7" name="Google Shape;7;ge78845ed90_5_49"/>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lt2"/>
              </a:buClr>
              <a:buSzPts val="3600"/>
              <a:buFont typeface="Source Sans Pro"/>
              <a:buChar char="●"/>
              <a:defRPr sz="3600">
                <a:solidFill>
                  <a:schemeClr val="lt2"/>
                </a:solidFill>
                <a:latin typeface="Source Sans Pro"/>
                <a:ea typeface="Source Sans Pro"/>
                <a:cs typeface="Source Sans Pro"/>
                <a:sym typeface="Source Sans Pro"/>
              </a:defRPr>
            </a:lvl1pPr>
            <a:lvl2pPr indent="-406400" lvl="1" marL="9144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2pPr>
            <a:lvl3pPr indent="-406400" lvl="2" marL="13716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3pPr>
            <a:lvl4pPr indent="-406400" lvl="3" marL="18288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4pPr>
            <a:lvl5pPr indent="-406400" lvl="4" marL="22860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5pPr>
            <a:lvl6pPr indent="-406400" lvl="5" marL="27432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6pPr>
            <a:lvl7pPr indent="-406400" lvl="6" marL="32004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7pPr>
            <a:lvl8pPr indent="-406400" lvl="7" marL="36576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8pPr>
            <a:lvl9pPr indent="-406400" lvl="8" marL="4114800">
              <a:lnSpc>
                <a:spcPct val="115000"/>
              </a:lnSpc>
              <a:spcBef>
                <a:spcPts val="0"/>
              </a:spcBef>
              <a:spcAft>
                <a:spcPts val="0"/>
              </a:spcAft>
              <a:buClr>
                <a:schemeClr val="lt2"/>
              </a:buClr>
              <a:buSzPts val="2800"/>
              <a:buFont typeface="Source Sans Pro"/>
              <a:buChar char="■"/>
              <a:defRPr sz="2800">
                <a:solidFill>
                  <a:schemeClr val="lt2"/>
                </a:solidFill>
                <a:latin typeface="Source Sans Pro"/>
                <a:ea typeface="Source Sans Pro"/>
                <a:cs typeface="Source Sans Pro"/>
                <a:sym typeface="Source Sans Pro"/>
              </a:defRPr>
            </a:lvl9pPr>
          </a:lstStyle>
          <a:p/>
        </p:txBody>
      </p:sp>
      <p:sp>
        <p:nvSpPr>
          <p:cNvPr id="8" name="Google Shape;8;ge78845ed90_5_49"/>
          <p:cNvSpPr txBox="1"/>
          <p:nvPr>
            <p:ph idx="12" type="sldNum"/>
          </p:nvPr>
        </p:nvSpPr>
        <p:spPr>
          <a:xfrm>
            <a:off x="16995998" y="9377518"/>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lt2"/>
                </a:solidFill>
                <a:latin typeface="Source Sans Pro"/>
                <a:ea typeface="Source Sans Pro"/>
                <a:cs typeface="Source Sans Pro"/>
                <a:sym typeface="Source Sans Pro"/>
              </a:defRPr>
            </a:lvl1pPr>
            <a:lvl2pPr lvl="1" algn="r">
              <a:buNone/>
              <a:defRPr sz="2000">
                <a:solidFill>
                  <a:schemeClr val="lt2"/>
                </a:solidFill>
                <a:latin typeface="Source Sans Pro"/>
                <a:ea typeface="Source Sans Pro"/>
                <a:cs typeface="Source Sans Pro"/>
                <a:sym typeface="Source Sans Pro"/>
              </a:defRPr>
            </a:lvl2pPr>
            <a:lvl3pPr lvl="2" algn="r">
              <a:buNone/>
              <a:defRPr sz="2000">
                <a:solidFill>
                  <a:schemeClr val="lt2"/>
                </a:solidFill>
                <a:latin typeface="Source Sans Pro"/>
                <a:ea typeface="Source Sans Pro"/>
                <a:cs typeface="Source Sans Pro"/>
                <a:sym typeface="Source Sans Pro"/>
              </a:defRPr>
            </a:lvl3pPr>
            <a:lvl4pPr lvl="3" algn="r">
              <a:buNone/>
              <a:defRPr sz="2000">
                <a:solidFill>
                  <a:schemeClr val="lt2"/>
                </a:solidFill>
                <a:latin typeface="Source Sans Pro"/>
                <a:ea typeface="Source Sans Pro"/>
                <a:cs typeface="Source Sans Pro"/>
                <a:sym typeface="Source Sans Pro"/>
              </a:defRPr>
            </a:lvl4pPr>
            <a:lvl5pPr lvl="4" algn="r">
              <a:buNone/>
              <a:defRPr sz="2000">
                <a:solidFill>
                  <a:schemeClr val="lt2"/>
                </a:solidFill>
                <a:latin typeface="Source Sans Pro"/>
                <a:ea typeface="Source Sans Pro"/>
                <a:cs typeface="Source Sans Pro"/>
                <a:sym typeface="Source Sans Pro"/>
              </a:defRPr>
            </a:lvl5pPr>
            <a:lvl6pPr lvl="5" algn="r">
              <a:buNone/>
              <a:defRPr sz="2000">
                <a:solidFill>
                  <a:schemeClr val="lt2"/>
                </a:solidFill>
                <a:latin typeface="Source Sans Pro"/>
                <a:ea typeface="Source Sans Pro"/>
                <a:cs typeface="Source Sans Pro"/>
                <a:sym typeface="Source Sans Pro"/>
              </a:defRPr>
            </a:lvl6pPr>
            <a:lvl7pPr lvl="6" algn="r">
              <a:buNone/>
              <a:defRPr sz="2000">
                <a:solidFill>
                  <a:schemeClr val="lt2"/>
                </a:solidFill>
                <a:latin typeface="Source Sans Pro"/>
                <a:ea typeface="Source Sans Pro"/>
                <a:cs typeface="Source Sans Pro"/>
                <a:sym typeface="Source Sans Pro"/>
              </a:defRPr>
            </a:lvl7pPr>
            <a:lvl8pPr lvl="7" algn="r">
              <a:buNone/>
              <a:defRPr sz="2000">
                <a:solidFill>
                  <a:schemeClr val="lt2"/>
                </a:solidFill>
                <a:latin typeface="Source Sans Pro"/>
                <a:ea typeface="Source Sans Pro"/>
                <a:cs typeface="Source Sans Pro"/>
                <a:sym typeface="Source Sans Pro"/>
              </a:defRPr>
            </a:lvl8pPr>
            <a:lvl9pPr lvl="8" algn="r">
              <a:buNone/>
              <a:defRPr sz="2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ge78845ed90_6_157"/>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rtl="0">
              <a:spcBef>
                <a:spcPts val="0"/>
              </a:spcBef>
              <a:spcAft>
                <a:spcPts val="0"/>
              </a:spcAft>
              <a:buClr>
                <a:schemeClr val="dk1"/>
              </a:buClr>
              <a:buSzPts val="5600"/>
              <a:buNone/>
              <a:defRPr sz="5600">
                <a:solidFill>
                  <a:schemeClr val="dk1"/>
                </a:solidFill>
              </a:defRPr>
            </a:lvl1pPr>
            <a:lvl2pPr lvl="1" rtl="0">
              <a:spcBef>
                <a:spcPts val="0"/>
              </a:spcBef>
              <a:spcAft>
                <a:spcPts val="0"/>
              </a:spcAft>
              <a:buClr>
                <a:schemeClr val="dk1"/>
              </a:buClr>
              <a:buSzPts val="5600"/>
              <a:buNone/>
              <a:defRPr sz="5600">
                <a:solidFill>
                  <a:schemeClr val="dk1"/>
                </a:solidFill>
              </a:defRPr>
            </a:lvl2pPr>
            <a:lvl3pPr lvl="2" rtl="0">
              <a:spcBef>
                <a:spcPts val="0"/>
              </a:spcBef>
              <a:spcAft>
                <a:spcPts val="0"/>
              </a:spcAft>
              <a:buClr>
                <a:schemeClr val="dk1"/>
              </a:buClr>
              <a:buSzPts val="5600"/>
              <a:buNone/>
              <a:defRPr sz="5600">
                <a:solidFill>
                  <a:schemeClr val="dk1"/>
                </a:solidFill>
              </a:defRPr>
            </a:lvl3pPr>
            <a:lvl4pPr lvl="3" rtl="0">
              <a:spcBef>
                <a:spcPts val="0"/>
              </a:spcBef>
              <a:spcAft>
                <a:spcPts val="0"/>
              </a:spcAft>
              <a:buClr>
                <a:schemeClr val="dk1"/>
              </a:buClr>
              <a:buSzPts val="5600"/>
              <a:buNone/>
              <a:defRPr sz="5600">
                <a:solidFill>
                  <a:schemeClr val="dk1"/>
                </a:solidFill>
              </a:defRPr>
            </a:lvl4pPr>
            <a:lvl5pPr lvl="4" rtl="0">
              <a:spcBef>
                <a:spcPts val="0"/>
              </a:spcBef>
              <a:spcAft>
                <a:spcPts val="0"/>
              </a:spcAft>
              <a:buClr>
                <a:schemeClr val="dk1"/>
              </a:buClr>
              <a:buSzPts val="5600"/>
              <a:buNone/>
              <a:defRPr sz="5600">
                <a:solidFill>
                  <a:schemeClr val="dk1"/>
                </a:solidFill>
              </a:defRPr>
            </a:lvl5pPr>
            <a:lvl6pPr lvl="5" rtl="0">
              <a:spcBef>
                <a:spcPts val="0"/>
              </a:spcBef>
              <a:spcAft>
                <a:spcPts val="0"/>
              </a:spcAft>
              <a:buClr>
                <a:schemeClr val="dk1"/>
              </a:buClr>
              <a:buSzPts val="5600"/>
              <a:buNone/>
              <a:defRPr sz="5600">
                <a:solidFill>
                  <a:schemeClr val="dk1"/>
                </a:solidFill>
              </a:defRPr>
            </a:lvl6pPr>
            <a:lvl7pPr lvl="6" rtl="0">
              <a:spcBef>
                <a:spcPts val="0"/>
              </a:spcBef>
              <a:spcAft>
                <a:spcPts val="0"/>
              </a:spcAft>
              <a:buClr>
                <a:schemeClr val="dk1"/>
              </a:buClr>
              <a:buSzPts val="5600"/>
              <a:buNone/>
              <a:defRPr sz="5600">
                <a:solidFill>
                  <a:schemeClr val="dk1"/>
                </a:solidFill>
              </a:defRPr>
            </a:lvl7pPr>
            <a:lvl8pPr lvl="7" rtl="0">
              <a:spcBef>
                <a:spcPts val="0"/>
              </a:spcBef>
              <a:spcAft>
                <a:spcPts val="0"/>
              </a:spcAft>
              <a:buClr>
                <a:schemeClr val="dk1"/>
              </a:buClr>
              <a:buSzPts val="5600"/>
              <a:buNone/>
              <a:defRPr sz="5600">
                <a:solidFill>
                  <a:schemeClr val="dk1"/>
                </a:solidFill>
              </a:defRPr>
            </a:lvl8pPr>
            <a:lvl9pPr lvl="8" rtl="0">
              <a:spcBef>
                <a:spcPts val="0"/>
              </a:spcBef>
              <a:spcAft>
                <a:spcPts val="0"/>
              </a:spcAft>
              <a:buClr>
                <a:schemeClr val="dk1"/>
              </a:buClr>
              <a:buSzPts val="5600"/>
              <a:buNone/>
              <a:defRPr sz="5600">
                <a:solidFill>
                  <a:schemeClr val="dk1"/>
                </a:solidFill>
              </a:defRPr>
            </a:lvl9pPr>
          </a:lstStyle>
          <a:p/>
        </p:txBody>
      </p:sp>
      <p:sp>
        <p:nvSpPr>
          <p:cNvPr id="56" name="Google Shape;56;ge78845ed90_6_157"/>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rtl="0">
              <a:lnSpc>
                <a:spcPct val="115000"/>
              </a:lnSpc>
              <a:spcBef>
                <a:spcPts val="0"/>
              </a:spcBef>
              <a:spcAft>
                <a:spcPts val="0"/>
              </a:spcAft>
              <a:buClr>
                <a:schemeClr val="dk2"/>
              </a:buClr>
              <a:buSzPts val="3600"/>
              <a:buChar char="●"/>
              <a:defRPr sz="3600">
                <a:solidFill>
                  <a:schemeClr val="dk2"/>
                </a:solidFill>
              </a:defRPr>
            </a:lvl1pPr>
            <a:lvl2pPr indent="-406400" lvl="1" marL="914400" rtl="0">
              <a:lnSpc>
                <a:spcPct val="115000"/>
              </a:lnSpc>
              <a:spcBef>
                <a:spcPts val="0"/>
              </a:spcBef>
              <a:spcAft>
                <a:spcPts val="0"/>
              </a:spcAft>
              <a:buClr>
                <a:schemeClr val="dk2"/>
              </a:buClr>
              <a:buSzPts val="2800"/>
              <a:buChar char="○"/>
              <a:defRPr sz="2800">
                <a:solidFill>
                  <a:schemeClr val="dk2"/>
                </a:solidFill>
              </a:defRPr>
            </a:lvl2pPr>
            <a:lvl3pPr indent="-406400" lvl="2" marL="1371600" rtl="0">
              <a:lnSpc>
                <a:spcPct val="115000"/>
              </a:lnSpc>
              <a:spcBef>
                <a:spcPts val="0"/>
              </a:spcBef>
              <a:spcAft>
                <a:spcPts val="0"/>
              </a:spcAft>
              <a:buClr>
                <a:schemeClr val="dk2"/>
              </a:buClr>
              <a:buSzPts val="2800"/>
              <a:buChar char="■"/>
              <a:defRPr sz="2800">
                <a:solidFill>
                  <a:schemeClr val="dk2"/>
                </a:solidFill>
              </a:defRPr>
            </a:lvl3pPr>
            <a:lvl4pPr indent="-406400" lvl="3" marL="1828800" rtl="0">
              <a:lnSpc>
                <a:spcPct val="115000"/>
              </a:lnSpc>
              <a:spcBef>
                <a:spcPts val="0"/>
              </a:spcBef>
              <a:spcAft>
                <a:spcPts val="0"/>
              </a:spcAft>
              <a:buClr>
                <a:schemeClr val="dk2"/>
              </a:buClr>
              <a:buSzPts val="2800"/>
              <a:buChar char="●"/>
              <a:defRPr sz="2800">
                <a:solidFill>
                  <a:schemeClr val="dk2"/>
                </a:solidFill>
              </a:defRPr>
            </a:lvl4pPr>
            <a:lvl5pPr indent="-406400" lvl="4" marL="2286000" rtl="0">
              <a:lnSpc>
                <a:spcPct val="115000"/>
              </a:lnSpc>
              <a:spcBef>
                <a:spcPts val="0"/>
              </a:spcBef>
              <a:spcAft>
                <a:spcPts val="0"/>
              </a:spcAft>
              <a:buClr>
                <a:schemeClr val="dk2"/>
              </a:buClr>
              <a:buSzPts val="2800"/>
              <a:buChar char="○"/>
              <a:defRPr sz="2800">
                <a:solidFill>
                  <a:schemeClr val="dk2"/>
                </a:solidFill>
              </a:defRPr>
            </a:lvl5pPr>
            <a:lvl6pPr indent="-406400" lvl="5" marL="2743200" rtl="0">
              <a:lnSpc>
                <a:spcPct val="115000"/>
              </a:lnSpc>
              <a:spcBef>
                <a:spcPts val="0"/>
              </a:spcBef>
              <a:spcAft>
                <a:spcPts val="0"/>
              </a:spcAft>
              <a:buClr>
                <a:schemeClr val="dk2"/>
              </a:buClr>
              <a:buSzPts val="2800"/>
              <a:buChar char="■"/>
              <a:defRPr sz="2800">
                <a:solidFill>
                  <a:schemeClr val="dk2"/>
                </a:solidFill>
              </a:defRPr>
            </a:lvl6pPr>
            <a:lvl7pPr indent="-406400" lvl="6" marL="3200400" rtl="0">
              <a:lnSpc>
                <a:spcPct val="115000"/>
              </a:lnSpc>
              <a:spcBef>
                <a:spcPts val="0"/>
              </a:spcBef>
              <a:spcAft>
                <a:spcPts val="0"/>
              </a:spcAft>
              <a:buClr>
                <a:schemeClr val="dk2"/>
              </a:buClr>
              <a:buSzPts val="2800"/>
              <a:buChar char="●"/>
              <a:defRPr sz="2800">
                <a:solidFill>
                  <a:schemeClr val="dk2"/>
                </a:solidFill>
              </a:defRPr>
            </a:lvl7pPr>
            <a:lvl8pPr indent="-406400" lvl="7" marL="3657600" rtl="0">
              <a:lnSpc>
                <a:spcPct val="115000"/>
              </a:lnSpc>
              <a:spcBef>
                <a:spcPts val="0"/>
              </a:spcBef>
              <a:spcAft>
                <a:spcPts val="0"/>
              </a:spcAft>
              <a:buClr>
                <a:schemeClr val="dk2"/>
              </a:buClr>
              <a:buSzPts val="2800"/>
              <a:buChar char="○"/>
              <a:defRPr sz="2800">
                <a:solidFill>
                  <a:schemeClr val="dk2"/>
                </a:solidFill>
              </a:defRPr>
            </a:lvl8pPr>
            <a:lvl9pPr indent="-406400" lvl="8" marL="4114800" rtl="0">
              <a:lnSpc>
                <a:spcPct val="115000"/>
              </a:lnSpc>
              <a:spcBef>
                <a:spcPts val="0"/>
              </a:spcBef>
              <a:spcAft>
                <a:spcPts val="0"/>
              </a:spcAft>
              <a:buClr>
                <a:schemeClr val="dk2"/>
              </a:buClr>
              <a:buSzPts val="2800"/>
              <a:buChar char="■"/>
              <a:defRPr sz="2800">
                <a:solidFill>
                  <a:schemeClr val="dk2"/>
                </a:solidFill>
              </a:defRPr>
            </a:lvl9pPr>
          </a:lstStyle>
          <a:p/>
        </p:txBody>
      </p:sp>
      <p:sp>
        <p:nvSpPr>
          <p:cNvPr id="57" name="Google Shape;57;ge78845ed90_6_157"/>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rtl="0" algn="r">
              <a:buNone/>
              <a:defRPr sz="2000">
                <a:solidFill>
                  <a:schemeClr val="dk2"/>
                </a:solidFill>
              </a:defRPr>
            </a:lvl1pPr>
            <a:lvl2pPr lvl="1" rtl="0" algn="r">
              <a:buNone/>
              <a:defRPr sz="2000">
                <a:solidFill>
                  <a:schemeClr val="dk2"/>
                </a:solidFill>
              </a:defRPr>
            </a:lvl2pPr>
            <a:lvl3pPr lvl="2" rtl="0" algn="r">
              <a:buNone/>
              <a:defRPr sz="2000">
                <a:solidFill>
                  <a:schemeClr val="dk2"/>
                </a:solidFill>
              </a:defRPr>
            </a:lvl3pPr>
            <a:lvl4pPr lvl="3" rtl="0" algn="r">
              <a:buNone/>
              <a:defRPr sz="2000">
                <a:solidFill>
                  <a:schemeClr val="dk2"/>
                </a:solidFill>
              </a:defRPr>
            </a:lvl4pPr>
            <a:lvl5pPr lvl="4" rtl="0" algn="r">
              <a:buNone/>
              <a:defRPr sz="2000">
                <a:solidFill>
                  <a:schemeClr val="dk2"/>
                </a:solidFill>
              </a:defRPr>
            </a:lvl5pPr>
            <a:lvl6pPr lvl="5" rtl="0" algn="r">
              <a:buNone/>
              <a:defRPr sz="2000">
                <a:solidFill>
                  <a:schemeClr val="dk2"/>
                </a:solidFill>
              </a:defRPr>
            </a:lvl6pPr>
            <a:lvl7pPr lvl="6" rtl="0" algn="r">
              <a:buNone/>
              <a:defRPr sz="2000">
                <a:solidFill>
                  <a:schemeClr val="dk2"/>
                </a:solidFill>
              </a:defRPr>
            </a:lvl7pPr>
            <a:lvl8pPr lvl="7" rtl="0" algn="r">
              <a:buNone/>
              <a:defRPr sz="2000">
                <a:solidFill>
                  <a:schemeClr val="dk2"/>
                </a:solidFill>
              </a:defRPr>
            </a:lvl8pPr>
            <a:lvl9pPr lvl="8" rtl="0" algn="r">
              <a:buNone/>
              <a:defRPr sz="2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jpg"/><Relationship Id="rId6" Type="http://schemas.openxmlformats.org/officeDocument/2006/relationships/image" Target="../media/image8.png"/><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102" name="Shape 102"/>
        <p:cNvGrpSpPr/>
        <p:nvPr/>
      </p:nvGrpSpPr>
      <p:grpSpPr>
        <a:xfrm>
          <a:off x="0" y="0"/>
          <a:ext cx="0" cy="0"/>
          <a:chOff x="0" y="0"/>
          <a:chExt cx="0" cy="0"/>
        </a:xfrm>
      </p:grpSpPr>
      <p:pic>
        <p:nvPicPr>
          <p:cNvPr id="103" name="Google Shape;103;p1"/>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104" name="Google Shape;104;p1"/>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105" name="Google Shape;105;p1"/>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sp>
        <p:nvSpPr>
          <p:cNvPr id="106" name="Google Shape;106;p1"/>
          <p:cNvSpPr txBox="1"/>
          <p:nvPr/>
        </p:nvSpPr>
        <p:spPr>
          <a:xfrm>
            <a:off x="1177050" y="1028700"/>
            <a:ext cx="5898610" cy="364236"/>
          </a:xfrm>
          <a:prstGeom prst="rect">
            <a:avLst/>
          </a:prstGeom>
          <a:noFill/>
          <a:ln>
            <a:noFill/>
          </a:ln>
        </p:spPr>
        <p:txBody>
          <a:bodyPr anchorCtr="0" anchor="t" bIns="0" lIns="0" spcFirstLastPara="1" rIns="0" wrap="square" tIns="0">
            <a:spAutoFit/>
          </a:bodyPr>
          <a:lstStyle/>
          <a:p>
            <a:pPr indent="0" lvl="0" marL="0" marR="0" rtl="0" algn="l">
              <a:lnSpc>
                <a:spcPct val="112958"/>
              </a:lnSpc>
              <a:spcBef>
                <a:spcPts val="0"/>
              </a:spcBef>
              <a:spcAft>
                <a:spcPts val="0"/>
              </a:spcAft>
              <a:buNone/>
            </a:pPr>
            <a:r>
              <a:rPr b="0" i="0" lang="en-US" sz="2400" u="none" cap="none" strike="noStrike">
                <a:solidFill>
                  <a:srgbClr val="FFFFFF"/>
                </a:solidFill>
                <a:latin typeface="Arial"/>
                <a:ea typeface="Arial"/>
                <a:cs typeface="Arial"/>
                <a:sym typeface="Arial"/>
              </a:rPr>
              <a:t>SCAM 2021</a:t>
            </a:r>
            <a:endParaRPr/>
          </a:p>
        </p:txBody>
      </p:sp>
      <p:sp>
        <p:nvSpPr>
          <p:cNvPr id="107" name="Google Shape;107;p1"/>
          <p:cNvSpPr txBox="1"/>
          <p:nvPr/>
        </p:nvSpPr>
        <p:spPr>
          <a:xfrm>
            <a:off x="5097640" y="2029405"/>
            <a:ext cx="12161661" cy="5047615"/>
          </a:xfrm>
          <a:prstGeom prst="rect">
            <a:avLst/>
          </a:prstGeom>
          <a:noFill/>
          <a:ln>
            <a:noFill/>
          </a:ln>
        </p:spPr>
        <p:txBody>
          <a:bodyPr anchorCtr="0" anchor="t" bIns="0" lIns="0" spcFirstLastPara="1" rIns="0" wrap="square" tIns="0">
            <a:spAutoFit/>
          </a:bodyPr>
          <a:lstStyle/>
          <a:p>
            <a:pPr indent="0" lvl="0" marL="0" marR="0" rtl="0" algn="r">
              <a:lnSpc>
                <a:spcPct val="97990"/>
              </a:lnSpc>
              <a:spcBef>
                <a:spcPts val="0"/>
              </a:spcBef>
              <a:spcAft>
                <a:spcPts val="0"/>
              </a:spcAft>
              <a:buNone/>
            </a:pPr>
            <a:r>
              <a:rPr b="0" i="0" lang="en-US" sz="10000" u="none" cap="none" strike="noStrike">
                <a:solidFill>
                  <a:srgbClr val="FFFFFF"/>
                </a:solidFill>
                <a:latin typeface="Arial"/>
                <a:ea typeface="Arial"/>
                <a:cs typeface="Arial"/>
                <a:sym typeface="Arial"/>
              </a:rPr>
              <a:t>Fundamental</a:t>
            </a:r>
            <a:endParaRPr/>
          </a:p>
          <a:p>
            <a:pPr indent="0" lvl="0" marL="0" marR="0" rtl="0" algn="r">
              <a:lnSpc>
                <a:spcPct val="97999"/>
              </a:lnSpc>
              <a:spcBef>
                <a:spcPts val="0"/>
              </a:spcBef>
              <a:spcAft>
                <a:spcPts val="0"/>
              </a:spcAft>
              <a:buNone/>
            </a:pPr>
            <a:r>
              <a:rPr b="0" i="0" lang="en-US" sz="9999" u="none" cap="none" strike="noStrike">
                <a:solidFill>
                  <a:srgbClr val="FFFFFF"/>
                </a:solidFill>
                <a:latin typeface="Arial"/>
                <a:ea typeface="Arial"/>
                <a:cs typeface="Arial"/>
                <a:sym typeface="Arial"/>
              </a:rPr>
              <a:t>Analysis:</a:t>
            </a:r>
            <a:endParaRPr/>
          </a:p>
          <a:p>
            <a:pPr indent="0" lvl="0" marL="0" marR="0" rtl="0" algn="r">
              <a:lnSpc>
                <a:spcPct val="97999"/>
              </a:lnSpc>
              <a:spcBef>
                <a:spcPts val="0"/>
              </a:spcBef>
              <a:spcAft>
                <a:spcPts val="0"/>
              </a:spcAft>
              <a:buNone/>
            </a:pPr>
            <a:r>
              <a:t/>
            </a:r>
            <a:endParaRPr b="0" i="0" sz="9999" u="none" cap="none" strike="noStrike">
              <a:solidFill>
                <a:srgbClr val="FFFFFF"/>
              </a:solidFill>
              <a:latin typeface="Arial"/>
              <a:ea typeface="Arial"/>
              <a:cs typeface="Arial"/>
              <a:sym typeface="Arial"/>
            </a:endParaRPr>
          </a:p>
          <a:p>
            <a:pPr indent="0" lvl="0" marL="0" marR="0" rtl="0" algn="r">
              <a:lnSpc>
                <a:spcPct val="98000"/>
              </a:lnSpc>
              <a:spcBef>
                <a:spcPts val="0"/>
              </a:spcBef>
              <a:spcAft>
                <a:spcPts val="0"/>
              </a:spcAft>
              <a:buNone/>
            </a:pPr>
            <a:r>
              <a:rPr b="0" i="0" lang="en-US" sz="9999" u="none" cap="none" strike="noStrike">
                <a:solidFill>
                  <a:srgbClr val="FFFFFF"/>
                </a:solidFill>
                <a:latin typeface="Arial"/>
                <a:ea typeface="Arial"/>
                <a:cs typeface="Arial"/>
                <a:sym typeface="Arial"/>
              </a:rPr>
              <a:t>Cadila Healthcare</a:t>
            </a:r>
            <a:r>
              <a:rPr b="0" i="0" lang="en-US" sz="10000" u="none" cap="none" strike="noStrike">
                <a:solidFill>
                  <a:srgbClr val="FFFFFF"/>
                </a:solidFill>
                <a:latin typeface="Arial"/>
                <a:ea typeface="Arial"/>
                <a:cs typeface="Arial"/>
                <a:sym typeface="Arial"/>
              </a:rPr>
              <a:t> </a:t>
            </a:r>
            <a:endParaRPr/>
          </a:p>
        </p:txBody>
      </p:sp>
      <p:sp>
        <p:nvSpPr>
          <p:cNvPr id="108" name="Google Shape;108;p1"/>
          <p:cNvSpPr txBox="1"/>
          <p:nvPr/>
        </p:nvSpPr>
        <p:spPr>
          <a:xfrm>
            <a:off x="7110951" y="8767445"/>
            <a:ext cx="10148349" cy="490855"/>
          </a:xfrm>
          <a:prstGeom prst="rect">
            <a:avLst/>
          </a:prstGeom>
          <a:noFill/>
          <a:ln>
            <a:noFill/>
          </a:ln>
        </p:spPr>
        <p:txBody>
          <a:bodyPr anchorCtr="0" anchor="t" bIns="0" lIns="0" spcFirstLastPara="1" rIns="0" wrap="square" tIns="0">
            <a:spAutoFit/>
          </a:bodyPr>
          <a:lstStyle/>
          <a:p>
            <a:pPr indent="0" lvl="0" marL="0" marR="0" rtl="0" algn="r">
              <a:lnSpc>
                <a:spcPct val="139964"/>
              </a:lnSpc>
              <a:spcBef>
                <a:spcPts val="0"/>
              </a:spcBef>
              <a:spcAft>
                <a:spcPts val="0"/>
              </a:spcAft>
              <a:buNone/>
            </a:pPr>
            <a:r>
              <a:rPr b="0" i="0" lang="en-US" sz="2800" u="none" cap="none" strike="noStrike">
                <a:solidFill>
                  <a:srgbClr val="FFFFFF"/>
                </a:solidFill>
                <a:latin typeface="Arial"/>
                <a:ea typeface="Arial"/>
                <a:cs typeface="Arial"/>
                <a:sym typeface="Arial"/>
              </a:rPr>
              <a:t>Finsearch</a:t>
            </a:r>
            <a:endParaRPr/>
          </a:p>
        </p:txBody>
      </p:sp>
      <p:sp>
        <p:nvSpPr>
          <p:cNvPr id="109" name="Google Shape;109;p1"/>
          <p:cNvSpPr/>
          <p:nvPr/>
        </p:nvSpPr>
        <p:spPr>
          <a:xfrm rot="-5400000">
            <a:off x="-333975" y="6846163"/>
            <a:ext cx="3062402" cy="190477"/>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p:nvPr/>
        </p:nvSpPr>
        <p:spPr>
          <a:xfrm>
            <a:off x="1028700" y="8877684"/>
            <a:ext cx="337052" cy="337052"/>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
          <p:cNvGrpSpPr/>
          <p:nvPr/>
        </p:nvGrpSpPr>
        <p:grpSpPr>
          <a:xfrm>
            <a:off x="15784033" y="1034577"/>
            <a:ext cx="1475267" cy="337052"/>
            <a:chOff x="992" y="0"/>
            <a:chExt cx="1967023" cy="449403"/>
          </a:xfrm>
        </p:grpSpPr>
        <p:sp>
          <p:nvSpPr>
            <p:cNvPr id="112" name="Google Shape;112;p1"/>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295" name="Shape 295"/>
        <p:cNvGrpSpPr/>
        <p:nvPr/>
      </p:nvGrpSpPr>
      <p:grpSpPr>
        <a:xfrm>
          <a:off x="0" y="0"/>
          <a:ext cx="0" cy="0"/>
          <a:chOff x="0" y="0"/>
          <a:chExt cx="0" cy="0"/>
        </a:xfrm>
      </p:grpSpPr>
      <p:pic>
        <p:nvPicPr>
          <p:cNvPr id="296" name="Google Shape;296;p10"/>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297" name="Google Shape;297;p10"/>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298" name="Google Shape;298;p10"/>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299" name="Google Shape;299;p10"/>
          <p:cNvGrpSpPr/>
          <p:nvPr/>
        </p:nvGrpSpPr>
        <p:grpSpPr>
          <a:xfrm>
            <a:off x="16922248" y="5453764"/>
            <a:ext cx="337052" cy="3804536"/>
            <a:chOff x="0" y="0"/>
            <a:chExt cx="449403" cy="5072715"/>
          </a:xfrm>
        </p:grpSpPr>
        <p:sp>
          <p:nvSpPr>
            <p:cNvPr id="300" name="Google Shape;300;p10"/>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0"/>
          <p:cNvSpPr txBox="1"/>
          <p:nvPr/>
        </p:nvSpPr>
        <p:spPr>
          <a:xfrm>
            <a:off x="11664242" y="949804"/>
            <a:ext cx="5595058" cy="537210"/>
          </a:xfrm>
          <a:prstGeom prst="rect">
            <a:avLst/>
          </a:prstGeom>
          <a:noFill/>
          <a:ln>
            <a:noFill/>
          </a:ln>
        </p:spPr>
        <p:txBody>
          <a:bodyPr anchorCtr="0" anchor="t" bIns="0" lIns="0" spcFirstLastPara="1" rIns="0" wrap="square" tIns="0">
            <a:spAutoFit/>
          </a:bodyPr>
          <a:lstStyle/>
          <a:p>
            <a:pPr indent="0" lvl="0" marL="0" marR="0" rtl="0" algn="r">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FA</a:t>
            </a:r>
            <a:endParaRPr/>
          </a:p>
        </p:txBody>
      </p:sp>
      <p:grpSp>
        <p:nvGrpSpPr>
          <p:cNvPr id="303" name="Google Shape;303;p10"/>
          <p:cNvGrpSpPr/>
          <p:nvPr/>
        </p:nvGrpSpPr>
        <p:grpSpPr>
          <a:xfrm>
            <a:off x="1029444" y="1028700"/>
            <a:ext cx="1475267" cy="337052"/>
            <a:chOff x="992" y="0"/>
            <a:chExt cx="1967023" cy="449403"/>
          </a:xfrm>
        </p:grpSpPr>
        <p:sp>
          <p:nvSpPr>
            <p:cNvPr id="304" name="Google Shape;304;p10"/>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0"/>
          <p:cNvGrpSpPr/>
          <p:nvPr/>
        </p:nvGrpSpPr>
        <p:grpSpPr>
          <a:xfrm>
            <a:off x="607609" y="2269548"/>
            <a:ext cx="17072782" cy="7623267"/>
            <a:chOff x="0" y="447675"/>
            <a:chExt cx="22763709" cy="10164356"/>
          </a:xfrm>
        </p:grpSpPr>
        <p:sp>
          <p:nvSpPr>
            <p:cNvPr id="308" name="Google Shape;308;p10"/>
            <p:cNvSpPr txBox="1"/>
            <p:nvPr/>
          </p:nvSpPr>
          <p:spPr>
            <a:xfrm>
              <a:off x="0" y="4656834"/>
              <a:ext cx="21143529" cy="723900"/>
            </a:xfrm>
            <a:prstGeom prst="rect">
              <a:avLst/>
            </a:prstGeom>
            <a:noFill/>
            <a:ln>
              <a:noFill/>
            </a:ln>
          </p:spPr>
          <p:txBody>
            <a:bodyPr anchorCtr="0" anchor="t" bIns="0" lIns="0" spcFirstLastPara="1" rIns="0" wrap="square" tIns="0">
              <a:spAutoFit/>
            </a:bodyPr>
            <a:lstStyle/>
            <a:p>
              <a:pPr indent="0" lvl="0" marL="0" marR="0" rtl="0" algn="l">
                <a:lnSpc>
                  <a:spcPct val="158000"/>
                </a:lnSpc>
                <a:spcBef>
                  <a:spcPts val="0"/>
                </a:spcBef>
                <a:spcAft>
                  <a:spcPts val="0"/>
                </a:spcAft>
                <a:buNone/>
              </a:pPr>
              <a:r>
                <a:rPr b="0" i="0" lang="en-US" sz="3000" u="none" cap="none" strike="noStrike">
                  <a:solidFill>
                    <a:srgbClr val="FFFFFF"/>
                  </a:solidFill>
                  <a:latin typeface="Arial"/>
                  <a:ea typeface="Arial"/>
                  <a:cs typeface="Arial"/>
                  <a:sym typeface="Arial"/>
                </a:rPr>
                <a:t>ECONOMIC MOAT</a:t>
              </a:r>
              <a:endParaRPr/>
            </a:p>
          </p:txBody>
        </p:sp>
        <p:sp>
          <p:nvSpPr>
            <p:cNvPr id="309" name="Google Shape;309;p10"/>
            <p:cNvSpPr txBox="1"/>
            <p:nvPr/>
          </p:nvSpPr>
          <p:spPr>
            <a:xfrm>
              <a:off x="0" y="447675"/>
              <a:ext cx="22763709" cy="4019338"/>
            </a:xfrm>
            <a:prstGeom prst="rect">
              <a:avLst/>
            </a:prstGeom>
            <a:noFill/>
            <a:ln>
              <a:noFill/>
            </a:ln>
          </p:spPr>
          <p:txBody>
            <a:bodyPr anchorCtr="0" anchor="t" bIns="0" lIns="0" spcFirstLastPara="1" rIns="0" wrap="square" tIns="0">
              <a:spAutoFit/>
            </a:bodyPr>
            <a:lstStyle/>
            <a:p>
              <a:pPr indent="0" lvl="0" marL="0" marR="0" rtl="0" algn="l">
                <a:lnSpc>
                  <a:spcPct val="98000"/>
                </a:lnSpc>
                <a:spcBef>
                  <a:spcPts val="0"/>
                </a:spcBef>
                <a:spcAft>
                  <a:spcPts val="0"/>
                </a:spcAft>
                <a:buNone/>
              </a:pPr>
              <a:r>
                <a:rPr b="0" i="0" lang="en-US" sz="22000" u="none" cap="none" strike="noStrike">
                  <a:solidFill>
                    <a:srgbClr val="FFFFFF"/>
                  </a:solidFill>
                  <a:latin typeface="Arial"/>
                  <a:ea typeface="Arial"/>
                  <a:cs typeface="Arial"/>
                  <a:sym typeface="Arial"/>
                </a:rPr>
                <a:t>(4/5)</a:t>
              </a:r>
              <a:endParaRPr/>
            </a:p>
          </p:txBody>
        </p:sp>
        <p:sp>
          <p:nvSpPr>
            <p:cNvPr id="310" name="Google Shape;310;p10"/>
            <p:cNvSpPr txBox="1"/>
            <p:nvPr/>
          </p:nvSpPr>
          <p:spPr>
            <a:xfrm>
              <a:off x="0" y="6017383"/>
              <a:ext cx="21143529" cy="4594648"/>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FFFFF"/>
                  </a:solidFill>
                  <a:latin typeface="Arial"/>
                  <a:ea typeface="Arial"/>
                  <a:cs typeface="Arial"/>
                  <a:sym typeface="Arial"/>
                </a:rPr>
                <a:t>The company operates in the pharmaceutical industry where market dominance is achieved through R&amp;D, regulatory approvals, scale and distribution network. Cadila Healthcare is the 4th largest pharmaceutical company in India and has 65+ years of market presence. The company has 37+ manufacturing facilities across the world and is amongst the top 3 players in Oncology, Respiratory Pain and Gynecology. Zydus is also one of the fastest-growing pharmaceutical companies in the US with $ 895 million revenues and growing at CAGR of around 18%.</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314" name="Shape 314"/>
        <p:cNvGrpSpPr/>
        <p:nvPr/>
      </p:nvGrpSpPr>
      <p:grpSpPr>
        <a:xfrm>
          <a:off x="0" y="0"/>
          <a:ext cx="0" cy="0"/>
          <a:chOff x="0" y="0"/>
          <a:chExt cx="0" cy="0"/>
        </a:xfrm>
      </p:grpSpPr>
      <p:pic>
        <p:nvPicPr>
          <p:cNvPr id="315" name="Google Shape;315;p11"/>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316" name="Google Shape;316;p11"/>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317" name="Google Shape;317;p11"/>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318" name="Google Shape;318;p11"/>
          <p:cNvGrpSpPr/>
          <p:nvPr/>
        </p:nvGrpSpPr>
        <p:grpSpPr>
          <a:xfrm>
            <a:off x="16922248" y="5453764"/>
            <a:ext cx="337052" cy="3804536"/>
            <a:chOff x="0" y="0"/>
            <a:chExt cx="449403" cy="5072715"/>
          </a:xfrm>
        </p:grpSpPr>
        <p:sp>
          <p:nvSpPr>
            <p:cNvPr id="319" name="Google Shape;319;p11"/>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1"/>
          <p:cNvSpPr txBox="1"/>
          <p:nvPr/>
        </p:nvSpPr>
        <p:spPr>
          <a:xfrm>
            <a:off x="11664242" y="949804"/>
            <a:ext cx="5595058" cy="533400"/>
          </a:xfrm>
          <a:prstGeom prst="rect">
            <a:avLst/>
          </a:prstGeom>
          <a:noFill/>
          <a:ln>
            <a:noFill/>
          </a:ln>
        </p:spPr>
        <p:txBody>
          <a:bodyPr anchorCtr="0" anchor="t" bIns="0" lIns="0" spcFirstLastPara="1" rIns="0" wrap="square" tIns="0">
            <a:spAutoFit/>
          </a:bodyPr>
          <a:lstStyle/>
          <a:p>
            <a:pPr indent="0" lvl="0" marL="0" marR="0" rtl="0" algn="r">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SURVEY RESULTS</a:t>
            </a:r>
            <a:endParaRPr/>
          </a:p>
        </p:txBody>
      </p:sp>
      <p:grpSp>
        <p:nvGrpSpPr>
          <p:cNvPr id="322" name="Google Shape;322;p11"/>
          <p:cNvGrpSpPr/>
          <p:nvPr/>
        </p:nvGrpSpPr>
        <p:grpSpPr>
          <a:xfrm>
            <a:off x="1029444" y="1028700"/>
            <a:ext cx="1475267" cy="337052"/>
            <a:chOff x="992" y="0"/>
            <a:chExt cx="1967023" cy="449403"/>
          </a:xfrm>
        </p:grpSpPr>
        <p:sp>
          <p:nvSpPr>
            <p:cNvPr id="323" name="Google Shape;323;p11"/>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1"/>
          <p:cNvGrpSpPr/>
          <p:nvPr/>
        </p:nvGrpSpPr>
        <p:grpSpPr>
          <a:xfrm>
            <a:off x="604003" y="1961222"/>
            <a:ext cx="15893548" cy="8118567"/>
            <a:chOff x="0" y="447675"/>
            <a:chExt cx="21191397" cy="10824756"/>
          </a:xfrm>
        </p:grpSpPr>
        <p:sp>
          <p:nvSpPr>
            <p:cNvPr id="327" name="Google Shape;327;p11"/>
            <p:cNvSpPr txBox="1"/>
            <p:nvPr/>
          </p:nvSpPr>
          <p:spPr>
            <a:xfrm>
              <a:off x="0" y="4656834"/>
              <a:ext cx="19683124" cy="723900"/>
            </a:xfrm>
            <a:prstGeom prst="rect">
              <a:avLst/>
            </a:prstGeom>
            <a:noFill/>
            <a:ln>
              <a:noFill/>
            </a:ln>
          </p:spPr>
          <p:txBody>
            <a:bodyPr anchorCtr="0" anchor="t" bIns="0" lIns="0" spcFirstLastPara="1" rIns="0" wrap="square" tIns="0">
              <a:spAutoFit/>
            </a:bodyPr>
            <a:lstStyle/>
            <a:p>
              <a:pPr indent="0" lvl="0" marL="0" marR="0" rtl="0" algn="l">
                <a:lnSpc>
                  <a:spcPct val="158000"/>
                </a:lnSpc>
                <a:spcBef>
                  <a:spcPts val="0"/>
                </a:spcBef>
                <a:spcAft>
                  <a:spcPts val="0"/>
                </a:spcAft>
                <a:buNone/>
              </a:pPr>
              <a:r>
                <a:rPr b="0" i="0" lang="en-US" sz="3000" u="none" cap="none" strike="noStrike">
                  <a:solidFill>
                    <a:srgbClr val="FFFFFF"/>
                  </a:solidFill>
                  <a:latin typeface="Arial"/>
                  <a:ea typeface="Arial"/>
                  <a:cs typeface="Arial"/>
                  <a:sym typeface="Arial"/>
                </a:rPr>
                <a:t>BUSINESS MODEL AND MANAGEMENT</a:t>
              </a:r>
              <a:endParaRPr/>
            </a:p>
          </p:txBody>
        </p:sp>
        <p:sp>
          <p:nvSpPr>
            <p:cNvPr id="328" name="Google Shape;328;p11"/>
            <p:cNvSpPr txBox="1"/>
            <p:nvPr/>
          </p:nvSpPr>
          <p:spPr>
            <a:xfrm>
              <a:off x="0" y="447675"/>
              <a:ext cx="21191397" cy="4019338"/>
            </a:xfrm>
            <a:prstGeom prst="rect">
              <a:avLst/>
            </a:prstGeom>
            <a:noFill/>
            <a:ln>
              <a:noFill/>
            </a:ln>
          </p:spPr>
          <p:txBody>
            <a:bodyPr anchorCtr="0" anchor="t" bIns="0" lIns="0" spcFirstLastPara="1" rIns="0" wrap="square" tIns="0">
              <a:spAutoFit/>
            </a:bodyPr>
            <a:lstStyle/>
            <a:p>
              <a:pPr indent="0" lvl="0" marL="0" marR="0" rtl="0" algn="l">
                <a:lnSpc>
                  <a:spcPct val="98000"/>
                </a:lnSpc>
                <a:spcBef>
                  <a:spcPts val="0"/>
                </a:spcBef>
                <a:spcAft>
                  <a:spcPts val="0"/>
                </a:spcAft>
                <a:buNone/>
              </a:pPr>
              <a:r>
                <a:rPr b="0" i="0" lang="en-US" sz="22000" u="none" cap="none" strike="noStrike">
                  <a:solidFill>
                    <a:srgbClr val="FFFFFF"/>
                  </a:solidFill>
                  <a:latin typeface="Arial"/>
                  <a:ea typeface="Arial"/>
                  <a:cs typeface="Arial"/>
                  <a:sym typeface="Arial"/>
                </a:rPr>
                <a:t>(5/5)</a:t>
              </a:r>
              <a:endParaRPr/>
            </a:p>
          </p:txBody>
        </p:sp>
        <p:sp>
          <p:nvSpPr>
            <p:cNvPr id="329" name="Google Shape;329;p11"/>
            <p:cNvSpPr txBox="1"/>
            <p:nvPr/>
          </p:nvSpPr>
          <p:spPr>
            <a:xfrm>
              <a:off x="0" y="6017383"/>
              <a:ext cx="19683124" cy="5255048"/>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FFFFF"/>
                  </a:solidFill>
                  <a:latin typeface="Arial"/>
                  <a:ea typeface="Arial"/>
                  <a:cs typeface="Arial"/>
                  <a:sym typeface="Arial"/>
                </a:rPr>
                <a:t>The business model of the company is such that it operates roughly through 6 verticals namely Global Gx Business, Branded Business, Specialty products, NCE and NBEs, Animal Health and Wellness and Partnerships. In global Gx business, the company has 15+ years of market presence in the US and 4th Largest pharmaceutical company by prescriptions. It also has a strong presence in France and Spain with a focus on increasing market coverage. In speciality products the company has 20+ biosimilar products and is the second company in the world to develop Typhoid conjugate vaccine.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333" name="Shape 333"/>
        <p:cNvGrpSpPr/>
        <p:nvPr/>
      </p:nvGrpSpPr>
      <p:grpSpPr>
        <a:xfrm>
          <a:off x="0" y="0"/>
          <a:ext cx="0" cy="0"/>
          <a:chOff x="0" y="0"/>
          <a:chExt cx="0" cy="0"/>
        </a:xfrm>
      </p:grpSpPr>
      <p:pic>
        <p:nvPicPr>
          <p:cNvPr id="334" name="Google Shape;334;p12"/>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335" name="Google Shape;335;p12"/>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336" name="Google Shape;336;p12"/>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sp>
        <p:nvSpPr>
          <p:cNvPr id="337" name="Google Shape;337;p12"/>
          <p:cNvSpPr txBox="1"/>
          <p:nvPr/>
        </p:nvSpPr>
        <p:spPr>
          <a:xfrm>
            <a:off x="1028700" y="1009650"/>
            <a:ext cx="12034854" cy="111633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200" u="none" cap="none" strike="noStrike">
                <a:solidFill>
                  <a:srgbClr val="FFFFFF"/>
                </a:solidFill>
                <a:latin typeface="Arial"/>
                <a:ea typeface="Arial"/>
                <a:cs typeface="Arial"/>
                <a:sym typeface="Arial"/>
              </a:rPr>
              <a:t>Future Prospects (3/5)</a:t>
            </a:r>
            <a:endParaRPr/>
          </a:p>
        </p:txBody>
      </p:sp>
      <p:grpSp>
        <p:nvGrpSpPr>
          <p:cNvPr id="338" name="Google Shape;338;p12"/>
          <p:cNvGrpSpPr/>
          <p:nvPr/>
        </p:nvGrpSpPr>
        <p:grpSpPr>
          <a:xfrm>
            <a:off x="1028700" y="2275465"/>
            <a:ext cx="16655296" cy="3390722"/>
            <a:chOff x="0" y="-47625"/>
            <a:chExt cx="22207061" cy="4520962"/>
          </a:xfrm>
        </p:grpSpPr>
        <p:sp>
          <p:nvSpPr>
            <p:cNvPr id="339" name="Google Shape;339;p12"/>
            <p:cNvSpPr txBox="1"/>
            <p:nvPr/>
          </p:nvSpPr>
          <p:spPr>
            <a:xfrm>
              <a:off x="0" y="1350883"/>
              <a:ext cx="22207061" cy="3122454"/>
            </a:xfrm>
            <a:prstGeom prst="rect">
              <a:avLst/>
            </a:prstGeom>
            <a:noFill/>
            <a:ln>
              <a:noFill/>
            </a:ln>
          </p:spPr>
          <p:txBody>
            <a:bodyPr anchorCtr="0" anchor="t" bIns="0" lIns="0" spcFirstLastPara="1" rIns="0" wrap="square" tIns="0">
              <a:spAutoFit/>
            </a:bodyPr>
            <a:lstStyle/>
            <a:p>
              <a:pPr indent="-288889" lvl="1" marL="577779" marR="0" rtl="0" algn="l">
                <a:lnSpc>
                  <a:spcPct val="139985"/>
                </a:lnSpc>
                <a:spcBef>
                  <a:spcPts val="0"/>
                </a:spcBef>
                <a:spcAft>
                  <a:spcPts val="0"/>
                </a:spcAft>
                <a:buClr>
                  <a:srgbClr val="FFFFFF"/>
                </a:buClr>
                <a:buSzPts val="2676"/>
                <a:buFont typeface="Arial"/>
                <a:buChar char="•"/>
              </a:pPr>
              <a:r>
                <a:rPr b="0" i="0" lang="en-US" sz="2676" u="none" cap="none" strike="noStrike">
                  <a:solidFill>
                    <a:srgbClr val="FFFFFF"/>
                  </a:solidFill>
                  <a:latin typeface="Arial"/>
                  <a:ea typeface="Arial"/>
                  <a:cs typeface="Arial"/>
                  <a:sym typeface="Arial"/>
                </a:rPr>
                <a:t>The company is in the process of developing the Covid-19 drug but any comments cannot be made at this point in time about its success commercially. The company recently announced the success of pre-clinical development of its vaccine and received the Drug Controller General of India’s (DCGI’s) permission to initiate human trials.</a:t>
              </a:r>
              <a:endParaRPr/>
            </a:p>
            <a:p>
              <a:pPr indent="0" lvl="0" marL="0" marR="0" rtl="0" algn="l">
                <a:lnSpc>
                  <a:spcPct val="139985"/>
                </a:lnSpc>
                <a:spcBef>
                  <a:spcPts val="0"/>
                </a:spcBef>
                <a:spcAft>
                  <a:spcPts val="0"/>
                </a:spcAft>
                <a:buNone/>
              </a:pPr>
              <a:r>
                <a:t/>
              </a:r>
              <a:endParaRPr b="0" i="0" sz="2676" u="none" cap="none" strike="noStrike">
                <a:solidFill>
                  <a:srgbClr val="FFFFFF"/>
                </a:solidFill>
                <a:latin typeface="Arial"/>
                <a:ea typeface="Arial"/>
                <a:cs typeface="Arial"/>
                <a:sym typeface="Arial"/>
              </a:endParaRPr>
            </a:p>
          </p:txBody>
        </p:sp>
        <p:sp>
          <p:nvSpPr>
            <p:cNvPr id="340" name="Google Shape;340;p12"/>
            <p:cNvSpPr txBox="1"/>
            <p:nvPr/>
          </p:nvSpPr>
          <p:spPr>
            <a:xfrm>
              <a:off x="0" y="-47625"/>
              <a:ext cx="22207061" cy="630259"/>
            </a:xfrm>
            <a:prstGeom prst="rect">
              <a:avLst/>
            </a:prstGeom>
            <a:noFill/>
            <a:ln>
              <a:noFill/>
            </a:ln>
          </p:spPr>
          <p:txBody>
            <a:bodyPr anchorCtr="0" anchor="t" bIns="0" lIns="0" spcFirstLastPara="1" rIns="0" wrap="square" tIns="0">
              <a:spAutoFit/>
            </a:bodyPr>
            <a:lstStyle/>
            <a:p>
              <a:pPr indent="0" lvl="0" marL="0" marR="0" rtl="0" algn="l">
                <a:lnSpc>
                  <a:spcPct val="129996"/>
                </a:lnSpc>
                <a:spcBef>
                  <a:spcPts val="0"/>
                </a:spcBef>
                <a:spcAft>
                  <a:spcPts val="0"/>
                </a:spcAft>
                <a:buNone/>
              </a:pPr>
              <a:r>
                <a:rPr b="0" i="0" lang="en-US" sz="2867" u="none" cap="none" strike="noStrike">
                  <a:solidFill>
                    <a:srgbClr val="FFFFFF"/>
                  </a:solidFill>
                  <a:latin typeface="Arial"/>
                  <a:ea typeface="Arial"/>
                  <a:cs typeface="Arial"/>
                  <a:sym typeface="Arial"/>
                </a:rPr>
                <a:t>APPROACH</a:t>
              </a:r>
              <a:endParaRPr/>
            </a:p>
          </p:txBody>
        </p:sp>
      </p:grpSp>
      <p:sp>
        <p:nvSpPr>
          <p:cNvPr id="341" name="Google Shape;341;p12"/>
          <p:cNvSpPr txBox="1"/>
          <p:nvPr/>
        </p:nvSpPr>
        <p:spPr>
          <a:xfrm>
            <a:off x="1028700" y="5473294"/>
            <a:ext cx="16655296" cy="1882738"/>
          </a:xfrm>
          <a:prstGeom prst="rect">
            <a:avLst/>
          </a:prstGeom>
          <a:noFill/>
          <a:ln>
            <a:noFill/>
          </a:ln>
        </p:spPr>
        <p:txBody>
          <a:bodyPr anchorCtr="0" anchor="t" bIns="0" lIns="0" spcFirstLastPara="1" rIns="0" wrap="square" tIns="0">
            <a:spAutoFit/>
          </a:bodyPr>
          <a:lstStyle/>
          <a:p>
            <a:pPr indent="-288889" lvl="1" marL="577779" marR="0" rtl="0" algn="l">
              <a:lnSpc>
                <a:spcPct val="139985"/>
              </a:lnSpc>
              <a:spcBef>
                <a:spcPts val="0"/>
              </a:spcBef>
              <a:spcAft>
                <a:spcPts val="0"/>
              </a:spcAft>
              <a:buClr>
                <a:srgbClr val="FFFFFF"/>
              </a:buClr>
              <a:buSzPts val="2676"/>
              <a:buFont typeface="Arial"/>
              <a:buChar char="•"/>
            </a:pPr>
            <a:r>
              <a:rPr b="0" i="0" lang="en-US" sz="2676" u="none" cap="none" strike="noStrike">
                <a:solidFill>
                  <a:srgbClr val="FFFFFF"/>
                </a:solidFill>
                <a:latin typeface="Arial"/>
                <a:ea typeface="Arial"/>
                <a:cs typeface="Arial"/>
                <a:sym typeface="Arial"/>
              </a:rPr>
              <a:t>In the biosimilar business, the company has over 18 products are under development for India and European markets. They have also filed NDA for Sarogltazar Mg with the Drug Controller General of India (DCGI) for Non-alcoholic Steatohepatitis (NASH).</a:t>
            </a:r>
            <a:endParaRPr/>
          </a:p>
          <a:p>
            <a:pPr indent="0" lvl="0" marL="0" marR="0" rtl="0" algn="l">
              <a:lnSpc>
                <a:spcPct val="139985"/>
              </a:lnSpc>
              <a:spcBef>
                <a:spcPts val="0"/>
              </a:spcBef>
              <a:spcAft>
                <a:spcPts val="0"/>
              </a:spcAft>
              <a:buNone/>
            </a:pPr>
            <a:r>
              <a:t/>
            </a:r>
            <a:endParaRPr b="0" i="0" sz="2676" u="none" cap="none" strike="noStrike">
              <a:solidFill>
                <a:srgbClr val="FFFFFF"/>
              </a:solidFill>
              <a:latin typeface="Arial"/>
              <a:ea typeface="Arial"/>
              <a:cs typeface="Arial"/>
              <a:sym typeface="Arial"/>
            </a:endParaRPr>
          </a:p>
        </p:txBody>
      </p:sp>
      <p:sp>
        <p:nvSpPr>
          <p:cNvPr id="342" name="Google Shape;342;p12"/>
          <p:cNvSpPr txBox="1"/>
          <p:nvPr/>
        </p:nvSpPr>
        <p:spPr>
          <a:xfrm>
            <a:off x="1028700" y="7118528"/>
            <a:ext cx="15875035" cy="1406496"/>
          </a:xfrm>
          <a:prstGeom prst="rect">
            <a:avLst/>
          </a:prstGeom>
          <a:noFill/>
          <a:ln>
            <a:noFill/>
          </a:ln>
        </p:spPr>
        <p:txBody>
          <a:bodyPr anchorCtr="0" anchor="t" bIns="0" lIns="0" spcFirstLastPara="1" rIns="0" wrap="square" tIns="0">
            <a:spAutoFit/>
          </a:bodyPr>
          <a:lstStyle/>
          <a:p>
            <a:pPr indent="-288889" lvl="1" marL="577779" marR="0" rtl="0" algn="l">
              <a:lnSpc>
                <a:spcPct val="139985"/>
              </a:lnSpc>
              <a:spcBef>
                <a:spcPts val="0"/>
              </a:spcBef>
              <a:spcAft>
                <a:spcPts val="0"/>
              </a:spcAft>
              <a:buClr>
                <a:srgbClr val="FFFFFF"/>
              </a:buClr>
              <a:buSzPts val="2676"/>
              <a:buFont typeface="Arial"/>
              <a:buChar char="•"/>
            </a:pPr>
            <a:r>
              <a:rPr b="0" i="0" lang="en-US" sz="2676" u="none" cap="none" strike="noStrike">
                <a:solidFill>
                  <a:srgbClr val="FFFFFF"/>
                </a:solidFill>
                <a:latin typeface="Arial"/>
                <a:ea typeface="Arial"/>
                <a:cs typeface="Arial"/>
                <a:sym typeface="Arial"/>
              </a:rPr>
              <a:t>Overall the company has seen a slight deterioration of its financial position and the growth is only on the revenue side. The bottom line and asset turnover are expected to remain flat without any significant improvement. </a:t>
            </a:r>
            <a:endParaRPr/>
          </a:p>
        </p:txBody>
      </p:sp>
      <p:grpSp>
        <p:nvGrpSpPr>
          <p:cNvPr id="343" name="Google Shape;343;p12"/>
          <p:cNvGrpSpPr/>
          <p:nvPr/>
        </p:nvGrpSpPr>
        <p:grpSpPr>
          <a:xfrm>
            <a:off x="16922248" y="5453764"/>
            <a:ext cx="337052" cy="3804536"/>
            <a:chOff x="0" y="0"/>
            <a:chExt cx="449403" cy="5072715"/>
          </a:xfrm>
        </p:grpSpPr>
        <p:sp>
          <p:nvSpPr>
            <p:cNvPr id="344" name="Google Shape;344;p12"/>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2"/>
          <p:cNvGrpSpPr/>
          <p:nvPr/>
        </p:nvGrpSpPr>
        <p:grpSpPr>
          <a:xfrm>
            <a:off x="15784033" y="1034577"/>
            <a:ext cx="1475267" cy="337052"/>
            <a:chOff x="992" y="0"/>
            <a:chExt cx="1967023" cy="449403"/>
          </a:xfrm>
        </p:grpSpPr>
        <p:sp>
          <p:nvSpPr>
            <p:cNvPr id="347" name="Google Shape;347;p12"/>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2"/>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2"/>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e78845ed90_6_152"/>
          <p:cNvSpPr txBox="1"/>
          <p:nvPr>
            <p:ph type="ctrTitle"/>
          </p:nvPr>
        </p:nvSpPr>
        <p:spPr>
          <a:xfrm>
            <a:off x="623400" y="685450"/>
            <a:ext cx="17041200" cy="1585200"/>
          </a:xfrm>
          <a:prstGeom prst="rect">
            <a:avLst/>
          </a:prstGeom>
        </p:spPr>
        <p:txBody>
          <a:bodyPr anchorCtr="0" anchor="b" bIns="182850" lIns="182850" spcFirstLastPara="1" rIns="182850" wrap="square" tIns="182850">
            <a:normAutofit fontScale="90000"/>
          </a:bodyPr>
          <a:lstStyle/>
          <a:p>
            <a:pPr indent="0" lvl="0" marL="0" rtl="0" algn="ctr">
              <a:spcBef>
                <a:spcPts val="0"/>
              </a:spcBef>
              <a:spcAft>
                <a:spcPts val="0"/>
              </a:spcAft>
              <a:buNone/>
            </a:pPr>
            <a:r>
              <a:rPr lang="en-US"/>
              <a:t>TECHNICAL ANALYSIS</a:t>
            </a:r>
            <a:endParaRPr/>
          </a:p>
        </p:txBody>
      </p:sp>
      <p:sp>
        <p:nvSpPr>
          <p:cNvPr id="355" name="Google Shape;355;ge78845ed90_6_152"/>
          <p:cNvSpPr txBox="1"/>
          <p:nvPr>
            <p:ph idx="1" type="subTitle"/>
          </p:nvPr>
        </p:nvSpPr>
        <p:spPr>
          <a:xfrm>
            <a:off x="623400" y="2551650"/>
            <a:ext cx="17041200" cy="7212600"/>
          </a:xfrm>
          <a:prstGeom prst="rect">
            <a:avLst/>
          </a:prstGeom>
        </p:spPr>
        <p:txBody>
          <a:bodyPr anchorCtr="0" anchor="t" bIns="182850" lIns="182850" spcFirstLastPara="1" rIns="182850" wrap="square" tIns="182850">
            <a:normAutofit/>
          </a:bodyPr>
          <a:lstStyle/>
          <a:p>
            <a:pPr indent="-685800" lvl="0" marL="914400" rtl="0" algn="l">
              <a:spcBef>
                <a:spcPts val="0"/>
              </a:spcBef>
              <a:spcAft>
                <a:spcPts val="0"/>
              </a:spcAft>
              <a:buSzPts val="3600"/>
              <a:buChar char="●"/>
            </a:pPr>
            <a:r>
              <a:rPr lang="en-US" sz="3600">
                <a:solidFill>
                  <a:srgbClr val="111111"/>
                </a:solidFill>
                <a:highlight>
                  <a:srgbClr val="FFFFFF"/>
                </a:highlight>
              </a:rPr>
              <a:t>Technical analysis is a trading method used to identify trading opportunities by analyzing statistical trends gathered from trading activity, such as price movement and volume.</a:t>
            </a:r>
            <a:endParaRPr sz="3600">
              <a:solidFill>
                <a:srgbClr val="111111"/>
              </a:solidFill>
              <a:highlight>
                <a:srgbClr val="FFFFFF"/>
              </a:highlight>
            </a:endParaRPr>
          </a:p>
          <a:p>
            <a:pPr indent="-685800" lvl="0" marL="914400" rtl="0" algn="l">
              <a:spcBef>
                <a:spcPts val="0"/>
              </a:spcBef>
              <a:spcAft>
                <a:spcPts val="0"/>
              </a:spcAft>
              <a:buClr>
                <a:srgbClr val="111111"/>
              </a:buClr>
              <a:buSzPts val="3600"/>
              <a:buChar char="●"/>
            </a:pPr>
            <a:r>
              <a:rPr lang="en-US" sz="3600">
                <a:solidFill>
                  <a:srgbClr val="111111"/>
                </a:solidFill>
                <a:highlight>
                  <a:srgbClr val="FFFFFF"/>
                </a:highlight>
              </a:rPr>
              <a:t>Technical analysts use previous activities and price movements to predict future prices.</a:t>
            </a:r>
            <a:endParaRPr sz="3600">
              <a:solidFill>
                <a:srgbClr val="111111"/>
              </a:solidFill>
              <a:highlight>
                <a:srgbClr val="FFFFFF"/>
              </a:highlight>
            </a:endParaRPr>
          </a:p>
          <a:p>
            <a:pPr indent="-685800" lvl="0" marL="914400" rtl="0" algn="l">
              <a:spcBef>
                <a:spcPts val="0"/>
              </a:spcBef>
              <a:spcAft>
                <a:spcPts val="0"/>
              </a:spcAft>
              <a:buClr>
                <a:srgbClr val="111111"/>
              </a:buClr>
              <a:buSzPts val="3600"/>
              <a:buChar char="●"/>
            </a:pPr>
            <a:r>
              <a:rPr lang="en-US" sz="3600">
                <a:solidFill>
                  <a:srgbClr val="111111"/>
                </a:solidFill>
                <a:highlight>
                  <a:srgbClr val="FFFFFF"/>
                </a:highlight>
              </a:rPr>
              <a:t>Different chart patterns, technical indicators are used for analysis of the stocks, futures, commodities, fixed-income, currencies, and other securities.</a:t>
            </a:r>
            <a:endParaRPr sz="3600">
              <a:solidFill>
                <a:srgbClr val="111111"/>
              </a:solidFill>
              <a:highlight>
                <a:srgbClr val="FFFFFF"/>
              </a:highlight>
            </a:endParaRPr>
          </a:p>
          <a:p>
            <a:pPr indent="-685800" lvl="0" marL="914400" rtl="0" algn="l">
              <a:spcBef>
                <a:spcPts val="0"/>
              </a:spcBef>
              <a:spcAft>
                <a:spcPts val="0"/>
              </a:spcAft>
              <a:buClr>
                <a:srgbClr val="111111"/>
              </a:buClr>
              <a:buSzPts val="3600"/>
              <a:buChar char="●"/>
            </a:pPr>
            <a:r>
              <a:rPr lang="en-US" sz="3600">
                <a:solidFill>
                  <a:srgbClr val="111111"/>
                </a:solidFill>
                <a:highlight>
                  <a:srgbClr val="FFFFFF"/>
                </a:highlight>
              </a:rPr>
              <a:t>Technical Analysis focuses on the study of price and volume.</a:t>
            </a:r>
            <a:endParaRPr sz="3600">
              <a:solidFill>
                <a:srgbClr val="111111"/>
              </a:solidFill>
              <a:highlight>
                <a:srgbClr val="FFFFFF"/>
              </a:highlight>
            </a:endParaRPr>
          </a:p>
          <a:p>
            <a:pPr indent="-685800" lvl="0" marL="914400" rtl="0" algn="l">
              <a:spcBef>
                <a:spcPts val="0"/>
              </a:spcBef>
              <a:spcAft>
                <a:spcPts val="0"/>
              </a:spcAft>
              <a:buClr>
                <a:srgbClr val="111111"/>
              </a:buClr>
              <a:buSzPts val="3600"/>
              <a:buChar char="●"/>
            </a:pPr>
            <a:r>
              <a:rPr lang="en-US" sz="3600">
                <a:solidFill>
                  <a:srgbClr val="111111"/>
                </a:solidFill>
                <a:highlight>
                  <a:srgbClr val="FFFFFF"/>
                </a:highlight>
              </a:rPr>
              <a:t>Technical analysis tools are used to scrutinize the ways supply and demand for a security will affect changes in price, volume and implied volatility.</a:t>
            </a:r>
            <a:endParaRPr sz="3600">
              <a:solidFill>
                <a:srgbClr val="11111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e78845ed90_6_202"/>
          <p:cNvSpPr txBox="1"/>
          <p:nvPr>
            <p:ph type="ctrTitle"/>
          </p:nvPr>
        </p:nvSpPr>
        <p:spPr>
          <a:xfrm>
            <a:off x="623400" y="1127450"/>
            <a:ext cx="17041200" cy="1825800"/>
          </a:xfrm>
          <a:prstGeom prst="rect">
            <a:avLst/>
          </a:prstGeom>
        </p:spPr>
        <p:txBody>
          <a:bodyPr anchorCtr="0" anchor="b" bIns="182850" lIns="182850" spcFirstLastPara="1" rIns="182850" wrap="square" tIns="182850">
            <a:normAutofit fontScale="90000"/>
          </a:bodyPr>
          <a:lstStyle/>
          <a:p>
            <a:pPr indent="0" lvl="0" marL="0" rtl="0" algn="ctr">
              <a:spcBef>
                <a:spcPts val="0"/>
              </a:spcBef>
              <a:spcAft>
                <a:spcPts val="0"/>
              </a:spcAft>
              <a:buNone/>
            </a:pPr>
            <a:r>
              <a:rPr lang="en-US"/>
              <a:t>Approach in Technical Analysis</a:t>
            </a:r>
            <a:endParaRPr/>
          </a:p>
        </p:txBody>
      </p:sp>
      <p:sp>
        <p:nvSpPr>
          <p:cNvPr id="361" name="Google Shape;361;ge78845ed90_6_202"/>
          <p:cNvSpPr txBox="1"/>
          <p:nvPr>
            <p:ph idx="1" type="subTitle"/>
          </p:nvPr>
        </p:nvSpPr>
        <p:spPr>
          <a:xfrm>
            <a:off x="623400" y="3314950"/>
            <a:ext cx="17041200" cy="6048000"/>
          </a:xfrm>
          <a:prstGeom prst="rect">
            <a:avLst/>
          </a:prstGeom>
        </p:spPr>
        <p:txBody>
          <a:bodyPr anchorCtr="0" anchor="t" bIns="182850" lIns="182850" spcFirstLastPara="1" rIns="182850" wrap="square" tIns="182850">
            <a:normAutofit/>
          </a:bodyPr>
          <a:lstStyle/>
          <a:p>
            <a:pPr indent="-673100" lvl="0" marL="914400" rtl="0" algn="l">
              <a:lnSpc>
                <a:spcPct val="120000"/>
              </a:lnSpc>
              <a:spcBef>
                <a:spcPts val="0"/>
              </a:spcBef>
              <a:spcAft>
                <a:spcPts val="0"/>
              </a:spcAft>
              <a:buClr>
                <a:srgbClr val="111111"/>
              </a:buClr>
              <a:buSzPts val="3400"/>
              <a:buAutoNum type="arabicPeriod"/>
            </a:pPr>
            <a:r>
              <a:rPr lang="en-US" sz="3400">
                <a:solidFill>
                  <a:srgbClr val="111111"/>
                </a:solidFill>
                <a:highlight>
                  <a:srgbClr val="FFFFFF"/>
                </a:highlight>
              </a:rPr>
              <a:t>Pick a Strategy or Develop a Trading System</a:t>
            </a:r>
            <a:endParaRPr sz="3400">
              <a:solidFill>
                <a:srgbClr val="111111"/>
              </a:solidFill>
              <a:highlight>
                <a:srgbClr val="FFFFFF"/>
              </a:highlight>
            </a:endParaRPr>
          </a:p>
          <a:p>
            <a:pPr indent="-673100" lvl="0" marL="914400" rtl="0" algn="l">
              <a:lnSpc>
                <a:spcPct val="120000"/>
              </a:lnSpc>
              <a:spcBef>
                <a:spcPts val="0"/>
              </a:spcBef>
              <a:spcAft>
                <a:spcPts val="0"/>
              </a:spcAft>
              <a:buClr>
                <a:srgbClr val="111111"/>
              </a:buClr>
              <a:buSzPts val="3400"/>
              <a:buAutoNum type="arabicPeriod"/>
            </a:pPr>
            <a:r>
              <a:rPr lang="en-US" sz="3400">
                <a:solidFill>
                  <a:srgbClr val="111111"/>
                </a:solidFill>
                <a:highlight>
                  <a:srgbClr val="FFFFFF"/>
                </a:highlight>
              </a:rPr>
              <a:t>Identify Securities</a:t>
            </a:r>
            <a:endParaRPr sz="3400">
              <a:solidFill>
                <a:srgbClr val="111111"/>
              </a:solidFill>
              <a:highlight>
                <a:srgbClr val="FFFFFF"/>
              </a:highlight>
            </a:endParaRPr>
          </a:p>
          <a:p>
            <a:pPr indent="-673100" lvl="0" marL="914400" rtl="0" algn="l">
              <a:lnSpc>
                <a:spcPct val="120000"/>
              </a:lnSpc>
              <a:spcBef>
                <a:spcPts val="0"/>
              </a:spcBef>
              <a:spcAft>
                <a:spcPts val="0"/>
              </a:spcAft>
              <a:buClr>
                <a:srgbClr val="111111"/>
              </a:buClr>
              <a:buSzPts val="3400"/>
              <a:buAutoNum type="arabicPeriod"/>
            </a:pPr>
            <a:r>
              <a:rPr lang="en-US" sz="3400">
                <a:solidFill>
                  <a:srgbClr val="111111"/>
                </a:solidFill>
                <a:highlight>
                  <a:srgbClr val="FFFFFF"/>
                </a:highlight>
              </a:rPr>
              <a:t>Find the Right Brokerage</a:t>
            </a:r>
            <a:endParaRPr sz="3400">
              <a:solidFill>
                <a:srgbClr val="111111"/>
              </a:solidFill>
              <a:highlight>
                <a:srgbClr val="FFFFFF"/>
              </a:highlight>
            </a:endParaRPr>
          </a:p>
          <a:p>
            <a:pPr indent="-673100" lvl="0" marL="914400" rtl="0" algn="l">
              <a:lnSpc>
                <a:spcPct val="120000"/>
              </a:lnSpc>
              <a:spcBef>
                <a:spcPts val="0"/>
              </a:spcBef>
              <a:spcAft>
                <a:spcPts val="0"/>
              </a:spcAft>
              <a:buClr>
                <a:srgbClr val="111111"/>
              </a:buClr>
              <a:buSzPts val="3400"/>
              <a:buAutoNum type="arabicPeriod"/>
            </a:pPr>
            <a:r>
              <a:rPr lang="en-US" sz="3400">
                <a:solidFill>
                  <a:srgbClr val="111111"/>
                </a:solidFill>
                <a:highlight>
                  <a:srgbClr val="FFFFFF"/>
                </a:highlight>
              </a:rPr>
              <a:t>Track and Monitor Trades</a:t>
            </a:r>
            <a:endParaRPr sz="3400">
              <a:solidFill>
                <a:srgbClr val="111111"/>
              </a:solidFill>
              <a:highlight>
                <a:srgbClr val="FFFFFF"/>
              </a:highlight>
            </a:endParaRPr>
          </a:p>
          <a:p>
            <a:pPr indent="-673100" lvl="0" marL="914400" rtl="0" algn="l">
              <a:lnSpc>
                <a:spcPct val="120000"/>
              </a:lnSpc>
              <a:spcBef>
                <a:spcPts val="0"/>
              </a:spcBef>
              <a:spcAft>
                <a:spcPts val="0"/>
              </a:spcAft>
              <a:buClr>
                <a:srgbClr val="111111"/>
              </a:buClr>
              <a:buSzPts val="3400"/>
              <a:buAutoNum type="arabicPeriod"/>
            </a:pPr>
            <a:r>
              <a:rPr lang="en-US" sz="3400">
                <a:solidFill>
                  <a:srgbClr val="111111"/>
                </a:solidFill>
                <a:highlight>
                  <a:srgbClr val="FFFFFF"/>
                </a:highlight>
              </a:rPr>
              <a:t>Use Additional Software or Tools</a:t>
            </a:r>
            <a:endParaRPr sz="3400">
              <a:solidFill>
                <a:srgbClr val="111111"/>
              </a:solidFill>
              <a:highlight>
                <a:srgbClr val="FFFFFF"/>
              </a:highlight>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e78845ed90_6_252"/>
          <p:cNvSpPr txBox="1"/>
          <p:nvPr>
            <p:ph type="ctrTitle"/>
          </p:nvPr>
        </p:nvSpPr>
        <p:spPr>
          <a:xfrm>
            <a:off x="623400" y="1489150"/>
            <a:ext cx="17041200" cy="1569600"/>
          </a:xfrm>
          <a:prstGeom prst="rect">
            <a:avLst/>
          </a:prstGeom>
        </p:spPr>
        <p:txBody>
          <a:bodyPr anchorCtr="0" anchor="b" bIns="182850" lIns="182850" spcFirstLastPara="1" rIns="182850" wrap="square" tIns="182850">
            <a:normAutofit fontScale="90000"/>
          </a:bodyPr>
          <a:lstStyle/>
          <a:p>
            <a:pPr indent="0" lvl="0" marL="0" rtl="0" algn="ctr">
              <a:spcBef>
                <a:spcPts val="0"/>
              </a:spcBef>
              <a:spcAft>
                <a:spcPts val="0"/>
              </a:spcAft>
              <a:buNone/>
            </a:pPr>
            <a:r>
              <a:rPr b="1" lang="en-US"/>
              <a:t>Candlestick Patterns</a:t>
            </a:r>
            <a:endParaRPr b="1"/>
          </a:p>
        </p:txBody>
      </p:sp>
      <p:sp>
        <p:nvSpPr>
          <p:cNvPr id="367" name="Google Shape;367;ge78845ed90_6_252"/>
          <p:cNvSpPr txBox="1"/>
          <p:nvPr>
            <p:ph idx="1" type="subTitle"/>
          </p:nvPr>
        </p:nvSpPr>
        <p:spPr>
          <a:xfrm>
            <a:off x="623400" y="3580050"/>
            <a:ext cx="17041200" cy="5845800"/>
          </a:xfrm>
          <a:prstGeom prst="rect">
            <a:avLst/>
          </a:prstGeom>
        </p:spPr>
        <p:txBody>
          <a:bodyPr anchorCtr="0" anchor="t" bIns="182850" lIns="182850" spcFirstLastPara="1" rIns="182850" wrap="square" tIns="182850">
            <a:normAutofit/>
          </a:bodyPr>
          <a:lstStyle/>
          <a:p>
            <a:pPr indent="-812800" lvl="0" marL="914400" rtl="0" algn="l">
              <a:spcBef>
                <a:spcPts val="0"/>
              </a:spcBef>
              <a:spcAft>
                <a:spcPts val="0"/>
              </a:spcAft>
              <a:buSzPts val="5600"/>
              <a:buChar char="●"/>
            </a:pPr>
            <a:r>
              <a:rPr lang="en-US"/>
              <a:t>Bearish Engulfing</a:t>
            </a:r>
            <a:endParaRPr/>
          </a:p>
          <a:p>
            <a:pPr indent="-812800" lvl="0" marL="914400" rtl="0" algn="l">
              <a:spcBef>
                <a:spcPts val="0"/>
              </a:spcBef>
              <a:spcAft>
                <a:spcPts val="0"/>
              </a:spcAft>
              <a:buSzPts val="5600"/>
              <a:buChar char="●"/>
            </a:pPr>
            <a:r>
              <a:rPr lang="en-US"/>
              <a:t>Doji star - Bearish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e78845ed90_6_406"/>
          <p:cNvSpPr txBox="1"/>
          <p:nvPr>
            <p:ph type="title"/>
          </p:nvPr>
        </p:nvSpPr>
        <p:spPr>
          <a:xfrm>
            <a:off x="1246800" y="1780100"/>
            <a:ext cx="34082400" cy="2290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Bearish Engulfing</a:t>
            </a:r>
            <a:endParaRPr/>
          </a:p>
        </p:txBody>
      </p:sp>
      <p:sp>
        <p:nvSpPr>
          <p:cNvPr id="373" name="Google Shape;373;ge78845ed90_6_406"/>
          <p:cNvSpPr txBox="1"/>
          <p:nvPr>
            <p:ph idx="1" type="body"/>
          </p:nvPr>
        </p:nvSpPr>
        <p:spPr>
          <a:xfrm>
            <a:off x="10762850" y="2787000"/>
            <a:ext cx="6901800" cy="6351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Period: 20Jan-22Jan 2021</a:t>
            </a:r>
            <a:endParaRPr/>
          </a:p>
          <a:p>
            <a:pPr indent="0" lvl="0" marL="0" rtl="0" algn="l">
              <a:spcBef>
                <a:spcPts val="2400"/>
              </a:spcBef>
              <a:spcAft>
                <a:spcPts val="2400"/>
              </a:spcAft>
              <a:buNone/>
            </a:pPr>
            <a:r>
              <a:rPr lang="en-US"/>
              <a:t>A green candle on 20 Jan Followed by a red candle with bigger size than a previous green candle considered as a reversal trend for next trading day</a:t>
            </a:r>
            <a:endParaRPr/>
          </a:p>
        </p:txBody>
      </p:sp>
      <p:pic>
        <p:nvPicPr>
          <p:cNvPr id="374" name="Google Shape;374;ge78845ed90_6_406"/>
          <p:cNvPicPr preferRelativeResize="0"/>
          <p:nvPr/>
        </p:nvPicPr>
        <p:blipFill>
          <a:blip r:embed="rId3">
            <a:alphaModFix/>
          </a:blip>
          <a:stretch>
            <a:fillRect/>
          </a:stretch>
        </p:blipFill>
        <p:spPr>
          <a:xfrm>
            <a:off x="623401" y="4159502"/>
            <a:ext cx="9958148" cy="5568450"/>
          </a:xfrm>
          <a:prstGeom prst="rect">
            <a:avLst/>
          </a:prstGeom>
          <a:noFill/>
          <a:ln>
            <a:noFill/>
          </a:ln>
        </p:spPr>
      </p:pic>
      <p:pic>
        <p:nvPicPr>
          <p:cNvPr id="375" name="Google Shape;375;ge78845ed90_6_406"/>
          <p:cNvPicPr preferRelativeResize="0"/>
          <p:nvPr/>
        </p:nvPicPr>
        <p:blipFill>
          <a:blip r:embed="rId4">
            <a:alphaModFix/>
          </a:blip>
          <a:stretch>
            <a:fillRect/>
          </a:stretch>
        </p:blipFill>
        <p:spPr>
          <a:xfrm>
            <a:off x="4177600" y="5257775"/>
            <a:ext cx="1416801" cy="2646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e78845ed90_6_458"/>
          <p:cNvSpPr txBox="1"/>
          <p:nvPr>
            <p:ph type="title"/>
          </p:nvPr>
        </p:nvSpPr>
        <p:spPr>
          <a:xfrm>
            <a:off x="1246800" y="1780100"/>
            <a:ext cx="34082400" cy="2290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solidFill>
                  <a:schemeClr val="dk2"/>
                </a:solidFill>
              </a:rPr>
              <a:t>Doji star - Bearish</a:t>
            </a:r>
            <a:endParaRPr/>
          </a:p>
        </p:txBody>
      </p:sp>
      <p:sp>
        <p:nvSpPr>
          <p:cNvPr id="381" name="Google Shape;381;ge78845ed90_6_458"/>
          <p:cNvSpPr txBox="1"/>
          <p:nvPr>
            <p:ph idx="1" type="body"/>
          </p:nvPr>
        </p:nvSpPr>
        <p:spPr>
          <a:xfrm>
            <a:off x="11012050" y="2696350"/>
            <a:ext cx="6652800" cy="64416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Period: 4Dec-6Dec 2020</a:t>
            </a:r>
            <a:endParaRPr/>
          </a:p>
          <a:p>
            <a:pPr indent="0" lvl="0" marL="0" rtl="0" algn="l">
              <a:spcBef>
                <a:spcPts val="2400"/>
              </a:spcBef>
              <a:spcAft>
                <a:spcPts val="2400"/>
              </a:spcAft>
              <a:buNone/>
            </a:pPr>
            <a:r>
              <a:rPr lang="en-US"/>
              <a:t>A green candle on 4th Dec followed by a Doji opening above the body of previous candle considered as a reversal signal for next trading day</a:t>
            </a:r>
            <a:endParaRPr/>
          </a:p>
        </p:txBody>
      </p:sp>
      <p:pic>
        <p:nvPicPr>
          <p:cNvPr id="382" name="Google Shape;382;ge78845ed90_6_458"/>
          <p:cNvPicPr preferRelativeResize="0"/>
          <p:nvPr/>
        </p:nvPicPr>
        <p:blipFill>
          <a:blip r:embed="rId3">
            <a:alphaModFix/>
          </a:blip>
          <a:stretch>
            <a:fillRect/>
          </a:stretch>
        </p:blipFill>
        <p:spPr>
          <a:xfrm>
            <a:off x="516250" y="3569375"/>
            <a:ext cx="10139450" cy="5669852"/>
          </a:xfrm>
          <a:prstGeom prst="rect">
            <a:avLst/>
          </a:prstGeom>
          <a:noFill/>
          <a:ln>
            <a:noFill/>
          </a:ln>
        </p:spPr>
      </p:pic>
      <p:pic>
        <p:nvPicPr>
          <p:cNvPr id="383" name="Google Shape;383;ge78845ed90_6_458"/>
          <p:cNvPicPr preferRelativeResize="0"/>
          <p:nvPr/>
        </p:nvPicPr>
        <p:blipFill>
          <a:blip r:embed="rId4">
            <a:alphaModFix/>
          </a:blip>
          <a:stretch>
            <a:fillRect/>
          </a:stretch>
        </p:blipFill>
        <p:spPr>
          <a:xfrm>
            <a:off x="5478175" y="5033475"/>
            <a:ext cx="1274099" cy="176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e78845ed90_6_510"/>
          <p:cNvSpPr txBox="1"/>
          <p:nvPr>
            <p:ph type="title"/>
          </p:nvPr>
        </p:nvSpPr>
        <p:spPr>
          <a:xfrm>
            <a:off x="623400" y="890050"/>
            <a:ext cx="17041200" cy="1783800"/>
          </a:xfrm>
          <a:prstGeom prst="rect">
            <a:avLst/>
          </a:prstGeom>
        </p:spPr>
        <p:txBody>
          <a:bodyPr anchorCtr="0" anchor="t" bIns="182850" lIns="182850" spcFirstLastPara="1" rIns="182850" wrap="square" tIns="182850">
            <a:noAutofit/>
          </a:bodyPr>
          <a:lstStyle/>
          <a:p>
            <a:pPr indent="0" lvl="0" marL="0" rtl="0" algn="ctr">
              <a:spcBef>
                <a:spcPts val="0"/>
              </a:spcBef>
              <a:spcAft>
                <a:spcPts val="0"/>
              </a:spcAft>
              <a:buNone/>
            </a:pPr>
            <a:r>
              <a:rPr b="1" lang="en-US" sz="9300"/>
              <a:t>Technical Indicators</a:t>
            </a:r>
            <a:endParaRPr b="1" sz="9300"/>
          </a:p>
        </p:txBody>
      </p:sp>
      <p:sp>
        <p:nvSpPr>
          <p:cNvPr id="389" name="Google Shape;389;ge78845ed90_6_510"/>
          <p:cNvSpPr txBox="1"/>
          <p:nvPr>
            <p:ph idx="1" type="body"/>
          </p:nvPr>
        </p:nvSpPr>
        <p:spPr>
          <a:xfrm>
            <a:off x="623400" y="3036250"/>
            <a:ext cx="17041200" cy="6101400"/>
          </a:xfrm>
          <a:prstGeom prst="rect">
            <a:avLst/>
          </a:prstGeom>
        </p:spPr>
        <p:txBody>
          <a:bodyPr anchorCtr="0" anchor="t" bIns="182850" lIns="182850" spcFirstLastPara="1" rIns="182850" wrap="square" tIns="182850">
            <a:normAutofit/>
          </a:bodyPr>
          <a:lstStyle/>
          <a:p>
            <a:pPr indent="-812800" lvl="0" marL="914400" rtl="0" algn="l">
              <a:spcBef>
                <a:spcPts val="0"/>
              </a:spcBef>
              <a:spcAft>
                <a:spcPts val="0"/>
              </a:spcAft>
              <a:buSzPts val="5600"/>
              <a:buChar char="●"/>
            </a:pPr>
            <a:r>
              <a:rPr lang="en-US" sz="5600">
                <a:solidFill>
                  <a:srgbClr val="202124"/>
                </a:solidFill>
                <a:highlight>
                  <a:srgbClr val="FFFFFF"/>
                </a:highlight>
              </a:rPr>
              <a:t>Relative Strength Index (RSI)</a:t>
            </a:r>
            <a:endParaRPr sz="5600">
              <a:solidFill>
                <a:srgbClr val="202124"/>
              </a:solidFill>
              <a:highlight>
                <a:srgbClr val="FFFFFF"/>
              </a:highlight>
            </a:endParaRPr>
          </a:p>
          <a:p>
            <a:pPr indent="-812800" lvl="0" marL="914400" rtl="0" algn="l">
              <a:spcBef>
                <a:spcPts val="0"/>
              </a:spcBef>
              <a:spcAft>
                <a:spcPts val="0"/>
              </a:spcAft>
              <a:buClr>
                <a:srgbClr val="202124"/>
              </a:buClr>
              <a:buSzPts val="5600"/>
              <a:buChar char="●"/>
            </a:pPr>
            <a:r>
              <a:rPr lang="en-US" sz="5600">
                <a:solidFill>
                  <a:srgbClr val="202124"/>
                </a:solidFill>
                <a:highlight>
                  <a:srgbClr val="FFFFFF"/>
                </a:highlight>
              </a:rPr>
              <a:t>Money Flow Index (MFI)</a:t>
            </a:r>
            <a:endParaRPr sz="5600">
              <a:solidFill>
                <a:srgbClr val="202124"/>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e78845ed90_6_560"/>
          <p:cNvSpPr txBox="1"/>
          <p:nvPr>
            <p:ph type="title"/>
          </p:nvPr>
        </p:nvSpPr>
        <p:spPr>
          <a:xfrm>
            <a:off x="1246800" y="1780100"/>
            <a:ext cx="34082400" cy="2290800"/>
          </a:xfrm>
          <a:prstGeom prst="rect">
            <a:avLst/>
          </a:prstGeom>
        </p:spPr>
        <p:txBody>
          <a:bodyPr anchorCtr="0" anchor="t" bIns="182850" lIns="182850" spcFirstLastPara="1" rIns="182850" wrap="square" tIns="182850">
            <a:normAutofit/>
          </a:bodyPr>
          <a:lstStyle/>
          <a:p>
            <a:pPr indent="0" lvl="0" marL="0" rtl="0" algn="l">
              <a:lnSpc>
                <a:spcPct val="115000"/>
              </a:lnSpc>
              <a:spcBef>
                <a:spcPts val="0"/>
              </a:spcBef>
              <a:spcAft>
                <a:spcPts val="2400"/>
              </a:spcAft>
              <a:buNone/>
            </a:pPr>
            <a:r>
              <a:rPr lang="en-US">
                <a:solidFill>
                  <a:srgbClr val="202124"/>
                </a:solidFill>
                <a:highlight>
                  <a:srgbClr val="FFFFFF"/>
                </a:highlight>
              </a:rPr>
              <a:t>Relative Strength Index (RSI)</a:t>
            </a:r>
            <a:endParaRPr/>
          </a:p>
        </p:txBody>
      </p:sp>
      <p:sp>
        <p:nvSpPr>
          <p:cNvPr id="395" name="Google Shape;395;ge78845ed90_6_560"/>
          <p:cNvSpPr txBox="1"/>
          <p:nvPr>
            <p:ph idx="1" type="body"/>
          </p:nvPr>
        </p:nvSpPr>
        <p:spPr>
          <a:xfrm>
            <a:off x="1246800" y="4609900"/>
            <a:ext cx="34082400" cy="13665600"/>
          </a:xfrm>
          <a:prstGeom prst="rect">
            <a:avLst/>
          </a:prstGeom>
        </p:spPr>
        <p:txBody>
          <a:bodyPr anchorCtr="0" anchor="t" bIns="182850" lIns="182850" spcFirstLastPara="1" rIns="182850" wrap="square" tIns="182850">
            <a:normAutofit/>
          </a:bodyPr>
          <a:lstStyle/>
          <a:p>
            <a:pPr indent="-685800" lvl="0" marL="914400" rtl="0" algn="l">
              <a:spcBef>
                <a:spcPts val="0"/>
              </a:spcBef>
              <a:spcAft>
                <a:spcPts val="0"/>
              </a:spcAft>
              <a:buSzPts val="3600"/>
              <a:buChar char="●"/>
            </a:pPr>
            <a:r>
              <a:rPr lang="en-US">
                <a:solidFill>
                  <a:srgbClr val="4D5156"/>
                </a:solidFill>
                <a:highlight>
                  <a:srgbClr val="FFFFFF"/>
                </a:highlight>
              </a:rPr>
              <a:t>The </a:t>
            </a:r>
            <a:r>
              <a:rPr lang="en-US">
                <a:solidFill>
                  <a:srgbClr val="5F6368"/>
                </a:solidFill>
                <a:highlight>
                  <a:srgbClr val="FFFFFF"/>
                </a:highlight>
              </a:rPr>
              <a:t>Relative Strength Index</a:t>
            </a:r>
            <a:r>
              <a:rPr lang="en-US">
                <a:solidFill>
                  <a:srgbClr val="4D5156"/>
                </a:solidFill>
                <a:highlight>
                  <a:srgbClr val="FFFFFF"/>
                </a:highlight>
              </a:rPr>
              <a:t> (</a:t>
            </a:r>
            <a:r>
              <a:rPr lang="en-US">
                <a:solidFill>
                  <a:srgbClr val="5F6368"/>
                </a:solidFill>
                <a:highlight>
                  <a:srgbClr val="FFFFFF"/>
                </a:highlight>
              </a:rPr>
              <a:t>RSI</a:t>
            </a:r>
            <a:r>
              <a:rPr lang="en-US">
                <a:solidFill>
                  <a:srgbClr val="4D5156"/>
                </a:solidFill>
                <a:highlight>
                  <a:srgbClr val="FFFFFF"/>
                </a:highlight>
              </a:rPr>
              <a:t>) is a Technical Indicator that uses Average price gains/ losses to assess the price momentum of a stock.</a:t>
            </a:r>
            <a:endParaRPr>
              <a:solidFill>
                <a:srgbClr val="4D5156"/>
              </a:solidFill>
              <a:highlight>
                <a:srgbClr val="FFFFFF"/>
              </a:highlight>
            </a:endParaRPr>
          </a:p>
          <a:p>
            <a:pPr indent="-685800" lvl="0" marL="914400" rtl="0" algn="l">
              <a:spcBef>
                <a:spcPts val="0"/>
              </a:spcBef>
              <a:spcAft>
                <a:spcPts val="0"/>
              </a:spcAft>
              <a:buClr>
                <a:srgbClr val="4D5156"/>
              </a:buClr>
              <a:buSzPts val="3600"/>
              <a:buChar char="●"/>
            </a:pPr>
            <a:r>
              <a:rPr lang="en-US">
                <a:solidFill>
                  <a:srgbClr val="4D5156"/>
                </a:solidFill>
                <a:highlight>
                  <a:srgbClr val="FFFFFF"/>
                </a:highlight>
              </a:rPr>
              <a:t>RSI value varies between 0-100.</a:t>
            </a:r>
            <a:endParaRPr>
              <a:solidFill>
                <a:srgbClr val="4D5156"/>
              </a:solidFill>
              <a:highlight>
                <a:srgbClr val="FFFFFF"/>
              </a:highlight>
            </a:endParaRPr>
          </a:p>
          <a:p>
            <a:pPr indent="-685800" lvl="0" marL="914400" rtl="0" algn="l">
              <a:spcBef>
                <a:spcPts val="0"/>
              </a:spcBef>
              <a:spcAft>
                <a:spcPts val="0"/>
              </a:spcAft>
              <a:buClr>
                <a:srgbClr val="4D5156"/>
              </a:buClr>
              <a:buSzPts val="3600"/>
              <a:buChar char="●"/>
            </a:pPr>
            <a:r>
              <a:rPr lang="en-US">
                <a:solidFill>
                  <a:srgbClr val="4D5156"/>
                </a:solidFill>
                <a:highlight>
                  <a:srgbClr val="FFFFFF"/>
                </a:highlight>
              </a:rPr>
              <a:t>Value above 70 indicates that stock was Overbought where value below 30 indicates that the stock was Oversold.</a:t>
            </a:r>
            <a:endParaRPr>
              <a:solidFill>
                <a:srgbClr val="4D5156"/>
              </a:solidFill>
              <a:highlight>
                <a:srgbClr val="FFFFFF"/>
              </a:highlight>
            </a:endParaRPr>
          </a:p>
          <a:p>
            <a:pPr indent="-685800" lvl="0" marL="914400" rtl="0" algn="l">
              <a:spcBef>
                <a:spcPts val="0"/>
              </a:spcBef>
              <a:spcAft>
                <a:spcPts val="0"/>
              </a:spcAft>
              <a:buClr>
                <a:srgbClr val="111111"/>
              </a:buClr>
              <a:buSzPts val="3600"/>
              <a:buChar char="●"/>
            </a:pPr>
            <a:r>
              <a:rPr lang="en-US">
                <a:solidFill>
                  <a:srgbClr val="111111"/>
                </a:solidFill>
                <a:highlight>
                  <a:srgbClr val="FFFFFF"/>
                </a:highlight>
              </a:rPr>
              <a:t>The RSI will rise as the number and size of positive closes increase, and it will fall as the number and size of losses increase.</a:t>
            </a:r>
            <a:endParaRPr>
              <a:solidFill>
                <a:srgbClr val="4D5156"/>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118" name="Shape 118"/>
        <p:cNvGrpSpPr/>
        <p:nvPr/>
      </p:nvGrpSpPr>
      <p:grpSpPr>
        <a:xfrm>
          <a:off x="0" y="0"/>
          <a:ext cx="0" cy="0"/>
          <a:chOff x="0" y="0"/>
          <a:chExt cx="0" cy="0"/>
        </a:xfrm>
      </p:grpSpPr>
      <p:pic>
        <p:nvPicPr>
          <p:cNvPr id="119" name="Google Shape;119;p2"/>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120" name="Google Shape;120;p2"/>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121" name="Google Shape;121;p2"/>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sp>
        <p:nvSpPr>
          <p:cNvPr id="122" name="Google Shape;122;p2"/>
          <p:cNvSpPr txBox="1"/>
          <p:nvPr/>
        </p:nvSpPr>
        <p:spPr>
          <a:xfrm>
            <a:off x="2448673" y="2913399"/>
            <a:ext cx="14263812" cy="9055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Fundamental Analysis involves examining the economic, financial and other qualitative and quantitative factors related to a security in order to determine its intrinsic value. </a:t>
            </a:r>
            <a:endParaRPr/>
          </a:p>
        </p:txBody>
      </p:sp>
      <p:sp>
        <p:nvSpPr>
          <p:cNvPr id="123" name="Google Shape;123;p2"/>
          <p:cNvSpPr txBox="1"/>
          <p:nvPr/>
        </p:nvSpPr>
        <p:spPr>
          <a:xfrm>
            <a:off x="2448673" y="4211096"/>
            <a:ext cx="15526322" cy="13627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It attempts to study everything that can affect the security's value, including macroeconomic factors (like the overall economy and industry conditions) and individually specific factors (like the financial condition and management of companies).. </a:t>
            </a:r>
            <a:endParaRPr/>
          </a:p>
        </p:txBody>
      </p:sp>
      <p:sp>
        <p:nvSpPr>
          <p:cNvPr id="124" name="Google Shape;124;p2"/>
          <p:cNvSpPr txBox="1"/>
          <p:nvPr/>
        </p:nvSpPr>
        <p:spPr>
          <a:xfrm>
            <a:off x="2448673" y="5993322"/>
            <a:ext cx="14810627" cy="9055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Fundamental analysis, which is also known as quantitative analysis, involves delving into a company’s financial statements such as profit and loss account and balance sheet. </a:t>
            </a:r>
            <a:endParaRPr/>
          </a:p>
        </p:txBody>
      </p:sp>
      <p:sp>
        <p:nvSpPr>
          <p:cNvPr id="125" name="Google Shape;125;p2"/>
          <p:cNvSpPr txBox="1"/>
          <p:nvPr/>
        </p:nvSpPr>
        <p:spPr>
          <a:xfrm>
            <a:off x="2448673" y="7391378"/>
            <a:ext cx="14404090" cy="9055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Fundamental analysis is the examination of the underlying forces that affect the wellbeing of the economy, industry groups, and companies</a:t>
            </a:r>
            <a:endParaRPr/>
          </a:p>
        </p:txBody>
      </p:sp>
      <p:pic>
        <p:nvPicPr>
          <p:cNvPr id="126" name="Google Shape;126;p2"/>
          <p:cNvPicPr preferRelativeResize="0"/>
          <p:nvPr/>
        </p:nvPicPr>
        <p:blipFill rotWithShape="1">
          <a:blip r:embed="rId5">
            <a:alphaModFix/>
          </a:blip>
          <a:srcRect b="0" l="0" r="0" t="0"/>
          <a:stretch/>
        </p:blipFill>
        <p:spPr>
          <a:xfrm>
            <a:off x="1524751" y="2970549"/>
            <a:ext cx="430306" cy="430306"/>
          </a:xfrm>
          <a:prstGeom prst="rect">
            <a:avLst/>
          </a:prstGeom>
          <a:noFill/>
          <a:ln>
            <a:noFill/>
          </a:ln>
        </p:spPr>
      </p:pic>
      <p:pic>
        <p:nvPicPr>
          <p:cNvPr id="127" name="Google Shape;127;p2"/>
          <p:cNvPicPr preferRelativeResize="0"/>
          <p:nvPr/>
        </p:nvPicPr>
        <p:blipFill rotWithShape="1">
          <a:blip r:embed="rId5">
            <a:alphaModFix/>
          </a:blip>
          <a:srcRect b="0" l="0" r="0" t="0"/>
          <a:stretch/>
        </p:blipFill>
        <p:spPr>
          <a:xfrm>
            <a:off x="1524751" y="2970549"/>
            <a:ext cx="430306" cy="430306"/>
          </a:xfrm>
          <a:prstGeom prst="rect">
            <a:avLst/>
          </a:prstGeom>
          <a:noFill/>
          <a:ln>
            <a:noFill/>
          </a:ln>
        </p:spPr>
      </p:pic>
      <p:pic>
        <p:nvPicPr>
          <p:cNvPr id="128" name="Google Shape;128;p2"/>
          <p:cNvPicPr preferRelativeResize="0"/>
          <p:nvPr/>
        </p:nvPicPr>
        <p:blipFill rotWithShape="1">
          <a:blip r:embed="rId5">
            <a:alphaModFix/>
          </a:blip>
          <a:srcRect b="0" l="0" r="0" t="0"/>
          <a:stretch/>
        </p:blipFill>
        <p:spPr>
          <a:xfrm>
            <a:off x="1524751" y="4268246"/>
            <a:ext cx="430306" cy="430306"/>
          </a:xfrm>
          <a:prstGeom prst="rect">
            <a:avLst/>
          </a:prstGeom>
          <a:noFill/>
          <a:ln>
            <a:noFill/>
          </a:ln>
        </p:spPr>
      </p:pic>
      <p:pic>
        <p:nvPicPr>
          <p:cNvPr id="129" name="Google Shape;129;p2"/>
          <p:cNvPicPr preferRelativeResize="0"/>
          <p:nvPr/>
        </p:nvPicPr>
        <p:blipFill rotWithShape="1">
          <a:blip r:embed="rId5">
            <a:alphaModFix/>
          </a:blip>
          <a:srcRect b="0" l="0" r="0" t="0"/>
          <a:stretch/>
        </p:blipFill>
        <p:spPr>
          <a:xfrm>
            <a:off x="1524751" y="6050472"/>
            <a:ext cx="430306" cy="430306"/>
          </a:xfrm>
          <a:prstGeom prst="rect">
            <a:avLst/>
          </a:prstGeom>
          <a:noFill/>
          <a:ln>
            <a:noFill/>
          </a:ln>
        </p:spPr>
      </p:pic>
      <p:pic>
        <p:nvPicPr>
          <p:cNvPr id="130" name="Google Shape;130;p2"/>
          <p:cNvPicPr preferRelativeResize="0"/>
          <p:nvPr/>
        </p:nvPicPr>
        <p:blipFill rotWithShape="1">
          <a:blip r:embed="rId5">
            <a:alphaModFix/>
          </a:blip>
          <a:srcRect b="0" l="0" r="0" t="0"/>
          <a:stretch/>
        </p:blipFill>
        <p:spPr>
          <a:xfrm>
            <a:off x="1524751" y="7448528"/>
            <a:ext cx="430306" cy="430306"/>
          </a:xfrm>
          <a:prstGeom prst="rect">
            <a:avLst/>
          </a:prstGeom>
          <a:noFill/>
          <a:ln>
            <a:noFill/>
          </a:ln>
        </p:spPr>
      </p:pic>
      <p:sp>
        <p:nvSpPr>
          <p:cNvPr id="131" name="Google Shape;131;p2"/>
          <p:cNvSpPr txBox="1"/>
          <p:nvPr/>
        </p:nvSpPr>
        <p:spPr>
          <a:xfrm>
            <a:off x="1028700" y="981075"/>
            <a:ext cx="12246948" cy="102044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0" i="0" lang="en-US" sz="6400" u="none" cap="none" strike="noStrike">
                <a:solidFill>
                  <a:srgbClr val="FFFFFF"/>
                </a:solidFill>
                <a:latin typeface="Arial"/>
                <a:ea typeface="Arial"/>
                <a:cs typeface="Arial"/>
                <a:sym typeface="Arial"/>
              </a:rPr>
              <a:t>INTRODUCTION</a:t>
            </a:r>
            <a:endParaRPr/>
          </a:p>
        </p:txBody>
      </p:sp>
      <p:grpSp>
        <p:nvGrpSpPr>
          <p:cNvPr id="132" name="Google Shape;132;p2"/>
          <p:cNvGrpSpPr/>
          <p:nvPr/>
        </p:nvGrpSpPr>
        <p:grpSpPr>
          <a:xfrm>
            <a:off x="1028700" y="5453764"/>
            <a:ext cx="337052" cy="3804536"/>
            <a:chOff x="0" y="0"/>
            <a:chExt cx="449403" cy="5072715"/>
          </a:xfrm>
        </p:grpSpPr>
        <p:sp>
          <p:nvSpPr>
            <p:cNvPr id="133" name="Google Shape;133;p2"/>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2"/>
          <p:cNvGrpSpPr/>
          <p:nvPr/>
        </p:nvGrpSpPr>
        <p:grpSpPr>
          <a:xfrm>
            <a:off x="15784033" y="1034577"/>
            <a:ext cx="1475267" cy="337052"/>
            <a:chOff x="992" y="0"/>
            <a:chExt cx="1967023" cy="449403"/>
          </a:xfrm>
        </p:grpSpPr>
        <p:sp>
          <p:nvSpPr>
            <p:cNvPr id="136" name="Google Shape;136;p2"/>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e78845ed90_6_610"/>
          <p:cNvSpPr txBox="1"/>
          <p:nvPr>
            <p:ph idx="1" type="body"/>
          </p:nvPr>
        </p:nvSpPr>
        <p:spPr>
          <a:xfrm>
            <a:off x="623400" y="1563450"/>
            <a:ext cx="6105000" cy="75744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If we look at a Cadila Healthcare chart, mostly it’s stock price fluctuates between 30-70. </a:t>
            </a:r>
            <a:endParaRPr/>
          </a:p>
          <a:p>
            <a:pPr indent="0" lvl="0" marL="0" rtl="0" algn="l">
              <a:spcBef>
                <a:spcPts val="2400"/>
              </a:spcBef>
              <a:spcAft>
                <a:spcPts val="2400"/>
              </a:spcAft>
              <a:buNone/>
            </a:pPr>
            <a:r>
              <a:rPr lang="en-US"/>
              <a:t>For a year, average RSI value of the stock is 33.54 which is mid-range.</a:t>
            </a:r>
            <a:endParaRPr/>
          </a:p>
        </p:txBody>
      </p:sp>
      <p:pic>
        <p:nvPicPr>
          <p:cNvPr id="401" name="Google Shape;401;ge78845ed90_6_610"/>
          <p:cNvPicPr preferRelativeResize="0"/>
          <p:nvPr/>
        </p:nvPicPr>
        <p:blipFill>
          <a:blip r:embed="rId3">
            <a:alphaModFix/>
          </a:blip>
          <a:stretch>
            <a:fillRect/>
          </a:stretch>
        </p:blipFill>
        <p:spPr>
          <a:xfrm>
            <a:off x="6728350" y="1563450"/>
            <a:ext cx="10936249" cy="6637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e78845ed90_6_660"/>
          <p:cNvSpPr txBox="1"/>
          <p:nvPr>
            <p:ph type="title"/>
          </p:nvPr>
        </p:nvSpPr>
        <p:spPr>
          <a:xfrm>
            <a:off x="1246800" y="1780100"/>
            <a:ext cx="34082400" cy="2290800"/>
          </a:xfrm>
          <a:prstGeom prst="rect">
            <a:avLst/>
          </a:prstGeom>
        </p:spPr>
        <p:txBody>
          <a:bodyPr anchorCtr="0" anchor="t" bIns="182850" lIns="182850" spcFirstLastPara="1" rIns="182850" wrap="square" tIns="182850">
            <a:normAutofit fontScale="90000"/>
          </a:bodyPr>
          <a:lstStyle/>
          <a:p>
            <a:pPr indent="0" lvl="0" marL="0" rtl="0" algn="l">
              <a:lnSpc>
                <a:spcPct val="115000"/>
              </a:lnSpc>
              <a:spcBef>
                <a:spcPts val="0"/>
              </a:spcBef>
              <a:spcAft>
                <a:spcPts val="0"/>
              </a:spcAft>
              <a:buClr>
                <a:schemeClr val="dk1"/>
              </a:buClr>
              <a:buSzPct val="91666"/>
              <a:buFont typeface="Arial"/>
              <a:buNone/>
            </a:pPr>
            <a:r>
              <a:rPr lang="en-US" sz="2400">
                <a:solidFill>
                  <a:srgbClr val="202124"/>
                </a:solidFill>
                <a:highlight>
                  <a:srgbClr val="FFFFFF"/>
                </a:highlight>
              </a:rPr>
              <a:t> </a:t>
            </a:r>
            <a:r>
              <a:rPr lang="en-US" sz="5500">
                <a:solidFill>
                  <a:srgbClr val="202124"/>
                </a:solidFill>
                <a:highlight>
                  <a:srgbClr val="FFFFFF"/>
                </a:highlight>
              </a:rPr>
              <a:t>Money Flow Index (MFI) </a:t>
            </a:r>
            <a:endParaRPr sz="5500"/>
          </a:p>
          <a:p>
            <a:pPr indent="0" lvl="0" marL="0" rtl="0" algn="l">
              <a:spcBef>
                <a:spcPts val="2400"/>
              </a:spcBef>
              <a:spcAft>
                <a:spcPts val="0"/>
              </a:spcAft>
              <a:buNone/>
            </a:pPr>
            <a:r>
              <a:t/>
            </a:r>
            <a:endParaRPr/>
          </a:p>
        </p:txBody>
      </p:sp>
      <p:sp>
        <p:nvSpPr>
          <p:cNvPr id="407" name="Google Shape;407;ge78845ed90_6_660"/>
          <p:cNvSpPr txBox="1"/>
          <p:nvPr>
            <p:ph idx="1" type="body"/>
          </p:nvPr>
        </p:nvSpPr>
        <p:spPr>
          <a:xfrm>
            <a:off x="1246800" y="4609900"/>
            <a:ext cx="34082400" cy="13665600"/>
          </a:xfrm>
          <a:prstGeom prst="rect">
            <a:avLst/>
          </a:prstGeom>
        </p:spPr>
        <p:txBody>
          <a:bodyPr anchorCtr="0" anchor="t" bIns="182850" lIns="182850" spcFirstLastPara="1" rIns="182850" wrap="square" tIns="182850">
            <a:normAutofit/>
          </a:bodyPr>
          <a:lstStyle/>
          <a:p>
            <a:pPr indent="-685800" lvl="0" marL="914400" rtl="0" algn="l">
              <a:spcBef>
                <a:spcPts val="0"/>
              </a:spcBef>
              <a:spcAft>
                <a:spcPts val="0"/>
              </a:spcAft>
              <a:buClr>
                <a:srgbClr val="202124"/>
              </a:buClr>
              <a:buSzPts val="3600"/>
              <a:buChar char="●"/>
            </a:pPr>
            <a:r>
              <a:rPr lang="en-US">
                <a:solidFill>
                  <a:srgbClr val="202124"/>
                </a:solidFill>
                <a:highlight>
                  <a:srgbClr val="FFFFFF"/>
                </a:highlight>
              </a:rPr>
              <a:t>The Money Flow Index (MFI) is a technical oscillator that uses price and volume data for identifying overbought or oversold signals in an asset.</a:t>
            </a:r>
            <a:endParaRPr>
              <a:solidFill>
                <a:srgbClr val="202124"/>
              </a:solidFill>
              <a:highlight>
                <a:srgbClr val="FFFFFF"/>
              </a:highlight>
            </a:endParaRPr>
          </a:p>
          <a:p>
            <a:pPr indent="-685800" lvl="0" marL="914400" rtl="0" algn="l">
              <a:spcBef>
                <a:spcPts val="0"/>
              </a:spcBef>
              <a:spcAft>
                <a:spcPts val="0"/>
              </a:spcAft>
              <a:buClr>
                <a:srgbClr val="4D5156"/>
              </a:buClr>
              <a:buSzPts val="3600"/>
              <a:buChar char="●"/>
            </a:pPr>
            <a:r>
              <a:rPr lang="en-US">
                <a:solidFill>
                  <a:srgbClr val="4D5156"/>
                </a:solidFill>
                <a:highlight>
                  <a:srgbClr val="FFFFFF"/>
                </a:highlight>
              </a:rPr>
              <a:t>RSI value varies between 0-100.</a:t>
            </a:r>
            <a:endParaRPr>
              <a:solidFill>
                <a:srgbClr val="4D5156"/>
              </a:solidFill>
              <a:highlight>
                <a:srgbClr val="FFFFFF"/>
              </a:highlight>
            </a:endParaRPr>
          </a:p>
          <a:p>
            <a:pPr indent="-685800" lvl="0" marL="914400" rtl="0" algn="l">
              <a:spcBef>
                <a:spcPts val="0"/>
              </a:spcBef>
              <a:spcAft>
                <a:spcPts val="0"/>
              </a:spcAft>
              <a:buClr>
                <a:srgbClr val="4D5156"/>
              </a:buClr>
              <a:buSzPts val="3600"/>
              <a:buChar char="●"/>
            </a:pPr>
            <a:r>
              <a:rPr lang="en-US">
                <a:solidFill>
                  <a:srgbClr val="4D5156"/>
                </a:solidFill>
                <a:highlight>
                  <a:srgbClr val="FFFFFF"/>
                </a:highlight>
              </a:rPr>
              <a:t>Value above 80 indicates that stock was Overbought where value below 20 indicates that the stock was Oversold.</a:t>
            </a:r>
            <a:endParaRPr>
              <a:solidFill>
                <a:srgbClr val="4D5156"/>
              </a:solidFill>
              <a:highlight>
                <a:srgbClr val="FFFFFF"/>
              </a:highlight>
            </a:endParaRPr>
          </a:p>
          <a:p>
            <a:pPr indent="-685800" lvl="0" marL="914400" rtl="0" algn="l">
              <a:spcBef>
                <a:spcPts val="0"/>
              </a:spcBef>
              <a:spcAft>
                <a:spcPts val="0"/>
              </a:spcAft>
              <a:buClr>
                <a:srgbClr val="4D5156"/>
              </a:buClr>
              <a:buSzPts val="3600"/>
              <a:buChar char="●"/>
            </a:pPr>
            <a:r>
              <a:rPr lang="en-US">
                <a:solidFill>
                  <a:srgbClr val="111111"/>
                </a:solidFill>
                <a:highlight>
                  <a:srgbClr val="FFFFFF"/>
                </a:highlight>
              </a:rPr>
              <a:t>A divergence between the indicator and price is noteworthy.</a:t>
            </a:r>
            <a:endParaRPr>
              <a:solidFill>
                <a:srgbClr val="4D5156"/>
              </a:solidFill>
              <a:highlight>
                <a:srgbClr val="FFFFFF"/>
              </a:highlight>
            </a:endParaRPr>
          </a:p>
          <a:p>
            <a:pPr indent="0" lvl="0" marL="0" rtl="0" algn="l">
              <a:spcBef>
                <a:spcPts val="2400"/>
              </a:spcBef>
              <a:spcAft>
                <a:spcPts val="2400"/>
              </a:spcAft>
              <a:buNone/>
            </a:pPr>
            <a:r>
              <a:t/>
            </a:r>
            <a:endParaRPr>
              <a:solidFill>
                <a:srgbClr val="202124"/>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e78845ed90_6_760"/>
          <p:cNvSpPr txBox="1"/>
          <p:nvPr>
            <p:ph idx="1" type="body"/>
          </p:nvPr>
        </p:nvSpPr>
        <p:spPr>
          <a:xfrm>
            <a:off x="623400" y="1903300"/>
            <a:ext cx="5925000" cy="7234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Clr>
                <a:schemeClr val="dk1"/>
              </a:buClr>
              <a:buSzPts val="2200"/>
              <a:buFont typeface="Arial"/>
              <a:buNone/>
            </a:pPr>
            <a:r>
              <a:rPr lang="en-US"/>
              <a:t>If we look at a Cadila Healthcare chart, mostly it’s stock price fluctuates between 20-80. </a:t>
            </a:r>
            <a:endParaRPr/>
          </a:p>
          <a:p>
            <a:pPr indent="0" lvl="0" marL="0" rtl="0" algn="l">
              <a:spcBef>
                <a:spcPts val="2400"/>
              </a:spcBef>
              <a:spcAft>
                <a:spcPts val="2400"/>
              </a:spcAft>
              <a:buClr>
                <a:schemeClr val="dk1"/>
              </a:buClr>
              <a:buSzPts val="2200"/>
              <a:buFont typeface="Arial"/>
              <a:buNone/>
            </a:pPr>
            <a:r>
              <a:rPr lang="en-US"/>
              <a:t>For a year, average MFI value of the stock is 25.6 which is mid-range.</a:t>
            </a:r>
            <a:endParaRPr/>
          </a:p>
        </p:txBody>
      </p:sp>
      <p:pic>
        <p:nvPicPr>
          <p:cNvPr id="413" name="Google Shape;413;ge78845ed90_6_760"/>
          <p:cNvPicPr preferRelativeResize="0"/>
          <p:nvPr/>
        </p:nvPicPr>
        <p:blipFill>
          <a:blip r:embed="rId3">
            <a:alphaModFix/>
          </a:blip>
          <a:stretch>
            <a:fillRect/>
          </a:stretch>
        </p:blipFill>
        <p:spPr>
          <a:xfrm>
            <a:off x="6548350" y="1782825"/>
            <a:ext cx="11397248" cy="672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e78845ed90_6_810"/>
          <p:cNvSpPr txBox="1"/>
          <p:nvPr>
            <p:ph type="title"/>
          </p:nvPr>
        </p:nvSpPr>
        <p:spPr>
          <a:xfrm>
            <a:off x="1246800" y="1780100"/>
            <a:ext cx="34082400" cy="2290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b="1" lang="en-US" sz="5000">
                <a:solidFill>
                  <a:srgbClr val="202020"/>
                </a:solidFill>
                <a:highlight>
                  <a:srgbClr val="FFFFFF"/>
                </a:highlight>
                <a:latin typeface="Roboto"/>
                <a:ea typeface="Roboto"/>
                <a:cs typeface="Roboto"/>
                <a:sym typeface="Roboto"/>
              </a:rPr>
              <a:t>Trendlyne Momentum Score</a:t>
            </a:r>
            <a:endParaRPr b="1" sz="5000"/>
          </a:p>
        </p:txBody>
      </p:sp>
      <p:sp>
        <p:nvSpPr>
          <p:cNvPr id="419" name="Google Shape;419;ge78845ed90_6_810"/>
          <p:cNvSpPr txBox="1"/>
          <p:nvPr>
            <p:ph idx="1" type="body"/>
          </p:nvPr>
        </p:nvSpPr>
        <p:spPr>
          <a:xfrm>
            <a:off x="1246800" y="4609900"/>
            <a:ext cx="34082400" cy="13665600"/>
          </a:xfrm>
          <a:prstGeom prst="rect">
            <a:avLst/>
          </a:prstGeom>
        </p:spPr>
        <p:txBody>
          <a:bodyPr anchorCtr="0" anchor="t" bIns="182850" lIns="182850" spcFirstLastPara="1" rIns="182850" wrap="square" tIns="182850">
            <a:normAutofit/>
          </a:bodyPr>
          <a:lstStyle/>
          <a:p>
            <a:pPr indent="-685800" lvl="0" marL="914400" rtl="0" algn="l">
              <a:spcBef>
                <a:spcPts val="0"/>
              </a:spcBef>
              <a:spcAft>
                <a:spcPts val="0"/>
              </a:spcAft>
              <a:buClr>
                <a:schemeClr val="dk1"/>
              </a:buClr>
              <a:buSzPts val="3600"/>
              <a:buChar char="●"/>
            </a:pPr>
            <a:r>
              <a:rPr lang="en-US">
                <a:solidFill>
                  <a:schemeClr val="dk1"/>
                </a:solidFill>
                <a:highlight>
                  <a:srgbClr val="FFFFFF"/>
                </a:highlight>
              </a:rPr>
              <a:t>The Trendlyne Momentum Score combines over 20 key technical indicators to calculate the stock's technical strength in the market. </a:t>
            </a:r>
            <a:endParaRPr>
              <a:solidFill>
                <a:schemeClr val="dk1"/>
              </a:solidFill>
              <a:highlight>
                <a:srgbClr val="FFFFFF"/>
              </a:highlight>
            </a:endParaRPr>
          </a:p>
          <a:p>
            <a:pPr indent="-685800" lvl="0" marL="914400" rtl="0" algn="l">
              <a:spcBef>
                <a:spcPts val="0"/>
              </a:spcBef>
              <a:spcAft>
                <a:spcPts val="0"/>
              </a:spcAft>
              <a:buClr>
                <a:schemeClr val="dk1"/>
              </a:buClr>
              <a:buSzPts val="3600"/>
              <a:buChar char="●"/>
            </a:pPr>
            <a:r>
              <a:rPr lang="en-US">
                <a:solidFill>
                  <a:schemeClr val="dk1"/>
                </a:solidFill>
                <a:highlight>
                  <a:srgbClr val="FFFFFF"/>
                </a:highlight>
              </a:rPr>
              <a:t>The momentum score is recalculated at the end of trading day between 5pm and 7pm on most days.</a:t>
            </a:r>
            <a:endParaRPr>
              <a:solidFill>
                <a:schemeClr val="dk1"/>
              </a:solidFill>
              <a:highlight>
                <a:srgbClr val="FFFFFF"/>
              </a:highlight>
            </a:endParaRPr>
          </a:p>
          <a:p>
            <a:pPr indent="-685800" lvl="0" marL="914400" rtl="0" algn="l">
              <a:spcBef>
                <a:spcPts val="0"/>
              </a:spcBef>
              <a:spcAft>
                <a:spcPts val="0"/>
              </a:spcAft>
              <a:buClr>
                <a:schemeClr val="dk1"/>
              </a:buClr>
              <a:buSzPts val="3600"/>
              <a:buChar char="●"/>
            </a:pPr>
            <a:r>
              <a:rPr lang="en-US">
                <a:solidFill>
                  <a:schemeClr val="dk1"/>
                </a:solidFill>
                <a:highlight>
                  <a:srgbClr val="FFFFFF"/>
                </a:highlight>
              </a:rPr>
              <a:t>Stocks with score above 70 are considered as technically Strong and below 35 are considered weak.</a:t>
            </a:r>
            <a:endParaRPr>
              <a:solidFill>
                <a:schemeClr val="dk1"/>
              </a:solidFill>
              <a:highlight>
                <a:srgbClr val="FFFFFF"/>
              </a:highlight>
            </a:endParaRPr>
          </a:p>
          <a:p>
            <a:pPr indent="0" lvl="0" marL="0" rtl="0" algn="l">
              <a:spcBef>
                <a:spcPts val="2400"/>
              </a:spcBef>
              <a:spcAft>
                <a:spcPts val="2400"/>
              </a:spcAft>
              <a:buClr>
                <a:schemeClr val="dk1"/>
              </a:buClr>
              <a:buSzPts val="2200"/>
              <a:buFont typeface="Arial"/>
              <a:buNone/>
            </a:pPr>
            <a:r>
              <a:rPr lang="en-US">
                <a:solidFill>
                  <a:schemeClr val="dk1"/>
                </a:solidFill>
                <a:highlight>
                  <a:srgbClr val="FFFFFF"/>
                </a:highlight>
              </a:rPr>
              <a:t>The Trendlyne Momentum Score for the Cadila Healthcare stock is 52.3 which indicates that stock is technically neutral.</a:t>
            </a:r>
            <a:endParaRPr>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e78845ed90_3_3"/>
          <p:cNvSpPr txBox="1"/>
          <p:nvPr/>
        </p:nvSpPr>
        <p:spPr>
          <a:xfrm>
            <a:off x="52850" y="97575"/>
            <a:ext cx="18288000" cy="651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3300"/>
              <a:t>      </a:t>
            </a:r>
            <a:r>
              <a:rPr b="1" i="1" lang="en-US" sz="4700" u="sng"/>
              <a:t>Technical Analysis Vs. Fundamental Analysis</a:t>
            </a:r>
            <a:endParaRPr b="1" i="1" sz="4700" u="sng"/>
          </a:p>
          <a:p>
            <a:pPr indent="0" lvl="0" marL="0" rtl="0" algn="l">
              <a:spcBef>
                <a:spcPts val="0"/>
              </a:spcBef>
              <a:spcAft>
                <a:spcPts val="0"/>
              </a:spcAft>
              <a:buNone/>
            </a:pPr>
            <a:r>
              <a:t/>
            </a:r>
            <a:endParaRPr sz="2800"/>
          </a:p>
          <a:p>
            <a:pPr indent="0" lvl="0" marL="0" rtl="0" algn="l">
              <a:spcBef>
                <a:spcPts val="0"/>
              </a:spcBef>
              <a:spcAft>
                <a:spcPts val="0"/>
              </a:spcAft>
              <a:buNone/>
            </a:pPr>
            <a:r>
              <a:rPr lang="en-US" sz="2800"/>
              <a:t>Fundamental analysis and technical analysis, the major schools of thought when it comes to approaching the markets, are at opposite ends of the spectrum. Both methods are used for researching and forecasting future trends in stock prices, and like any investment strategy or philosophy, both have their advocates and adversaries.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Fundamental analysis is a method of evaluating securities by attempting to measure the intrinsic value of a stock. Fundamental analysts study everything from the overall economy and industry conditions to the financial condition and management of companies. Earnings, expenses, assets and liabilities are all important characteristics to fundamental analysts.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425" name="Google Shape;425;ge78845ed90_3_3"/>
          <p:cNvPicPr preferRelativeResize="0"/>
          <p:nvPr/>
        </p:nvPicPr>
        <p:blipFill>
          <a:blip r:embed="rId3">
            <a:alphaModFix/>
          </a:blip>
          <a:stretch>
            <a:fillRect/>
          </a:stretch>
        </p:blipFill>
        <p:spPr>
          <a:xfrm>
            <a:off x="6834975" y="4383150"/>
            <a:ext cx="5875376" cy="579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e78845ed90_5_121"/>
          <p:cNvSpPr txBox="1"/>
          <p:nvPr/>
        </p:nvSpPr>
        <p:spPr>
          <a:xfrm>
            <a:off x="0" y="0"/>
            <a:ext cx="18288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2"/>
              </a:solidFill>
            </a:endParaRPr>
          </a:p>
          <a:p>
            <a:pPr indent="0" lvl="0" marL="0" rtl="0" algn="l">
              <a:spcBef>
                <a:spcPts val="0"/>
              </a:spcBef>
              <a:spcAft>
                <a:spcPts val="0"/>
              </a:spcAft>
              <a:buNone/>
            </a:pPr>
            <a:r>
              <a:rPr lang="en-US" sz="2800">
                <a:solidFill>
                  <a:schemeClr val="dk2"/>
                </a:solidFill>
              </a:rPr>
              <a:t>Technical analysis differs from fundamental analysis in that the stock's price and volume are the only inputs. The core assumption is that all known fundamentals are factored into price; thus, there is no need to pay close attention to them. Technical analysts do not attempt to measure a security's intrinsic value, but instead use stock charts to identify patterns and trends that suggest what a stock will do in the future.</a:t>
            </a:r>
            <a:endParaRPr sz="2800">
              <a:solidFill>
                <a:schemeClr val="dk2"/>
              </a:solidFill>
            </a:endParaRPr>
          </a:p>
        </p:txBody>
      </p:sp>
      <p:pic>
        <p:nvPicPr>
          <p:cNvPr id="431" name="Google Shape;431;ge78845ed90_5_121"/>
          <p:cNvPicPr preferRelativeResize="0"/>
          <p:nvPr/>
        </p:nvPicPr>
        <p:blipFill>
          <a:blip r:embed="rId3">
            <a:alphaModFix/>
          </a:blip>
          <a:stretch>
            <a:fillRect/>
          </a:stretch>
        </p:blipFill>
        <p:spPr>
          <a:xfrm>
            <a:off x="4456375" y="2736400"/>
            <a:ext cx="9067175" cy="6620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e78845ed90_5_101"/>
          <p:cNvSpPr txBox="1"/>
          <p:nvPr/>
        </p:nvSpPr>
        <p:spPr>
          <a:xfrm>
            <a:off x="1894350" y="365950"/>
            <a:ext cx="144993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400"/>
              </a:spcBef>
              <a:spcAft>
                <a:spcPts val="600"/>
              </a:spcAft>
              <a:buNone/>
            </a:pPr>
            <a:r>
              <a:rPr b="1" lang="en-US" sz="4400">
                <a:solidFill>
                  <a:schemeClr val="dk2"/>
                </a:solidFill>
              </a:rPr>
              <a:t>Blending Technical and Fundamental Analysis</a:t>
            </a:r>
            <a:endParaRPr b="1" sz="4400">
              <a:solidFill>
                <a:schemeClr val="dk2"/>
              </a:solidFill>
            </a:endParaRPr>
          </a:p>
        </p:txBody>
      </p:sp>
      <p:sp>
        <p:nvSpPr>
          <p:cNvPr id="437" name="Google Shape;437;ge78845ed90_5_101"/>
          <p:cNvSpPr txBox="1"/>
          <p:nvPr/>
        </p:nvSpPr>
        <p:spPr>
          <a:xfrm>
            <a:off x="670900" y="1227850"/>
            <a:ext cx="14235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3200"/>
              <a:t>Some technical analysis methods combine well with fundamental analysis to provide additional information to investors. These include: </a:t>
            </a:r>
            <a:endParaRPr i="1" sz="3200"/>
          </a:p>
        </p:txBody>
      </p:sp>
      <p:sp>
        <p:nvSpPr>
          <p:cNvPr id="438" name="Google Shape;438;ge78845ed90_5_101"/>
          <p:cNvSpPr txBox="1"/>
          <p:nvPr/>
        </p:nvSpPr>
        <p:spPr>
          <a:xfrm>
            <a:off x="670900" y="2608575"/>
            <a:ext cx="15210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1)Volume Indicators:</a:t>
            </a:r>
            <a:r>
              <a:rPr lang="en-US" sz="2800"/>
              <a:t> </a:t>
            </a:r>
            <a:r>
              <a:rPr lang="en-US" sz="2800"/>
              <a:t>One of the most popular methods for gauging market sentiment is to take a look at the recently traded volume. </a:t>
            </a:r>
            <a:r>
              <a:rPr lang="en-US" sz="2800"/>
              <a:t>Volume indicators are popular tools among traders because they can help confirm whether other investors agree with your perspective on a security. Traders generally watch for the volume to increase as an identified trend gains momentum.</a:t>
            </a:r>
            <a:r>
              <a:rPr b="1" lang="en-US" sz="2800"/>
              <a:t> </a:t>
            </a:r>
            <a:endParaRPr b="1" sz="2800"/>
          </a:p>
          <a:p>
            <a:pPr indent="0" lvl="0" marL="0" rtl="0" algn="l">
              <a:spcBef>
                <a:spcPts val="0"/>
              </a:spcBef>
              <a:spcAft>
                <a:spcPts val="0"/>
              </a:spcAft>
              <a:buNone/>
            </a:pPr>
            <a:r>
              <a:t/>
            </a:r>
            <a:endParaRPr b="1" sz="2800"/>
          </a:p>
          <a:p>
            <a:pPr indent="0" lvl="0" marL="0" rtl="0" algn="l">
              <a:spcBef>
                <a:spcPts val="0"/>
              </a:spcBef>
              <a:spcAft>
                <a:spcPts val="0"/>
              </a:spcAft>
              <a:buNone/>
            </a:pPr>
            <a:r>
              <a:rPr b="1" i="1" lang="en-US" sz="2800">
                <a:solidFill>
                  <a:schemeClr val="dk2"/>
                </a:solidFill>
              </a:rPr>
              <a:t>2) Tracking Short-Term Movements: </a:t>
            </a:r>
            <a:r>
              <a:rPr lang="en-US" sz="2800">
                <a:solidFill>
                  <a:schemeClr val="dk2"/>
                </a:solidFill>
              </a:rPr>
              <a:t>While many fundamental investors tend to focus on the long haul, the odds are that they still want to obtain a favorable buy-in price and/or a favorable selling price upon liquidating a position. Technical analysis can be handy in these situations as well. </a:t>
            </a:r>
            <a:endParaRPr b="1" sz="3900"/>
          </a:p>
        </p:txBody>
      </p:sp>
      <p:sp>
        <p:nvSpPr>
          <p:cNvPr id="439" name="Google Shape;439;ge78845ed90_5_101"/>
          <p:cNvSpPr txBox="1"/>
          <p:nvPr/>
        </p:nvSpPr>
        <p:spPr>
          <a:xfrm>
            <a:off x="512325" y="7798600"/>
            <a:ext cx="17321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Source Sans Pro"/>
                <a:ea typeface="Source Sans Pro"/>
                <a:cs typeface="Source Sans Pro"/>
                <a:sym typeface="Source Sans Pro"/>
              </a:rPr>
              <a:t>A good trading strategy for a retail trader, from the above discussion, can be investing long term in a stock with good fundamentals and using technical analysis to predict the local dips and buying them in order to lower the average cost.</a:t>
            </a:r>
            <a:endParaRPr sz="27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142" name="Shape 142"/>
        <p:cNvGrpSpPr/>
        <p:nvPr/>
      </p:nvGrpSpPr>
      <p:grpSpPr>
        <a:xfrm>
          <a:off x="0" y="0"/>
          <a:ext cx="0" cy="0"/>
          <a:chOff x="0" y="0"/>
          <a:chExt cx="0" cy="0"/>
        </a:xfrm>
      </p:grpSpPr>
      <p:pic>
        <p:nvPicPr>
          <p:cNvPr id="143" name="Google Shape;143;p3"/>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144" name="Google Shape;144;p3"/>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145" name="Google Shape;145;p3"/>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sp>
        <p:nvSpPr>
          <p:cNvPr id="146" name="Google Shape;146;p3"/>
          <p:cNvSpPr txBox="1"/>
          <p:nvPr/>
        </p:nvSpPr>
        <p:spPr>
          <a:xfrm>
            <a:off x="1028700" y="990600"/>
            <a:ext cx="15088785" cy="2024380"/>
          </a:xfrm>
          <a:prstGeom prst="rect">
            <a:avLst/>
          </a:prstGeom>
          <a:noFill/>
          <a:ln>
            <a:noFill/>
          </a:ln>
        </p:spPr>
        <p:txBody>
          <a:bodyPr anchorCtr="0" anchor="t" bIns="0" lIns="0" spcFirstLastPara="1" rIns="0" wrap="square" tIns="0">
            <a:spAutoFit/>
          </a:bodyPr>
          <a:lstStyle/>
          <a:p>
            <a:pPr indent="0" lvl="0" marL="0" marR="0" rtl="0" algn="l">
              <a:lnSpc>
                <a:spcPct val="124984"/>
              </a:lnSpc>
              <a:spcBef>
                <a:spcPts val="0"/>
              </a:spcBef>
              <a:spcAft>
                <a:spcPts val="0"/>
              </a:spcAft>
              <a:buNone/>
            </a:pPr>
            <a:r>
              <a:rPr b="0" i="0" lang="en-US" sz="6400" u="none" cap="none" strike="noStrike">
                <a:solidFill>
                  <a:srgbClr val="FFFFFF"/>
                </a:solidFill>
                <a:latin typeface="Arial"/>
                <a:ea typeface="Arial"/>
                <a:cs typeface="Arial"/>
                <a:sym typeface="Arial"/>
              </a:rPr>
              <a:t>FUNDAMENTALS: </a:t>
            </a:r>
            <a:endParaRPr/>
          </a:p>
          <a:p>
            <a:pPr indent="0" lvl="0" marL="0" marR="0" rtl="0" algn="l">
              <a:lnSpc>
                <a:spcPct val="125000"/>
              </a:lnSpc>
              <a:spcBef>
                <a:spcPts val="0"/>
              </a:spcBef>
              <a:spcAft>
                <a:spcPts val="0"/>
              </a:spcAft>
              <a:buNone/>
            </a:pPr>
            <a:r>
              <a:rPr b="0" i="0" lang="en-US" sz="6400" u="none" cap="none" strike="noStrike">
                <a:solidFill>
                  <a:srgbClr val="FFFFFF"/>
                </a:solidFill>
                <a:latin typeface="Arial"/>
                <a:ea typeface="Arial"/>
                <a:cs typeface="Arial"/>
                <a:sym typeface="Arial"/>
              </a:rPr>
              <a:t>QUANTITATIVE AND QUALITATIVE</a:t>
            </a:r>
            <a:endParaRPr/>
          </a:p>
        </p:txBody>
      </p:sp>
      <p:grpSp>
        <p:nvGrpSpPr>
          <p:cNvPr id="147" name="Google Shape;147;p3"/>
          <p:cNvGrpSpPr/>
          <p:nvPr/>
        </p:nvGrpSpPr>
        <p:grpSpPr>
          <a:xfrm>
            <a:off x="2619546" y="4328795"/>
            <a:ext cx="6966658" cy="1600835"/>
            <a:chOff x="0" y="-38100"/>
            <a:chExt cx="9288877" cy="2134447"/>
          </a:xfrm>
        </p:grpSpPr>
        <p:sp>
          <p:nvSpPr>
            <p:cNvPr id="148" name="Google Shape;148;p3"/>
            <p:cNvSpPr txBox="1"/>
            <p:nvPr/>
          </p:nvSpPr>
          <p:spPr>
            <a:xfrm>
              <a:off x="0" y="-38100"/>
              <a:ext cx="9288877" cy="64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3000" u="none" cap="none" strike="noStrike">
                  <a:solidFill>
                    <a:srgbClr val="FFFFFF"/>
                  </a:solidFill>
                  <a:latin typeface="Arial"/>
                  <a:ea typeface="Arial"/>
                  <a:cs typeface="Arial"/>
                  <a:sym typeface="Arial"/>
                </a:rPr>
                <a:t>QUANTITATIVE:</a:t>
              </a:r>
              <a:endParaRPr/>
            </a:p>
          </p:txBody>
        </p:sp>
        <p:sp>
          <p:nvSpPr>
            <p:cNvPr id="149" name="Google Shape;149;p3"/>
            <p:cNvSpPr txBox="1"/>
            <p:nvPr/>
          </p:nvSpPr>
          <p:spPr>
            <a:xfrm>
              <a:off x="0" y="908050"/>
              <a:ext cx="9288877" cy="11882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Capable of being measured or expressed in numerical terms.</a:t>
              </a:r>
              <a:endParaRPr/>
            </a:p>
          </p:txBody>
        </p:sp>
      </p:grpSp>
      <p:sp>
        <p:nvSpPr>
          <p:cNvPr id="150" name="Google Shape;150;p3"/>
          <p:cNvSpPr txBox="1"/>
          <p:nvPr/>
        </p:nvSpPr>
        <p:spPr>
          <a:xfrm>
            <a:off x="2619546" y="6329680"/>
            <a:ext cx="6966658" cy="31915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Quantitative fundamentals are numeric, measurable characteristics about a business. It’s easy to see how the biggest source of quantitative data is the financial statements. You can measure revenue, profit, assets and more with great precision. </a:t>
            </a:r>
            <a:endParaRPr/>
          </a:p>
        </p:txBody>
      </p:sp>
      <p:grpSp>
        <p:nvGrpSpPr>
          <p:cNvPr id="151" name="Google Shape;151;p3"/>
          <p:cNvGrpSpPr/>
          <p:nvPr/>
        </p:nvGrpSpPr>
        <p:grpSpPr>
          <a:xfrm>
            <a:off x="10292642" y="4328795"/>
            <a:ext cx="6966658" cy="2058035"/>
            <a:chOff x="0" y="-38100"/>
            <a:chExt cx="9288877" cy="2744047"/>
          </a:xfrm>
        </p:grpSpPr>
        <p:sp>
          <p:nvSpPr>
            <p:cNvPr id="152" name="Google Shape;152;p3"/>
            <p:cNvSpPr txBox="1"/>
            <p:nvPr/>
          </p:nvSpPr>
          <p:spPr>
            <a:xfrm>
              <a:off x="0" y="-38100"/>
              <a:ext cx="9288877" cy="64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3000" u="none" cap="none" strike="noStrike">
                  <a:solidFill>
                    <a:srgbClr val="FFFFFF"/>
                  </a:solidFill>
                  <a:latin typeface="Arial"/>
                  <a:ea typeface="Arial"/>
                  <a:cs typeface="Arial"/>
                  <a:sym typeface="Arial"/>
                </a:rPr>
                <a:t>QUALITATIVE:</a:t>
              </a:r>
              <a:endParaRPr/>
            </a:p>
          </p:txBody>
        </p:sp>
        <p:sp>
          <p:nvSpPr>
            <p:cNvPr id="153" name="Google Shape;153;p3"/>
            <p:cNvSpPr txBox="1"/>
            <p:nvPr/>
          </p:nvSpPr>
          <p:spPr>
            <a:xfrm>
              <a:off x="0" y="908050"/>
              <a:ext cx="9288877" cy="17978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Related to or based on the quality or character of something, often as opposed to its size or quantity. </a:t>
              </a:r>
              <a:endParaRPr/>
            </a:p>
          </p:txBody>
        </p:sp>
      </p:grpSp>
      <p:sp>
        <p:nvSpPr>
          <p:cNvPr id="154" name="Google Shape;154;p3"/>
          <p:cNvSpPr txBox="1"/>
          <p:nvPr/>
        </p:nvSpPr>
        <p:spPr>
          <a:xfrm>
            <a:off x="10292642" y="6669442"/>
            <a:ext cx="6966658" cy="27343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Turning to qualitative fundamentals, these are the less tangible factors surrounding a business - things such as the quality of a company’s board members and key executives, its brand-name recognition, patents or proprietary technology.</a:t>
            </a:r>
            <a:endParaRPr/>
          </a:p>
        </p:txBody>
      </p:sp>
      <p:grpSp>
        <p:nvGrpSpPr>
          <p:cNvPr id="155" name="Google Shape;155;p3"/>
          <p:cNvGrpSpPr/>
          <p:nvPr/>
        </p:nvGrpSpPr>
        <p:grpSpPr>
          <a:xfrm>
            <a:off x="15784033" y="1034577"/>
            <a:ext cx="1475267" cy="337052"/>
            <a:chOff x="992" y="0"/>
            <a:chExt cx="1967023" cy="449403"/>
          </a:xfrm>
        </p:grpSpPr>
        <p:sp>
          <p:nvSpPr>
            <p:cNvPr id="156" name="Google Shape;156;p3"/>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3"/>
          <p:cNvGrpSpPr/>
          <p:nvPr/>
        </p:nvGrpSpPr>
        <p:grpSpPr>
          <a:xfrm>
            <a:off x="1028700" y="5505450"/>
            <a:ext cx="337052" cy="3804536"/>
            <a:chOff x="0" y="0"/>
            <a:chExt cx="449403" cy="5072715"/>
          </a:xfrm>
        </p:grpSpPr>
        <p:sp>
          <p:nvSpPr>
            <p:cNvPr id="160" name="Google Shape;160;p3"/>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165" name="Shape 165"/>
        <p:cNvGrpSpPr/>
        <p:nvPr/>
      </p:nvGrpSpPr>
      <p:grpSpPr>
        <a:xfrm>
          <a:off x="0" y="0"/>
          <a:ext cx="0" cy="0"/>
          <a:chOff x="0" y="0"/>
          <a:chExt cx="0" cy="0"/>
        </a:xfrm>
      </p:grpSpPr>
      <p:sp>
        <p:nvSpPr>
          <p:cNvPr id="166" name="Google Shape;166;p4"/>
          <p:cNvSpPr/>
          <p:nvPr/>
        </p:nvSpPr>
        <p:spPr>
          <a:xfrm>
            <a:off x="2329742" y="5143500"/>
            <a:ext cx="5867400" cy="5657850"/>
          </a:xfrm>
          <a:custGeom>
            <a:rect b="b" l="l" r="r" t="t"/>
            <a:pathLst>
              <a:path extrusionOk="0" h="1913890" w="1984775">
                <a:moveTo>
                  <a:pt x="0" y="0"/>
                </a:moveTo>
                <a:lnTo>
                  <a:pt x="1984775" y="0"/>
                </a:lnTo>
                <a:lnTo>
                  <a:pt x="1984775" y="1913890"/>
                </a:lnTo>
                <a:lnTo>
                  <a:pt x="0" y="1913890"/>
                </a:lnTo>
                <a:close/>
              </a:path>
            </a:pathLst>
          </a:custGeom>
          <a:solidFill>
            <a:srgbClr val="FFFFFF"/>
          </a:solidFill>
          <a:ln>
            <a:noFill/>
          </a:ln>
        </p:spPr>
      </p:sp>
      <p:pic>
        <p:nvPicPr>
          <p:cNvPr id="167" name="Google Shape;167;p4"/>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168" name="Google Shape;168;p4"/>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169" name="Google Shape;169;p4"/>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170" name="Google Shape;170;p4"/>
          <p:cNvGrpSpPr/>
          <p:nvPr/>
        </p:nvGrpSpPr>
        <p:grpSpPr>
          <a:xfrm>
            <a:off x="1028700" y="1068812"/>
            <a:ext cx="337052" cy="3804536"/>
            <a:chOff x="0" y="0"/>
            <a:chExt cx="449403" cy="5072715"/>
          </a:xfrm>
        </p:grpSpPr>
        <p:sp>
          <p:nvSpPr>
            <p:cNvPr id="171" name="Google Shape;171;p4"/>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4"/>
          <p:cNvGrpSpPr/>
          <p:nvPr/>
        </p:nvGrpSpPr>
        <p:grpSpPr>
          <a:xfrm>
            <a:off x="2329742" y="0"/>
            <a:ext cx="5867400" cy="10287000"/>
            <a:chOff x="0" y="0"/>
            <a:chExt cx="7823200" cy="13716000"/>
          </a:xfrm>
        </p:grpSpPr>
        <p:pic>
          <p:nvPicPr>
            <p:cNvPr id="174" name="Google Shape;174;p4"/>
            <p:cNvPicPr preferRelativeResize="0"/>
            <p:nvPr/>
          </p:nvPicPr>
          <p:blipFill rotWithShape="1">
            <a:blip r:embed="rId5">
              <a:alphaModFix/>
            </a:blip>
            <a:srcRect b="0" l="17352" r="17351" t="0"/>
            <a:stretch/>
          </p:blipFill>
          <p:spPr>
            <a:xfrm>
              <a:off x="0" y="0"/>
              <a:ext cx="7823200" cy="6858000"/>
            </a:xfrm>
            <a:prstGeom prst="rect">
              <a:avLst/>
            </a:prstGeom>
            <a:noFill/>
            <a:ln>
              <a:noFill/>
            </a:ln>
          </p:spPr>
        </p:pic>
        <p:pic>
          <p:nvPicPr>
            <p:cNvPr id="175" name="Google Shape;175;p4"/>
            <p:cNvPicPr preferRelativeResize="0"/>
            <p:nvPr/>
          </p:nvPicPr>
          <p:blipFill rotWithShape="1">
            <a:blip r:embed="rId6">
              <a:alphaModFix/>
            </a:blip>
            <a:srcRect b="0" l="17275" r="17275" t="0"/>
            <a:stretch/>
          </p:blipFill>
          <p:spPr>
            <a:xfrm>
              <a:off x="0" y="6858000"/>
              <a:ext cx="7823200" cy="6858000"/>
            </a:xfrm>
            <a:prstGeom prst="rect">
              <a:avLst/>
            </a:prstGeom>
            <a:noFill/>
            <a:ln>
              <a:noFill/>
            </a:ln>
          </p:spPr>
        </p:pic>
      </p:grpSp>
      <p:grpSp>
        <p:nvGrpSpPr>
          <p:cNvPr id="176" name="Google Shape;176;p4"/>
          <p:cNvGrpSpPr/>
          <p:nvPr/>
        </p:nvGrpSpPr>
        <p:grpSpPr>
          <a:xfrm>
            <a:off x="15784033" y="4806448"/>
            <a:ext cx="1475267" cy="337052"/>
            <a:chOff x="992" y="0"/>
            <a:chExt cx="1967023" cy="449403"/>
          </a:xfrm>
        </p:grpSpPr>
        <p:sp>
          <p:nvSpPr>
            <p:cNvPr id="177" name="Google Shape;177;p4"/>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4"/>
          <p:cNvGrpSpPr/>
          <p:nvPr/>
        </p:nvGrpSpPr>
        <p:grpSpPr>
          <a:xfrm>
            <a:off x="10178342" y="1054525"/>
            <a:ext cx="7080958" cy="2041557"/>
            <a:chOff x="0" y="-19050"/>
            <a:chExt cx="9441277" cy="2722076"/>
          </a:xfrm>
        </p:grpSpPr>
        <p:sp>
          <p:nvSpPr>
            <p:cNvPr id="181" name="Google Shape;181;p4"/>
            <p:cNvSpPr txBox="1"/>
            <p:nvPr/>
          </p:nvSpPr>
          <p:spPr>
            <a:xfrm>
              <a:off x="0" y="-19050"/>
              <a:ext cx="9441277" cy="148209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7200" u="none" cap="none" strike="noStrike">
                  <a:solidFill>
                    <a:srgbClr val="FFFFFF"/>
                  </a:solidFill>
                  <a:latin typeface="Arial"/>
                  <a:ea typeface="Arial"/>
                  <a:cs typeface="Arial"/>
                  <a:sym typeface="Arial"/>
                </a:rPr>
                <a:t>Approach 1</a:t>
              </a:r>
              <a:endParaRPr/>
            </a:p>
          </p:txBody>
        </p:sp>
        <p:sp>
          <p:nvSpPr>
            <p:cNvPr id="182" name="Google Shape;182;p4"/>
            <p:cNvSpPr txBox="1"/>
            <p:nvPr/>
          </p:nvSpPr>
          <p:spPr>
            <a:xfrm>
              <a:off x="0" y="2055326"/>
              <a:ext cx="9441277" cy="6477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0" i="0" lang="en-US" sz="3000" u="none" cap="none" strike="noStrike">
                  <a:solidFill>
                    <a:srgbClr val="FFFFFF"/>
                  </a:solidFill>
                  <a:latin typeface="Arial"/>
                  <a:ea typeface="Arial"/>
                  <a:cs typeface="Arial"/>
                  <a:sym typeface="Arial"/>
                </a:rPr>
                <a:t>TOP TO DOWN </a:t>
              </a:r>
              <a:endParaRPr/>
            </a:p>
          </p:txBody>
        </p:sp>
      </p:grpSp>
      <p:grpSp>
        <p:nvGrpSpPr>
          <p:cNvPr id="183" name="Google Shape;183;p4"/>
          <p:cNvGrpSpPr/>
          <p:nvPr/>
        </p:nvGrpSpPr>
        <p:grpSpPr>
          <a:xfrm>
            <a:off x="10178342" y="6944502"/>
            <a:ext cx="7080958" cy="2041557"/>
            <a:chOff x="0" y="-19050"/>
            <a:chExt cx="9441277" cy="2722076"/>
          </a:xfrm>
        </p:grpSpPr>
        <p:sp>
          <p:nvSpPr>
            <p:cNvPr id="184" name="Google Shape;184;p4"/>
            <p:cNvSpPr txBox="1"/>
            <p:nvPr/>
          </p:nvSpPr>
          <p:spPr>
            <a:xfrm>
              <a:off x="0" y="-19050"/>
              <a:ext cx="9441277" cy="148209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7200" u="none" cap="none" strike="noStrike">
                  <a:solidFill>
                    <a:srgbClr val="FFFFFF"/>
                  </a:solidFill>
                  <a:latin typeface="Arial"/>
                  <a:ea typeface="Arial"/>
                  <a:cs typeface="Arial"/>
                  <a:sym typeface="Arial"/>
                </a:rPr>
                <a:t>Approach 2</a:t>
              </a:r>
              <a:endParaRPr/>
            </a:p>
          </p:txBody>
        </p:sp>
        <p:sp>
          <p:nvSpPr>
            <p:cNvPr id="185" name="Google Shape;185;p4"/>
            <p:cNvSpPr txBox="1"/>
            <p:nvPr/>
          </p:nvSpPr>
          <p:spPr>
            <a:xfrm>
              <a:off x="0" y="2055326"/>
              <a:ext cx="9441277" cy="6477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0" i="0" lang="en-US" sz="3000" u="none" cap="none" strike="noStrike">
                  <a:solidFill>
                    <a:srgbClr val="FFFFFF"/>
                  </a:solidFill>
                  <a:latin typeface="Arial"/>
                  <a:ea typeface="Arial"/>
                  <a:cs typeface="Arial"/>
                  <a:sym typeface="Arial"/>
                </a:rPr>
                <a:t> BOTTOMS UP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189" name="Shape 189"/>
        <p:cNvGrpSpPr/>
        <p:nvPr/>
      </p:nvGrpSpPr>
      <p:grpSpPr>
        <a:xfrm>
          <a:off x="0" y="0"/>
          <a:ext cx="0" cy="0"/>
          <a:chOff x="0" y="0"/>
          <a:chExt cx="0" cy="0"/>
        </a:xfrm>
      </p:grpSpPr>
      <p:pic>
        <p:nvPicPr>
          <p:cNvPr id="190" name="Google Shape;190;p5"/>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191" name="Google Shape;191;p5"/>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192" name="Google Shape;192;p5"/>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193" name="Google Shape;193;p5"/>
          <p:cNvGrpSpPr/>
          <p:nvPr/>
        </p:nvGrpSpPr>
        <p:grpSpPr>
          <a:xfrm>
            <a:off x="1028700" y="5410200"/>
            <a:ext cx="337052" cy="3804536"/>
            <a:chOff x="0" y="0"/>
            <a:chExt cx="449403" cy="5072715"/>
          </a:xfrm>
        </p:grpSpPr>
        <p:sp>
          <p:nvSpPr>
            <p:cNvPr id="194" name="Google Shape;194;p5"/>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15784033" y="8921248"/>
            <a:ext cx="1475267" cy="337052"/>
            <a:chOff x="992" y="0"/>
            <a:chExt cx="1967023" cy="449403"/>
          </a:xfrm>
        </p:grpSpPr>
        <p:sp>
          <p:nvSpPr>
            <p:cNvPr id="197" name="Google Shape;197;p5"/>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0" name="Google Shape;200;p5"/>
          <p:cNvPicPr preferRelativeResize="0"/>
          <p:nvPr/>
        </p:nvPicPr>
        <p:blipFill rotWithShape="1">
          <a:blip r:embed="rId5">
            <a:alphaModFix/>
          </a:blip>
          <a:srcRect b="0" l="0" r="0" t="0"/>
          <a:stretch/>
        </p:blipFill>
        <p:spPr>
          <a:xfrm>
            <a:off x="9144000" y="248580"/>
            <a:ext cx="9006201" cy="5056113"/>
          </a:xfrm>
          <a:prstGeom prst="rect">
            <a:avLst/>
          </a:prstGeom>
          <a:noFill/>
          <a:ln>
            <a:noFill/>
          </a:ln>
        </p:spPr>
      </p:pic>
      <p:grpSp>
        <p:nvGrpSpPr>
          <p:cNvPr id="201" name="Google Shape;201;p5"/>
          <p:cNvGrpSpPr/>
          <p:nvPr/>
        </p:nvGrpSpPr>
        <p:grpSpPr>
          <a:xfrm>
            <a:off x="2565178" y="7396353"/>
            <a:ext cx="12027123" cy="1861947"/>
            <a:chOff x="0" y="-47625"/>
            <a:chExt cx="16036162" cy="2482596"/>
          </a:xfrm>
        </p:grpSpPr>
        <p:sp>
          <p:nvSpPr>
            <p:cNvPr id="202" name="Google Shape;202;p5"/>
            <p:cNvSpPr txBox="1"/>
            <p:nvPr/>
          </p:nvSpPr>
          <p:spPr>
            <a:xfrm>
              <a:off x="0" y="-47625"/>
              <a:ext cx="16036162" cy="1344718"/>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0" i="0" lang="en-US" sz="6400" u="none" cap="none" strike="noStrike">
                  <a:solidFill>
                    <a:srgbClr val="FFFFFF"/>
                  </a:solidFill>
                  <a:latin typeface="Arial"/>
                  <a:ea typeface="Arial"/>
                  <a:cs typeface="Arial"/>
                  <a:sym typeface="Arial"/>
                </a:rPr>
                <a:t>FA: CADILA HEALTHCARE</a:t>
              </a:r>
              <a:endParaRPr/>
            </a:p>
          </p:txBody>
        </p:sp>
        <p:sp>
          <p:nvSpPr>
            <p:cNvPr id="203" name="Google Shape;203;p5"/>
            <p:cNvSpPr txBox="1"/>
            <p:nvPr/>
          </p:nvSpPr>
          <p:spPr>
            <a:xfrm>
              <a:off x="0" y="1802723"/>
              <a:ext cx="16036162" cy="632248"/>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800" u="none" cap="none" strike="noStrike">
                  <a:solidFill>
                    <a:srgbClr val="FFFFFF"/>
                  </a:solidFill>
                  <a:latin typeface="Arial"/>
                  <a:ea typeface="Arial"/>
                  <a:cs typeface="Arial"/>
                  <a:sym typeface="Arial"/>
                </a:rPr>
                <a:t>Let us start with the fundamental analysis of Zydus Cadila</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207" name="Shape 207"/>
        <p:cNvGrpSpPr/>
        <p:nvPr/>
      </p:nvGrpSpPr>
      <p:grpSpPr>
        <a:xfrm>
          <a:off x="0" y="0"/>
          <a:ext cx="0" cy="0"/>
          <a:chOff x="0" y="0"/>
          <a:chExt cx="0" cy="0"/>
        </a:xfrm>
      </p:grpSpPr>
      <p:pic>
        <p:nvPicPr>
          <p:cNvPr id="208" name="Google Shape;208;p6"/>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209" name="Google Shape;209;p6"/>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210" name="Google Shape;210;p6"/>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211" name="Google Shape;211;p6"/>
          <p:cNvGrpSpPr/>
          <p:nvPr/>
        </p:nvGrpSpPr>
        <p:grpSpPr>
          <a:xfrm>
            <a:off x="10749996" y="0"/>
            <a:ext cx="5445148" cy="10287000"/>
            <a:chOff x="0" y="0"/>
            <a:chExt cx="7260198" cy="13716000"/>
          </a:xfrm>
        </p:grpSpPr>
        <p:pic>
          <p:nvPicPr>
            <p:cNvPr id="212" name="Google Shape;212;p6"/>
            <p:cNvPicPr preferRelativeResize="0"/>
            <p:nvPr/>
          </p:nvPicPr>
          <p:blipFill rotWithShape="1">
            <a:blip r:embed="rId5">
              <a:alphaModFix/>
            </a:blip>
            <a:srcRect b="2783" l="0" r="0" t="2784"/>
            <a:stretch/>
          </p:blipFill>
          <p:spPr>
            <a:xfrm>
              <a:off x="0" y="0"/>
              <a:ext cx="7260198" cy="4572000"/>
            </a:xfrm>
            <a:prstGeom prst="rect">
              <a:avLst/>
            </a:prstGeom>
            <a:noFill/>
            <a:ln>
              <a:noFill/>
            </a:ln>
          </p:spPr>
        </p:pic>
        <p:pic>
          <p:nvPicPr>
            <p:cNvPr id="213" name="Google Shape;213;p6"/>
            <p:cNvPicPr preferRelativeResize="0"/>
            <p:nvPr/>
          </p:nvPicPr>
          <p:blipFill rotWithShape="1">
            <a:blip r:embed="rId6">
              <a:alphaModFix/>
            </a:blip>
            <a:srcRect b="9939" l="0" r="0" t="9939"/>
            <a:stretch/>
          </p:blipFill>
          <p:spPr>
            <a:xfrm>
              <a:off x="0" y="4572000"/>
              <a:ext cx="7260198" cy="4572000"/>
            </a:xfrm>
            <a:prstGeom prst="rect">
              <a:avLst/>
            </a:prstGeom>
            <a:noFill/>
            <a:ln>
              <a:noFill/>
            </a:ln>
          </p:spPr>
        </p:pic>
        <p:pic>
          <p:nvPicPr>
            <p:cNvPr id="214" name="Google Shape;214;p6"/>
            <p:cNvPicPr preferRelativeResize="0"/>
            <p:nvPr/>
          </p:nvPicPr>
          <p:blipFill rotWithShape="1">
            <a:blip r:embed="rId7">
              <a:alphaModFix/>
            </a:blip>
            <a:srcRect b="2783" l="0" r="0" t="2784"/>
            <a:stretch/>
          </p:blipFill>
          <p:spPr>
            <a:xfrm>
              <a:off x="0" y="9144000"/>
              <a:ext cx="7260198" cy="4572000"/>
            </a:xfrm>
            <a:prstGeom prst="rect">
              <a:avLst/>
            </a:prstGeom>
            <a:noFill/>
            <a:ln>
              <a:noFill/>
            </a:ln>
          </p:spPr>
        </p:pic>
      </p:grpSp>
      <p:grpSp>
        <p:nvGrpSpPr>
          <p:cNvPr id="215" name="Google Shape;215;p6"/>
          <p:cNvGrpSpPr/>
          <p:nvPr/>
        </p:nvGrpSpPr>
        <p:grpSpPr>
          <a:xfrm>
            <a:off x="16922248" y="5453764"/>
            <a:ext cx="337052" cy="3804536"/>
            <a:chOff x="0" y="0"/>
            <a:chExt cx="449403" cy="5072715"/>
          </a:xfrm>
        </p:grpSpPr>
        <p:sp>
          <p:nvSpPr>
            <p:cNvPr id="216" name="Google Shape;216;p6"/>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6"/>
          <p:cNvGrpSpPr/>
          <p:nvPr/>
        </p:nvGrpSpPr>
        <p:grpSpPr>
          <a:xfrm>
            <a:off x="1029444" y="1028700"/>
            <a:ext cx="1475267" cy="337052"/>
            <a:chOff x="992" y="0"/>
            <a:chExt cx="1967023" cy="449403"/>
          </a:xfrm>
        </p:grpSpPr>
        <p:sp>
          <p:nvSpPr>
            <p:cNvPr id="219" name="Google Shape;219;p6"/>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6"/>
          <p:cNvSpPr txBox="1"/>
          <p:nvPr/>
        </p:nvSpPr>
        <p:spPr>
          <a:xfrm>
            <a:off x="1028700" y="1819275"/>
            <a:ext cx="9160231" cy="102044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0" i="0" lang="en-US" sz="6400" u="none" cap="none" strike="noStrike">
                <a:solidFill>
                  <a:srgbClr val="FFFFFF"/>
                </a:solidFill>
                <a:latin typeface="Arial"/>
                <a:ea typeface="Arial"/>
                <a:cs typeface="Arial"/>
                <a:sym typeface="Arial"/>
              </a:rPr>
              <a:t>INTRO</a:t>
            </a:r>
            <a:endParaRPr/>
          </a:p>
        </p:txBody>
      </p:sp>
      <p:grpSp>
        <p:nvGrpSpPr>
          <p:cNvPr id="223" name="Google Shape;223;p6"/>
          <p:cNvGrpSpPr/>
          <p:nvPr/>
        </p:nvGrpSpPr>
        <p:grpSpPr>
          <a:xfrm>
            <a:off x="1028700" y="3132277"/>
            <a:ext cx="9160231" cy="4223755"/>
            <a:chOff x="0" y="-38100"/>
            <a:chExt cx="12213641" cy="5631674"/>
          </a:xfrm>
        </p:grpSpPr>
        <p:sp>
          <p:nvSpPr>
            <p:cNvPr id="224" name="Google Shape;224;p6"/>
            <p:cNvSpPr txBox="1"/>
            <p:nvPr/>
          </p:nvSpPr>
          <p:spPr>
            <a:xfrm>
              <a:off x="0" y="-38100"/>
              <a:ext cx="12213641" cy="647700"/>
            </a:xfrm>
            <a:prstGeom prst="rect">
              <a:avLst/>
            </a:prstGeom>
            <a:noFill/>
            <a:ln>
              <a:noFill/>
            </a:ln>
          </p:spPr>
          <p:txBody>
            <a:bodyPr anchorCtr="0" anchor="t" bIns="0" lIns="0" spcFirstLastPara="1" rIns="0" wrap="square" tIns="0">
              <a:spAutoFit/>
            </a:bodyPr>
            <a:lstStyle/>
            <a:p>
              <a:pPr indent="0" lvl="0" marL="0" marR="0" rtl="0" algn="l">
                <a:lnSpc>
                  <a:spcPct val="216666"/>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5" name="Google Shape;225;p6"/>
            <p:cNvSpPr txBox="1"/>
            <p:nvPr/>
          </p:nvSpPr>
          <p:spPr>
            <a:xfrm>
              <a:off x="0" y="747677"/>
              <a:ext cx="12213641" cy="48458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Cadila Healthcare is also known as Zydus Cadila is an Indian pharmaceutical company based out of Ahmedabad in Gujarat. Zydus Cadila is a fully integrated global healthcare provider and has strong capabilities across the spectrum of the pharmaceutical value chain. In 1995, the group was restructured and thus Cadila Healthcare was formed under the aegis of the Zydus group.</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229" name="Shape 229"/>
        <p:cNvGrpSpPr/>
        <p:nvPr/>
      </p:nvGrpSpPr>
      <p:grpSpPr>
        <a:xfrm>
          <a:off x="0" y="0"/>
          <a:ext cx="0" cy="0"/>
          <a:chOff x="0" y="0"/>
          <a:chExt cx="0" cy="0"/>
        </a:xfrm>
      </p:grpSpPr>
      <p:pic>
        <p:nvPicPr>
          <p:cNvPr id="230" name="Google Shape;230;p7"/>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231" name="Google Shape;231;p7"/>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232" name="Google Shape;232;p7"/>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233" name="Google Shape;233;p7"/>
          <p:cNvGrpSpPr/>
          <p:nvPr/>
        </p:nvGrpSpPr>
        <p:grpSpPr>
          <a:xfrm>
            <a:off x="1028700" y="1014413"/>
            <a:ext cx="12605454" cy="2096453"/>
            <a:chOff x="0" y="-19050"/>
            <a:chExt cx="16807272" cy="2795270"/>
          </a:xfrm>
        </p:grpSpPr>
        <p:sp>
          <p:nvSpPr>
            <p:cNvPr id="234" name="Google Shape;234;p7"/>
            <p:cNvSpPr txBox="1"/>
            <p:nvPr/>
          </p:nvSpPr>
          <p:spPr>
            <a:xfrm>
              <a:off x="0" y="-19050"/>
              <a:ext cx="16807272" cy="148209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200" u="none" cap="none" strike="noStrike">
                  <a:solidFill>
                    <a:srgbClr val="FFFFFF"/>
                  </a:solidFill>
                  <a:latin typeface="Arial"/>
                  <a:ea typeface="Arial"/>
                  <a:cs typeface="Arial"/>
                  <a:sym typeface="Arial"/>
                </a:rPr>
                <a:t>Parameters</a:t>
              </a:r>
              <a:endParaRPr/>
            </a:p>
          </p:txBody>
        </p:sp>
        <p:sp>
          <p:nvSpPr>
            <p:cNvPr id="235" name="Google Shape;235;p7"/>
            <p:cNvSpPr txBox="1"/>
            <p:nvPr/>
          </p:nvSpPr>
          <p:spPr>
            <a:xfrm>
              <a:off x="0" y="2066290"/>
              <a:ext cx="15638876" cy="709930"/>
            </a:xfrm>
            <a:prstGeom prst="rect">
              <a:avLst/>
            </a:prstGeom>
            <a:noFill/>
            <a:ln>
              <a:noFill/>
            </a:ln>
          </p:spPr>
          <p:txBody>
            <a:bodyPr anchorCtr="0" anchor="t" bIns="0" lIns="0" spcFirstLastPara="1" rIns="0" wrap="square" tIns="0">
              <a:spAutoFit/>
            </a:bodyPr>
            <a:lstStyle/>
            <a:p>
              <a:pPr indent="0" lvl="0" marL="0" marR="0" rtl="0" algn="l">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THAT WE'RE USING</a:t>
              </a:r>
              <a:endParaRPr/>
            </a:p>
          </p:txBody>
        </p:sp>
      </p:grpSp>
      <p:grpSp>
        <p:nvGrpSpPr>
          <p:cNvPr id="236" name="Google Shape;236;p7"/>
          <p:cNvGrpSpPr/>
          <p:nvPr/>
        </p:nvGrpSpPr>
        <p:grpSpPr>
          <a:xfrm>
            <a:off x="16922248" y="5453764"/>
            <a:ext cx="337052" cy="3804536"/>
            <a:chOff x="0" y="0"/>
            <a:chExt cx="449403" cy="5072715"/>
          </a:xfrm>
        </p:grpSpPr>
        <p:sp>
          <p:nvSpPr>
            <p:cNvPr id="237" name="Google Shape;237;p7"/>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7"/>
          <p:cNvSpPr/>
          <p:nvPr/>
        </p:nvSpPr>
        <p:spPr>
          <a:xfrm>
            <a:off x="1395054" y="4876800"/>
            <a:ext cx="3224049" cy="3238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txBox="1"/>
          <p:nvPr/>
        </p:nvSpPr>
        <p:spPr>
          <a:xfrm>
            <a:off x="1028700" y="6148903"/>
            <a:ext cx="3956758" cy="986155"/>
          </a:xfrm>
          <a:prstGeom prst="rect">
            <a:avLst/>
          </a:prstGeom>
          <a:noFill/>
          <a:ln>
            <a:noFill/>
          </a:ln>
        </p:spPr>
        <p:txBody>
          <a:bodyPr anchorCtr="0" anchor="t" bIns="0" lIns="0" spcFirstLastPara="1" rIns="0" wrap="square" tIns="0">
            <a:spAutoFit/>
          </a:bodyPr>
          <a:lstStyle/>
          <a:p>
            <a:pPr indent="0" lvl="0" marL="0" marR="0" rtl="0" algn="ctr">
              <a:lnSpc>
                <a:spcPct val="139964"/>
              </a:lnSpc>
              <a:spcBef>
                <a:spcPts val="0"/>
              </a:spcBef>
              <a:spcAft>
                <a:spcPts val="0"/>
              </a:spcAft>
              <a:buNone/>
            </a:pPr>
            <a:r>
              <a:rPr b="0" i="0" lang="en-US" sz="2800" u="none" cap="none" strike="noStrike">
                <a:solidFill>
                  <a:srgbClr val="5B02FF"/>
                </a:solidFill>
                <a:latin typeface="Arial"/>
                <a:ea typeface="Arial"/>
                <a:cs typeface="Arial"/>
                <a:sym typeface="Arial"/>
              </a:rPr>
              <a:t>Economic moat</a:t>
            </a:r>
            <a:endParaRPr/>
          </a:p>
          <a:p>
            <a:pPr indent="0" lvl="0" marL="0" marR="0" rtl="0" algn="ctr">
              <a:lnSpc>
                <a:spcPct val="140014"/>
              </a:lnSpc>
              <a:spcBef>
                <a:spcPts val="0"/>
              </a:spcBef>
              <a:spcAft>
                <a:spcPts val="0"/>
              </a:spcAft>
              <a:buNone/>
            </a:pPr>
            <a:r>
              <a:rPr b="0" i="0" lang="en-US" sz="2799" u="none" cap="none" strike="noStrike">
                <a:solidFill>
                  <a:srgbClr val="5B02FF"/>
                </a:solidFill>
                <a:latin typeface="Arial"/>
                <a:ea typeface="Arial"/>
                <a:cs typeface="Arial"/>
                <a:sym typeface="Arial"/>
              </a:rPr>
              <a:t>&amp; Ratios</a:t>
            </a:r>
            <a:endParaRPr/>
          </a:p>
        </p:txBody>
      </p:sp>
      <p:sp>
        <p:nvSpPr>
          <p:cNvPr id="241" name="Google Shape;241;p7"/>
          <p:cNvSpPr/>
          <p:nvPr/>
        </p:nvSpPr>
        <p:spPr>
          <a:xfrm>
            <a:off x="6081354" y="4876800"/>
            <a:ext cx="3224049" cy="3238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txBox="1"/>
          <p:nvPr/>
        </p:nvSpPr>
        <p:spPr>
          <a:xfrm>
            <a:off x="6404411" y="5721985"/>
            <a:ext cx="2507208" cy="1481455"/>
          </a:xfrm>
          <a:prstGeom prst="rect">
            <a:avLst/>
          </a:prstGeom>
          <a:noFill/>
          <a:ln>
            <a:noFill/>
          </a:ln>
        </p:spPr>
        <p:txBody>
          <a:bodyPr anchorCtr="0" anchor="t" bIns="0" lIns="0" spcFirstLastPara="1" rIns="0" wrap="square" tIns="0">
            <a:spAutoFit/>
          </a:bodyPr>
          <a:lstStyle/>
          <a:p>
            <a:pPr indent="0" lvl="0" marL="0" marR="0" rtl="0" algn="ctr">
              <a:lnSpc>
                <a:spcPct val="139964"/>
              </a:lnSpc>
              <a:spcBef>
                <a:spcPts val="0"/>
              </a:spcBef>
              <a:spcAft>
                <a:spcPts val="0"/>
              </a:spcAft>
              <a:buNone/>
            </a:pPr>
            <a:r>
              <a:rPr b="0" i="0" lang="en-US" sz="2800" u="none" cap="none" strike="noStrike">
                <a:solidFill>
                  <a:srgbClr val="5B02FF"/>
                </a:solidFill>
                <a:latin typeface="Arial"/>
                <a:ea typeface="Arial"/>
                <a:cs typeface="Arial"/>
                <a:sym typeface="Arial"/>
              </a:rPr>
              <a:t>Business Model and Management</a:t>
            </a:r>
            <a:endParaRPr/>
          </a:p>
        </p:txBody>
      </p:sp>
      <p:sp>
        <p:nvSpPr>
          <p:cNvPr id="243" name="Google Shape;243;p7"/>
          <p:cNvSpPr/>
          <p:nvPr/>
        </p:nvSpPr>
        <p:spPr>
          <a:xfrm>
            <a:off x="10964085" y="4876800"/>
            <a:ext cx="3224049" cy="3238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txBox="1"/>
          <p:nvPr/>
        </p:nvSpPr>
        <p:spPr>
          <a:xfrm>
            <a:off x="10597732" y="6148903"/>
            <a:ext cx="3956758" cy="490855"/>
          </a:xfrm>
          <a:prstGeom prst="rect">
            <a:avLst/>
          </a:prstGeom>
          <a:noFill/>
          <a:ln>
            <a:noFill/>
          </a:ln>
        </p:spPr>
        <p:txBody>
          <a:bodyPr anchorCtr="0" anchor="t" bIns="0" lIns="0" spcFirstLastPara="1" rIns="0" wrap="square" tIns="0">
            <a:spAutoFit/>
          </a:bodyPr>
          <a:lstStyle/>
          <a:p>
            <a:pPr indent="0" lvl="0" marL="0" marR="0" rtl="0" algn="ctr">
              <a:lnSpc>
                <a:spcPct val="139964"/>
              </a:lnSpc>
              <a:spcBef>
                <a:spcPts val="0"/>
              </a:spcBef>
              <a:spcAft>
                <a:spcPts val="0"/>
              </a:spcAft>
              <a:buNone/>
            </a:pPr>
            <a:r>
              <a:rPr b="0" i="0" lang="en-US" sz="2800" u="none" cap="none" strike="noStrike">
                <a:solidFill>
                  <a:srgbClr val="5B02FF"/>
                </a:solidFill>
                <a:latin typeface="Arial"/>
                <a:ea typeface="Arial"/>
                <a:cs typeface="Arial"/>
                <a:sym typeface="Arial"/>
              </a:rPr>
              <a:t>Future Prospects</a:t>
            </a:r>
            <a:endParaRPr/>
          </a:p>
        </p:txBody>
      </p:sp>
      <p:grpSp>
        <p:nvGrpSpPr>
          <p:cNvPr id="245" name="Google Shape;245;p7"/>
          <p:cNvGrpSpPr/>
          <p:nvPr/>
        </p:nvGrpSpPr>
        <p:grpSpPr>
          <a:xfrm>
            <a:off x="15784033" y="1034577"/>
            <a:ext cx="1475267" cy="337052"/>
            <a:chOff x="992" y="0"/>
            <a:chExt cx="1967023" cy="449403"/>
          </a:xfrm>
        </p:grpSpPr>
        <p:sp>
          <p:nvSpPr>
            <p:cNvPr id="246" name="Google Shape;246;p7"/>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252" name="Shape 252"/>
        <p:cNvGrpSpPr/>
        <p:nvPr/>
      </p:nvGrpSpPr>
      <p:grpSpPr>
        <a:xfrm>
          <a:off x="0" y="0"/>
          <a:ext cx="0" cy="0"/>
          <a:chOff x="0" y="0"/>
          <a:chExt cx="0" cy="0"/>
        </a:xfrm>
      </p:grpSpPr>
      <p:pic>
        <p:nvPicPr>
          <p:cNvPr id="253" name="Google Shape;253;p8"/>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254" name="Google Shape;254;p8"/>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255" name="Google Shape;255;p8"/>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grpSp>
        <p:nvGrpSpPr>
          <p:cNvPr id="256" name="Google Shape;256;p8"/>
          <p:cNvGrpSpPr/>
          <p:nvPr/>
        </p:nvGrpSpPr>
        <p:grpSpPr>
          <a:xfrm>
            <a:off x="3079928" y="3253254"/>
            <a:ext cx="5595058" cy="2578136"/>
            <a:chOff x="0" y="-19050"/>
            <a:chExt cx="7460077" cy="3437515"/>
          </a:xfrm>
        </p:grpSpPr>
        <p:sp>
          <p:nvSpPr>
            <p:cNvPr id="257" name="Google Shape;257;p8"/>
            <p:cNvSpPr txBox="1"/>
            <p:nvPr/>
          </p:nvSpPr>
          <p:spPr>
            <a:xfrm>
              <a:off x="0" y="-19050"/>
              <a:ext cx="7460077" cy="709930"/>
            </a:xfrm>
            <a:prstGeom prst="rect">
              <a:avLst/>
            </a:prstGeom>
            <a:noFill/>
            <a:ln>
              <a:noFill/>
            </a:ln>
          </p:spPr>
          <p:txBody>
            <a:bodyPr anchorCtr="0" anchor="t" bIns="0" lIns="0" spcFirstLastPara="1" rIns="0" wrap="square" tIns="0">
              <a:spAutoFit/>
            </a:bodyPr>
            <a:lstStyle/>
            <a:p>
              <a:pPr indent="0" lvl="0" marL="0" marR="0" rtl="0" algn="l">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GROWTH (5/5)</a:t>
              </a:r>
              <a:endParaRPr/>
            </a:p>
          </p:txBody>
        </p:sp>
        <p:sp>
          <p:nvSpPr>
            <p:cNvPr id="258" name="Google Shape;258;p8"/>
            <p:cNvSpPr txBox="1"/>
            <p:nvPr/>
          </p:nvSpPr>
          <p:spPr>
            <a:xfrm>
              <a:off x="0" y="1010968"/>
              <a:ext cx="7460077" cy="24074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The Operating Income and Net income have also seen 14.4% and 15.5% CAGR change respectively over the same period</a:t>
              </a:r>
              <a:endParaRPr/>
            </a:p>
          </p:txBody>
        </p:sp>
      </p:grpSp>
      <p:grpSp>
        <p:nvGrpSpPr>
          <p:cNvPr id="259" name="Google Shape;259;p8"/>
          <p:cNvGrpSpPr/>
          <p:nvPr/>
        </p:nvGrpSpPr>
        <p:grpSpPr>
          <a:xfrm>
            <a:off x="3079928" y="6680165"/>
            <a:ext cx="5595058" cy="2578136"/>
            <a:chOff x="0" y="-19050"/>
            <a:chExt cx="7460077" cy="3437515"/>
          </a:xfrm>
        </p:grpSpPr>
        <p:sp>
          <p:nvSpPr>
            <p:cNvPr id="260" name="Google Shape;260;p8"/>
            <p:cNvSpPr txBox="1"/>
            <p:nvPr/>
          </p:nvSpPr>
          <p:spPr>
            <a:xfrm>
              <a:off x="0" y="-19050"/>
              <a:ext cx="7460077" cy="709930"/>
            </a:xfrm>
            <a:prstGeom prst="rect">
              <a:avLst/>
            </a:prstGeom>
            <a:noFill/>
            <a:ln>
              <a:noFill/>
            </a:ln>
          </p:spPr>
          <p:txBody>
            <a:bodyPr anchorCtr="0" anchor="t" bIns="0" lIns="0" spcFirstLastPara="1" rIns="0" wrap="square" tIns="0">
              <a:spAutoFit/>
            </a:bodyPr>
            <a:lstStyle/>
            <a:p>
              <a:pPr indent="0" lvl="0" marL="0" marR="0" rtl="0" algn="l">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CASH FLOW (4/5)</a:t>
              </a:r>
              <a:endParaRPr/>
            </a:p>
          </p:txBody>
        </p:sp>
        <p:sp>
          <p:nvSpPr>
            <p:cNvPr id="261" name="Google Shape;261;p8"/>
            <p:cNvSpPr txBox="1"/>
            <p:nvPr/>
          </p:nvSpPr>
          <p:spPr>
            <a:xfrm>
              <a:off x="0" y="1010968"/>
              <a:ext cx="7460077" cy="24074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The net income margin has declined and the Cap-Ex as a percentage of sales has reduced over the recent years.</a:t>
              </a:r>
              <a:endParaRPr/>
            </a:p>
          </p:txBody>
        </p:sp>
      </p:grpSp>
      <p:pic>
        <p:nvPicPr>
          <p:cNvPr id="262" name="Google Shape;262;p8"/>
          <p:cNvPicPr preferRelativeResize="0"/>
          <p:nvPr/>
        </p:nvPicPr>
        <p:blipFill rotWithShape="1">
          <a:blip r:embed="rId5">
            <a:alphaModFix/>
          </a:blip>
          <a:srcRect b="0" l="0" r="0" t="0"/>
          <a:stretch/>
        </p:blipFill>
        <p:spPr>
          <a:xfrm>
            <a:off x="1898828" y="3267542"/>
            <a:ext cx="430306" cy="430306"/>
          </a:xfrm>
          <a:prstGeom prst="rect">
            <a:avLst/>
          </a:prstGeom>
          <a:noFill/>
          <a:ln>
            <a:noFill/>
          </a:ln>
        </p:spPr>
      </p:pic>
      <p:pic>
        <p:nvPicPr>
          <p:cNvPr id="263" name="Google Shape;263;p8"/>
          <p:cNvPicPr preferRelativeResize="0"/>
          <p:nvPr/>
        </p:nvPicPr>
        <p:blipFill rotWithShape="1">
          <a:blip r:embed="rId5">
            <a:alphaModFix/>
          </a:blip>
          <a:srcRect b="0" l="0" r="0" t="0"/>
          <a:stretch/>
        </p:blipFill>
        <p:spPr>
          <a:xfrm>
            <a:off x="1898828" y="6694452"/>
            <a:ext cx="430306" cy="430306"/>
          </a:xfrm>
          <a:prstGeom prst="rect">
            <a:avLst/>
          </a:prstGeom>
          <a:noFill/>
          <a:ln>
            <a:noFill/>
          </a:ln>
        </p:spPr>
      </p:pic>
      <p:grpSp>
        <p:nvGrpSpPr>
          <p:cNvPr id="264" name="Google Shape;264;p8"/>
          <p:cNvGrpSpPr/>
          <p:nvPr/>
        </p:nvGrpSpPr>
        <p:grpSpPr>
          <a:xfrm>
            <a:off x="10962847" y="3253254"/>
            <a:ext cx="5595058" cy="3035336"/>
            <a:chOff x="0" y="-19050"/>
            <a:chExt cx="7460077" cy="4047115"/>
          </a:xfrm>
        </p:grpSpPr>
        <p:sp>
          <p:nvSpPr>
            <p:cNvPr id="265" name="Google Shape;265;p8"/>
            <p:cNvSpPr txBox="1"/>
            <p:nvPr/>
          </p:nvSpPr>
          <p:spPr>
            <a:xfrm>
              <a:off x="0" y="-19050"/>
              <a:ext cx="7460077" cy="709930"/>
            </a:xfrm>
            <a:prstGeom prst="rect">
              <a:avLst/>
            </a:prstGeom>
            <a:noFill/>
            <a:ln>
              <a:noFill/>
            </a:ln>
          </p:spPr>
          <p:txBody>
            <a:bodyPr anchorCtr="0" anchor="t" bIns="0" lIns="0" spcFirstLastPara="1" rIns="0" wrap="square" tIns="0">
              <a:spAutoFit/>
            </a:bodyPr>
            <a:lstStyle/>
            <a:p>
              <a:pPr indent="0" lvl="0" marL="0" marR="0" rtl="0" algn="l">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PROFITABILITY (3/5)</a:t>
              </a:r>
              <a:endParaRPr/>
            </a:p>
          </p:txBody>
        </p:sp>
        <p:sp>
          <p:nvSpPr>
            <p:cNvPr id="266" name="Google Shape;266;p8"/>
            <p:cNvSpPr txBox="1"/>
            <p:nvPr/>
          </p:nvSpPr>
          <p:spPr>
            <a:xfrm>
              <a:off x="0" y="1010968"/>
              <a:ext cx="7460077" cy="30170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The gross margin has almost flattened over the years. However, the margins are likely to remain flattened in the future without any significant improvement. </a:t>
              </a:r>
              <a:endParaRPr/>
            </a:p>
          </p:txBody>
        </p:sp>
      </p:grpSp>
      <p:grpSp>
        <p:nvGrpSpPr>
          <p:cNvPr id="267" name="Google Shape;267;p8"/>
          <p:cNvGrpSpPr/>
          <p:nvPr/>
        </p:nvGrpSpPr>
        <p:grpSpPr>
          <a:xfrm>
            <a:off x="10962847" y="6680165"/>
            <a:ext cx="6623758" cy="2578136"/>
            <a:chOff x="0" y="-19050"/>
            <a:chExt cx="8831677" cy="3437515"/>
          </a:xfrm>
        </p:grpSpPr>
        <p:sp>
          <p:nvSpPr>
            <p:cNvPr id="268" name="Google Shape;268;p8"/>
            <p:cNvSpPr txBox="1"/>
            <p:nvPr/>
          </p:nvSpPr>
          <p:spPr>
            <a:xfrm>
              <a:off x="0" y="-19050"/>
              <a:ext cx="8831677" cy="709930"/>
            </a:xfrm>
            <a:prstGeom prst="rect">
              <a:avLst/>
            </a:prstGeom>
            <a:noFill/>
            <a:ln>
              <a:noFill/>
            </a:ln>
          </p:spPr>
          <p:txBody>
            <a:bodyPr anchorCtr="0" anchor="t" bIns="0" lIns="0" spcFirstLastPara="1" rIns="0" wrap="square" tIns="0">
              <a:spAutoFit/>
            </a:bodyPr>
            <a:lstStyle/>
            <a:p>
              <a:pPr indent="0" lvl="0" marL="0" marR="0" rtl="0" algn="l">
                <a:lnSpc>
                  <a:spcPct val="119970"/>
                </a:lnSpc>
                <a:spcBef>
                  <a:spcPts val="0"/>
                </a:spcBef>
                <a:spcAft>
                  <a:spcPts val="0"/>
                </a:spcAft>
                <a:buNone/>
              </a:pPr>
              <a:r>
                <a:rPr b="0" i="0" lang="en-US" sz="3400" u="none" cap="none" strike="noStrike">
                  <a:solidFill>
                    <a:srgbClr val="FFFFFF"/>
                  </a:solidFill>
                  <a:latin typeface="Arial"/>
                  <a:ea typeface="Arial"/>
                  <a:cs typeface="Arial"/>
                  <a:sym typeface="Arial"/>
                </a:rPr>
                <a:t>EFFICIENCY (2/5)</a:t>
              </a:r>
              <a:endParaRPr/>
            </a:p>
          </p:txBody>
        </p:sp>
        <p:sp>
          <p:nvSpPr>
            <p:cNvPr id="269" name="Google Shape;269;p8"/>
            <p:cNvSpPr txBox="1"/>
            <p:nvPr/>
          </p:nvSpPr>
          <p:spPr>
            <a:xfrm>
              <a:off x="0" y="1010968"/>
              <a:ext cx="8831677" cy="24074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FFFFFF"/>
                  </a:solidFill>
                  <a:latin typeface="Arial"/>
                  <a:ea typeface="Arial"/>
                  <a:cs typeface="Arial"/>
                  <a:sym typeface="Arial"/>
                </a:rPr>
                <a:t>Overall the business efficiency has declined over the years as the company expanded into new formulations and across new geographies.</a:t>
              </a:r>
              <a:endParaRPr/>
            </a:p>
          </p:txBody>
        </p:sp>
      </p:grpSp>
      <p:pic>
        <p:nvPicPr>
          <p:cNvPr id="270" name="Google Shape;270;p8"/>
          <p:cNvPicPr preferRelativeResize="0"/>
          <p:nvPr/>
        </p:nvPicPr>
        <p:blipFill rotWithShape="1">
          <a:blip r:embed="rId5">
            <a:alphaModFix/>
          </a:blip>
          <a:srcRect b="0" l="0" r="0" t="0"/>
          <a:stretch/>
        </p:blipFill>
        <p:spPr>
          <a:xfrm>
            <a:off x="9781747" y="3267542"/>
            <a:ext cx="430306" cy="430306"/>
          </a:xfrm>
          <a:prstGeom prst="rect">
            <a:avLst/>
          </a:prstGeom>
          <a:noFill/>
          <a:ln>
            <a:noFill/>
          </a:ln>
        </p:spPr>
      </p:pic>
      <p:pic>
        <p:nvPicPr>
          <p:cNvPr id="271" name="Google Shape;271;p8"/>
          <p:cNvPicPr preferRelativeResize="0"/>
          <p:nvPr/>
        </p:nvPicPr>
        <p:blipFill rotWithShape="1">
          <a:blip r:embed="rId5">
            <a:alphaModFix/>
          </a:blip>
          <a:srcRect b="0" l="0" r="0" t="0"/>
          <a:stretch/>
        </p:blipFill>
        <p:spPr>
          <a:xfrm>
            <a:off x="9781747" y="6694452"/>
            <a:ext cx="430306" cy="430306"/>
          </a:xfrm>
          <a:prstGeom prst="rect">
            <a:avLst/>
          </a:prstGeom>
          <a:noFill/>
          <a:ln>
            <a:noFill/>
          </a:ln>
        </p:spPr>
      </p:pic>
      <p:sp>
        <p:nvSpPr>
          <p:cNvPr id="272" name="Google Shape;272;p8"/>
          <p:cNvSpPr txBox="1"/>
          <p:nvPr/>
        </p:nvSpPr>
        <p:spPr>
          <a:xfrm>
            <a:off x="1028700" y="981075"/>
            <a:ext cx="12246948" cy="1020445"/>
          </a:xfrm>
          <a:prstGeom prst="rect">
            <a:avLst/>
          </a:prstGeom>
          <a:noFill/>
          <a:ln>
            <a:noFill/>
          </a:ln>
        </p:spPr>
        <p:txBody>
          <a:bodyPr anchorCtr="0" anchor="t" bIns="0" lIns="0" spcFirstLastPara="1" rIns="0" wrap="square" tIns="0">
            <a:spAutoFit/>
          </a:bodyPr>
          <a:lstStyle/>
          <a:p>
            <a:pPr indent="0" lvl="0" marL="0" marR="0" rtl="0" algn="l">
              <a:lnSpc>
                <a:spcPct val="125000"/>
              </a:lnSpc>
              <a:spcBef>
                <a:spcPts val="0"/>
              </a:spcBef>
              <a:spcAft>
                <a:spcPts val="0"/>
              </a:spcAft>
              <a:buNone/>
            </a:pPr>
            <a:r>
              <a:rPr b="0" i="0" lang="en-US" sz="6400" u="none" cap="none" strike="noStrike">
                <a:solidFill>
                  <a:srgbClr val="FFFFFF"/>
                </a:solidFill>
                <a:latin typeface="Arial"/>
                <a:ea typeface="Arial"/>
                <a:cs typeface="Arial"/>
                <a:sym typeface="Arial"/>
              </a:rPr>
              <a:t>RATIOS</a:t>
            </a:r>
            <a:endParaRPr/>
          </a:p>
        </p:txBody>
      </p:sp>
      <p:grpSp>
        <p:nvGrpSpPr>
          <p:cNvPr id="273" name="Google Shape;273;p8"/>
          <p:cNvGrpSpPr/>
          <p:nvPr/>
        </p:nvGrpSpPr>
        <p:grpSpPr>
          <a:xfrm>
            <a:off x="1028700" y="5453764"/>
            <a:ext cx="337052" cy="3804536"/>
            <a:chOff x="0" y="0"/>
            <a:chExt cx="449403" cy="5072715"/>
          </a:xfrm>
        </p:grpSpPr>
        <p:sp>
          <p:nvSpPr>
            <p:cNvPr id="274" name="Google Shape;274;p8"/>
            <p:cNvSpPr/>
            <p:nvPr/>
          </p:nvSpPr>
          <p:spPr>
            <a:xfrm rot="-5400000">
              <a:off x="-1816900" y="1914617"/>
              <a:ext cx="4083203" cy="253969"/>
            </a:xfrm>
            <a:custGeom>
              <a:rect b="b" l="l" r="r" t="t"/>
              <a:pathLst>
                <a:path extrusionOk="0" h="440690" w="7085214">
                  <a:moveTo>
                    <a:pt x="7047114" y="0"/>
                  </a:moveTo>
                  <a:cubicBezTo>
                    <a:pt x="7025524" y="0"/>
                    <a:pt x="7009014" y="16510"/>
                    <a:pt x="7009014" y="38100"/>
                  </a:cubicBezTo>
                  <a:lnTo>
                    <a:pt x="7009014" y="193040"/>
                  </a:lnTo>
                  <a:lnTo>
                    <a:pt x="76200" y="193040"/>
                  </a:lnTo>
                  <a:lnTo>
                    <a:pt x="76200" y="38100"/>
                  </a:lnTo>
                  <a:cubicBezTo>
                    <a:pt x="76200" y="16510"/>
                    <a:pt x="59690" y="0"/>
                    <a:pt x="38100" y="0"/>
                  </a:cubicBezTo>
                  <a:cubicBezTo>
                    <a:pt x="16510" y="0"/>
                    <a:pt x="0" y="16510"/>
                    <a:pt x="0" y="38100"/>
                  </a:cubicBezTo>
                  <a:lnTo>
                    <a:pt x="0" y="402590"/>
                  </a:lnTo>
                  <a:cubicBezTo>
                    <a:pt x="0" y="424180"/>
                    <a:pt x="16510" y="440690"/>
                    <a:pt x="38100" y="440690"/>
                  </a:cubicBezTo>
                  <a:cubicBezTo>
                    <a:pt x="59690" y="440690"/>
                    <a:pt x="76200" y="424180"/>
                    <a:pt x="76200" y="402590"/>
                  </a:cubicBezTo>
                  <a:lnTo>
                    <a:pt x="76200" y="269240"/>
                  </a:lnTo>
                  <a:lnTo>
                    <a:pt x="7009014" y="269240"/>
                  </a:lnTo>
                  <a:lnTo>
                    <a:pt x="7009014" y="402590"/>
                  </a:lnTo>
                  <a:cubicBezTo>
                    <a:pt x="7009014" y="424180"/>
                    <a:pt x="7025524" y="440690"/>
                    <a:pt x="7047114" y="440690"/>
                  </a:cubicBezTo>
                  <a:cubicBezTo>
                    <a:pt x="7068704" y="440690"/>
                    <a:pt x="7085214" y="424180"/>
                    <a:pt x="7085214" y="402590"/>
                  </a:cubicBezTo>
                  <a:lnTo>
                    <a:pt x="7085214" y="38100"/>
                  </a:lnTo>
                  <a:cubicBezTo>
                    <a:pt x="7085214" y="16510"/>
                    <a:pt x="7067435" y="0"/>
                    <a:pt x="7047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0" y="4623312"/>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8"/>
          <p:cNvGrpSpPr/>
          <p:nvPr/>
        </p:nvGrpSpPr>
        <p:grpSpPr>
          <a:xfrm>
            <a:off x="15784033" y="1034577"/>
            <a:ext cx="1475267" cy="337052"/>
            <a:chOff x="992" y="0"/>
            <a:chExt cx="1967023" cy="449403"/>
          </a:xfrm>
        </p:grpSpPr>
        <p:sp>
          <p:nvSpPr>
            <p:cNvPr id="277" name="Google Shape;277;p8"/>
            <p:cNvSpPr/>
            <p:nvPr/>
          </p:nvSpPr>
          <p:spPr>
            <a:xfrm>
              <a:off x="1518612"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807897" y="0"/>
              <a:ext cx="449403" cy="449403"/>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992" y="2452"/>
              <a:ext cx="442517" cy="444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2FF"/>
        </a:solidFill>
      </p:bgPr>
    </p:bg>
    <p:spTree>
      <p:nvGrpSpPr>
        <p:cNvPr id="283" name="Shape 283"/>
        <p:cNvGrpSpPr/>
        <p:nvPr/>
      </p:nvGrpSpPr>
      <p:grpSpPr>
        <a:xfrm>
          <a:off x="0" y="0"/>
          <a:ext cx="0" cy="0"/>
          <a:chOff x="0" y="0"/>
          <a:chExt cx="0" cy="0"/>
        </a:xfrm>
      </p:grpSpPr>
      <p:pic>
        <p:nvPicPr>
          <p:cNvPr id="284" name="Google Shape;284;p9"/>
          <p:cNvPicPr preferRelativeResize="0"/>
          <p:nvPr/>
        </p:nvPicPr>
        <p:blipFill rotWithShape="1">
          <a:blip r:embed="rId3">
            <a:alphaModFix amt="30000"/>
          </a:blip>
          <a:srcRect b="0" l="0" r="0" t="0"/>
          <a:stretch/>
        </p:blipFill>
        <p:spPr>
          <a:xfrm rot="5400000">
            <a:off x="-464762" y="-4232881"/>
            <a:ext cx="18752762" cy="18752762"/>
          </a:xfrm>
          <a:prstGeom prst="rect">
            <a:avLst/>
          </a:prstGeom>
          <a:noFill/>
          <a:ln>
            <a:noFill/>
          </a:ln>
        </p:spPr>
      </p:pic>
      <p:pic>
        <p:nvPicPr>
          <p:cNvPr id="285" name="Google Shape;285;p9"/>
          <p:cNvPicPr preferRelativeResize="0"/>
          <p:nvPr/>
        </p:nvPicPr>
        <p:blipFill rotWithShape="1">
          <a:blip r:embed="rId4">
            <a:alphaModFix amt="69000"/>
          </a:blip>
          <a:srcRect b="0" l="0" r="0" t="0"/>
          <a:stretch/>
        </p:blipFill>
        <p:spPr>
          <a:xfrm rot="1720509">
            <a:off x="-8746119" y="3771900"/>
            <a:ext cx="18700245" cy="15708206"/>
          </a:xfrm>
          <a:prstGeom prst="rect">
            <a:avLst/>
          </a:prstGeom>
          <a:noFill/>
          <a:ln>
            <a:noFill/>
          </a:ln>
        </p:spPr>
      </p:pic>
      <p:pic>
        <p:nvPicPr>
          <p:cNvPr id="286" name="Google Shape;286;p9"/>
          <p:cNvPicPr preferRelativeResize="0"/>
          <p:nvPr/>
        </p:nvPicPr>
        <p:blipFill rotWithShape="1">
          <a:blip r:embed="rId4">
            <a:alphaModFix amt="67000"/>
          </a:blip>
          <a:srcRect b="0" l="0" r="0" t="0"/>
          <a:stretch/>
        </p:blipFill>
        <p:spPr>
          <a:xfrm rot="10800000">
            <a:off x="2835003" y="-10298006"/>
            <a:ext cx="18700246" cy="15708206"/>
          </a:xfrm>
          <a:prstGeom prst="rect">
            <a:avLst/>
          </a:prstGeom>
          <a:noFill/>
          <a:ln>
            <a:noFill/>
          </a:ln>
        </p:spPr>
      </p:pic>
      <p:sp>
        <p:nvSpPr>
          <p:cNvPr id="287" name="Google Shape;287;p9"/>
          <p:cNvSpPr/>
          <p:nvPr/>
        </p:nvSpPr>
        <p:spPr>
          <a:xfrm>
            <a:off x="16922248" y="6020184"/>
            <a:ext cx="337052" cy="337052"/>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0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9"/>
          <p:cNvPicPr preferRelativeResize="0"/>
          <p:nvPr/>
        </p:nvPicPr>
        <p:blipFill rotWithShape="1">
          <a:blip r:embed="rId5">
            <a:alphaModFix/>
          </a:blip>
          <a:srcRect b="0" l="0" r="0" t="0"/>
          <a:stretch/>
        </p:blipFill>
        <p:spPr>
          <a:xfrm>
            <a:off x="9144000" y="0"/>
            <a:ext cx="9144000" cy="4477807"/>
          </a:xfrm>
          <a:prstGeom prst="rect">
            <a:avLst/>
          </a:prstGeom>
          <a:noFill/>
          <a:ln>
            <a:noFill/>
          </a:ln>
        </p:spPr>
      </p:pic>
      <p:pic>
        <p:nvPicPr>
          <p:cNvPr id="289" name="Google Shape;289;p9"/>
          <p:cNvPicPr preferRelativeResize="0"/>
          <p:nvPr/>
        </p:nvPicPr>
        <p:blipFill rotWithShape="1">
          <a:blip r:embed="rId6">
            <a:alphaModFix/>
          </a:blip>
          <a:srcRect b="0" l="0" r="0" t="0"/>
          <a:stretch/>
        </p:blipFill>
        <p:spPr>
          <a:xfrm>
            <a:off x="9004610" y="5280663"/>
            <a:ext cx="9422779" cy="5006337"/>
          </a:xfrm>
          <a:prstGeom prst="rect">
            <a:avLst/>
          </a:prstGeom>
          <a:noFill/>
          <a:ln>
            <a:noFill/>
          </a:ln>
        </p:spPr>
      </p:pic>
      <p:pic>
        <p:nvPicPr>
          <p:cNvPr id="290" name="Google Shape;290;p9"/>
          <p:cNvPicPr preferRelativeResize="0"/>
          <p:nvPr/>
        </p:nvPicPr>
        <p:blipFill rotWithShape="1">
          <a:blip r:embed="rId7">
            <a:alphaModFix/>
          </a:blip>
          <a:srcRect b="0" l="0" r="0" t="0"/>
          <a:stretch/>
        </p:blipFill>
        <p:spPr>
          <a:xfrm>
            <a:off x="0" y="5632464"/>
            <a:ext cx="8341896" cy="4654536"/>
          </a:xfrm>
          <a:prstGeom prst="rect">
            <a:avLst/>
          </a:prstGeom>
          <a:noFill/>
          <a:ln>
            <a:noFill/>
          </a:ln>
        </p:spPr>
      </p:pic>
      <p:pic>
        <p:nvPicPr>
          <p:cNvPr id="291" name="Google Shape;291;p9"/>
          <p:cNvPicPr preferRelativeResize="0"/>
          <p:nvPr/>
        </p:nvPicPr>
        <p:blipFill rotWithShape="1">
          <a:blip r:embed="rId8">
            <a:alphaModFix/>
          </a:blip>
          <a:srcRect b="0" l="0" r="0" t="0"/>
          <a:stretch/>
        </p:blipFill>
        <p:spPr>
          <a:xfrm>
            <a:off x="0" y="0"/>
            <a:ext cx="8622532" cy="4548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