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0346-EF50-471D-ABDE-9BA8880EB3BE}"/>
              </a:ext>
            </a:extLst>
          </p:cNvPr>
          <p:cNvSpPr>
            <a:spLocks noGrp="1"/>
          </p:cNvSpPr>
          <p:nvPr>
            <p:ph type="ctrTitle"/>
          </p:nvPr>
        </p:nvSpPr>
        <p:spPr/>
        <p:txBody>
          <a:bodyPr/>
          <a:lstStyle/>
          <a:p>
            <a:r>
              <a:rPr lang="en-IN" dirty="0"/>
              <a:t>Predicting Best </a:t>
            </a:r>
            <a:r>
              <a:rPr lang="en-IN" dirty="0" err="1"/>
              <a:t>Neighborhood</a:t>
            </a:r>
            <a:r>
              <a:rPr lang="en-IN" dirty="0"/>
              <a:t> for New Business</a:t>
            </a:r>
          </a:p>
        </p:txBody>
      </p:sp>
    </p:spTree>
    <p:extLst>
      <p:ext uri="{BB962C8B-B14F-4D97-AF65-F5344CB8AC3E}">
        <p14:creationId xmlns:p14="http://schemas.microsoft.com/office/powerpoint/2010/main" val="14443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C182-905E-4EA6-A47A-AC8A2B0721F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20046E8-1AC2-4474-8781-B25956B65BB8}"/>
              </a:ext>
            </a:extLst>
          </p:cNvPr>
          <p:cNvSpPr>
            <a:spLocks noGrp="1"/>
          </p:cNvSpPr>
          <p:nvPr>
            <p:ph idx="1"/>
          </p:nvPr>
        </p:nvSpPr>
        <p:spPr/>
        <p:txBody>
          <a:bodyPr/>
          <a:lstStyle/>
          <a:p>
            <a:r>
              <a:rPr lang="en-US" dirty="0"/>
              <a:t>Comparing the maps we can notice the majority of the restaurants grouped on main streets and on the south of the city, although some of the </a:t>
            </a:r>
            <a:r>
              <a:rPr lang="en-US" dirty="0" err="1"/>
              <a:t>welthiest</a:t>
            </a:r>
            <a:r>
              <a:rPr lang="en-US" dirty="0"/>
              <a:t> neighborhoods are up to the north. Also, the areas with a dense population don't reflect on the number of restaurants.</a:t>
            </a:r>
            <a:endParaRPr lang="en-IN" dirty="0"/>
          </a:p>
        </p:txBody>
      </p:sp>
    </p:spTree>
    <p:extLst>
      <p:ext uri="{BB962C8B-B14F-4D97-AF65-F5344CB8AC3E}">
        <p14:creationId xmlns:p14="http://schemas.microsoft.com/office/powerpoint/2010/main" val="260981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4546C-AE03-418B-A197-8396A7B9882E}"/>
              </a:ext>
            </a:extLst>
          </p:cNvPr>
          <p:cNvPicPr>
            <a:picLocks noChangeAspect="1"/>
          </p:cNvPicPr>
          <p:nvPr/>
        </p:nvPicPr>
        <p:blipFill>
          <a:blip r:embed="rId2"/>
          <a:stretch>
            <a:fillRect/>
          </a:stretch>
        </p:blipFill>
        <p:spPr>
          <a:xfrm>
            <a:off x="763014" y="1038351"/>
            <a:ext cx="10665971" cy="4781297"/>
          </a:xfrm>
          <a:prstGeom prst="rect">
            <a:avLst/>
          </a:prstGeom>
        </p:spPr>
      </p:pic>
    </p:spTree>
    <p:extLst>
      <p:ext uri="{BB962C8B-B14F-4D97-AF65-F5344CB8AC3E}">
        <p14:creationId xmlns:p14="http://schemas.microsoft.com/office/powerpoint/2010/main" val="53581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3835-061B-480E-AAD8-F2A5AAE8AA4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B24D12B-FB5C-43EC-834B-B78261A53054}"/>
              </a:ext>
            </a:extLst>
          </p:cNvPr>
          <p:cNvSpPr>
            <a:spLocks noGrp="1"/>
          </p:cNvSpPr>
          <p:nvPr>
            <p:ph idx="1"/>
          </p:nvPr>
        </p:nvSpPr>
        <p:spPr/>
        <p:txBody>
          <a:bodyPr/>
          <a:lstStyle/>
          <a:p>
            <a:r>
              <a:rPr lang="en-US" dirty="0"/>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a:t>
            </a:r>
            <a:r>
              <a:rPr lang="en-US" dirty="0" err="1"/>
              <a:t>decidion</a:t>
            </a:r>
            <a:r>
              <a:rPr lang="en-US" dirty="0"/>
              <a:t> making tool.</a:t>
            </a:r>
            <a:endParaRPr lang="en-IN" dirty="0"/>
          </a:p>
        </p:txBody>
      </p:sp>
    </p:spTree>
    <p:extLst>
      <p:ext uri="{BB962C8B-B14F-4D97-AF65-F5344CB8AC3E}">
        <p14:creationId xmlns:p14="http://schemas.microsoft.com/office/powerpoint/2010/main" val="134131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50D7-AAAF-4470-AB2D-F292AA5B75BD}"/>
              </a:ext>
            </a:extLst>
          </p:cNvPr>
          <p:cNvSpPr>
            <a:spLocks noGrp="1"/>
          </p:cNvSpPr>
          <p:nvPr>
            <p:ph type="title"/>
          </p:nvPr>
        </p:nvSpPr>
        <p:spPr/>
        <p:txBody>
          <a:bodyPr/>
          <a:lstStyle/>
          <a:p>
            <a:r>
              <a:rPr lang="en-IN" dirty="0"/>
              <a:t>Downloading Data and Creating </a:t>
            </a:r>
            <a:r>
              <a:rPr lang="en-IN" dirty="0" err="1"/>
              <a:t>Dataframe</a:t>
            </a:r>
            <a:endParaRPr lang="en-IN" dirty="0"/>
          </a:p>
        </p:txBody>
      </p:sp>
      <p:sp>
        <p:nvSpPr>
          <p:cNvPr id="3" name="Content Placeholder 2">
            <a:extLst>
              <a:ext uri="{FF2B5EF4-FFF2-40B4-BE49-F238E27FC236}">
                <a16:creationId xmlns:a16="http://schemas.microsoft.com/office/drawing/2014/main" id="{EFC708FB-A570-40DF-AA6E-E63879A9A15F}"/>
              </a:ext>
            </a:extLst>
          </p:cNvPr>
          <p:cNvSpPr>
            <a:spLocks noGrp="1"/>
          </p:cNvSpPr>
          <p:nvPr>
            <p:ph idx="1"/>
          </p:nvPr>
        </p:nvSpPr>
        <p:spPr>
          <a:xfrm>
            <a:off x="607697" y="2249270"/>
            <a:ext cx="10554574" cy="2359460"/>
          </a:xfrm>
        </p:spPr>
        <p:txBody>
          <a:bodyPr/>
          <a:lstStyle/>
          <a:p>
            <a:r>
              <a:rPr lang="en-IN" dirty="0"/>
              <a:t>The data is collected from </a:t>
            </a:r>
            <a:r>
              <a:rPr lang="en-IN" dirty="0">
                <a:hlinkClick r:id="rId2"/>
              </a:rPr>
              <a:t>https://en.wikipedia.org/wiki/List_of_postal_codes_of_Canada:_M</a:t>
            </a:r>
            <a:endParaRPr lang="en-IN" dirty="0"/>
          </a:p>
          <a:p>
            <a:r>
              <a:rPr lang="en-IN" dirty="0"/>
              <a:t>With the help of </a:t>
            </a:r>
            <a:r>
              <a:rPr lang="en-IN" dirty="0" err="1"/>
              <a:t>BeautifulSoup</a:t>
            </a:r>
            <a:r>
              <a:rPr lang="en-IN" dirty="0"/>
              <a:t> data is retrieve. </a:t>
            </a:r>
          </a:p>
          <a:p>
            <a:r>
              <a:rPr lang="en-IN" dirty="0"/>
              <a:t>Then data in stored in data frame called </a:t>
            </a:r>
            <a:r>
              <a:rPr lang="en-IN" dirty="0" err="1"/>
              <a:t>Toronto_df</a:t>
            </a:r>
            <a:r>
              <a:rPr lang="en-IN" dirty="0"/>
              <a:t>.</a:t>
            </a:r>
          </a:p>
        </p:txBody>
      </p:sp>
      <p:pic>
        <p:nvPicPr>
          <p:cNvPr id="5" name="Picture 4">
            <a:extLst>
              <a:ext uri="{FF2B5EF4-FFF2-40B4-BE49-F238E27FC236}">
                <a16:creationId xmlns:a16="http://schemas.microsoft.com/office/drawing/2014/main" id="{56FA1EF1-5A77-4E4B-B9BA-DEF99F26BA6A}"/>
              </a:ext>
            </a:extLst>
          </p:cNvPr>
          <p:cNvPicPr>
            <a:picLocks noChangeAspect="1"/>
          </p:cNvPicPr>
          <p:nvPr/>
        </p:nvPicPr>
        <p:blipFill>
          <a:blip r:embed="rId3"/>
          <a:stretch>
            <a:fillRect/>
          </a:stretch>
        </p:blipFill>
        <p:spPr>
          <a:xfrm>
            <a:off x="1937756" y="4309791"/>
            <a:ext cx="8316486" cy="2038635"/>
          </a:xfrm>
          <a:prstGeom prst="rect">
            <a:avLst/>
          </a:prstGeom>
        </p:spPr>
      </p:pic>
    </p:spTree>
    <p:extLst>
      <p:ext uri="{BB962C8B-B14F-4D97-AF65-F5344CB8AC3E}">
        <p14:creationId xmlns:p14="http://schemas.microsoft.com/office/powerpoint/2010/main" val="113884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F72F-B114-401C-B555-58FE580458F6}"/>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8B2CDBD8-4381-42AB-8465-F9429EA716BD}"/>
              </a:ext>
            </a:extLst>
          </p:cNvPr>
          <p:cNvSpPr>
            <a:spLocks noGrp="1"/>
          </p:cNvSpPr>
          <p:nvPr>
            <p:ph idx="1"/>
          </p:nvPr>
        </p:nvSpPr>
        <p:spPr/>
        <p:txBody>
          <a:bodyPr/>
          <a:lstStyle/>
          <a:p>
            <a:r>
              <a:rPr lang="en-IN" dirty="0"/>
              <a:t>All unnecessary data are removed in this case Borough with Not assigned is removed.</a:t>
            </a:r>
          </a:p>
          <a:p>
            <a:r>
              <a:rPr lang="en-IN" dirty="0"/>
              <a:t>If a cell has a borough but a Not assigned neighbourhood, then the neighbourhood will be the neighbourhood will be the same as that borough.</a:t>
            </a:r>
          </a:p>
        </p:txBody>
      </p:sp>
    </p:spTree>
    <p:extLst>
      <p:ext uri="{BB962C8B-B14F-4D97-AF65-F5344CB8AC3E}">
        <p14:creationId xmlns:p14="http://schemas.microsoft.com/office/powerpoint/2010/main" val="280377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B24FB9-6BA0-47A8-B7EE-744D64C291E1}"/>
              </a:ext>
            </a:extLst>
          </p:cNvPr>
          <p:cNvPicPr>
            <a:picLocks noChangeAspect="1"/>
          </p:cNvPicPr>
          <p:nvPr/>
        </p:nvPicPr>
        <p:blipFill>
          <a:blip r:embed="rId2"/>
          <a:stretch>
            <a:fillRect/>
          </a:stretch>
        </p:blipFill>
        <p:spPr>
          <a:xfrm>
            <a:off x="2020574" y="504417"/>
            <a:ext cx="7992590" cy="2924583"/>
          </a:xfrm>
          <a:prstGeom prst="rect">
            <a:avLst/>
          </a:prstGeom>
        </p:spPr>
      </p:pic>
      <p:pic>
        <p:nvPicPr>
          <p:cNvPr id="7" name="Picture 6">
            <a:extLst>
              <a:ext uri="{FF2B5EF4-FFF2-40B4-BE49-F238E27FC236}">
                <a16:creationId xmlns:a16="http://schemas.microsoft.com/office/drawing/2014/main" id="{9428F1FD-23C8-47BA-A46A-DD10530ABF0C}"/>
              </a:ext>
            </a:extLst>
          </p:cNvPr>
          <p:cNvPicPr>
            <a:picLocks noChangeAspect="1"/>
          </p:cNvPicPr>
          <p:nvPr/>
        </p:nvPicPr>
        <p:blipFill>
          <a:blip r:embed="rId3"/>
          <a:stretch>
            <a:fillRect/>
          </a:stretch>
        </p:blipFill>
        <p:spPr>
          <a:xfrm>
            <a:off x="1399519" y="3906920"/>
            <a:ext cx="9392961" cy="2314898"/>
          </a:xfrm>
          <a:prstGeom prst="rect">
            <a:avLst/>
          </a:prstGeom>
        </p:spPr>
      </p:pic>
    </p:spTree>
    <p:extLst>
      <p:ext uri="{BB962C8B-B14F-4D97-AF65-F5344CB8AC3E}">
        <p14:creationId xmlns:p14="http://schemas.microsoft.com/office/powerpoint/2010/main" val="79660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BDE8-5AD5-4CFC-AA81-D05256AE8DD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99713D9-46EE-49A7-95E1-227152ADC1D2}"/>
              </a:ext>
            </a:extLst>
          </p:cNvPr>
          <p:cNvSpPr>
            <a:spLocks noGrp="1"/>
          </p:cNvSpPr>
          <p:nvPr>
            <p:ph idx="1"/>
          </p:nvPr>
        </p:nvSpPr>
        <p:spPr/>
        <p:txBody>
          <a:bodyPr/>
          <a:lstStyle/>
          <a:p>
            <a:r>
              <a:rPr lang="en-US" dirty="0"/>
              <a:t>For this report I used a few different maps that could help a new investor to decide the best neighborhood to open a restaurant in Toronto based on it's income, population and available competitors. In order to do that I've used the 2016 Census information combined with choropleth maps to visually display the wealthier and more populational neighborhoods and Foursquare data to display the current restaurants in each region.</a:t>
            </a:r>
            <a:endParaRPr lang="en-IN" dirty="0"/>
          </a:p>
        </p:txBody>
      </p:sp>
    </p:spTree>
    <p:extLst>
      <p:ext uri="{BB962C8B-B14F-4D97-AF65-F5344CB8AC3E}">
        <p14:creationId xmlns:p14="http://schemas.microsoft.com/office/powerpoint/2010/main" val="240521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A2ED-B422-49DE-A83D-16596AFD7B53}"/>
              </a:ext>
            </a:extLst>
          </p:cNvPr>
          <p:cNvSpPr>
            <a:spLocks noGrp="1"/>
          </p:cNvSpPr>
          <p:nvPr>
            <p:ph type="title"/>
          </p:nvPr>
        </p:nvSpPr>
        <p:spPr/>
        <p:txBody>
          <a:bodyPr/>
          <a:lstStyle/>
          <a:p>
            <a:r>
              <a:rPr lang="en-IN" dirty="0"/>
              <a:t>Add Geospatial Data</a:t>
            </a:r>
          </a:p>
        </p:txBody>
      </p:sp>
      <p:sp>
        <p:nvSpPr>
          <p:cNvPr id="3" name="Content Placeholder 2">
            <a:extLst>
              <a:ext uri="{FF2B5EF4-FFF2-40B4-BE49-F238E27FC236}">
                <a16:creationId xmlns:a16="http://schemas.microsoft.com/office/drawing/2014/main" id="{4C3C799D-B767-4EB8-A0A2-2A52C0093D12}"/>
              </a:ext>
            </a:extLst>
          </p:cNvPr>
          <p:cNvSpPr>
            <a:spLocks noGrp="1"/>
          </p:cNvSpPr>
          <p:nvPr>
            <p:ph idx="1"/>
          </p:nvPr>
        </p:nvSpPr>
        <p:spPr>
          <a:xfrm>
            <a:off x="810000" y="3094892"/>
            <a:ext cx="10554574" cy="1752790"/>
          </a:xfrm>
        </p:spPr>
        <p:txBody>
          <a:bodyPr/>
          <a:lstStyle/>
          <a:p>
            <a:r>
              <a:rPr lang="en-IN" dirty="0"/>
              <a:t>The Geospatial data is retrieve from </a:t>
            </a:r>
            <a:r>
              <a:rPr lang="en-IN" dirty="0">
                <a:hlinkClick r:id="rId2"/>
              </a:rPr>
              <a:t>http://cocl.us/Geospatial_data</a:t>
            </a:r>
            <a:r>
              <a:rPr lang="en-IN" dirty="0"/>
              <a:t>.</a:t>
            </a:r>
          </a:p>
          <a:p>
            <a:r>
              <a:rPr lang="en-IN" dirty="0"/>
              <a:t>We will the coordinates of the location i.e. latitude and longitude.</a:t>
            </a:r>
          </a:p>
          <a:p>
            <a:r>
              <a:rPr lang="en-IN" dirty="0"/>
              <a:t>Then join it with the Toronto </a:t>
            </a:r>
            <a:r>
              <a:rPr lang="en-IN" dirty="0" err="1"/>
              <a:t>dataframe</a:t>
            </a:r>
            <a:r>
              <a:rPr lang="en-IN" dirty="0"/>
              <a:t>.</a:t>
            </a:r>
          </a:p>
        </p:txBody>
      </p:sp>
    </p:spTree>
    <p:extLst>
      <p:ext uri="{BB962C8B-B14F-4D97-AF65-F5344CB8AC3E}">
        <p14:creationId xmlns:p14="http://schemas.microsoft.com/office/powerpoint/2010/main" val="124419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163595-248B-4DCA-A984-BDD59B3B23FE}"/>
              </a:ext>
            </a:extLst>
          </p:cNvPr>
          <p:cNvPicPr>
            <a:picLocks noChangeAspect="1"/>
          </p:cNvPicPr>
          <p:nvPr/>
        </p:nvPicPr>
        <p:blipFill>
          <a:blip r:embed="rId2"/>
          <a:stretch>
            <a:fillRect/>
          </a:stretch>
        </p:blipFill>
        <p:spPr>
          <a:xfrm>
            <a:off x="789834" y="894996"/>
            <a:ext cx="10612331" cy="5068007"/>
          </a:xfrm>
          <a:prstGeom prst="rect">
            <a:avLst/>
          </a:prstGeom>
        </p:spPr>
      </p:pic>
    </p:spTree>
    <p:extLst>
      <p:ext uri="{BB962C8B-B14F-4D97-AF65-F5344CB8AC3E}">
        <p14:creationId xmlns:p14="http://schemas.microsoft.com/office/powerpoint/2010/main" val="41742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91C0-576C-4BB4-B7AB-1DB5E67DD40D}"/>
              </a:ext>
            </a:extLst>
          </p:cNvPr>
          <p:cNvSpPr>
            <a:spLocks noGrp="1"/>
          </p:cNvSpPr>
          <p:nvPr>
            <p:ph type="title"/>
          </p:nvPr>
        </p:nvSpPr>
        <p:spPr/>
        <p:txBody>
          <a:bodyPr/>
          <a:lstStyle/>
          <a:p>
            <a:r>
              <a:rPr lang="en-IN" dirty="0"/>
              <a:t>Generate Map</a:t>
            </a:r>
          </a:p>
        </p:txBody>
      </p:sp>
      <p:sp>
        <p:nvSpPr>
          <p:cNvPr id="3" name="Content Placeholder 2">
            <a:extLst>
              <a:ext uri="{FF2B5EF4-FFF2-40B4-BE49-F238E27FC236}">
                <a16:creationId xmlns:a16="http://schemas.microsoft.com/office/drawing/2014/main" id="{BDCB455A-2EF4-4D04-9EC1-84D0A1102ABB}"/>
              </a:ext>
            </a:extLst>
          </p:cNvPr>
          <p:cNvSpPr>
            <a:spLocks noGrp="1"/>
          </p:cNvSpPr>
          <p:nvPr>
            <p:ph idx="1"/>
          </p:nvPr>
        </p:nvSpPr>
        <p:spPr/>
        <p:txBody>
          <a:bodyPr/>
          <a:lstStyle/>
          <a:p>
            <a:r>
              <a:rPr lang="en-IN" dirty="0"/>
              <a:t>Map Generated using folium Map.</a:t>
            </a:r>
          </a:p>
          <a:p>
            <a:r>
              <a:rPr lang="en-IN" dirty="0"/>
              <a:t>The credentials and versions are taken from Foursquare app.</a:t>
            </a:r>
          </a:p>
        </p:txBody>
      </p:sp>
    </p:spTree>
    <p:extLst>
      <p:ext uri="{BB962C8B-B14F-4D97-AF65-F5344CB8AC3E}">
        <p14:creationId xmlns:p14="http://schemas.microsoft.com/office/powerpoint/2010/main" val="107464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9FCF42-2792-4D1F-93B6-5F6F12B1DE0A}"/>
              </a:ext>
            </a:extLst>
          </p:cNvPr>
          <p:cNvPicPr>
            <a:picLocks noChangeAspect="1"/>
          </p:cNvPicPr>
          <p:nvPr/>
        </p:nvPicPr>
        <p:blipFill>
          <a:blip r:embed="rId2"/>
          <a:stretch>
            <a:fillRect/>
          </a:stretch>
        </p:blipFill>
        <p:spPr>
          <a:xfrm>
            <a:off x="1193830" y="1267155"/>
            <a:ext cx="9804340" cy="4323690"/>
          </a:xfrm>
          <a:prstGeom prst="rect">
            <a:avLst/>
          </a:prstGeom>
        </p:spPr>
      </p:pic>
    </p:spTree>
    <p:extLst>
      <p:ext uri="{BB962C8B-B14F-4D97-AF65-F5344CB8AC3E}">
        <p14:creationId xmlns:p14="http://schemas.microsoft.com/office/powerpoint/2010/main" val="2008582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33</TotalTime>
  <Words>346</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Predicting Best Neighborhood for New Business</vt:lpstr>
      <vt:lpstr>Downloading Data and Creating Dataframe</vt:lpstr>
      <vt:lpstr>Data Cleaning</vt:lpstr>
      <vt:lpstr>PowerPoint Presentation</vt:lpstr>
      <vt:lpstr>Methodology</vt:lpstr>
      <vt:lpstr>Add Geospatial Data</vt:lpstr>
      <vt:lpstr>PowerPoint Presentation</vt:lpstr>
      <vt:lpstr>Generate Map</vt:lpstr>
      <vt:lpstr>PowerPoint Presentation</vt:lpstr>
      <vt:lpstr>Result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Best Neighborhood for New Business</dc:title>
  <dc:creator>Oshin Gawande</dc:creator>
  <cp:lastModifiedBy>Oshin Gawande</cp:lastModifiedBy>
  <cp:revision>11</cp:revision>
  <dcterms:created xsi:type="dcterms:W3CDTF">2020-05-27T12:09:50Z</dcterms:created>
  <dcterms:modified xsi:type="dcterms:W3CDTF">2020-05-27T12:43:13Z</dcterms:modified>
</cp:coreProperties>
</file>