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</p:sldIdLst>
  <p:sldSz cx="9144000" cy="5143500" type="screen16x9"/>
  <p:notesSz cx="6858000" cy="9144000"/>
  <p:embeddedFontLst>
    <p:embeddedFont>
      <p:font typeface="Nunito Light" pitchFamily="2" charset="0"/>
      <p:regular r:id="rId11"/>
      <p:italic r:id="rId12"/>
    </p:embeddedFont>
    <p:embeddedFont>
      <p:font typeface="Quantico" panose="020B0604020202020204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D3B493-7853-4C2B-AA40-6ED7ACF415DC}">
  <a:tblStyle styleId="{F0D3B493-7853-4C2B-AA40-6ED7ACF41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2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9982B-935C-49CD-BE08-CB23E2646BC8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CA3D235-8FC0-4631-8FE6-0C605FE32ADB}">
      <dgm:prSet phldrT="[Text]"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marL="0" marR="0" lvl="0" indent="0" algn="ctr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FFFFFF"/>
            </a:buClr>
            <a:buSzPts val="3300"/>
            <a:buFont typeface="Quantico"/>
            <a:buNone/>
          </a:pPr>
          <a:r>
            <a:rPr lang="en-US" sz="1200" b="0" i="0" u="none" strike="noStrike" kern="1200" cap="none" dirty="0">
              <a:solidFill>
                <a:srgbClr val="FFFFFF"/>
              </a:solidFill>
              <a:latin typeface="Quantico"/>
              <a:ea typeface="Quantico"/>
              <a:cs typeface="Quantico"/>
            </a:rPr>
            <a:t>If condition</a:t>
          </a:r>
          <a:endParaRPr lang="en-GB" sz="1200" b="0" i="0" u="none" strike="noStrike" kern="1200" cap="none" dirty="0">
            <a:solidFill>
              <a:srgbClr val="FFFFFF"/>
            </a:solidFill>
            <a:latin typeface="Quantico"/>
            <a:ea typeface="Quantico"/>
            <a:cs typeface="Quantico"/>
          </a:endParaRPr>
        </a:p>
      </dgm:t>
    </dgm:pt>
    <dgm:pt modelId="{87F9F7EE-58F2-4137-9CB4-9EB84959FC12}" type="parTrans" cxnId="{56DF8F71-E14B-4B57-BEE6-6B79F87618D4}">
      <dgm:prSet/>
      <dgm:spPr/>
      <dgm:t>
        <a:bodyPr/>
        <a:lstStyle/>
        <a:p>
          <a:endParaRPr lang="en-GB"/>
        </a:p>
      </dgm:t>
    </dgm:pt>
    <dgm:pt modelId="{26158393-B292-4E9A-8B83-E948CAFB968F}" type="sibTrans" cxnId="{56DF8F71-E14B-4B57-BEE6-6B79F87618D4}">
      <dgm:prSet/>
      <dgm:spPr/>
      <dgm:t>
        <a:bodyPr/>
        <a:lstStyle/>
        <a:p>
          <a:endParaRPr lang="en-GB"/>
        </a:p>
      </dgm:t>
    </dgm:pt>
    <dgm:pt modelId="{1ECBFF33-9F8E-436C-9345-7DA625354D2D}">
      <dgm:prSet phldrT="[Text]"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marL="0" marR="0" lvl="0" indent="0" algn="ctr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FFFFFF"/>
            </a:buClr>
            <a:buSzPts val="3300"/>
            <a:buFont typeface="Quantico"/>
            <a:buNone/>
          </a:pPr>
          <a:r>
            <a:rPr lang="en-US" sz="1200" b="0" i="0" u="none" strike="noStrike" kern="1200" cap="none" dirty="0">
              <a:solidFill>
                <a:srgbClr val="FFFFFF"/>
              </a:solidFill>
              <a:latin typeface="Quantico"/>
              <a:ea typeface="Quantico"/>
              <a:cs typeface="Quantico"/>
            </a:rPr>
            <a:t>Start</a:t>
          </a:r>
          <a:endParaRPr lang="en-GB" sz="1200" b="0" i="0" u="none" strike="noStrike" kern="1200" cap="none" dirty="0">
            <a:solidFill>
              <a:srgbClr val="FFFFFF"/>
            </a:solidFill>
            <a:latin typeface="Quantico"/>
            <a:ea typeface="Quantico"/>
            <a:cs typeface="Quantico"/>
          </a:endParaRPr>
        </a:p>
      </dgm:t>
    </dgm:pt>
    <dgm:pt modelId="{740FA790-F08E-45A4-9FEE-52B7326AC24C}" type="parTrans" cxnId="{D1120F00-3C16-4978-AE0E-5BF00CDD2B78}">
      <dgm:prSet/>
      <dgm:spPr/>
      <dgm:t>
        <a:bodyPr/>
        <a:lstStyle/>
        <a:p>
          <a:endParaRPr lang="en-GB"/>
        </a:p>
      </dgm:t>
    </dgm:pt>
    <dgm:pt modelId="{B1AD0F66-1B86-48EE-AB26-7122E8171EE7}" type="sibTrans" cxnId="{D1120F00-3C16-4978-AE0E-5BF00CDD2B78}">
      <dgm:prSet/>
      <dgm:spPr/>
      <dgm:t>
        <a:bodyPr/>
        <a:lstStyle/>
        <a:p>
          <a:endParaRPr lang="en-GB"/>
        </a:p>
      </dgm:t>
    </dgm:pt>
    <dgm:pt modelId="{278F3D4E-3A02-4CF4-BA78-EC55D5957EA1}">
      <dgm:prSet phldrT="[Text]"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marL="0" marR="0" lvl="0" indent="0" algn="ctr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FFFFFF"/>
            </a:buClr>
            <a:buSzPts val="3300"/>
            <a:buFont typeface="Quantico"/>
            <a:buNone/>
          </a:pPr>
          <a:r>
            <a:rPr lang="en-US" sz="1200" b="0" i="0" u="none" strike="noStrike" kern="1200" cap="none" dirty="0">
              <a:solidFill>
                <a:srgbClr val="FFFFFF"/>
              </a:solidFill>
              <a:latin typeface="Quantico"/>
              <a:ea typeface="Quantico"/>
              <a:cs typeface="Quantico"/>
            </a:rPr>
            <a:t>If False</a:t>
          </a:r>
          <a:endParaRPr lang="en-GB" sz="1200" b="0" i="0" u="none" strike="noStrike" kern="1200" cap="none" dirty="0">
            <a:solidFill>
              <a:srgbClr val="FFFFFF"/>
            </a:solidFill>
            <a:latin typeface="Quantico"/>
            <a:ea typeface="Quantico"/>
            <a:cs typeface="Quantico"/>
          </a:endParaRPr>
        </a:p>
      </dgm:t>
    </dgm:pt>
    <dgm:pt modelId="{BA254D90-54C5-4297-BDDE-A9612A0ABABB}" type="parTrans" cxnId="{F5E664AC-5452-4F79-A83D-5489A6808A5B}">
      <dgm:prSet/>
      <dgm:spPr/>
      <dgm:t>
        <a:bodyPr/>
        <a:lstStyle/>
        <a:p>
          <a:endParaRPr lang="en-GB"/>
        </a:p>
      </dgm:t>
    </dgm:pt>
    <dgm:pt modelId="{CE2870F5-5B6E-4886-AA6F-CAFE355A447B}" type="sibTrans" cxnId="{F5E664AC-5452-4F79-A83D-5489A6808A5B}">
      <dgm:prSet/>
      <dgm:spPr/>
      <dgm:t>
        <a:bodyPr/>
        <a:lstStyle/>
        <a:p>
          <a:endParaRPr lang="en-GB"/>
        </a:p>
      </dgm:t>
    </dgm:pt>
    <dgm:pt modelId="{C71045E0-4A13-4266-833B-3D132604F719}">
      <dgm:prSet phldrT="[Text]"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pPr marR="0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300"/>
            <a:buFont typeface="Quantico"/>
            <a:buNone/>
          </a:pPr>
          <a:r>
            <a:rPr lang="en-US" sz="1200" b="0" i="0" u="none" strike="noStrike" cap="none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rPr>
            <a:t>If True</a:t>
          </a:r>
          <a:endParaRPr lang="en-GB" sz="1200" b="0" i="0" u="none" strike="noStrike" cap="none" dirty="0">
            <a:solidFill>
              <a:schemeClr val="dk1"/>
            </a:solidFill>
            <a:latin typeface="Quantico"/>
            <a:ea typeface="Quantico"/>
            <a:cs typeface="Quantico"/>
            <a:sym typeface="Quantico"/>
          </a:endParaRPr>
        </a:p>
      </dgm:t>
    </dgm:pt>
    <dgm:pt modelId="{E29E664E-AD3E-49EE-8548-0E39D102BC4D}" type="parTrans" cxnId="{48775680-02EB-4288-A385-FFA75B866250}">
      <dgm:prSet/>
      <dgm:spPr/>
      <dgm:t>
        <a:bodyPr/>
        <a:lstStyle/>
        <a:p>
          <a:endParaRPr lang="en-GB"/>
        </a:p>
      </dgm:t>
    </dgm:pt>
    <dgm:pt modelId="{305BC28D-19FE-466E-BA9E-9DC1C1C947C4}" type="sibTrans" cxnId="{48775680-02EB-4288-A385-FFA75B866250}">
      <dgm:prSet/>
      <dgm:spPr/>
      <dgm:t>
        <a:bodyPr/>
        <a:lstStyle/>
        <a:p>
          <a:endParaRPr lang="en-GB"/>
        </a:p>
      </dgm:t>
    </dgm:pt>
    <dgm:pt modelId="{A48ECDEF-F8A6-48A7-9997-DB02625FE5FB}" type="pres">
      <dgm:prSet presAssocID="{BE89982B-935C-49CD-BE08-CB23E2646BC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A1C6739-1189-4540-85CE-F6DAC30D3F8C}" type="pres">
      <dgm:prSet presAssocID="{ECA3D235-8FC0-4631-8FE6-0C605FE32ADB}" presName="singleCycle" presStyleCnt="0"/>
      <dgm:spPr/>
    </dgm:pt>
    <dgm:pt modelId="{BF839697-844A-4B43-B512-2897C6FE732E}" type="pres">
      <dgm:prSet presAssocID="{ECA3D235-8FC0-4631-8FE6-0C605FE32ADB}" presName="singleCenter" presStyleLbl="node1" presStyleIdx="0" presStyleCnt="4" custScaleX="190349" custScaleY="81966" custLinFactNeighborX="0" custLinFactNeighborY="-10786">
        <dgm:presLayoutVars>
          <dgm:chMax val="7"/>
          <dgm:chPref val="7"/>
        </dgm:presLayoutVars>
      </dgm:prSet>
      <dgm:spPr/>
    </dgm:pt>
    <dgm:pt modelId="{4BC68FE6-A718-403E-9A51-058C7F0DEBEE}" type="pres">
      <dgm:prSet presAssocID="{740FA790-F08E-45A4-9FEE-52B7326AC24C}" presName="Name56" presStyleLbl="parChTrans1D2" presStyleIdx="0" presStyleCnt="3"/>
      <dgm:spPr/>
    </dgm:pt>
    <dgm:pt modelId="{FEB39470-E4A3-49FB-82D6-D6939BA644A6}" type="pres">
      <dgm:prSet presAssocID="{1ECBFF33-9F8E-436C-9345-7DA625354D2D}" presName="text0" presStyleLbl="node1" presStyleIdx="1" presStyleCnt="4" custScaleX="262696" custScaleY="59606" custRadScaleRad="96344" custRadScaleInc="0">
        <dgm:presLayoutVars>
          <dgm:bulletEnabled val="1"/>
        </dgm:presLayoutVars>
      </dgm:prSet>
      <dgm:spPr/>
    </dgm:pt>
    <dgm:pt modelId="{9A41BA40-ED63-4F12-9BE1-8C5DE03A6EED}" type="pres">
      <dgm:prSet presAssocID="{BA254D90-54C5-4297-BDDE-A9612A0ABABB}" presName="Name56" presStyleLbl="parChTrans1D2" presStyleIdx="1" presStyleCnt="3"/>
      <dgm:spPr/>
    </dgm:pt>
    <dgm:pt modelId="{7E3C6CF9-8E9F-492F-9D1E-68C5ABE1867B}" type="pres">
      <dgm:prSet presAssocID="{278F3D4E-3A02-4CF4-BA78-EC55D5957EA1}" presName="text0" presStyleLbl="node1" presStyleIdx="2" presStyleCnt="4" custScaleX="224953" custScaleY="91055" custRadScaleRad="143792" custRadScaleInc="-15288">
        <dgm:presLayoutVars>
          <dgm:bulletEnabled val="1"/>
        </dgm:presLayoutVars>
      </dgm:prSet>
      <dgm:spPr/>
    </dgm:pt>
    <dgm:pt modelId="{5FCFBDF9-79B4-4D52-93D5-7B9DB385182D}" type="pres">
      <dgm:prSet presAssocID="{E29E664E-AD3E-49EE-8548-0E39D102BC4D}" presName="Name56" presStyleLbl="parChTrans1D2" presStyleIdx="2" presStyleCnt="3"/>
      <dgm:spPr/>
    </dgm:pt>
    <dgm:pt modelId="{619775CA-CD60-4B89-9466-18A44FBA1372}" type="pres">
      <dgm:prSet presAssocID="{C71045E0-4A13-4266-833B-3D132604F719}" presName="text0" presStyleLbl="node1" presStyleIdx="3" presStyleCnt="4" custScaleX="224953" custScaleY="91055" custRadScaleRad="135434" custRadScaleInc="16792">
        <dgm:presLayoutVars>
          <dgm:bulletEnabled val="1"/>
        </dgm:presLayoutVars>
      </dgm:prSet>
      <dgm:spPr/>
    </dgm:pt>
  </dgm:ptLst>
  <dgm:cxnLst>
    <dgm:cxn modelId="{D1120F00-3C16-4978-AE0E-5BF00CDD2B78}" srcId="{ECA3D235-8FC0-4631-8FE6-0C605FE32ADB}" destId="{1ECBFF33-9F8E-436C-9345-7DA625354D2D}" srcOrd="0" destOrd="0" parTransId="{740FA790-F08E-45A4-9FEE-52B7326AC24C}" sibTransId="{B1AD0F66-1B86-48EE-AB26-7122E8171EE7}"/>
    <dgm:cxn modelId="{5795761C-4B50-44BF-A302-D55F1395CB45}" type="presOf" srcId="{740FA790-F08E-45A4-9FEE-52B7326AC24C}" destId="{4BC68FE6-A718-403E-9A51-058C7F0DEBEE}" srcOrd="0" destOrd="0" presId="urn:microsoft.com/office/officeart/2008/layout/RadialCluster"/>
    <dgm:cxn modelId="{80ED4526-F21B-4849-8DE0-5A5220468114}" type="presOf" srcId="{1ECBFF33-9F8E-436C-9345-7DA625354D2D}" destId="{FEB39470-E4A3-49FB-82D6-D6939BA644A6}" srcOrd="0" destOrd="0" presId="urn:microsoft.com/office/officeart/2008/layout/RadialCluster"/>
    <dgm:cxn modelId="{C65D814E-5B41-476C-AC47-10728B859781}" type="presOf" srcId="{C71045E0-4A13-4266-833B-3D132604F719}" destId="{619775CA-CD60-4B89-9466-18A44FBA1372}" srcOrd="0" destOrd="0" presId="urn:microsoft.com/office/officeart/2008/layout/RadialCluster"/>
    <dgm:cxn modelId="{56DF8F71-E14B-4B57-BEE6-6B79F87618D4}" srcId="{BE89982B-935C-49CD-BE08-CB23E2646BC8}" destId="{ECA3D235-8FC0-4631-8FE6-0C605FE32ADB}" srcOrd="0" destOrd="0" parTransId="{87F9F7EE-58F2-4137-9CB4-9EB84959FC12}" sibTransId="{26158393-B292-4E9A-8B83-E948CAFB968F}"/>
    <dgm:cxn modelId="{48775680-02EB-4288-A385-FFA75B866250}" srcId="{ECA3D235-8FC0-4631-8FE6-0C605FE32ADB}" destId="{C71045E0-4A13-4266-833B-3D132604F719}" srcOrd="2" destOrd="0" parTransId="{E29E664E-AD3E-49EE-8548-0E39D102BC4D}" sibTransId="{305BC28D-19FE-466E-BA9E-9DC1C1C947C4}"/>
    <dgm:cxn modelId="{F5E664AC-5452-4F79-A83D-5489A6808A5B}" srcId="{ECA3D235-8FC0-4631-8FE6-0C605FE32ADB}" destId="{278F3D4E-3A02-4CF4-BA78-EC55D5957EA1}" srcOrd="1" destOrd="0" parTransId="{BA254D90-54C5-4297-BDDE-A9612A0ABABB}" sibTransId="{CE2870F5-5B6E-4886-AA6F-CAFE355A447B}"/>
    <dgm:cxn modelId="{D233C6C7-94F2-49DC-871E-43B372CC54CD}" type="presOf" srcId="{BE89982B-935C-49CD-BE08-CB23E2646BC8}" destId="{A48ECDEF-F8A6-48A7-9997-DB02625FE5FB}" srcOrd="0" destOrd="0" presId="urn:microsoft.com/office/officeart/2008/layout/RadialCluster"/>
    <dgm:cxn modelId="{02C636DE-305A-4240-BD50-7A63DBF02FCA}" type="presOf" srcId="{ECA3D235-8FC0-4631-8FE6-0C605FE32ADB}" destId="{BF839697-844A-4B43-B512-2897C6FE732E}" srcOrd="0" destOrd="0" presId="urn:microsoft.com/office/officeart/2008/layout/RadialCluster"/>
    <dgm:cxn modelId="{A4249EE3-E272-47CE-9EF4-B46DCB71B28A}" type="presOf" srcId="{E29E664E-AD3E-49EE-8548-0E39D102BC4D}" destId="{5FCFBDF9-79B4-4D52-93D5-7B9DB385182D}" srcOrd="0" destOrd="0" presId="urn:microsoft.com/office/officeart/2008/layout/RadialCluster"/>
    <dgm:cxn modelId="{7D1486ED-65CF-4311-B91D-86BA0F1CFB8F}" type="presOf" srcId="{278F3D4E-3A02-4CF4-BA78-EC55D5957EA1}" destId="{7E3C6CF9-8E9F-492F-9D1E-68C5ABE1867B}" srcOrd="0" destOrd="0" presId="urn:microsoft.com/office/officeart/2008/layout/RadialCluster"/>
    <dgm:cxn modelId="{0EADBDFD-7294-4405-9B89-E3887549F733}" type="presOf" srcId="{BA254D90-54C5-4297-BDDE-A9612A0ABABB}" destId="{9A41BA40-ED63-4F12-9BE1-8C5DE03A6EED}" srcOrd="0" destOrd="0" presId="urn:microsoft.com/office/officeart/2008/layout/RadialCluster"/>
    <dgm:cxn modelId="{8680B30C-E807-4E2F-A72F-C8211528F0D0}" type="presParOf" srcId="{A48ECDEF-F8A6-48A7-9997-DB02625FE5FB}" destId="{6A1C6739-1189-4540-85CE-F6DAC30D3F8C}" srcOrd="0" destOrd="0" presId="urn:microsoft.com/office/officeart/2008/layout/RadialCluster"/>
    <dgm:cxn modelId="{D5745EA9-39D7-46E3-AD15-839D6F7E2642}" type="presParOf" srcId="{6A1C6739-1189-4540-85CE-F6DAC30D3F8C}" destId="{BF839697-844A-4B43-B512-2897C6FE732E}" srcOrd="0" destOrd="0" presId="urn:microsoft.com/office/officeart/2008/layout/RadialCluster"/>
    <dgm:cxn modelId="{3F28CD3B-BD31-48BA-87E9-48DB5E7CB710}" type="presParOf" srcId="{6A1C6739-1189-4540-85CE-F6DAC30D3F8C}" destId="{4BC68FE6-A718-403E-9A51-058C7F0DEBEE}" srcOrd="1" destOrd="0" presId="urn:microsoft.com/office/officeart/2008/layout/RadialCluster"/>
    <dgm:cxn modelId="{7E38AE30-09E2-46F9-B5A1-87622B0D0ADE}" type="presParOf" srcId="{6A1C6739-1189-4540-85CE-F6DAC30D3F8C}" destId="{FEB39470-E4A3-49FB-82D6-D6939BA644A6}" srcOrd="2" destOrd="0" presId="urn:microsoft.com/office/officeart/2008/layout/RadialCluster"/>
    <dgm:cxn modelId="{147F445D-F022-44A5-99C2-B67BAB2BD83C}" type="presParOf" srcId="{6A1C6739-1189-4540-85CE-F6DAC30D3F8C}" destId="{9A41BA40-ED63-4F12-9BE1-8C5DE03A6EED}" srcOrd="3" destOrd="0" presId="urn:microsoft.com/office/officeart/2008/layout/RadialCluster"/>
    <dgm:cxn modelId="{9722AA0A-6998-4B26-AA2E-D310EE8A2CB0}" type="presParOf" srcId="{6A1C6739-1189-4540-85CE-F6DAC30D3F8C}" destId="{7E3C6CF9-8E9F-492F-9D1E-68C5ABE1867B}" srcOrd="4" destOrd="0" presId="urn:microsoft.com/office/officeart/2008/layout/RadialCluster"/>
    <dgm:cxn modelId="{9F292373-A03A-4E3C-AF74-9D9F7565FD56}" type="presParOf" srcId="{6A1C6739-1189-4540-85CE-F6DAC30D3F8C}" destId="{5FCFBDF9-79B4-4D52-93D5-7B9DB385182D}" srcOrd="5" destOrd="0" presId="urn:microsoft.com/office/officeart/2008/layout/RadialCluster"/>
    <dgm:cxn modelId="{D614CD57-410D-44A7-9C6A-D81D2ACA26A8}" type="presParOf" srcId="{6A1C6739-1189-4540-85CE-F6DAC30D3F8C}" destId="{619775CA-CD60-4B89-9466-18A44FBA1372}" srcOrd="6" destOrd="0" presId="urn:microsoft.com/office/officeart/2008/layout/RadialCluster"/>
  </dgm:cxnLst>
  <dgm:bg/>
  <dgm:whole>
    <a:ln w="127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39697-844A-4B43-B512-2897C6FE732E}">
      <dsp:nvSpPr>
        <dsp:cNvPr id="0" name=""/>
        <dsp:cNvSpPr/>
      </dsp:nvSpPr>
      <dsp:spPr>
        <a:xfrm>
          <a:off x="1604394" y="626620"/>
          <a:ext cx="949027" cy="40865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FFFFFF"/>
            </a:buClr>
            <a:buSzPts val="3300"/>
            <a:buFont typeface="Quantico"/>
            <a:buNone/>
          </a:pPr>
          <a:r>
            <a:rPr lang="en-US" sz="1200" b="0" i="0" u="none" strike="noStrike" kern="1200" cap="none" dirty="0">
              <a:solidFill>
                <a:srgbClr val="FFFFFF"/>
              </a:solidFill>
              <a:latin typeface="Quantico"/>
              <a:ea typeface="Quantico"/>
              <a:cs typeface="Quantico"/>
            </a:rPr>
            <a:t>If condition</a:t>
          </a:r>
          <a:endParaRPr lang="en-GB" sz="1200" b="0" i="0" u="none" strike="noStrike" kern="1200" cap="none" dirty="0">
            <a:solidFill>
              <a:srgbClr val="FFFFFF"/>
            </a:solidFill>
            <a:latin typeface="Quantico"/>
            <a:ea typeface="Quantico"/>
            <a:cs typeface="Quantico"/>
          </a:endParaRPr>
        </a:p>
      </dsp:txBody>
      <dsp:txXfrm>
        <a:off x="1624343" y="646569"/>
        <a:ext cx="909129" cy="368761"/>
      </dsp:txXfrm>
    </dsp:sp>
    <dsp:sp modelId="{4BC68FE6-A718-403E-9A51-058C7F0DEBEE}">
      <dsp:nvSpPr>
        <dsp:cNvPr id="0" name=""/>
        <dsp:cNvSpPr/>
      </dsp:nvSpPr>
      <dsp:spPr>
        <a:xfrm rot="16200000">
          <a:off x="1944460" y="492172"/>
          <a:ext cx="2688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89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39470-E4A3-49FB-82D6-D6939BA644A6}">
      <dsp:nvSpPr>
        <dsp:cNvPr id="0" name=""/>
        <dsp:cNvSpPr/>
      </dsp:nvSpPr>
      <dsp:spPr>
        <a:xfrm>
          <a:off x="1640149" y="158615"/>
          <a:ext cx="877518" cy="19910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FFFFFF"/>
            </a:buClr>
            <a:buSzPts val="3300"/>
            <a:buFont typeface="Quantico"/>
            <a:buNone/>
          </a:pPr>
          <a:r>
            <a:rPr lang="en-US" sz="1200" b="0" i="0" u="none" strike="noStrike" kern="1200" cap="none" dirty="0">
              <a:solidFill>
                <a:srgbClr val="FFFFFF"/>
              </a:solidFill>
              <a:latin typeface="Quantico"/>
              <a:ea typeface="Quantico"/>
              <a:cs typeface="Quantico"/>
            </a:rPr>
            <a:t>Start</a:t>
          </a:r>
          <a:endParaRPr lang="en-GB" sz="1200" b="0" i="0" u="none" strike="noStrike" kern="1200" cap="none" dirty="0">
            <a:solidFill>
              <a:srgbClr val="FFFFFF"/>
            </a:solidFill>
            <a:latin typeface="Quantico"/>
            <a:ea typeface="Quantico"/>
            <a:cs typeface="Quantico"/>
          </a:endParaRPr>
        </a:p>
      </dsp:txBody>
      <dsp:txXfrm>
        <a:off x="1649869" y="168335"/>
        <a:ext cx="858078" cy="179669"/>
      </dsp:txXfrm>
    </dsp:sp>
    <dsp:sp modelId="{9A41BA40-ED63-4F12-9BE1-8C5DE03A6EED}">
      <dsp:nvSpPr>
        <dsp:cNvPr id="0" name=""/>
        <dsp:cNvSpPr/>
      </dsp:nvSpPr>
      <dsp:spPr>
        <a:xfrm rot="1704586">
          <a:off x="2431281" y="1135518"/>
          <a:ext cx="4213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136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C6CF9-8E9F-492F-9D1E-68C5ABE1867B}">
      <dsp:nvSpPr>
        <dsp:cNvPr id="0" name=""/>
        <dsp:cNvSpPr/>
      </dsp:nvSpPr>
      <dsp:spPr>
        <a:xfrm>
          <a:off x="2732710" y="1235756"/>
          <a:ext cx="751440" cy="30416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FFFFFF"/>
            </a:buClr>
            <a:buSzPts val="3300"/>
            <a:buFont typeface="Quantico"/>
            <a:buNone/>
          </a:pPr>
          <a:r>
            <a:rPr lang="en-US" sz="1200" b="0" i="0" u="none" strike="noStrike" kern="1200" cap="none" dirty="0">
              <a:solidFill>
                <a:srgbClr val="FFFFFF"/>
              </a:solidFill>
              <a:latin typeface="Quantico"/>
              <a:ea typeface="Quantico"/>
              <a:cs typeface="Quantico"/>
            </a:rPr>
            <a:t>If False</a:t>
          </a:r>
          <a:endParaRPr lang="en-GB" sz="1200" b="0" i="0" u="none" strike="noStrike" kern="1200" cap="none" dirty="0">
            <a:solidFill>
              <a:srgbClr val="FFFFFF"/>
            </a:solidFill>
            <a:latin typeface="Quantico"/>
            <a:ea typeface="Quantico"/>
            <a:cs typeface="Quantico"/>
          </a:endParaRPr>
        </a:p>
      </dsp:txBody>
      <dsp:txXfrm>
        <a:off x="2747558" y="1250604"/>
        <a:ext cx="721744" cy="274467"/>
      </dsp:txXfrm>
    </dsp:sp>
    <dsp:sp modelId="{5FCFBDF9-79B4-4D52-93D5-7B9DB385182D}">
      <dsp:nvSpPr>
        <dsp:cNvPr id="0" name=""/>
        <dsp:cNvSpPr/>
      </dsp:nvSpPr>
      <dsp:spPr>
        <a:xfrm rot="9119472">
          <a:off x="1369204" y="1116477"/>
          <a:ext cx="3458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580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775CA-CD60-4B89-9466-18A44FBA1372}">
      <dsp:nvSpPr>
        <dsp:cNvPr id="0" name=""/>
        <dsp:cNvSpPr/>
      </dsp:nvSpPr>
      <dsp:spPr>
        <a:xfrm>
          <a:off x="727817" y="1197674"/>
          <a:ext cx="751440" cy="30416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dk1"/>
            </a:buClr>
            <a:buSzPts val="3300"/>
            <a:buFont typeface="Quantico"/>
            <a:buNone/>
          </a:pPr>
          <a:r>
            <a:rPr lang="en-US" sz="1200" b="0" i="0" u="none" strike="noStrike" kern="1200" cap="none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rPr>
            <a:t>If True</a:t>
          </a:r>
          <a:endParaRPr lang="en-GB" sz="1200" b="0" i="0" u="none" strike="noStrike" kern="1200" cap="none" dirty="0">
            <a:solidFill>
              <a:schemeClr val="dk1"/>
            </a:solidFill>
            <a:latin typeface="Quantico"/>
            <a:ea typeface="Quantico"/>
            <a:cs typeface="Quantico"/>
            <a:sym typeface="Quantico"/>
          </a:endParaRPr>
        </a:p>
      </dsp:txBody>
      <dsp:txXfrm>
        <a:off x="742665" y="1212522"/>
        <a:ext cx="721744" cy="274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Progamming Reflective Video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848349" y="3617700"/>
            <a:ext cx="3447299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COS10009 Intro to progamming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Alison Abuan (102777652)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6B0AF-94C6-408E-8B3A-C0A6BE42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Topics Covered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E72FF2-B186-001B-23BC-42B4F5B5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Variables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Standard Input/Output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Selection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Loop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Functions</a:t>
            </a:r>
            <a:endParaRPr lang="en-GB" sz="1400" dirty="0"/>
          </a:p>
        </p:txBody>
      </p:sp>
      <p:pic>
        <p:nvPicPr>
          <p:cNvPr id="7" name="Graphic 6" descr="Keyboard outline">
            <a:extLst>
              <a:ext uri="{FF2B5EF4-FFF2-40B4-BE49-F238E27FC236}">
                <a16:creationId xmlns:a16="http://schemas.microsoft.com/office/drawing/2014/main" id="{A0569343-6BD3-5013-8074-178F438F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0024" y="1809700"/>
            <a:ext cx="914400" cy="914400"/>
          </a:xfrm>
          <a:prstGeom prst="rect">
            <a:avLst/>
          </a:prstGeom>
        </p:spPr>
      </p:pic>
      <p:pic>
        <p:nvPicPr>
          <p:cNvPr id="9" name="Graphic 8" descr="Monitor outline">
            <a:extLst>
              <a:ext uri="{FF2B5EF4-FFF2-40B4-BE49-F238E27FC236}">
                <a16:creationId xmlns:a16="http://schemas.microsoft.com/office/drawing/2014/main" id="{4903FC21-7166-63FD-1CF5-BCE25FAC1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9804" y="1809700"/>
            <a:ext cx="914400" cy="914400"/>
          </a:xfrm>
          <a:prstGeom prst="rect">
            <a:avLst/>
          </a:prstGeom>
        </p:spPr>
      </p:pic>
      <p:pic>
        <p:nvPicPr>
          <p:cNvPr id="11" name="Graphic 10" descr="Mouse outline">
            <a:extLst>
              <a:ext uri="{FF2B5EF4-FFF2-40B4-BE49-F238E27FC236}">
                <a16:creationId xmlns:a16="http://schemas.microsoft.com/office/drawing/2014/main" id="{FD8F322C-352B-70F6-823C-238202F1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4914" y="2724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0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2BE4-F98C-79A3-C76A-45B1F241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9500"/>
            <a:ext cx="7704000" cy="741650"/>
          </a:xfrm>
        </p:spPr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D73A-0BFD-E37F-27C6-889DE56D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1150"/>
            <a:ext cx="7704000" cy="927212"/>
          </a:xfrm>
        </p:spPr>
        <p:txBody>
          <a:bodyPr/>
          <a:lstStyle/>
          <a:p>
            <a:r>
              <a:rPr lang="en-GB" dirty="0"/>
              <a:t>A variable is a name given to a memory location to store values in a computer program.</a:t>
            </a:r>
          </a:p>
          <a:p>
            <a:r>
              <a:rPr lang="en-GB" dirty="0"/>
              <a:t>It is used to store information that can be referenced and manipulated in a program.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1253C9-F097-B063-26B9-2EE86DB1B7C2}"/>
              </a:ext>
            </a:extLst>
          </p:cNvPr>
          <p:cNvGrpSpPr/>
          <p:nvPr/>
        </p:nvGrpSpPr>
        <p:grpSpPr>
          <a:xfrm>
            <a:off x="719999" y="2537022"/>
            <a:ext cx="3852001" cy="1669202"/>
            <a:chOff x="719999" y="2337205"/>
            <a:chExt cx="3852001" cy="16692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5DBD15-3752-24EC-9FE7-14BE4E3E4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999" y="2337205"/>
              <a:ext cx="3852001" cy="13922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CBE85-18D9-E63D-AD04-796D1F361A6B}"/>
                </a:ext>
              </a:extLst>
            </p:cNvPr>
            <p:cNvSpPr txBox="1"/>
            <p:nvPr/>
          </p:nvSpPr>
          <p:spPr>
            <a:xfrm>
              <a:off x="719999" y="3729408"/>
              <a:ext cx="3852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2400" algn="ctr"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Different types of variable type</a:t>
              </a:r>
              <a:endParaRPr lang="en-GB" sz="1200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30D4F-BE0F-8DBF-4C07-4F55334E993F}"/>
              </a:ext>
            </a:extLst>
          </p:cNvPr>
          <p:cNvGrpSpPr/>
          <p:nvPr/>
        </p:nvGrpSpPr>
        <p:grpSpPr>
          <a:xfrm>
            <a:off x="4915364" y="2537022"/>
            <a:ext cx="3852001" cy="1669202"/>
            <a:chOff x="4889485" y="2337205"/>
            <a:chExt cx="3852001" cy="16692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2CE0F9-CE07-5BA2-FED0-43D51645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9485" y="2337205"/>
              <a:ext cx="3852001" cy="139220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9632AF-F93E-CB3C-06B8-E8518B3CFC52}"/>
                </a:ext>
              </a:extLst>
            </p:cNvPr>
            <p:cNvSpPr txBox="1"/>
            <p:nvPr/>
          </p:nvSpPr>
          <p:spPr>
            <a:xfrm>
              <a:off x="4889485" y="3729408"/>
              <a:ext cx="3852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2400" algn="ctr"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Different scops of variable</a:t>
              </a:r>
              <a:endParaRPr lang="en-GB" sz="1200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46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5D5AEAE-A39E-D5AA-BEA1-45D8676EC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162" y="2628145"/>
            <a:ext cx="2090581" cy="1969733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scanf</a:t>
            </a:r>
            <a:r>
              <a:rPr lang="en-US" dirty="0"/>
              <a:t> has two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Format specifier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 operator(&amp;)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186925-9C8B-FE9E-15F5-CF6D9DFEA4C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685472" y="2625781"/>
            <a:ext cx="2066343" cy="1969733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printf</a:t>
            </a:r>
            <a:r>
              <a:rPr lang="en-US" dirty="0"/>
              <a:t> has two components</a:t>
            </a:r>
          </a:p>
          <a:p>
            <a:r>
              <a:rPr lang="en-US" dirty="0"/>
              <a:t>Format specifier</a:t>
            </a:r>
          </a:p>
          <a:p>
            <a:r>
              <a:rPr lang="en-US" dirty="0"/>
              <a:t>Variable (if needed)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4412C9-BC54-915B-01F8-C910A9D15EF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92185" y="1031828"/>
            <a:ext cx="2090581" cy="1133286"/>
          </a:xfrm>
        </p:spPr>
        <p:txBody>
          <a:bodyPr/>
          <a:lstStyle/>
          <a:p>
            <a:r>
              <a:rPr lang="en-US" dirty="0"/>
              <a:t>Standard Input (</a:t>
            </a:r>
            <a:r>
              <a:rPr lang="en-US" dirty="0" err="1"/>
              <a:t>scanf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3A6E029-F8F8-2C38-4B0E-7D0E3721D86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685472" y="1043132"/>
            <a:ext cx="2066343" cy="1121982"/>
          </a:xfrm>
        </p:spPr>
        <p:txBody>
          <a:bodyPr/>
          <a:lstStyle/>
          <a:p>
            <a:pPr algn="r"/>
            <a:r>
              <a:rPr lang="en-US" dirty="0"/>
              <a:t>Standard Output (</a:t>
            </a:r>
            <a:r>
              <a:rPr lang="en-US" dirty="0" err="1"/>
              <a:t>printf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7AC5-8152-E145-818C-C44B8A94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Standard Input/Output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001C1-B846-E007-B26D-0735BEB5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29" y="1031827"/>
            <a:ext cx="4226943" cy="149069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DB637E-B765-303B-A659-CA8CF55B2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17682"/>
              </p:ext>
            </p:extLst>
          </p:nvPr>
        </p:nvGraphicFramePr>
        <p:xfrm>
          <a:off x="3071004" y="2632222"/>
          <a:ext cx="3027872" cy="1888020"/>
        </p:xfrm>
        <a:graphic>
          <a:graphicData uri="http://schemas.openxmlformats.org/drawingml/2006/table">
            <a:tbl>
              <a:tblPr firstRow="1" bandRow="1">
                <a:tableStyleId>{F0D3B493-7853-4C2B-AA40-6ED7ACF415DC}</a:tableStyleId>
              </a:tblPr>
              <a:tblGrid>
                <a:gridCol w="1513936">
                  <a:extLst>
                    <a:ext uri="{9D8B030D-6E8A-4147-A177-3AD203B41FA5}">
                      <a16:colId xmlns:a16="http://schemas.microsoft.com/office/drawing/2014/main" val="657460159"/>
                    </a:ext>
                  </a:extLst>
                </a:gridCol>
                <a:gridCol w="1513936">
                  <a:extLst>
                    <a:ext uri="{9D8B030D-6E8A-4147-A177-3AD203B41FA5}">
                      <a16:colId xmlns:a16="http://schemas.microsoft.com/office/drawing/2014/main" val="1107245732"/>
                    </a:ext>
                  </a:extLst>
                </a:gridCol>
              </a:tblGrid>
              <a:tr h="555300"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Datatype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Format Specifier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5924"/>
                  </a:ext>
                </a:extLst>
              </a:tr>
              <a:tr h="333180"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Int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%d/%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i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37937"/>
                  </a:ext>
                </a:extLst>
              </a:tr>
              <a:tr h="333180"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Float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%f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0911"/>
                  </a:ext>
                </a:extLst>
              </a:tr>
              <a:tr h="333180"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Char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%c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72875"/>
                  </a:ext>
                </a:extLst>
              </a:tr>
              <a:tr h="333180"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Double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%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lf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6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48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C6B8C4-72DB-E1CE-FD1E-BDF58D90E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185" y="1568798"/>
            <a:ext cx="3088140" cy="945106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yes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no statement</a:t>
            </a:r>
            <a:endParaRPr lang="en-GB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1B282C-10AF-EB9A-BBC2-D70A5EA0643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42756" y="1100610"/>
            <a:ext cx="4329235" cy="503918"/>
          </a:xfrm>
        </p:spPr>
        <p:txBody>
          <a:bodyPr/>
          <a:lstStyle/>
          <a:p>
            <a:pPr algn="ctr"/>
            <a:r>
              <a:rPr lang="en-US" dirty="0"/>
              <a:t>IF condition consist of 3 parts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008D91-2989-6744-4C7C-69B98D99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Selection (if else function)</a:t>
            </a:r>
            <a:endParaRPr lang="en-GB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0AAC920-F094-7678-7A0B-5044634D8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295138"/>
              </p:ext>
            </p:extLst>
          </p:nvPr>
        </p:nvGraphicFramePr>
        <p:xfrm>
          <a:off x="4571998" y="1031828"/>
          <a:ext cx="4157817" cy="166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1AEE8B1-D867-57AB-E6F6-7CFA589B1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693736"/>
            <a:ext cx="4157817" cy="17768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69E281-FA8B-F0F9-6606-2D87E8BD2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37315"/>
              </p:ext>
            </p:extLst>
          </p:nvPr>
        </p:nvGraphicFramePr>
        <p:xfrm>
          <a:off x="738087" y="2693736"/>
          <a:ext cx="2440335" cy="1694518"/>
        </p:xfrm>
        <a:graphic>
          <a:graphicData uri="http://schemas.openxmlformats.org/drawingml/2006/table">
            <a:tbl>
              <a:tblPr firstRow="1" bandRow="1">
                <a:tableStyleId>{F0D3B493-7853-4C2B-AA40-6ED7ACF415DC}</a:tableStyleId>
              </a:tblPr>
              <a:tblGrid>
                <a:gridCol w="1040906">
                  <a:extLst>
                    <a:ext uri="{9D8B030D-6E8A-4147-A177-3AD203B41FA5}">
                      <a16:colId xmlns:a16="http://schemas.microsoft.com/office/drawing/2014/main" val="2906030904"/>
                    </a:ext>
                  </a:extLst>
                </a:gridCol>
                <a:gridCol w="1399429">
                  <a:extLst>
                    <a:ext uri="{9D8B030D-6E8A-4147-A177-3AD203B41FA5}">
                      <a16:colId xmlns:a16="http://schemas.microsoft.com/office/drawing/2014/main" val="2136027857"/>
                    </a:ext>
                  </a:extLst>
                </a:gridCol>
              </a:tblGrid>
              <a:tr h="29143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cs typeface="Arial"/>
                          <a:sym typeface="Quantico"/>
                        </a:rPr>
                        <a:t>Operator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cs typeface="Arial"/>
                        <a:sym typeface="Quanti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ea typeface="Source Code Pro"/>
                          <a:cs typeface="Arial"/>
                          <a:sym typeface="Source Code Pro"/>
                        </a:rPr>
                        <a:t>Meaning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ea typeface="Source Code Pro"/>
                        <a:cs typeface="Arial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2307"/>
                  </a:ext>
                </a:extLst>
              </a:tr>
              <a:tr h="33930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cs typeface="Arial"/>
                          <a:sym typeface="Quantico"/>
                        </a:rPr>
                        <a:t>&gt;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cs typeface="Arial"/>
                        <a:sym typeface="Quanti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ea typeface="Source Code Pro"/>
                          <a:cs typeface="Arial"/>
                          <a:sym typeface="Source Code Pro"/>
                        </a:rPr>
                        <a:t>Greater than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ea typeface="Source Code Pro"/>
                        <a:cs typeface="Arial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96727"/>
                  </a:ext>
                </a:extLst>
              </a:tr>
              <a:tr h="33930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cs typeface="Arial"/>
                          <a:sym typeface="Quantico"/>
                        </a:rPr>
                        <a:t>&lt;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cs typeface="Arial"/>
                        <a:sym typeface="Quanti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ea typeface="Source Code Pro"/>
                          <a:cs typeface="Arial"/>
                          <a:sym typeface="Source Code Pro"/>
                        </a:rPr>
                        <a:t>Less than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ea typeface="Source Code Pro"/>
                        <a:cs typeface="Arial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0810"/>
                  </a:ext>
                </a:extLst>
              </a:tr>
              <a:tr h="33930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cs typeface="Arial"/>
                          <a:sym typeface="Arial"/>
                        </a:rPr>
                        <a:t>==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cs typeface="Arial"/>
                          <a:sym typeface="Arial"/>
                        </a:rPr>
                        <a:t>Equal to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9970"/>
                  </a:ext>
                </a:extLst>
              </a:tr>
              <a:tr h="37181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cs typeface="Arial"/>
                          <a:sym typeface="Arial"/>
                        </a:rPr>
                        <a:t>!=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Quantico"/>
                          <a:cs typeface="Arial"/>
                          <a:sym typeface="Arial"/>
                        </a:rPr>
                        <a:t>Not equal to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Quantico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2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57EC81-079D-FC42-FE5B-749B5431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15">
            <a:off x="438547" y="476580"/>
            <a:ext cx="3850232" cy="603000"/>
          </a:xfrm>
        </p:spPr>
        <p:txBody>
          <a:bodyPr/>
          <a:lstStyle/>
          <a:p>
            <a:pPr algn="l"/>
            <a:r>
              <a:rPr lang="en-US" dirty="0"/>
              <a:t>Loops (</a:t>
            </a:r>
            <a:r>
              <a:rPr lang="en-US" dirty="0" err="1"/>
              <a:t>for,while</a:t>
            </a:r>
            <a:r>
              <a:rPr lang="en-US" dirty="0"/>
              <a:t>, </a:t>
            </a:r>
            <a:r>
              <a:rPr lang="en-US" dirty="0" err="1"/>
              <a:t>do..while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29BC507-A168-8F65-5349-42D2A233D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88680"/>
            <a:ext cx="3431023" cy="850856"/>
          </a:xfrm>
        </p:spPr>
        <p:txBody>
          <a:bodyPr/>
          <a:lstStyle/>
          <a:p>
            <a:pPr indent="0" algn="l"/>
            <a:r>
              <a:rPr lang="en-GB" dirty="0"/>
              <a:t>Loops in programming are used to repeat a block of code until the specified condition is met.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013DF-1EB6-A513-5BDD-4D68AC5F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7" t="7445" r="11013" b="8321"/>
          <a:stretch/>
        </p:blipFill>
        <p:spPr>
          <a:xfrm>
            <a:off x="4133737" y="476291"/>
            <a:ext cx="4571762" cy="196324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16BD85-9275-546E-4442-F741C440B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52939"/>
              </p:ext>
            </p:extLst>
          </p:nvPr>
        </p:nvGraphicFramePr>
        <p:xfrm>
          <a:off x="438501" y="2803648"/>
          <a:ext cx="6096000" cy="1742440"/>
        </p:xfrm>
        <a:graphic>
          <a:graphicData uri="http://schemas.openxmlformats.org/drawingml/2006/table">
            <a:tbl>
              <a:tblPr firstRow="1" bandRow="1">
                <a:tableStyleId>{F0D3B493-7853-4C2B-AA40-6ED7ACF415DC}</a:tableStyleId>
              </a:tblPr>
              <a:tblGrid>
                <a:gridCol w="1509569">
                  <a:extLst>
                    <a:ext uri="{9D8B030D-6E8A-4147-A177-3AD203B41FA5}">
                      <a16:colId xmlns:a16="http://schemas.microsoft.com/office/drawing/2014/main" val="3714447833"/>
                    </a:ext>
                  </a:extLst>
                </a:gridCol>
                <a:gridCol w="4586431">
                  <a:extLst>
                    <a:ext uri="{9D8B030D-6E8A-4147-A177-3AD203B41FA5}">
                      <a16:colId xmlns:a16="http://schemas.microsoft.com/office/drawing/2014/main" val="231595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Loop type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Description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7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Arial"/>
                          <a:sym typeface="Arial"/>
                        </a:rPr>
                        <a:t>For loop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Initializes first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Wingdings" panose="05000000000000000000" pitchFamily="2" charset="2"/>
                        </a:rPr>
                        <a:t> Checks condition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Wingdings" panose="05000000000000000000" pitchFamily="2" charset="2"/>
                        </a:rPr>
                        <a:t>ExecutesUpdates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6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While loop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Initializes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Wingdings" panose="05000000000000000000" pitchFamily="2" charset="2"/>
                        </a:rPr>
                        <a:t> Condition Check  Executes Updates (inside the loop)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2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Do while loop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Source Code Pro"/>
                        </a:rPr>
                        <a:t>Executes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sym typeface="Wingdings" panose="05000000000000000000" pitchFamily="2" charset="2"/>
                        </a:rPr>
                        <a:t> Checks the condition Updates inside the loop</a:t>
                      </a:r>
                      <a:endParaRPr lang="en-GB" sz="1200" b="0" i="0" u="none" strike="noStrike" cap="none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6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5B23-96A0-F4C4-8EBC-A0724233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15">
            <a:off x="424352" y="514627"/>
            <a:ext cx="8295356" cy="603000"/>
          </a:xfrm>
        </p:spPr>
        <p:txBody>
          <a:bodyPr/>
          <a:lstStyle/>
          <a:p>
            <a:pPr algn="l"/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18D33-4419-6CDB-6AE6-268AAEBA0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099927"/>
            <a:ext cx="8719691" cy="637633"/>
          </a:xfrm>
        </p:spPr>
        <p:txBody>
          <a:bodyPr/>
          <a:lstStyle/>
          <a:p>
            <a:pPr marL="360000" indent="0" algn="l"/>
            <a:r>
              <a:rPr lang="en-US" dirty="0"/>
              <a:t>It is a block of code that runs when it is called. You can pass data known as parameters into a function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A35191-3CD7-1562-B7E5-1F299C1F4EC2}"/>
              </a:ext>
            </a:extLst>
          </p:cNvPr>
          <p:cNvGrpSpPr/>
          <p:nvPr/>
        </p:nvGrpSpPr>
        <p:grpSpPr>
          <a:xfrm>
            <a:off x="424308" y="1751516"/>
            <a:ext cx="2647854" cy="1195177"/>
            <a:chOff x="477966" y="1962155"/>
            <a:chExt cx="2606213" cy="13340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0480B4-94D4-248D-9171-39225E3AB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23" b="14474"/>
            <a:stretch/>
          </p:blipFill>
          <p:spPr>
            <a:xfrm>
              <a:off x="477967" y="1962155"/>
              <a:ext cx="2606212" cy="9546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57E094-75AE-77F7-DFA1-FA51349C1590}"/>
                </a:ext>
              </a:extLst>
            </p:cNvPr>
            <p:cNvSpPr txBox="1">
              <a:spLocks/>
            </p:cNvSpPr>
            <p:nvPr/>
          </p:nvSpPr>
          <p:spPr>
            <a:xfrm>
              <a:off x="477966" y="2969777"/>
              <a:ext cx="2606212" cy="32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Custom functions</a:t>
              </a:r>
              <a:endParaRPr lang="en-GB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482584-BF37-A595-BCCA-A235D701E97B}"/>
              </a:ext>
            </a:extLst>
          </p:cNvPr>
          <p:cNvGrpSpPr/>
          <p:nvPr/>
        </p:nvGrpSpPr>
        <p:grpSpPr>
          <a:xfrm>
            <a:off x="6130334" y="1790395"/>
            <a:ext cx="2647854" cy="1189777"/>
            <a:chOff x="3076213" y="3251752"/>
            <a:chExt cx="4507241" cy="13165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93557C-6C93-D608-2669-D741F2018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6215" y="3251752"/>
              <a:ext cx="4507239" cy="102455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69F10D-7B59-5095-4781-3E58FA1FEBEA}"/>
                </a:ext>
              </a:extLst>
            </p:cNvPr>
            <p:cNvSpPr txBox="1"/>
            <p:nvPr/>
          </p:nvSpPr>
          <p:spPr>
            <a:xfrm>
              <a:off x="3076213" y="4276310"/>
              <a:ext cx="4507237" cy="29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latin typeface="Source Code Pro"/>
                  <a:ea typeface="Source Code Pro"/>
                  <a:sym typeface="Source Code Pro"/>
                </a:rPr>
                <a:t>Pre-defined functions</a:t>
              </a:r>
              <a:endParaRPr lang="en-GB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BC907B-D1AD-4AE4-7C08-D192C4436D21}"/>
              </a:ext>
            </a:extLst>
          </p:cNvPr>
          <p:cNvGrpSpPr/>
          <p:nvPr/>
        </p:nvGrpSpPr>
        <p:grpSpPr>
          <a:xfrm>
            <a:off x="2771522" y="2654215"/>
            <a:ext cx="3600955" cy="1718398"/>
            <a:chOff x="2559366" y="2676360"/>
            <a:chExt cx="3600955" cy="17183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333ED3-DDAB-65FF-76A0-20166A27C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38" r="4962" b="14515"/>
            <a:stretch/>
          </p:blipFill>
          <p:spPr>
            <a:xfrm>
              <a:off x="3072162" y="2676360"/>
              <a:ext cx="2575364" cy="11951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9B949F-4B6F-7D11-D081-B0B936069EFE}"/>
                </a:ext>
              </a:extLst>
            </p:cNvPr>
            <p:cNvSpPr txBox="1"/>
            <p:nvPr/>
          </p:nvSpPr>
          <p:spPr>
            <a:xfrm>
              <a:off x="2559366" y="3871538"/>
              <a:ext cx="3600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Source Code Pro"/>
                  <a:ea typeface="Source Code Pro"/>
                </a:rPr>
                <a:t>Libraries that give access to additional predefined functions</a:t>
              </a:r>
              <a:endParaRPr lang="en-GB" dirty="0">
                <a:solidFill>
                  <a:schemeClr val="dk1"/>
                </a:solidFill>
                <a:latin typeface="Source Code Pro"/>
                <a:ea typeface="Source Code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3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AD92EA-D7B4-565E-1ABD-D6857619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684" y="1124546"/>
            <a:ext cx="5220632" cy="2894407"/>
          </a:xfrm>
        </p:spPr>
        <p:txBody>
          <a:bodyPr/>
          <a:lstStyle/>
          <a:p>
            <a:r>
              <a:rPr lang="en-US" sz="9600" dirty="0"/>
              <a:t>THANK YOU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2380396164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273</Words>
  <Application>Microsoft Office PowerPoint</Application>
  <PresentationFormat>On-screen Show (16:9)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Source Code Pro</vt:lpstr>
      <vt:lpstr>Nunito Light</vt:lpstr>
      <vt:lpstr>Quantico</vt:lpstr>
      <vt:lpstr>Arial</vt:lpstr>
      <vt:lpstr>New Operating System Design Pitch Deck  Infographics by Slidesgo</vt:lpstr>
      <vt:lpstr>Progamming Reflective Video</vt:lpstr>
      <vt:lpstr>Topics Covered</vt:lpstr>
      <vt:lpstr>Variables</vt:lpstr>
      <vt:lpstr>Standard Input/Output</vt:lpstr>
      <vt:lpstr>Selection (if else function)</vt:lpstr>
      <vt:lpstr>Loops (for,while, do..while)</vt:lpstr>
      <vt:lpstr>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Progamming Reflective Video</dc:title>
  <cp:lastModifiedBy>Alison Dwyne Gonzales ABUAN</cp:lastModifiedBy>
  <cp:revision>6</cp:revision>
  <dcterms:modified xsi:type="dcterms:W3CDTF">2023-10-21T17:02:53Z</dcterms:modified>
</cp:coreProperties>
</file>