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7" r:id="rId6"/>
    <p:sldId id="261" r:id="rId7"/>
    <p:sldId id="268" r:id="rId8"/>
    <p:sldId id="269" r:id="rId9"/>
    <p:sldId id="270" r:id="rId10"/>
    <p:sldId id="283" r:id="rId11"/>
    <p:sldId id="281" r:id="rId12"/>
    <p:sldId id="282" r:id="rId13"/>
    <p:sldId id="271" r:id="rId14"/>
    <p:sldId id="272" r:id="rId15"/>
    <p:sldId id="273" r:id="rId16"/>
    <p:sldId id="275" r:id="rId17"/>
    <p:sldId id="276" r:id="rId18"/>
    <p:sldId id="277" r:id="rId19"/>
    <p:sldId id="274" r:id="rId20"/>
    <p:sldId id="278" r:id="rId21"/>
    <p:sldId id="279" r:id="rId22"/>
    <p:sldId id="280" r:id="rId23"/>
    <p:sldId id="266" r:id="rId24"/>
  </p:sldIdLst>
  <p:sldSz cx="18288000" cy="10287000"/>
  <p:notesSz cx="6858000" cy="9144000"/>
  <p:embeddedFontLst>
    <p:embeddedFont>
      <p:font typeface="ITC Avant Garde Gothic" panose="020B0604020202020204" charset="0"/>
      <p:regular r:id="rId25"/>
    </p:embeddedFont>
    <p:embeddedFont>
      <p:font typeface="League Spartan"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1" d="100"/>
          <a:sy n="51" d="100"/>
        </p:scale>
        <p:origin x="89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6/30/2025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3.svg"/><Relationship Id="rId7"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8" Type="http://schemas.openxmlformats.org/officeDocument/2006/relationships/image" Target="../media/image3.svg"/><Relationship Id="rId3" Type="http://schemas.openxmlformats.org/officeDocument/2006/relationships/image" Target="../media/image5.svg"/><Relationship Id="rId7"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319721">
            <a:off x="-7033129" y="-1139345"/>
            <a:ext cx="13181030" cy="5047255"/>
            <a:chOff x="0" y="0"/>
            <a:chExt cx="3471547" cy="1329318"/>
          </a:xfrm>
        </p:grpSpPr>
        <p:sp>
          <p:nvSpPr>
            <p:cNvPr id="3" name="Freeform 3"/>
            <p:cNvSpPr/>
            <p:nvPr/>
          </p:nvSpPr>
          <p:spPr>
            <a:xfrm>
              <a:off x="0" y="0"/>
              <a:ext cx="3471547" cy="1329318"/>
            </a:xfrm>
            <a:custGeom>
              <a:avLst/>
              <a:gdLst/>
              <a:ahLst/>
              <a:cxnLst/>
              <a:rect l="l" t="t" r="r" b="b"/>
              <a:pathLst>
                <a:path w="3471547" h="1329318">
                  <a:moveTo>
                    <a:pt x="0" y="0"/>
                  </a:moveTo>
                  <a:lnTo>
                    <a:pt x="3471547" y="0"/>
                  </a:lnTo>
                  <a:lnTo>
                    <a:pt x="3471547" y="1329318"/>
                  </a:lnTo>
                  <a:lnTo>
                    <a:pt x="0" y="1329318"/>
                  </a:lnTo>
                  <a:close/>
                </a:path>
              </a:pathLst>
            </a:custGeom>
            <a:solidFill>
              <a:srgbClr val="0B5298"/>
            </a:solidFill>
          </p:spPr>
          <p:txBody>
            <a:bodyPr/>
            <a:lstStyle/>
            <a:p>
              <a:endParaRPr lang="en-US"/>
            </a:p>
          </p:txBody>
        </p:sp>
        <p:sp>
          <p:nvSpPr>
            <p:cNvPr id="4" name="TextBox 4"/>
            <p:cNvSpPr txBox="1"/>
            <p:nvPr/>
          </p:nvSpPr>
          <p:spPr>
            <a:xfrm>
              <a:off x="0" y="-76200"/>
              <a:ext cx="3471547" cy="140551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42614" y="6286303"/>
            <a:ext cx="2114182" cy="4291608"/>
          </a:xfrm>
          <a:custGeom>
            <a:avLst/>
            <a:gdLst/>
            <a:ahLst/>
            <a:cxnLst/>
            <a:rect l="l" t="t" r="r" b="b"/>
            <a:pathLst>
              <a:path w="2114182" h="4291608">
                <a:moveTo>
                  <a:pt x="0" y="0"/>
                </a:moveTo>
                <a:lnTo>
                  <a:pt x="2114181" y="0"/>
                </a:lnTo>
                <a:lnTo>
                  <a:pt x="2114181" y="4291609"/>
                </a:lnTo>
                <a:lnTo>
                  <a:pt x="0" y="4291609"/>
                </a:lnTo>
                <a:lnTo>
                  <a:pt x="0" y="0"/>
                </a:lnTo>
                <a:close/>
              </a:path>
            </a:pathLst>
          </a:custGeom>
          <a:blipFill>
            <a:blip r:embed="rId2"/>
            <a:stretch>
              <a:fillRect/>
            </a:stretch>
          </a:blipFill>
        </p:spPr>
        <p:txBody>
          <a:bodyPr/>
          <a:lstStyle/>
          <a:p>
            <a:endParaRPr lang="en-US"/>
          </a:p>
        </p:txBody>
      </p:sp>
      <p:grpSp>
        <p:nvGrpSpPr>
          <p:cNvPr id="6" name="Group 6"/>
          <p:cNvGrpSpPr/>
          <p:nvPr/>
        </p:nvGrpSpPr>
        <p:grpSpPr>
          <a:xfrm rot="-4319721">
            <a:off x="11697485" y="6169918"/>
            <a:ext cx="13181030" cy="4290457"/>
            <a:chOff x="0" y="0"/>
            <a:chExt cx="3471547" cy="1129997"/>
          </a:xfrm>
        </p:grpSpPr>
        <p:sp>
          <p:nvSpPr>
            <p:cNvPr id="7" name="Freeform 7"/>
            <p:cNvSpPr/>
            <p:nvPr/>
          </p:nvSpPr>
          <p:spPr>
            <a:xfrm>
              <a:off x="0" y="0"/>
              <a:ext cx="3471547" cy="1129997"/>
            </a:xfrm>
            <a:custGeom>
              <a:avLst/>
              <a:gdLst/>
              <a:ahLst/>
              <a:cxnLst/>
              <a:rect l="l" t="t" r="r" b="b"/>
              <a:pathLst>
                <a:path w="3471547" h="1129997">
                  <a:moveTo>
                    <a:pt x="0" y="0"/>
                  </a:moveTo>
                  <a:lnTo>
                    <a:pt x="3471547" y="0"/>
                  </a:lnTo>
                  <a:lnTo>
                    <a:pt x="3471547" y="1129997"/>
                  </a:lnTo>
                  <a:lnTo>
                    <a:pt x="0" y="1129997"/>
                  </a:lnTo>
                  <a:close/>
                </a:path>
              </a:pathLst>
            </a:custGeom>
            <a:solidFill>
              <a:srgbClr val="0B5298"/>
            </a:solidFill>
          </p:spPr>
          <p:txBody>
            <a:bodyPr/>
            <a:lstStyle/>
            <a:p>
              <a:endParaRPr lang="en-US"/>
            </a:p>
          </p:txBody>
        </p:sp>
        <p:sp>
          <p:nvSpPr>
            <p:cNvPr id="8" name="TextBox 8"/>
            <p:cNvSpPr txBox="1"/>
            <p:nvPr/>
          </p:nvSpPr>
          <p:spPr>
            <a:xfrm>
              <a:off x="0" y="-76200"/>
              <a:ext cx="3471547" cy="120619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flipH="1" flipV="1">
            <a:off x="14470870" y="6490580"/>
            <a:ext cx="4436419" cy="4824276"/>
          </a:xfrm>
          <a:custGeom>
            <a:avLst/>
            <a:gdLst/>
            <a:ahLst/>
            <a:cxnLst/>
            <a:rect l="l" t="t" r="r" b="b"/>
            <a:pathLst>
              <a:path w="4436419" h="4824276">
                <a:moveTo>
                  <a:pt x="4436419" y="4824276"/>
                </a:moveTo>
                <a:lnTo>
                  <a:pt x="0" y="4824276"/>
                </a:lnTo>
                <a:lnTo>
                  <a:pt x="0" y="0"/>
                </a:lnTo>
                <a:lnTo>
                  <a:pt x="4436419" y="0"/>
                </a:lnTo>
                <a:lnTo>
                  <a:pt x="4436419" y="482427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flipH="1" flipV="1">
            <a:off x="16546204" y="-618883"/>
            <a:ext cx="2114182" cy="4291608"/>
          </a:xfrm>
          <a:custGeom>
            <a:avLst/>
            <a:gdLst/>
            <a:ahLst/>
            <a:cxnLst/>
            <a:rect l="l" t="t" r="r" b="b"/>
            <a:pathLst>
              <a:path w="2114182" h="4291608">
                <a:moveTo>
                  <a:pt x="2114182" y="4291608"/>
                </a:moveTo>
                <a:lnTo>
                  <a:pt x="0" y="4291608"/>
                </a:lnTo>
                <a:lnTo>
                  <a:pt x="0" y="0"/>
                </a:lnTo>
                <a:lnTo>
                  <a:pt x="2114182" y="0"/>
                </a:lnTo>
                <a:lnTo>
                  <a:pt x="2114182" y="4291608"/>
                </a:lnTo>
                <a:close/>
              </a:path>
            </a:pathLst>
          </a:custGeom>
          <a:blipFill>
            <a:blip r:embed="rId2"/>
            <a:stretch>
              <a:fillRect/>
            </a:stretch>
          </a:blipFill>
        </p:spPr>
        <p:txBody>
          <a:bodyPr/>
          <a:lstStyle/>
          <a:p>
            <a:endParaRPr lang="en-US"/>
          </a:p>
        </p:txBody>
      </p:sp>
      <p:sp>
        <p:nvSpPr>
          <p:cNvPr id="13" name="Freeform 13"/>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4" name="TextBox 14"/>
          <p:cNvSpPr txBox="1"/>
          <p:nvPr/>
        </p:nvSpPr>
        <p:spPr>
          <a:xfrm>
            <a:off x="4704227" y="7395647"/>
            <a:ext cx="8879546" cy="662969"/>
          </a:xfrm>
          <a:prstGeom prst="rect">
            <a:avLst/>
          </a:prstGeom>
        </p:spPr>
        <p:txBody>
          <a:bodyPr lIns="0" tIns="0" rIns="0" bIns="0" rtlCol="0" anchor="t">
            <a:spAutoFit/>
          </a:bodyPr>
          <a:lstStyle/>
          <a:p>
            <a:pPr algn="ctr">
              <a:lnSpc>
                <a:spcPts val="4351"/>
              </a:lnSpc>
            </a:pPr>
            <a:r>
              <a:rPr lang="en-US" sz="4351">
                <a:solidFill>
                  <a:srgbClr val="052F58"/>
                </a:solidFill>
                <a:latin typeface="ITC Avant Garde Gothic"/>
                <a:ea typeface="ITC Avant Garde Gothic"/>
                <a:cs typeface="ITC Avant Garde Gothic"/>
                <a:sym typeface="ITC Avant Garde Gothic"/>
              </a:rPr>
              <a:t>PS/2020/007 - O. R Edirisuriya</a:t>
            </a:r>
          </a:p>
        </p:txBody>
      </p:sp>
      <p:sp>
        <p:nvSpPr>
          <p:cNvPr id="15" name="TextBox 15"/>
          <p:cNvSpPr txBox="1"/>
          <p:nvPr/>
        </p:nvSpPr>
        <p:spPr>
          <a:xfrm>
            <a:off x="2320594" y="3920968"/>
            <a:ext cx="13654875" cy="5149771"/>
          </a:xfrm>
          <a:prstGeom prst="rect">
            <a:avLst/>
          </a:prstGeom>
        </p:spPr>
        <p:txBody>
          <a:bodyPr lIns="0" tIns="0" rIns="0" bIns="0" rtlCol="0" anchor="t">
            <a:spAutoFit/>
          </a:bodyPr>
          <a:lstStyle/>
          <a:p>
            <a:pPr algn="ctr">
              <a:lnSpc>
                <a:spcPts val="8729"/>
              </a:lnSpc>
            </a:pPr>
            <a:r>
              <a:rPr lang="en-US" sz="10912">
                <a:solidFill>
                  <a:srgbClr val="052F58"/>
                </a:solidFill>
                <a:latin typeface="League Spartan"/>
                <a:ea typeface="League Spartan"/>
                <a:cs typeface="League Spartan"/>
                <a:sym typeface="League Spartan"/>
              </a:rPr>
              <a:t>KIDNEY DISEASE</a:t>
            </a:r>
          </a:p>
          <a:p>
            <a:pPr algn="ctr">
              <a:lnSpc>
                <a:spcPts val="13312"/>
              </a:lnSpc>
            </a:pPr>
            <a:r>
              <a:rPr lang="en-US" sz="10912">
                <a:solidFill>
                  <a:srgbClr val="052F58"/>
                </a:solidFill>
                <a:latin typeface="League Spartan"/>
                <a:ea typeface="League Spartan"/>
                <a:cs typeface="League Spartan"/>
                <a:sym typeface="League Spartan"/>
              </a:rPr>
              <a:t> RISK P</a:t>
            </a:r>
            <a:r>
              <a:rPr lang="en-US" sz="10912" b="1">
                <a:solidFill>
                  <a:srgbClr val="052F58"/>
                </a:solidFill>
                <a:latin typeface="League Spartan"/>
                <a:ea typeface="League Spartan"/>
                <a:cs typeface="League Spartan"/>
                <a:sym typeface="League Spartan"/>
              </a:rPr>
              <a:t>REDICTION</a:t>
            </a:r>
          </a:p>
          <a:p>
            <a:pPr algn="ctr">
              <a:lnSpc>
                <a:spcPts val="15767"/>
              </a:lnSpc>
            </a:pPr>
            <a:endParaRPr lang="en-US" sz="10912" b="1">
              <a:solidFill>
                <a:srgbClr val="052F58"/>
              </a:solidFill>
              <a:latin typeface="League Spartan"/>
              <a:ea typeface="League Spartan"/>
              <a:cs typeface="League Spartan"/>
              <a:sym typeface="League Spartan"/>
            </a:endParaRPr>
          </a:p>
        </p:txBody>
      </p:sp>
      <p:sp>
        <p:nvSpPr>
          <p:cNvPr id="16" name="TextBox 16"/>
          <p:cNvSpPr txBox="1"/>
          <p:nvPr/>
        </p:nvSpPr>
        <p:spPr>
          <a:xfrm>
            <a:off x="-1833622" y="2289741"/>
            <a:ext cx="21963307" cy="756172"/>
          </a:xfrm>
          <a:prstGeom prst="rect">
            <a:avLst/>
          </a:prstGeom>
        </p:spPr>
        <p:txBody>
          <a:bodyPr lIns="0" tIns="0" rIns="0" bIns="0" rtlCol="0" anchor="t">
            <a:spAutoFit/>
          </a:bodyPr>
          <a:lstStyle/>
          <a:p>
            <a:pPr algn="ctr">
              <a:lnSpc>
                <a:spcPts val="4558"/>
              </a:lnSpc>
            </a:pPr>
            <a:r>
              <a:rPr lang="en-US" sz="5697">
                <a:solidFill>
                  <a:srgbClr val="052F58"/>
                </a:solidFill>
                <a:latin typeface="ITC Avant Garde Gothic"/>
                <a:ea typeface="ITC Avant Garde Gothic"/>
                <a:cs typeface="ITC Avant Garde Gothic"/>
                <a:sym typeface="ITC Avant Garde Gothic"/>
              </a:rPr>
              <a:t>COSC 44343 - Data Science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2DBC0D-4E7D-2CBC-16B7-D0D7965252E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2B39A98-3B82-4A7F-4DAE-14480394E3F6}"/>
              </a:ext>
            </a:extLst>
          </p:cNvPr>
          <p:cNvGrpSpPr/>
          <p:nvPr/>
        </p:nvGrpSpPr>
        <p:grpSpPr>
          <a:xfrm rot="-4319721">
            <a:off x="-7033129" y="-1139345"/>
            <a:ext cx="13181030" cy="5047255"/>
            <a:chOff x="0" y="0"/>
            <a:chExt cx="3471547" cy="1329318"/>
          </a:xfrm>
        </p:grpSpPr>
        <p:sp>
          <p:nvSpPr>
            <p:cNvPr id="3" name="Freeform 3">
              <a:extLst>
                <a:ext uri="{FF2B5EF4-FFF2-40B4-BE49-F238E27FC236}">
                  <a16:creationId xmlns:a16="http://schemas.microsoft.com/office/drawing/2014/main" id="{A45BDB93-0662-B44C-9DCB-DCFBFF46BC7B}"/>
                </a:ext>
              </a:extLst>
            </p:cNvPr>
            <p:cNvSpPr/>
            <p:nvPr/>
          </p:nvSpPr>
          <p:spPr>
            <a:xfrm>
              <a:off x="0" y="0"/>
              <a:ext cx="3471547" cy="1329318"/>
            </a:xfrm>
            <a:custGeom>
              <a:avLst/>
              <a:gdLst/>
              <a:ahLst/>
              <a:cxnLst/>
              <a:rect l="l" t="t" r="r" b="b"/>
              <a:pathLst>
                <a:path w="3471547" h="1329318">
                  <a:moveTo>
                    <a:pt x="0" y="0"/>
                  </a:moveTo>
                  <a:lnTo>
                    <a:pt x="3471547" y="0"/>
                  </a:lnTo>
                  <a:lnTo>
                    <a:pt x="3471547" y="1329318"/>
                  </a:lnTo>
                  <a:lnTo>
                    <a:pt x="0" y="1329318"/>
                  </a:lnTo>
                  <a:close/>
                </a:path>
              </a:pathLst>
            </a:custGeom>
            <a:solidFill>
              <a:srgbClr val="0B5298"/>
            </a:solidFill>
          </p:spPr>
          <p:txBody>
            <a:bodyPr/>
            <a:lstStyle/>
            <a:p>
              <a:endParaRPr lang="en-US"/>
            </a:p>
          </p:txBody>
        </p:sp>
        <p:sp>
          <p:nvSpPr>
            <p:cNvPr id="4" name="TextBox 4">
              <a:extLst>
                <a:ext uri="{FF2B5EF4-FFF2-40B4-BE49-F238E27FC236}">
                  <a16:creationId xmlns:a16="http://schemas.microsoft.com/office/drawing/2014/main" id="{CC0D8624-C072-1AD5-C427-80799A5DCF19}"/>
                </a:ext>
              </a:extLst>
            </p:cNvPr>
            <p:cNvSpPr txBox="1"/>
            <p:nvPr/>
          </p:nvSpPr>
          <p:spPr>
            <a:xfrm>
              <a:off x="0" y="-76200"/>
              <a:ext cx="3471547" cy="1405518"/>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B9A933E7-AC1A-D42A-6FDF-649333D1D5B4}"/>
              </a:ext>
            </a:extLst>
          </p:cNvPr>
          <p:cNvSpPr/>
          <p:nvPr/>
        </p:nvSpPr>
        <p:spPr>
          <a:xfrm>
            <a:off x="-442614" y="6286303"/>
            <a:ext cx="2114182" cy="4291608"/>
          </a:xfrm>
          <a:custGeom>
            <a:avLst/>
            <a:gdLst/>
            <a:ahLst/>
            <a:cxnLst/>
            <a:rect l="l" t="t" r="r" b="b"/>
            <a:pathLst>
              <a:path w="2114182" h="4291608">
                <a:moveTo>
                  <a:pt x="0" y="0"/>
                </a:moveTo>
                <a:lnTo>
                  <a:pt x="2114181" y="0"/>
                </a:lnTo>
                <a:lnTo>
                  <a:pt x="2114181" y="4291609"/>
                </a:lnTo>
                <a:lnTo>
                  <a:pt x="0" y="4291609"/>
                </a:lnTo>
                <a:lnTo>
                  <a:pt x="0" y="0"/>
                </a:lnTo>
                <a:close/>
              </a:path>
            </a:pathLst>
          </a:custGeom>
          <a:blipFill>
            <a:blip r:embed="rId2"/>
            <a:stretch>
              <a:fillRect/>
            </a:stretch>
          </a:blipFill>
        </p:spPr>
        <p:txBody>
          <a:bodyPr/>
          <a:lstStyle/>
          <a:p>
            <a:endParaRPr lang="en-US"/>
          </a:p>
        </p:txBody>
      </p:sp>
      <p:grpSp>
        <p:nvGrpSpPr>
          <p:cNvPr id="6" name="Group 6">
            <a:extLst>
              <a:ext uri="{FF2B5EF4-FFF2-40B4-BE49-F238E27FC236}">
                <a16:creationId xmlns:a16="http://schemas.microsoft.com/office/drawing/2014/main" id="{E55E81B2-BA6E-3869-5F9D-663F48C21930}"/>
              </a:ext>
            </a:extLst>
          </p:cNvPr>
          <p:cNvGrpSpPr/>
          <p:nvPr/>
        </p:nvGrpSpPr>
        <p:grpSpPr>
          <a:xfrm rot="-4319721">
            <a:off x="11697485" y="6169918"/>
            <a:ext cx="13181030" cy="4290457"/>
            <a:chOff x="0" y="0"/>
            <a:chExt cx="3471547" cy="1129997"/>
          </a:xfrm>
        </p:grpSpPr>
        <p:sp>
          <p:nvSpPr>
            <p:cNvPr id="7" name="Freeform 7">
              <a:extLst>
                <a:ext uri="{FF2B5EF4-FFF2-40B4-BE49-F238E27FC236}">
                  <a16:creationId xmlns:a16="http://schemas.microsoft.com/office/drawing/2014/main" id="{DF6A591E-758C-C8B3-5CE3-CAF00A5D7C10}"/>
                </a:ext>
              </a:extLst>
            </p:cNvPr>
            <p:cNvSpPr/>
            <p:nvPr/>
          </p:nvSpPr>
          <p:spPr>
            <a:xfrm>
              <a:off x="0" y="0"/>
              <a:ext cx="3471547" cy="1129997"/>
            </a:xfrm>
            <a:custGeom>
              <a:avLst/>
              <a:gdLst/>
              <a:ahLst/>
              <a:cxnLst/>
              <a:rect l="l" t="t" r="r" b="b"/>
              <a:pathLst>
                <a:path w="3471547" h="1129997">
                  <a:moveTo>
                    <a:pt x="0" y="0"/>
                  </a:moveTo>
                  <a:lnTo>
                    <a:pt x="3471547" y="0"/>
                  </a:lnTo>
                  <a:lnTo>
                    <a:pt x="3471547" y="1129997"/>
                  </a:lnTo>
                  <a:lnTo>
                    <a:pt x="0" y="1129997"/>
                  </a:lnTo>
                  <a:close/>
                </a:path>
              </a:pathLst>
            </a:custGeom>
            <a:solidFill>
              <a:srgbClr val="0B5298"/>
            </a:solidFill>
          </p:spPr>
          <p:txBody>
            <a:bodyPr/>
            <a:lstStyle/>
            <a:p>
              <a:endParaRPr lang="en-US"/>
            </a:p>
          </p:txBody>
        </p:sp>
        <p:sp>
          <p:nvSpPr>
            <p:cNvPr id="8" name="TextBox 8">
              <a:extLst>
                <a:ext uri="{FF2B5EF4-FFF2-40B4-BE49-F238E27FC236}">
                  <a16:creationId xmlns:a16="http://schemas.microsoft.com/office/drawing/2014/main" id="{661EF609-2264-E525-BC8B-0BAC6D2CA2E8}"/>
                </a:ext>
              </a:extLst>
            </p:cNvPr>
            <p:cNvSpPr txBox="1"/>
            <p:nvPr/>
          </p:nvSpPr>
          <p:spPr>
            <a:xfrm>
              <a:off x="0" y="-76200"/>
              <a:ext cx="3471547" cy="1206197"/>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EE1C75C0-8D55-9897-6904-0C68684DC67D}"/>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3F005D6A-C5FD-FE1F-3A5D-10121BAC0C61}"/>
              </a:ext>
            </a:extLst>
          </p:cNvPr>
          <p:cNvSpPr/>
          <p:nvPr/>
        </p:nvSpPr>
        <p:spPr>
          <a:xfrm flipH="1" flipV="1">
            <a:off x="14470870" y="6490580"/>
            <a:ext cx="4436419" cy="4824276"/>
          </a:xfrm>
          <a:custGeom>
            <a:avLst/>
            <a:gdLst/>
            <a:ahLst/>
            <a:cxnLst/>
            <a:rect l="l" t="t" r="r" b="b"/>
            <a:pathLst>
              <a:path w="4436419" h="4824276">
                <a:moveTo>
                  <a:pt x="4436419" y="4824276"/>
                </a:moveTo>
                <a:lnTo>
                  <a:pt x="0" y="4824276"/>
                </a:lnTo>
                <a:lnTo>
                  <a:pt x="0" y="0"/>
                </a:lnTo>
                <a:lnTo>
                  <a:pt x="4436419" y="0"/>
                </a:lnTo>
                <a:lnTo>
                  <a:pt x="4436419" y="482427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2DFB1A9F-5FAB-5ADB-1E9D-99F0BEF24AC0}"/>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a:extLst>
              <a:ext uri="{FF2B5EF4-FFF2-40B4-BE49-F238E27FC236}">
                <a16:creationId xmlns:a16="http://schemas.microsoft.com/office/drawing/2014/main" id="{E263DD3A-A560-0A83-252E-31BD91B9CC09}"/>
              </a:ext>
            </a:extLst>
          </p:cNvPr>
          <p:cNvSpPr/>
          <p:nvPr/>
        </p:nvSpPr>
        <p:spPr>
          <a:xfrm flipH="1" flipV="1">
            <a:off x="16546204" y="-618883"/>
            <a:ext cx="2114182" cy="4291608"/>
          </a:xfrm>
          <a:custGeom>
            <a:avLst/>
            <a:gdLst/>
            <a:ahLst/>
            <a:cxnLst/>
            <a:rect l="l" t="t" r="r" b="b"/>
            <a:pathLst>
              <a:path w="2114182" h="4291608">
                <a:moveTo>
                  <a:pt x="2114182" y="4291608"/>
                </a:moveTo>
                <a:lnTo>
                  <a:pt x="0" y="4291608"/>
                </a:lnTo>
                <a:lnTo>
                  <a:pt x="0" y="0"/>
                </a:lnTo>
                <a:lnTo>
                  <a:pt x="2114182" y="0"/>
                </a:lnTo>
                <a:lnTo>
                  <a:pt x="2114182" y="4291608"/>
                </a:lnTo>
                <a:close/>
              </a:path>
            </a:pathLst>
          </a:custGeom>
          <a:blipFill>
            <a:blip r:embed="rId2"/>
            <a:stretch>
              <a:fillRect/>
            </a:stretch>
          </a:blipFill>
        </p:spPr>
        <p:txBody>
          <a:bodyPr/>
          <a:lstStyle/>
          <a:p>
            <a:endParaRPr lang="en-US"/>
          </a:p>
        </p:txBody>
      </p:sp>
      <p:sp>
        <p:nvSpPr>
          <p:cNvPr id="13" name="Freeform 13">
            <a:extLst>
              <a:ext uri="{FF2B5EF4-FFF2-40B4-BE49-F238E27FC236}">
                <a16:creationId xmlns:a16="http://schemas.microsoft.com/office/drawing/2014/main" id="{D025ABB7-5D31-D8AD-365C-17F7F5FDCD03}"/>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4" name="TextBox 14">
            <a:extLst>
              <a:ext uri="{FF2B5EF4-FFF2-40B4-BE49-F238E27FC236}">
                <a16:creationId xmlns:a16="http://schemas.microsoft.com/office/drawing/2014/main" id="{8D7C9C07-2C4D-5F4E-536F-6B2E936F9739}"/>
              </a:ext>
            </a:extLst>
          </p:cNvPr>
          <p:cNvSpPr txBox="1"/>
          <p:nvPr/>
        </p:nvSpPr>
        <p:spPr>
          <a:xfrm>
            <a:off x="2616767" y="4387603"/>
            <a:ext cx="13054466" cy="2313454"/>
          </a:xfrm>
          <a:prstGeom prst="rect">
            <a:avLst/>
          </a:prstGeom>
        </p:spPr>
        <p:txBody>
          <a:bodyPr lIns="0" tIns="0" rIns="0" bIns="0" rtlCol="0" anchor="t">
            <a:spAutoFit/>
          </a:bodyPr>
          <a:lstStyle/>
          <a:p>
            <a:pPr algn="ctr">
              <a:lnSpc>
                <a:spcPts val="5601"/>
              </a:lnSpc>
            </a:pPr>
            <a:r>
              <a:rPr lang="en-US" sz="8800" dirty="0">
                <a:solidFill>
                  <a:srgbClr val="454B5D"/>
                </a:solidFill>
                <a:latin typeface="League Spartan"/>
                <a:ea typeface="League Spartan"/>
                <a:cs typeface="League Spartan"/>
                <a:sym typeface="League Spartan"/>
              </a:rPr>
              <a:t>EXPLORATORY DATA</a:t>
            </a:r>
          </a:p>
          <a:p>
            <a:pPr algn="ctr">
              <a:lnSpc>
                <a:spcPts val="5601"/>
              </a:lnSpc>
            </a:pPr>
            <a:endParaRPr lang="en-US" sz="8800" dirty="0">
              <a:solidFill>
                <a:srgbClr val="454B5D"/>
              </a:solidFill>
              <a:latin typeface="League Spartan"/>
              <a:ea typeface="League Spartan"/>
              <a:cs typeface="League Spartan"/>
              <a:sym typeface="League Spartan"/>
            </a:endParaRPr>
          </a:p>
          <a:p>
            <a:pPr algn="ctr">
              <a:lnSpc>
                <a:spcPts val="5601"/>
              </a:lnSpc>
            </a:pPr>
            <a:r>
              <a:rPr lang="en-US" sz="8800" dirty="0">
                <a:solidFill>
                  <a:srgbClr val="454B5D"/>
                </a:solidFill>
                <a:latin typeface="League Spartan"/>
                <a:ea typeface="League Spartan"/>
                <a:cs typeface="League Spartan"/>
                <a:sym typeface="League Spartan"/>
              </a:rPr>
              <a:t> ANALYSIS</a:t>
            </a:r>
          </a:p>
        </p:txBody>
      </p:sp>
    </p:spTree>
    <p:extLst>
      <p:ext uri="{BB962C8B-B14F-4D97-AF65-F5344CB8AC3E}">
        <p14:creationId xmlns:p14="http://schemas.microsoft.com/office/powerpoint/2010/main" val="10381789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4C7ABE-13F1-4268-AC18-337D0B9768B9}"/>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0DC10002-F45B-F6EC-65C8-3F4DDC1F4D40}"/>
              </a:ext>
            </a:extLst>
          </p:cNvPr>
          <p:cNvGrpSpPr/>
          <p:nvPr/>
        </p:nvGrpSpPr>
        <p:grpSpPr>
          <a:xfrm rot="-4319721">
            <a:off x="-7033129" y="-1139345"/>
            <a:ext cx="13181030" cy="5047255"/>
            <a:chOff x="0" y="0"/>
            <a:chExt cx="3471547" cy="1329318"/>
          </a:xfrm>
        </p:grpSpPr>
        <p:sp>
          <p:nvSpPr>
            <p:cNvPr id="3" name="Freeform 3">
              <a:extLst>
                <a:ext uri="{FF2B5EF4-FFF2-40B4-BE49-F238E27FC236}">
                  <a16:creationId xmlns:a16="http://schemas.microsoft.com/office/drawing/2014/main" id="{61E2C98D-E235-AEC7-C1EA-D2CF401878C2}"/>
                </a:ext>
              </a:extLst>
            </p:cNvPr>
            <p:cNvSpPr/>
            <p:nvPr/>
          </p:nvSpPr>
          <p:spPr>
            <a:xfrm>
              <a:off x="0" y="0"/>
              <a:ext cx="3471547" cy="1329318"/>
            </a:xfrm>
            <a:custGeom>
              <a:avLst/>
              <a:gdLst/>
              <a:ahLst/>
              <a:cxnLst/>
              <a:rect l="l" t="t" r="r" b="b"/>
              <a:pathLst>
                <a:path w="3471547" h="1329318">
                  <a:moveTo>
                    <a:pt x="0" y="0"/>
                  </a:moveTo>
                  <a:lnTo>
                    <a:pt x="3471547" y="0"/>
                  </a:lnTo>
                  <a:lnTo>
                    <a:pt x="3471547" y="1329318"/>
                  </a:lnTo>
                  <a:lnTo>
                    <a:pt x="0" y="1329318"/>
                  </a:lnTo>
                  <a:close/>
                </a:path>
              </a:pathLst>
            </a:custGeom>
            <a:solidFill>
              <a:srgbClr val="0B5298"/>
            </a:solidFill>
          </p:spPr>
          <p:txBody>
            <a:bodyPr/>
            <a:lstStyle/>
            <a:p>
              <a:endParaRPr lang="en-US"/>
            </a:p>
          </p:txBody>
        </p:sp>
        <p:sp>
          <p:nvSpPr>
            <p:cNvPr id="4" name="TextBox 4">
              <a:extLst>
                <a:ext uri="{FF2B5EF4-FFF2-40B4-BE49-F238E27FC236}">
                  <a16:creationId xmlns:a16="http://schemas.microsoft.com/office/drawing/2014/main" id="{029D1549-7E43-DBB1-BE55-B18C7EBA08BB}"/>
                </a:ext>
              </a:extLst>
            </p:cNvPr>
            <p:cNvSpPr txBox="1"/>
            <p:nvPr/>
          </p:nvSpPr>
          <p:spPr>
            <a:xfrm>
              <a:off x="0" y="-76200"/>
              <a:ext cx="3471547" cy="1405518"/>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2CF34748-1F7A-3F28-28C6-4697E2DE9C78}"/>
              </a:ext>
            </a:extLst>
          </p:cNvPr>
          <p:cNvSpPr/>
          <p:nvPr/>
        </p:nvSpPr>
        <p:spPr>
          <a:xfrm>
            <a:off x="-442614" y="6286303"/>
            <a:ext cx="2114182" cy="4291608"/>
          </a:xfrm>
          <a:custGeom>
            <a:avLst/>
            <a:gdLst/>
            <a:ahLst/>
            <a:cxnLst/>
            <a:rect l="l" t="t" r="r" b="b"/>
            <a:pathLst>
              <a:path w="2114182" h="4291608">
                <a:moveTo>
                  <a:pt x="0" y="0"/>
                </a:moveTo>
                <a:lnTo>
                  <a:pt x="2114181" y="0"/>
                </a:lnTo>
                <a:lnTo>
                  <a:pt x="2114181" y="4291609"/>
                </a:lnTo>
                <a:lnTo>
                  <a:pt x="0" y="4291609"/>
                </a:lnTo>
                <a:lnTo>
                  <a:pt x="0" y="0"/>
                </a:lnTo>
                <a:close/>
              </a:path>
            </a:pathLst>
          </a:custGeom>
          <a:blipFill>
            <a:blip r:embed="rId2"/>
            <a:stretch>
              <a:fillRect/>
            </a:stretch>
          </a:blipFill>
        </p:spPr>
        <p:txBody>
          <a:bodyPr/>
          <a:lstStyle/>
          <a:p>
            <a:endParaRPr lang="en-US"/>
          </a:p>
        </p:txBody>
      </p:sp>
      <p:grpSp>
        <p:nvGrpSpPr>
          <p:cNvPr id="6" name="Group 6">
            <a:extLst>
              <a:ext uri="{FF2B5EF4-FFF2-40B4-BE49-F238E27FC236}">
                <a16:creationId xmlns:a16="http://schemas.microsoft.com/office/drawing/2014/main" id="{C02F5BB5-7F16-E2A5-1F6F-9E9744293656}"/>
              </a:ext>
            </a:extLst>
          </p:cNvPr>
          <p:cNvGrpSpPr/>
          <p:nvPr/>
        </p:nvGrpSpPr>
        <p:grpSpPr>
          <a:xfrm rot="-4319721">
            <a:off x="11697485" y="6169918"/>
            <a:ext cx="13181030" cy="4290457"/>
            <a:chOff x="0" y="0"/>
            <a:chExt cx="3471547" cy="1129997"/>
          </a:xfrm>
        </p:grpSpPr>
        <p:sp>
          <p:nvSpPr>
            <p:cNvPr id="7" name="Freeform 7">
              <a:extLst>
                <a:ext uri="{FF2B5EF4-FFF2-40B4-BE49-F238E27FC236}">
                  <a16:creationId xmlns:a16="http://schemas.microsoft.com/office/drawing/2014/main" id="{0CFAB018-0E29-F761-2101-5A8C7A02408C}"/>
                </a:ext>
              </a:extLst>
            </p:cNvPr>
            <p:cNvSpPr/>
            <p:nvPr/>
          </p:nvSpPr>
          <p:spPr>
            <a:xfrm>
              <a:off x="0" y="0"/>
              <a:ext cx="3471547" cy="1129997"/>
            </a:xfrm>
            <a:custGeom>
              <a:avLst/>
              <a:gdLst/>
              <a:ahLst/>
              <a:cxnLst/>
              <a:rect l="l" t="t" r="r" b="b"/>
              <a:pathLst>
                <a:path w="3471547" h="1129997">
                  <a:moveTo>
                    <a:pt x="0" y="0"/>
                  </a:moveTo>
                  <a:lnTo>
                    <a:pt x="3471547" y="0"/>
                  </a:lnTo>
                  <a:lnTo>
                    <a:pt x="3471547" y="1129997"/>
                  </a:lnTo>
                  <a:lnTo>
                    <a:pt x="0" y="1129997"/>
                  </a:lnTo>
                  <a:close/>
                </a:path>
              </a:pathLst>
            </a:custGeom>
            <a:solidFill>
              <a:srgbClr val="0B5298"/>
            </a:solidFill>
          </p:spPr>
          <p:txBody>
            <a:bodyPr/>
            <a:lstStyle/>
            <a:p>
              <a:endParaRPr lang="en-US"/>
            </a:p>
          </p:txBody>
        </p:sp>
        <p:sp>
          <p:nvSpPr>
            <p:cNvPr id="8" name="TextBox 8">
              <a:extLst>
                <a:ext uri="{FF2B5EF4-FFF2-40B4-BE49-F238E27FC236}">
                  <a16:creationId xmlns:a16="http://schemas.microsoft.com/office/drawing/2014/main" id="{374B18B5-2FFC-41E5-97E8-1BFA9EF10414}"/>
                </a:ext>
              </a:extLst>
            </p:cNvPr>
            <p:cNvSpPr txBox="1"/>
            <p:nvPr/>
          </p:nvSpPr>
          <p:spPr>
            <a:xfrm>
              <a:off x="0" y="-76200"/>
              <a:ext cx="3471547" cy="1206197"/>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24B28979-6BAD-3630-8FA8-A3361E732267}"/>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BFD14D32-EC12-1A21-53A6-381D7028BA26}"/>
              </a:ext>
            </a:extLst>
          </p:cNvPr>
          <p:cNvSpPr/>
          <p:nvPr/>
        </p:nvSpPr>
        <p:spPr>
          <a:xfrm flipH="1" flipV="1">
            <a:off x="14470870" y="6490580"/>
            <a:ext cx="4436419" cy="4824276"/>
          </a:xfrm>
          <a:custGeom>
            <a:avLst/>
            <a:gdLst/>
            <a:ahLst/>
            <a:cxnLst/>
            <a:rect l="l" t="t" r="r" b="b"/>
            <a:pathLst>
              <a:path w="4436419" h="4824276">
                <a:moveTo>
                  <a:pt x="4436419" y="4824276"/>
                </a:moveTo>
                <a:lnTo>
                  <a:pt x="0" y="4824276"/>
                </a:lnTo>
                <a:lnTo>
                  <a:pt x="0" y="0"/>
                </a:lnTo>
                <a:lnTo>
                  <a:pt x="4436419" y="0"/>
                </a:lnTo>
                <a:lnTo>
                  <a:pt x="4436419" y="482427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82D3CB45-0C3E-7232-8BB4-E001D32DBBC4}"/>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a:extLst>
              <a:ext uri="{FF2B5EF4-FFF2-40B4-BE49-F238E27FC236}">
                <a16:creationId xmlns:a16="http://schemas.microsoft.com/office/drawing/2014/main" id="{0F414E27-DEEA-A384-2FE1-DD269860CC94}"/>
              </a:ext>
            </a:extLst>
          </p:cNvPr>
          <p:cNvSpPr/>
          <p:nvPr/>
        </p:nvSpPr>
        <p:spPr>
          <a:xfrm flipH="1" flipV="1">
            <a:off x="16546204" y="-618883"/>
            <a:ext cx="2114182" cy="4291608"/>
          </a:xfrm>
          <a:custGeom>
            <a:avLst/>
            <a:gdLst/>
            <a:ahLst/>
            <a:cxnLst/>
            <a:rect l="l" t="t" r="r" b="b"/>
            <a:pathLst>
              <a:path w="2114182" h="4291608">
                <a:moveTo>
                  <a:pt x="2114182" y="4291608"/>
                </a:moveTo>
                <a:lnTo>
                  <a:pt x="0" y="4291608"/>
                </a:lnTo>
                <a:lnTo>
                  <a:pt x="0" y="0"/>
                </a:lnTo>
                <a:lnTo>
                  <a:pt x="2114182" y="0"/>
                </a:lnTo>
                <a:lnTo>
                  <a:pt x="2114182" y="4291608"/>
                </a:lnTo>
                <a:close/>
              </a:path>
            </a:pathLst>
          </a:custGeom>
          <a:blipFill>
            <a:blip r:embed="rId2"/>
            <a:stretch>
              <a:fillRect/>
            </a:stretch>
          </a:blipFill>
        </p:spPr>
        <p:txBody>
          <a:bodyPr/>
          <a:lstStyle/>
          <a:p>
            <a:endParaRPr lang="en-US"/>
          </a:p>
        </p:txBody>
      </p:sp>
      <p:sp>
        <p:nvSpPr>
          <p:cNvPr id="13" name="Freeform 13">
            <a:extLst>
              <a:ext uri="{FF2B5EF4-FFF2-40B4-BE49-F238E27FC236}">
                <a16:creationId xmlns:a16="http://schemas.microsoft.com/office/drawing/2014/main" id="{0860C5D6-5DF7-6550-BA1D-D490B9C05C42}"/>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TextBox 17">
            <a:extLst>
              <a:ext uri="{FF2B5EF4-FFF2-40B4-BE49-F238E27FC236}">
                <a16:creationId xmlns:a16="http://schemas.microsoft.com/office/drawing/2014/main" id="{B5CC03C3-CCFE-0A58-2C42-BE21B7ED6359}"/>
              </a:ext>
            </a:extLst>
          </p:cNvPr>
          <p:cNvSpPr txBox="1"/>
          <p:nvPr/>
        </p:nvSpPr>
        <p:spPr>
          <a:xfrm>
            <a:off x="2834543" y="518365"/>
            <a:ext cx="13711660" cy="4832092"/>
          </a:xfrm>
          <a:prstGeom prst="rect">
            <a:avLst/>
          </a:prstGeom>
          <a:noFill/>
        </p:spPr>
        <p:txBody>
          <a:bodyPr wrap="square">
            <a:spAutoFit/>
          </a:bodyPr>
          <a:lstStyle/>
          <a:p>
            <a:pPr algn="just"/>
            <a:r>
              <a:rPr lang="en-US" sz="2800" b="1" dirty="0"/>
              <a:t>Age Group Analysis</a:t>
            </a:r>
          </a:p>
          <a:p>
            <a:pPr algn="just"/>
            <a:r>
              <a:rPr lang="en-US" sz="2800" dirty="0"/>
              <a:t>Key Findings:</a:t>
            </a:r>
          </a:p>
          <a:p>
            <a:pPr marL="914400" lvl="1" indent="-457200" algn="just">
              <a:buFont typeface="Arial" panose="020B0604020202020204" pitchFamily="34" charset="0"/>
              <a:buChar char="•"/>
            </a:pPr>
            <a:r>
              <a:rPr lang="en-US" sz="2800" dirty="0"/>
              <a:t>The highest prevalence of kidney disease occurs in ages 46-60 (13.9% of cases)</a:t>
            </a:r>
          </a:p>
          <a:p>
            <a:pPr marL="914400" lvl="1" indent="-457200" algn="just">
              <a:buFont typeface="Arial" panose="020B0604020202020204" pitchFamily="34" charset="0"/>
              <a:buChar char="•"/>
            </a:pPr>
            <a:r>
              <a:rPr lang="en-US" sz="2800" dirty="0"/>
              <a:t>Younger age groups (0-18) show minimal risk (1.7%)</a:t>
            </a:r>
          </a:p>
          <a:p>
            <a:pPr marL="914400" lvl="1" indent="-457200" algn="just">
              <a:buFont typeface="Arial" panose="020B0604020202020204" pitchFamily="34" charset="0"/>
              <a:buChar char="•"/>
            </a:pPr>
            <a:r>
              <a:rPr lang="en-US" sz="2800" dirty="0"/>
              <a:t>61-75 age group has comparable risk to middle-aged adults (13.9%)</a:t>
            </a:r>
          </a:p>
          <a:p>
            <a:pPr marL="914400" lvl="1" indent="-457200" algn="just">
              <a:buFont typeface="Arial" panose="020B0604020202020204" pitchFamily="34" charset="0"/>
              <a:buChar char="•"/>
            </a:pPr>
            <a:r>
              <a:rPr lang="en-US" sz="2800" dirty="0"/>
              <a:t>Elderly patients (75+) maintain significant risk (14.2%)</a:t>
            </a:r>
          </a:p>
          <a:p>
            <a:endParaRPr lang="en-US" sz="2800" dirty="0"/>
          </a:p>
          <a:p>
            <a:endParaRPr lang="en-US" sz="2800" dirty="0"/>
          </a:p>
          <a:p>
            <a:endParaRPr lang="en-US" sz="2800" dirty="0"/>
          </a:p>
          <a:p>
            <a:endParaRPr lang="en-US" sz="2800" dirty="0"/>
          </a:p>
          <a:p>
            <a:endParaRPr lang="en-US" sz="2800" dirty="0"/>
          </a:p>
        </p:txBody>
      </p:sp>
      <p:pic>
        <p:nvPicPr>
          <p:cNvPr id="19" name="Picture 18">
            <a:extLst>
              <a:ext uri="{FF2B5EF4-FFF2-40B4-BE49-F238E27FC236}">
                <a16:creationId xmlns:a16="http://schemas.microsoft.com/office/drawing/2014/main" id="{ECFC1A64-3128-7142-5656-51D193FAB561}"/>
              </a:ext>
            </a:extLst>
          </p:cNvPr>
          <p:cNvPicPr>
            <a:picLocks noChangeAspect="1"/>
          </p:cNvPicPr>
          <p:nvPr/>
        </p:nvPicPr>
        <p:blipFill>
          <a:blip r:embed="rId7"/>
          <a:stretch>
            <a:fillRect/>
          </a:stretch>
        </p:blipFill>
        <p:spPr>
          <a:xfrm>
            <a:off x="2780747" y="3567738"/>
            <a:ext cx="12115062" cy="6286790"/>
          </a:xfrm>
          <a:prstGeom prst="rect">
            <a:avLst/>
          </a:prstGeom>
        </p:spPr>
      </p:pic>
    </p:spTree>
    <p:extLst>
      <p:ext uri="{BB962C8B-B14F-4D97-AF65-F5344CB8AC3E}">
        <p14:creationId xmlns:p14="http://schemas.microsoft.com/office/powerpoint/2010/main" val="1770581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6AE46B-9464-4ED5-4FAD-03A331224B82}"/>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3C3B3CDB-D7DE-E76C-7082-4F0C98753E4A}"/>
              </a:ext>
            </a:extLst>
          </p:cNvPr>
          <p:cNvGrpSpPr/>
          <p:nvPr/>
        </p:nvGrpSpPr>
        <p:grpSpPr>
          <a:xfrm rot="-4319721">
            <a:off x="-7033129" y="-1139345"/>
            <a:ext cx="13181030" cy="5047255"/>
            <a:chOff x="0" y="0"/>
            <a:chExt cx="3471547" cy="1329318"/>
          </a:xfrm>
        </p:grpSpPr>
        <p:sp>
          <p:nvSpPr>
            <p:cNvPr id="3" name="Freeform 3">
              <a:extLst>
                <a:ext uri="{FF2B5EF4-FFF2-40B4-BE49-F238E27FC236}">
                  <a16:creationId xmlns:a16="http://schemas.microsoft.com/office/drawing/2014/main" id="{225258F9-D517-2E8E-B299-4ED25D38E68A}"/>
                </a:ext>
              </a:extLst>
            </p:cNvPr>
            <p:cNvSpPr/>
            <p:nvPr/>
          </p:nvSpPr>
          <p:spPr>
            <a:xfrm>
              <a:off x="0" y="0"/>
              <a:ext cx="3471547" cy="1329318"/>
            </a:xfrm>
            <a:custGeom>
              <a:avLst/>
              <a:gdLst/>
              <a:ahLst/>
              <a:cxnLst/>
              <a:rect l="l" t="t" r="r" b="b"/>
              <a:pathLst>
                <a:path w="3471547" h="1329318">
                  <a:moveTo>
                    <a:pt x="0" y="0"/>
                  </a:moveTo>
                  <a:lnTo>
                    <a:pt x="3471547" y="0"/>
                  </a:lnTo>
                  <a:lnTo>
                    <a:pt x="3471547" y="1329318"/>
                  </a:lnTo>
                  <a:lnTo>
                    <a:pt x="0" y="1329318"/>
                  </a:lnTo>
                  <a:close/>
                </a:path>
              </a:pathLst>
            </a:custGeom>
            <a:solidFill>
              <a:srgbClr val="0B5298"/>
            </a:solidFill>
          </p:spPr>
          <p:txBody>
            <a:bodyPr/>
            <a:lstStyle/>
            <a:p>
              <a:endParaRPr lang="en-US"/>
            </a:p>
          </p:txBody>
        </p:sp>
        <p:sp>
          <p:nvSpPr>
            <p:cNvPr id="4" name="TextBox 4">
              <a:extLst>
                <a:ext uri="{FF2B5EF4-FFF2-40B4-BE49-F238E27FC236}">
                  <a16:creationId xmlns:a16="http://schemas.microsoft.com/office/drawing/2014/main" id="{EE95D0B6-1AF6-EB02-BA1E-2D9E9D74B342}"/>
                </a:ext>
              </a:extLst>
            </p:cNvPr>
            <p:cNvSpPr txBox="1"/>
            <p:nvPr/>
          </p:nvSpPr>
          <p:spPr>
            <a:xfrm>
              <a:off x="0" y="-76200"/>
              <a:ext cx="3471547" cy="1405518"/>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2863ECF3-483E-336A-5DCC-11A6B09817B6}"/>
              </a:ext>
            </a:extLst>
          </p:cNvPr>
          <p:cNvSpPr/>
          <p:nvPr/>
        </p:nvSpPr>
        <p:spPr>
          <a:xfrm>
            <a:off x="-442614" y="6286303"/>
            <a:ext cx="2114182" cy="4291608"/>
          </a:xfrm>
          <a:custGeom>
            <a:avLst/>
            <a:gdLst/>
            <a:ahLst/>
            <a:cxnLst/>
            <a:rect l="l" t="t" r="r" b="b"/>
            <a:pathLst>
              <a:path w="2114182" h="4291608">
                <a:moveTo>
                  <a:pt x="0" y="0"/>
                </a:moveTo>
                <a:lnTo>
                  <a:pt x="2114181" y="0"/>
                </a:lnTo>
                <a:lnTo>
                  <a:pt x="2114181" y="4291609"/>
                </a:lnTo>
                <a:lnTo>
                  <a:pt x="0" y="4291609"/>
                </a:lnTo>
                <a:lnTo>
                  <a:pt x="0" y="0"/>
                </a:lnTo>
                <a:close/>
              </a:path>
            </a:pathLst>
          </a:custGeom>
          <a:blipFill>
            <a:blip r:embed="rId2"/>
            <a:stretch>
              <a:fillRect/>
            </a:stretch>
          </a:blipFill>
        </p:spPr>
        <p:txBody>
          <a:bodyPr/>
          <a:lstStyle/>
          <a:p>
            <a:endParaRPr lang="en-US"/>
          </a:p>
        </p:txBody>
      </p:sp>
      <p:grpSp>
        <p:nvGrpSpPr>
          <p:cNvPr id="6" name="Group 6">
            <a:extLst>
              <a:ext uri="{FF2B5EF4-FFF2-40B4-BE49-F238E27FC236}">
                <a16:creationId xmlns:a16="http://schemas.microsoft.com/office/drawing/2014/main" id="{6BAC70D2-A7C1-6871-9583-F1CC814D790B}"/>
              </a:ext>
            </a:extLst>
          </p:cNvPr>
          <p:cNvGrpSpPr/>
          <p:nvPr/>
        </p:nvGrpSpPr>
        <p:grpSpPr>
          <a:xfrm rot="-4319721">
            <a:off x="11697485" y="6169918"/>
            <a:ext cx="13181030" cy="4290457"/>
            <a:chOff x="0" y="0"/>
            <a:chExt cx="3471547" cy="1129997"/>
          </a:xfrm>
        </p:grpSpPr>
        <p:sp>
          <p:nvSpPr>
            <p:cNvPr id="7" name="Freeform 7">
              <a:extLst>
                <a:ext uri="{FF2B5EF4-FFF2-40B4-BE49-F238E27FC236}">
                  <a16:creationId xmlns:a16="http://schemas.microsoft.com/office/drawing/2014/main" id="{EAF0AB20-D756-7036-A606-775D7D3DA1D9}"/>
                </a:ext>
              </a:extLst>
            </p:cNvPr>
            <p:cNvSpPr/>
            <p:nvPr/>
          </p:nvSpPr>
          <p:spPr>
            <a:xfrm>
              <a:off x="0" y="0"/>
              <a:ext cx="3471547" cy="1129997"/>
            </a:xfrm>
            <a:custGeom>
              <a:avLst/>
              <a:gdLst/>
              <a:ahLst/>
              <a:cxnLst/>
              <a:rect l="l" t="t" r="r" b="b"/>
              <a:pathLst>
                <a:path w="3471547" h="1129997">
                  <a:moveTo>
                    <a:pt x="0" y="0"/>
                  </a:moveTo>
                  <a:lnTo>
                    <a:pt x="3471547" y="0"/>
                  </a:lnTo>
                  <a:lnTo>
                    <a:pt x="3471547" y="1129997"/>
                  </a:lnTo>
                  <a:lnTo>
                    <a:pt x="0" y="1129997"/>
                  </a:lnTo>
                  <a:close/>
                </a:path>
              </a:pathLst>
            </a:custGeom>
            <a:solidFill>
              <a:srgbClr val="0B5298"/>
            </a:solidFill>
          </p:spPr>
          <p:txBody>
            <a:bodyPr/>
            <a:lstStyle/>
            <a:p>
              <a:endParaRPr lang="en-US"/>
            </a:p>
          </p:txBody>
        </p:sp>
        <p:sp>
          <p:nvSpPr>
            <p:cNvPr id="8" name="TextBox 8">
              <a:extLst>
                <a:ext uri="{FF2B5EF4-FFF2-40B4-BE49-F238E27FC236}">
                  <a16:creationId xmlns:a16="http://schemas.microsoft.com/office/drawing/2014/main" id="{31C88A62-8853-29C9-476F-2360EAEAB024}"/>
                </a:ext>
              </a:extLst>
            </p:cNvPr>
            <p:cNvSpPr txBox="1"/>
            <p:nvPr/>
          </p:nvSpPr>
          <p:spPr>
            <a:xfrm>
              <a:off x="0" y="-76200"/>
              <a:ext cx="3471547" cy="1206197"/>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9439A15E-0B03-19A0-A4D6-E08A7A6F4582}"/>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F9BDD155-8191-9A76-C02F-955D6321F56E}"/>
              </a:ext>
            </a:extLst>
          </p:cNvPr>
          <p:cNvSpPr/>
          <p:nvPr/>
        </p:nvSpPr>
        <p:spPr>
          <a:xfrm flipH="1" flipV="1">
            <a:off x="14470870" y="6490580"/>
            <a:ext cx="4436419" cy="4824276"/>
          </a:xfrm>
          <a:custGeom>
            <a:avLst/>
            <a:gdLst/>
            <a:ahLst/>
            <a:cxnLst/>
            <a:rect l="l" t="t" r="r" b="b"/>
            <a:pathLst>
              <a:path w="4436419" h="4824276">
                <a:moveTo>
                  <a:pt x="4436419" y="4824276"/>
                </a:moveTo>
                <a:lnTo>
                  <a:pt x="0" y="4824276"/>
                </a:lnTo>
                <a:lnTo>
                  <a:pt x="0" y="0"/>
                </a:lnTo>
                <a:lnTo>
                  <a:pt x="4436419" y="0"/>
                </a:lnTo>
                <a:lnTo>
                  <a:pt x="4436419" y="482427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D9EAF417-1800-0146-03D7-1D9BA6C0DE47}"/>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a:extLst>
              <a:ext uri="{FF2B5EF4-FFF2-40B4-BE49-F238E27FC236}">
                <a16:creationId xmlns:a16="http://schemas.microsoft.com/office/drawing/2014/main" id="{31762686-F737-4286-B699-4E461216982E}"/>
              </a:ext>
            </a:extLst>
          </p:cNvPr>
          <p:cNvSpPr/>
          <p:nvPr/>
        </p:nvSpPr>
        <p:spPr>
          <a:xfrm flipH="1" flipV="1">
            <a:off x="16546204" y="-618883"/>
            <a:ext cx="2114182" cy="4291608"/>
          </a:xfrm>
          <a:custGeom>
            <a:avLst/>
            <a:gdLst/>
            <a:ahLst/>
            <a:cxnLst/>
            <a:rect l="l" t="t" r="r" b="b"/>
            <a:pathLst>
              <a:path w="2114182" h="4291608">
                <a:moveTo>
                  <a:pt x="2114182" y="4291608"/>
                </a:moveTo>
                <a:lnTo>
                  <a:pt x="0" y="4291608"/>
                </a:lnTo>
                <a:lnTo>
                  <a:pt x="0" y="0"/>
                </a:lnTo>
                <a:lnTo>
                  <a:pt x="2114182" y="0"/>
                </a:lnTo>
                <a:lnTo>
                  <a:pt x="2114182" y="4291608"/>
                </a:lnTo>
                <a:close/>
              </a:path>
            </a:pathLst>
          </a:custGeom>
          <a:blipFill>
            <a:blip r:embed="rId2"/>
            <a:stretch>
              <a:fillRect/>
            </a:stretch>
          </a:blipFill>
        </p:spPr>
        <p:txBody>
          <a:bodyPr/>
          <a:lstStyle/>
          <a:p>
            <a:endParaRPr lang="en-US"/>
          </a:p>
        </p:txBody>
      </p:sp>
      <p:sp>
        <p:nvSpPr>
          <p:cNvPr id="13" name="Freeform 13">
            <a:extLst>
              <a:ext uri="{FF2B5EF4-FFF2-40B4-BE49-F238E27FC236}">
                <a16:creationId xmlns:a16="http://schemas.microsoft.com/office/drawing/2014/main" id="{0AD1D255-FB18-E248-730C-0B2E3A6CDAEE}"/>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TextBox 17">
            <a:extLst>
              <a:ext uri="{FF2B5EF4-FFF2-40B4-BE49-F238E27FC236}">
                <a16:creationId xmlns:a16="http://schemas.microsoft.com/office/drawing/2014/main" id="{16F22476-4E2D-46A9-1B0F-F0DA7554A869}"/>
              </a:ext>
            </a:extLst>
          </p:cNvPr>
          <p:cNvSpPr txBox="1"/>
          <p:nvPr/>
        </p:nvSpPr>
        <p:spPr>
          <a:xfrm>
            <a:off x="2834543" y="602018"/>
            <a:ext cx="13711660" cy="5262979"/>
          </a:xfrm>
          <a:prstGeom prst="rect">
            <a:avLst/>
          </a:prstGeom>
          <a:noFill/>
        </p:spPr>
        <p:txBody>
          <a:bodyPr wrap="square">
            <a:spAutoFit/>
          </a:bodyPr>
          <a:lstStyle/>
          <a:p>
            <a:r>
              <a:rPr lang="en-US" sz="2800" b="1" dirty="0"/>
              <a:t>Blood Pressure Patterns</a:t>
            </a:r>
            <a:endParaRPr lang="en-US" sz="2800" dirty="0"/>
          </a:p>
          <a:p>
            <a:r>
              <a:rPr lang="en-US" sz="2800" dirty="0"/>
              <a:t>Observations:</a:t>
            </a:r>
          </a:p>
          <a:p>
            <a:pPr marL="914400" lvl="1" indent="-457200">
              <a:buFont typeface="Arial" panose="020B0604020202020204" pitchFamily="34" charset="0"/>
              <a:buChar char="•"/>
            </a:pPr>
            <a:r>
              <a:rPr lang="en-US" sz="2800" dirty="0"/>
              <a:t>Patients with </a:t>
            </a:r>
            <a:r>
              <a:rPr lang="en-US" sz="2800" dirty="0" err="1"/>
              <a:t>Severe_Disease</a:t>
            </a:r>
            <a:r>
              <a:rPr lang="en-US" sz="2800" dirty="0"/>
              <a:t> show the widest blood pressure range (IQR: 110-150 mmHg)</a:t>
            </a:r>
          </a:p>
          <a:p>
            <a:pPr marL="914400" lvl="1" indent="-457200">
              <a:buFont typeface="Arial" panose="020B0604020202020204" pitchFamily="34" charset="0"/>
              <a:buChar char="•"/>
            </a:pPr>
            <a:r>
              <a:rPr lang="en-US" sz="2800" dirty="0" err="1"/>
              <a:t>High_Risk</a:t>
            </a:r>
            <a:r>
              <a:rPr lang="en-US" sz="2800" dirty="0"/>
              <a:t> cases exhibit elevated median BP (130 mmHg) compared to healthy patients (120 mmHg)</a:t>
            </a:r>
          </a:p>
          <a:p>
            <a:pPr marL="914400" lvl="1" indent="-457200">
              <a:buFont typeface="Arial" panose="020B0604020202020204" pitchFamily="34" charset="0"/>
              <a:buChar char="•"/>
            </a:pPr>
            <a:r>
              <a:rPr lang="en-US" sz="2800" dirty="0"/>
              <a:t>25% of </a:t>
            </a:r>
            <a:r>
              <a:rPr lang="en-US" sz="2800" dirty="0" err="1"/>
              <a:t>Low_Risk</a:t>
            </a:r>
            <a:r>
              <a:rPr lang="en-US" sz="2800" dirty="0"/>
              <a:t> patients already show hypertension (&gt;140 mmHg)</a:t>
            </a:r>
          </a:p>
          <a:p>
            <a:endParaRPr lang="en-US" sz="2800" dirty="0"/>
          </a:p>
          <a:p>
            <a:endParaRPr lang="en-US" sz="2800" dirty="0"/>
          </a:p>
          <a:p>
            <a:endParaRPr lang="en-US" sz="2800" dirty="0"/>
          </a:p>
          <a:p>
            <a:endParaRPr lang="en-US" sz="2800" dirty="0"/>
          </a:p>
          <a:p>
            <a:endParaRPr lang="en-US" sz="2800" dirty="0"/>
          </a:p>
        </p:txBody>
      </p:sp>
      <p:pic>
        <p:nvPicPr>
          <p:cNvPr id="16" name="Picture 15">
            <a:extLst>
              <a:ext uri="{FF2B5EF4-FFF2-40B4-BE49-F238E27FC236}">
                <a16:creationId xmlns:a16="http://schemas.microsoft.com/office/drawing/2014/main" id="{BF4686F3-5CCB-FA41-8783-BEBBDC7F54FB}"/>
              </a:ext>
            </a:extLst>
          </p:cNvPr>
          <p:cNvPicPr>
            <a:picLocks noChangeAspect="1"/>
          </p:cNvPicPr>
          <p:nvPr/>
        </p:nvPicPr>
        <p:blipFill>
          <a:blip r:embed="rId7"/>
          <a:stretch>
            <a:fillRect/>
          </a:stretch>
        </p:blipFill>
        <p:spPr>
          <a:xfrm>
            <a:off x="3986627" y="4076700"/>
            <a:ext cx="9440384" cy="5739006"/>
          </a:xfrm>
          <a:prstGeom prst="rect">
            <a:avLst/>
          </a:prstGeom>
        </p:spPr>
      </p:pic>
    </p:spTree>
    <p:extLst>
      <p:ext uri="{BB962C8B-B14F-4D97-AF65-F5344CB8AC3E}">
        <p14:creationId xmlns:p14="http://schemas.microsoft.com/office/powerpoint/2010/main" val="32453149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8AC20A-5615-A528-9682-2F50B6A8DAC6}"/>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F16451BF-34AF-CB2C-7D18-BCDE743C6416}"/>
              </a:ext>
            </a:extLst>
          </p:cNvPr>
          <p:cNvGrpSpPr/>
          <p:nvPr/>
        </p:nvGrpSpPr>
        <p:grpSpPr>
          <a:xfrm rot="-4319721">
            <a:off x="-7033129" y="-1139345"/>
            <a:ext cx="13181030" cy="5047255"/>
            <a:chOff x="0" y="0"/>
            <a:chExt cx="3471547" cy="1329318"/>
          </a:xfrm>
        </p:grpSpPr>
        <p:sp>
          <p:nvSpPr>
            <p:cNvPr id="3" name="Freeform 3">
              <a:extLst>
                <a:ext uri="{FF2B5EF4-FFF2-40B4-BE49-F238E27FC236}">
                  <a16:creationId xmlns:a16="http://schemas.microsoft.com/office/drawing/2014/main" id="{B957FCDA-B246-ED33-DA2D-5F74B65D5E43}"/>
                </a:ext>
              </a:extLst>
            </p:cNvPr>
            <p:cNvSpPr/>
            <p:nvPr/>
          </p:nvSpPr>
          <p:spPr>
            <a:xfrm>
              <a:off x="0" y="0"/>
              <a:ext cx="3471547" cy="1329318"/>
            </a:xfrm>
            <a:custGeom>
              <a:avLst/>
              <a:gdLst/>
              <a:ahLst/>
              <a:cxnLst/>
              <a:rect l="l" t="t" r="r" b="b"/>
              <a:pathLst>
                <a:path w="3471547" h="1329318">
                  <a:moveTo>
                    <a:pt x="0" y="0"/>
                  </a:moveTo>
                  <a:lnTo>
                    <a:pt x="3471547" y="0"/>
                  </a:lnTo>
                  <a:lnTo>
                    <a:pt x="3471547" y="1329318"/>
                  </a:lnTo>
                  <a:lnTo>
                    <a:pt x="0" y="1329318"/>
                  </a:lnTo>
                  <a:close/>
                </a:path>
              </a:pathLst>
            </a:custGeom>
            <a:solidFill>
              <a:srgbClr val="0B5298"/>
            </a:solidFill>
          </p:spPr>
          <p:txBody>
            <a:bodyPr/>
            <a:lstStyle/>
            <a:p>
              <a:endParaRPr lang="en-US"/>
            </a:p>
          </p:txBody>
        </p:sp>
        <p:sp>
          <p:nvSpPr>
            <p:cNvPr id="4" name="TextBox 4">
              <a:extLst>
                <a:ext uri="{FF2B5EF4-FFF2-40B4-BE49-F238E27FC236}">
                  <a16:creationId xmlns:a16="http://schemas.microsoft.com/office/drawing/2014/main" id="{5C5F9727-8E32-D740-D767-D4B45B25761C}"/>
                </a:ext>
              </a:extLst>
            </p:cNvPr>
            <p:cNvSpPr txBox="1"/>
            <p:nvPr/>
          </p:nvSpPr>
          <p:spPr>
            <a:xfrm>
              <a:off x="0" y="-76200"/>
              <a:ext cx="3471547" cy="1405518"/>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ACF608BF-07CE-92AD-7C3D-4A8A8E16E907}"/>
              </a:ext>
            </a:extLst>
          </p:cNvPr>
          <p:cNvSpPr/>
          <p:nvPr/>
        </p:nvSpPr>
        <p:spPr>
          <a:xfrm>
            <a:off x="-442614" y="6286303"/>
            <a:ext cx="2114182" cy="4291608"/>
          </a:xfrm>
          <a:custGeom>
            <a:avLst/>
            <a:gdLst/>
            <a:ahLst/>
            <a:cxnLst/>
            <a:rect l="l" t="t" r="r" b="b"/>
            <a:pathLst>
              <a:path w="2114182" h="4291608">
                <a:moveTo>
                  <a:pt x="0" y="0"/>
                </a:moveTo>
                <a:lnTo>
                  <a:pt x="2114181" y="0"/>
                </a:lnTo>
                <a:lnTo>
                  <a:pt x="2114181" y="4291609"/>
                </a:lnTo>
                <a:lnTo>
                  <a:pt x="0" y="4291609"/>
                </a:lnTo>
                <a:lnTo>
                  <a:pt x="0" y="0"/>
                </a:lnTo>
                <a:close/>
              </a:path>
            </a:pathLst>
          </a:custGeom>
          <a:blipFill>
            <a:blip r:embed="rId2"/>
            <a:stretch>
              <a:fillRect/>
            </a:stretch>
          </a:blipFill>
        </p:spPr>
        <p:txBody>
          <a:bodyPr/>
          <a:lstStyle/>
          <a:p>
            <a:endParaRPr lang="en-US"/>
          </a:p>
        </p:txBody>
      </p:sp>
      <p:grpSp>
        <p:nvGrpSpPr>
          <p:cNvPr id="6" name="Group 6">
            <a:extLst>
              <a:ext uri="{FF2B5EF4-FFF2-40B4-BE49-F238E27FC236}">
                <a16:creationId xmlns:a16="http://schemas.microsoft.com/office/drawing/2014/main" id="{77853CF6-457F-3407-4982-89771D0C77E5}"/>
              </a:ext>
            </a:extLst>
          </p:cNvPr>
          <p:cNvGrpSpPr/>
          <p:nvPr/>
        </p:nvGrpSpPr>
        <p:grpSpPr>
          <a:xfrm rot="-4319721">
            <a:off x="11697485" y="6169918"/>
            <a:ext cx="13181030" cy="4290457"/>
            <a:chOff x="0" y="0"/>
            <a:chExt cx="3471547" cy="1129997"/>
          </a:xfrm>
        </p:grpSpPr>
        <p:sp>
          <p:nvSpPr>
            <p:cNvPr id="7" name="Freeform 7">
              <a:extLst>
                <a:ext uri="{FF2B5EF4-FFF2-40B4-BE49-F238E27FC236}">
                  <a16:creationId xmlns:a16="http://schemas.microsoft.com/office/drawing/2014/main" id="{0D5869F7-1412-9629-CCF2-A0A1B77ED2E8}"/>
                </a:ext>
              </a:extLst>
            </p:cNvPr>
            <p:cNvSpPr/>
            <p:nvPr/>
          </p:nvSpPr>
          <p:spPr>
            <a:xfrm>
              <a:off x="0" y="0"/>
              <a:ext cx="3471547" cy="1129997"/>
            </a:xfrm>
            <a:custGeom>
              <a:avLst/>
              <a:gdLst/>
              <a:ahLst/>
              <a:cxnLst/>
              <a:rect l="l" t="t" r="r" b="b"/>
              <a:pathLst>
                <a:path w="3471547" h="1129997">
                  <a:moveTo>
                    <a:pt x="0" y="0"/>
                  </a:moveTo>
                  <a:lnTo>
                    <a:pt x="3471547" y="0"/>
                  </a:lnTo>
                  <a:lnTo>
                    <a:pt x="3471547" y="1129997"/>
                  </a:lnTo>
                  <a:lnTo>
                    <a:pt x="0" y="1129997"/>
                  </a:lnTo>
                  <a:close/>
                </a:path>
              </a:pathLst>
            </a:custGeom>
            <a:solidFill>
              <a:srgbClr val="0B5298"/>
            </a:solidFill>
          </p:spPr>
          <p:txBody>
            <a:bodyPr/>
            <a:lstStyle/>
            <a:p>
              <a:endParaRPr lang="en-US"/>
            </a:p>
          </p:txBody>
        </p:sp>
        <p:sp>
          <p:nvSpPr>
            <p:cNvPr id="8" name="TextBox 8">
              <a:extLst>
                <a:ext uri="{FF2B5EF4-FFF2-40B4-BE49-F238E27FC236}">
                  <a16:creationId xmlns:a16="http://schemas.microsoft.com/office/drawing/2014/main" id="{CE20DA6E-C1F8-AE8E-5053-78171B3D1678}"/>
                </a:ext>
              </a:extLst>
            </p:cNvPr>
            <p:cNvSpPr txBox="1"/>
            <p:nvPr/>
          </p:nvSpPr>
          <p:spPr>
            <a:xfrm>
              <a:off x="0" y="-76200"/>
              <a:ext cx="3471547" cy="1206197"/>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A4397814-2676-26C3-F995-022241F48B39}"/>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A658F7F1-EB93-286A-DCDA-FDEF00FB3330}"/>
              </a:ext>
            </a:extLst>
          </p:cNvPr>
          <p:cNvSpPr/>
          <p:nvPr/>
        </p:nvSpPr>
        <p:spPr>
          <a:xfrm flipH="1" flipV="1">
            <a:off x="14470870" y="6490580"/>
            <a:ext cx="4436419" cy="4824276"/>
          </a:xfrm>
          <a:custGeom>
            <a:avLst/>
            <a:gdLst/>
            <a:ahLst/>
            <a:cxnLst/>
            <a:rect l="l" t="t" r="r" b="b"/>
            <a:pathLst>
              <a:path w="4436419" h="4824276">
                <a:moveTo>
                  <a:pt x="4436419" y="4824276"/>
                </a:moveTo>
                <a:lnTo>
                  <a:pt x="0" y="4824276"/>
                </a:lnTo>
                <a:lnTo>
                  <a:pt x="0" y="0"/>
                </a:lnTo>
                <a:lnTo>
                  <a:pt x="4436419" y="0"/>
                </a:lnTo>
                <a:lnTo>
                  <a:pt x="4436419" y="482427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A23636D9-1647-65AB-9248-48F0B4661FE9}"/>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a:extLst>
              <a:ext uri="{FF2B5EF4-FFF2-40B4-BE49-F238E27FC236}">
                <a16:creationId xmlns:a16="http://schemas.microsoft.com/office/drawing/2014/main" id="{5BC476F8-2404-28EF-F68C-F638726960E3}"/>
              </a:ext>
            </a:extLst>
          </p:cNvPr>
          <p:cNvSpPr/>
          <p:nvPr/>
        </p:nvSpPr>
        <p:spPr>
          <a:xfrm flipH="1" flipV="1">
            <a:off x="16546204" y="-618883"/>
            <a:ext cx="2114182" cy="4291608"/>
          </a:xfrm>
          <a:custGeom>
            <a:avLst/>
            <a:gdLst/>
            <a:ahLst/>
            <a:cxnLst/>
            <a:rect l="l" t="t" r="r" b="b"/>
            <a:pathLst>
              <a:path w="2114182" h="4291608">
                <a:moveTo>
                  <a:pt x="2114182" y="4291608"/>
                </a:moveTo>
                <a:lnTo>
                  <a:pt x="0" y="4291608"/>
                </a:lnTo>
                <a:lnTo>
                  <a:pt x="0" y="0"/>
                </a:lnTo>
                <a:lnTo>
                  <a:pt x="2114182" y="0"/>
                </a:lnTo>
                <a:lnTo>
                  <a:pt x="2114182" y="4291608"/>
                </a:lnTo>
                <a:close/>
              </a:path>
            </a:pathLst>
          </a:custGeom>
          <a:blipFill>
            <a:blip r:embed="rId2"/>
            <a:stretch>
              <a:fillRect/>
            </a:stretch>
          </a:blipFill>
        </p:spPr>
        <p:txBody>
          <a:bodyPr/>
          <a:lstStyle/>
          <a:p>
            <a:endParaRPr lang="en-US"/>
          </a:p>
        </p:txBody>
      </p:sp>
      <p:sp>
        <p:nvSpPr>
          <p:cNvPr id="13" name="Freeform 13">
            <a:extLst>
              <a:ext uri="{FF2B5EF4-FFF2-40B4-BE49-F238E27FC236}">
                <a16:creationId xmlns:a16="http://schemas.microsoft.com/office/drawing/2014/main" id="{9BA5A7BF-B23C-0F4F-9E35-969E9024D3BD}"/>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TextBox 18">
            <a:extLst>
              <a:ext uri="{FF2B5EF4-FFF2-40B4-BE49-F238E27FC236}">
                <a16:creationId xmlns:a16="http://schemas.microsoft.com/office/drawing/2014/main" id="{33960001-7253-36AE-932D-EECF1CE2A8ED}"/>
              </a:ext>
            </a:extLst>
          </p:cNvPr>
          <p:cNvSpPr txBox="1"/>
          <p:nvPr/>
        </p:nvSpPr>
        <p:spPr>
          <a:xfrm>
            <a:off x="2256868" y="4466391"/>
            <a:ext cx="14289336" cy="1354217"/>
          </a:xfrm>
          <a:prstGeom prst="rect">
            <a:avLst/>
          </a:prstGeom>
        </p:spPr>
        <p:txBody>
          <a:bodyPr wrap="square" lIns="0" tIns="0" rIns="0" bIns="0" rtlCol="0" anchor="t">
            <a:spAutoFit/>
          </a:bodyPr>
          <a:lstStyle/>
          <a:p>
            <a:pPr algn="ctr"/>
            <a:r>
              <a:rPr lang="en-US" sz="8800" b="1" dirty="0">
                <a:solidFill>
                  <a:srgbClr val="454B5D"/>
                </a:solidFill>
                <a:latin typeface="League Spartan"/>
                <a:ea typeface="League Spartan"/>
                <a:cs typeface="League Spartan"/>
                <a:sym typeface="League Spartan"/>
              </a:rPr>
              <a:t>METHODOLOGY</a:t>
            </a:r>
          </a:p>
        </p:txBody>
      </p:sp>
    </p:spTree>
    <p:extLst>
      <p:ext uri="{BB962C8B-B14F-4D97-AF65-F5344CB8AC3E}">
        <p14:creationId xmlns:p14="http://schemas.microsoft.com/office/powerpoint/2010/main" val="2067045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D9F6E8-FC1E-3033-4E25-7914138AC4CA}"/>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33A183E5-AF8D-AA65-5AFB-AC03CE518336}"/>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1A1452E8-25A4-4CF8-41C3-29DE9F67743B}"/>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41107A81-677F-877F-2346-B89C32222D3F}"/>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83EA6CBC-F26C-BF3B-CB15-EEEE351122B3}"/>
              </a:ext>
            </a:extLst>
          </p:cNvPr>
          <p:cNvSpPr txBox="1"/>
          <p:nvPr/>
        </p:nvSpPr>
        <p:spPr>
          <a:xfrm>
            <a:off x="2540976" y="1718487"/>
            <a:ext cx="13194323" cy="2554545"/>
          </a:xfrm>
          <a:prstGeom prst="rect">
            <a:avLst/>
          </a:prstGeom>
          <a:noFill/>
        </p:spPr>
        <p:txBody>
          <a:bodyPr wrap="square">
            <a:spAutoFit/>
          </a:bodyPr>
          <a:lstStyle/>
          <a:p>
            <a:r>
              <a:rPr lang="en-US" sz="3200" b="1" dirty="0"/>
              <a:t>Models Applied</a:t>
            </a:r>
          </a:p>
          <a:p>
            <a:r>
              <a:rPr lang="en-US" sz="3200" dirty="0"/>
              <a:t>	Three classification techniques were implemented and compared:</a:t>
            </a:r>
          </a:p>
          <a:p>
            <a:pPr marL="1828800" lvl="3" indent="-457200">
              <a:buFont typeface="Arial" panose="020B0604020202020204" pitchFamily="34" charset="0"/>
              <a:buChar char="•"/>
            </a:pPr>
            <a:r>
              <a:rPr lang="en-US" sz="3200" dirty="0"/>
              <a:t>Random Forest (RF)</a:t>
            </a:r>
          </a:p>
          <a:p>
            <a:pPr marL="1828800" lvl="3" indent="-457200">
              <a:buFont typeface="Arial" panose="020B0604020202020204" pitchFamily="34" charset="0"/>
              <a:buChar char="•"/>
            </a:pPr>
            <a:r>
              <a:rPr lang="en-US" sz="3200" dirty="0" err="1"/>
              <a:t>XGBoost</a:t>
            </a:r>
            <a:endParaRPr lang="en-US" sz="3200" dirty="0"/>
          </a:p>
          <a:p>
            <a:pPr marL="1828800" lvl="3" indent="-457200">
              <a:buFont typeface="Arial" panose="020B0604020202020204" pitchFamily="34" charset="0"/>
              <a:buChar char="•"/>
            </a:pPr>
            <a:r>
              <a:rPr lang="en-US" sz="3200" dirty="0"/>
              <a:t>Neural Network (</a:t>
            </a:r>
            <a:r>
              <a:rPr lang="en-US" sz="3200" dirty="0" err="1"/>
              <a:t>PyTorch</a:t>
            </a:r>
            <a:r>
              <a:rPr lang="en-US" sz="3200" dirty="0"/>
              <a:t>)</a:t>
            </a:r>
          </a:p>
        </p:txBody>
      </p:sp>
      <p:sp>
        <p:nvSpPr>
          <p:cNvPr id="5" name="TextBox 4">
            <a:extLst>
              <a:ext uri="{FF2B5EF4-FFF2-40B4-BE49-F238E27FC236}">
                <a16:creationId xmlns:a16="http://schemas.microsoft.com/office/drawing/2014/main" id="{8A685987-00CD-52B9-8E44-B147B50E7A2B}"/>
              </a:ext>
            </a:extLst>
          </p:cNvPr>
          <p:cNvSpPr txBox="1"/>
          <p:nvPr/>
        </p:nvSpPr>
        <p:spPr>
          <a:xfrm>
            <a:off x="2546838" y="4692731"/>
            <a:ext cx="13536771" cy="2062103"/>
          </a:xfrm>
          <a:prstGeom prst="rect">
            <a:avLst/>
          </a:prstGeom>
          <a:noFill/>
        </p:spPr>
        <p:txBody>
          <a:bodyPr wrap="square">
            <a:spAutoFit/>
          </a:bodyPr>
          <a:lstStyle/>
          <a:p>
            <a:r>
              <a:rPr lang="en-US" sz="3200" b="1" dirty="0"/>
              <a:t>Evaluation Metrics</a:t>
            </a:r>
          </a:p>
          <a:p>
            <a:pPr marL="914400" lvl="1" indent="-457200">
              <a:buFont typeface="Arial" panose="020B0604020202020204" pitchFamily="34" charset="0"/>
              <a:buChar char="•"/>
            </a:pPr>
            <a:r>
              <a:rPr lang="en-US" sz="3200" dirty="0"/>
              <a:t>Classification Report (Precision, Recall, F1-Score).</a:t>
            </a:r>
          </a:p>
          <a:p>
            <a:pPr marL="914400" lvl="1" indent="-457200">
              <a:buFont typeface="Arial" panose="020B0604020202020204" pitchFamily="34" charset="0"/>
              <a:buChar char="•"/>
            </a:pPr>
            <a:r>
              <a:rPr lang="en-US" sz="3200" dirty="0"/>
              <a:t>ROC-AUC Score (One-vs-Rest for multi-class).</a:t>
            </a:r>
          </a:p>
          <a:p>
            <a:pPr marL="914400" lvl="1" indent="-457200">
              <a:buFont typeface="Arial" panose="020B0604020202020204" pitchFamily="34" charset="0"/>
              <a:buChar char="•"/>
            </a:pPr>
            <a:r>
              <a:rPr lang="en-US" sz="3200" dirty="0"/>
              <a:t>Confusion Matrix (Visualizing model errors).</a:t>
            </a:r>
          </a:p>
        </p:txBody>
      </p:sp>
      <p:pic>
        <p:nvPicPr>
          <p:cNvPr id="2052" name="Picture 4" descr="Scikit learn Logo PNG Vector (SVG) Free Download">
            <a:extLst>
              <a:ext uri="{FF2B5EF4-FFF2-40B4-BE49-F238E27FC236}">
                <a16:creationId xmlns:a16="http://schemas.microsoft.com/office/drawing/2014/main" id="{BEDE1588-74DF-D9B5-A5AD-7CD463C66D1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968515" y="6900819"/>
            <a:ext cx="2312531" cy="2312531"/>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ntegrate XGBoost with ZenML - Modeling Integrations">
            <a:extLst>
              <a:ext uri="{FF2B5EF4-FFF2-40B4-BE49-F238E27FC236}">
                <a16:creationId xmlns:a16="http://schemas.microsoft.com/office/drawing/2014/main" id="{3C34E9D2-C2BE-059E-1018-7268D63DF8B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800600" y="7284327"/>
            <a:ext cx="2062103" cy="206210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Pytorch logo - Social media &amp; Logos Icons">
            <a:extLst>
              <a:ext uri="{FF2B5EF4-FFF2-40B4-BE49-F238E27FC236}">
                <a16:creationId xmlns:a16="http://schemas.microsoft.com/office/drawing/2014/main" id="{22BC68D8-6606-509D-E52C-B50D903E7DC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864232" y="7539689"/>
            <a:ext cx="3102754" cy="15513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87048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A4AE1-DD4F-899D-D314-3BC99E8F2C0F}"/>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9594DB88-322C-2E7E-2101-B66C2CAE1B35}"/>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E0AEAEC6-18D9-278F-0A2D-4762D6EBB95A}"/>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BF5EDBB6-E223-B9B9-C271-1EF80C6F7CA4}"/>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8B68BAE3-81F6-91A1-E1F7-851BF5B67EB0}"/>
              </a:ext>
            </a:extLst>
          </p:cNvPr>
          <p:cNvSpPr txBox="1"/>
          <p:nvPr/>
        </p:nvSpPr>
        <p:spPr>
          <a:xfrm>
            <a:off x="2577761" y="2705100"/>
            <a:ext cx="14521962" cy="2062103"/>
          </a:xfrm>
          <a:prstGeom prst="rect">
            <a:avLst/>
          </a:prstGeom>
          <a:noFill/>
        </p:spPr>
        <p:txBody>
          <a:bodyPr wrap="square">
            <a:spAutoFit/>
          </a:bodyPr>
          <a:lstStyle/>
          <a:p>
            <a:r>
              <a:rPr lang="en-US" sz="3200" b="1" dirty="0"/>
              <a:t>Algorithm Selection Justification:</a:t>
            </a:r>
          </a:p>
          <a:p>
            <a:pPr lvl="3"/>
            <a:r>
              <a:rPr lang="en-US" sz="3200" dirty="0"/>
              <a:t>Random Forest was chosen for its robustness against overfitting and ability to handle mixed feature types (numerical &amp; categorical) without extensive preprocessing.</a:t>
            </a:r>
          </a:p>
        </p:txBody>
      </p:sp>
      <p:sp>
        <p:nvSpPr>
          <p:cNvPr id="5" name="TextBox 4">
            <a:extLst>
              <a:ext uri="{FF2B5EF4-FFF2-40B4-BE49-F238E27FC236}">
                <a16:creationId xmlns:a16="http://schemas.microsoft.com/office/drawing/2014/main" id="{64503DC9-4ADC-8F74-F120-11F9022AA14A}"/>
              </a:ext>
            </a:extLst>
          </p:cNvPr>
          <p:cNvSpPr txBox="1"/>
          <p:nvPr/>
        </p:nvSpPr>
        <p:spPr>
          <a:xfrm>
            <a:off x="2577761" y="5295900"/>
            <a:ext cx="13536771" cy="3046988"/>
          </a:xfrm>
          <a:prstGeom prst="rect">
            <a:avLst/>
          </a:prstGeom>
          <a:noFill/>
        </p:spPr>
        <p:txBody>
          <a:bodyPr wrap="square">
            <a:spAutoFit/>
          </a:bodyPr>
          <a:lstStyle/>
          <a:p>
            <a:r>
              <a:rPr lang="en-US" sz="3200" b="1" dirty="0"/>
              <a:t>Key Characteristics:</a:t>
            </a:r>
          </a:p>
          <a:p>
            <a:pPr lvl="1"/>
            <a:r>
              <a:rPr lang="en-US" sz="3200" dirty="0"/>
              <a:t>Ensemble Method: Combines multiple decision trees via bagging</a:t>
            </a:r>
          </a:p>
          <a:p>
            <a:pPr lvl="1"/>
            <a:r>
              <a:rPr lang="en-US" sz="3200" dirty="0"/>
              <a:t>Feature Importance: Gini importance used to identify top predictors</a:t>
            </a:r>
          </a:p>
          <a:p>
            <a:pPr lvl="1"/>
            <a:r>
              <a:rPr lang="en-US" sz="3200" dirty="0"/>
              <a:t>Hyperparameter Tuning:</a:t>
            </a:r>
          </a:p>
          <a:p>
            <a:pPr marL="1371600" lvl="2" indent="-457200">
              <a:buFont typeface="Arial" panose="020B0604020202020204" pitchFamily="34" charset="0"/>
              <a:buChar char="•"/>
            </a:pPr>
            <a:r>
              <a:rPr lang="en-US" sz="3200" dirty="0"/>
              <a:t>Limited </a:t>
            </a:r>
            <a:r>
              <a:rPr lang="en-US" sz="3200" dirty="0" err="1"/>
              <a:t>max_depth</a:t>
            </a:r>
            <a:r>
              <a:rPr lang="en-US" sz="3200" dirty="0"/>
              <a:t>=10 to prevent overfitting</a:t>
            </a:r>
          </a:p>
          <a:p>
            <a:pPr marL="1371600" lvl="2" indent="-457200">
              <a:buFont typeface="Arial" panose="020B0604020202020204" pitchFamily="34" charset="0"/>
              <a:buChar char="•"/>
            </a:pPr>
            <a:r>
              <a:rPr lang="en-US" sz="3200" dirty="0"/>
              <a:t>Increased </a:t>
            </a:r>
            <a:r>
              <a:rPr lang="en-US" sz="3200" dirty="0" err="1"/>
              <a:t>n_estimators</a:t>
            </a:r>
            <a:r>
              <a:rPr lang="en-US" sz="3200" dirty="0"/>
              <a:t>=200 for better generalization</a:t>
            </a:r>
          </a:p>
        </p:txBody>
      </p:sp>
      <p:sp>
        <p:nvSpPr>
          <p:cNvPr id="2" name="TextBox 16">
            <a:extLst>
              <a:ext uri="{FF2B5EF4-FFF2-40B4-BE49-F238E27FC236}">
                <a16:creationId xmlns:a16="http://schemas.microsoft.com/office/drawing/2014/main" id="{2874CCA4-08EF-67D3-AAD2-A1C28DE8C47C}"/>
              </a:ext>
            </a:extLst>
          </p:cNvPr>
          <p:cNvSpPr txBox="1"/>
          <p:nvPr/>
        </p:nvSpPr>
        <p:spPr>
          <a:xfrm>
            <a:off x="1495527" y="1304519"/>
            <a:ext cx="15578852" cy="915635"/>
          </a:xfrm>
          <a:prstGeom prst="rect">
            <a:avLst/>
          </a:prstGeom>
        </p:spPr>
        <p:txBody>
          <a:bodyPr wrap="square" lIns="0" tIns="0" rIns="0" bIns="0" rtlCol="0" anchor="t">
            <a:spAutoFit/>
          </a:bodyPr>
          <a:lstStyle/>
          <a:p>
            <a:pPr algn="ctr">
              <a:lnSpc>
                <a:spcPts val="7600"/>
              </a:lnSpc>
            </a:pPr>
            <a:r>
              <a:rPr lang="en-US" sz="4400" b="1" dirty="0">
                <a:solidFill>
                  <a:srgbClr val="454B5D"/>
                </a:solidFill>
                <a:latin typeface="League Spartan"/>
                <a:ea typeface="League Spartan"/>
                <a:cs typeface="League Spartan"/>
                <a:sym typeface="League Spartan"/>
              </a:rPr>
              <a:t>Random Forest Classifier</a:t>
            </a:r>
          </a:p>
        </p:txBody>
      </p:sp>
    </p:spTree>
    <p:extLst>
      <p:ext uri="{BB962C8B-B14F-4D97-AF65-F5344CB8AC3E}">
        <p14:creationId xmlns:p14="http://schemas.microsoft.com/office/powerpoint/2010/main" val="10419837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80D84-A434-5AF3-9354-6E54238F5C83}"/>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0E216CC5-20AC-C25D-5056-02BC2E71D37F}"/>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F03D1919-6B31-8119-D413-7AE824F99AC7}"/>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F9138F0D-9177-B65D-320C-BFDC15144DE6}"/>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7D38B401-BB69-7B1F-C04F-4D4DD2F22C31}"/>
              </a:ext>
            </a:extLst>
          </p:cNvPr>
          <p:cNvSpPr txBox="1"/>
          <p:nvPr/>
        </p:nvSpPr>
        <p:spPr>
          <a:xfrm>
            <a:off x="2577761" y="2705100"/>
            <a:ext cx="14521962" cy="1569660"/>
          </a:xfrm>
          <a:prstGeom prst="rect">
            <a:avLst/>
          </a:prstGeom>
          <a:noFill/>
        </p:spPr>
        <p:txBody>
          <a:bodyPr wrap="square">
            <a:spAutoFit/>
          </a:bodyPr>
          <a:lstStyle/>
          <a:p>
            <a:r>
              <a:rPr lang="en-US" sz="3200" b="1" dirty="0"/>
              <a:t>Algorithm Selection Justification:</a:t>
            </a:r>
          </a:p>
          <a:p>
            <a:pPr lvl="3"/>
            <a:r>
              <a:rPr lang="en-US" sz="3200" dirty="0" err="1"/>
              <a:t>XGBoost</a:t>
            </a:r>
            <a:r>
              <a:rPr lang="en-US" sz="3200" dirty="0"/>
              <a:t> was selected for its superior performance on imbalanced classification tasks and ability to optimize using gradient boosting.</a:t>
            </a:r>
          </a:p>
        </p:txBody>
      </p:sp>
      <p:sp>
        <p:nvSpPr>
          <p:cNvPr id="5" name="TextBox 4">
            <a:extLst>
              <a:ext uri="{FF2B5EF4-FFF2-40B4-BE49-F238E27FC236}">
                <a16:creationId xmlns:a16="http://schemas.microsoft.com/office/drawing/2014/main" id="{721706B3-BF71-DCC3-D01B-3485FF9CCC29}"/>
              </a:ext>
            </a:extLst>
          </p:cNvPr>
          <p:cNvSpPr txBox="1"/>
          <p:nvPr/>
        </p:nvSpPr>
        <p:spPr>
          <a:xfrm>
            <a:off x="2577761" y="5295900"/>
            <a:ext cx="13536771" cy="3046988"/>
          </a:xfrm>
          <a:prstGeom prst="rect">
            <a:avLst/>
          </a:prstGeom>
          <a:noFill/>
        </p:spPr>
        <p:txBody>
          <a:bodyPr wrap="square">
            <a:spAutoFit/>
          </a:bodyPr>
          <a:lstStyle/>
          <a:p>
            <a:r>
              <a:rPr lang="en-US" sz="3200" b="1" dirty="0"/>
              <a:t>Key Characteristics:</a:t>
            </a:r>
          </a:p>
          <a:p>
            <a:pPr lvl="1"/>
            <a:r>
              <a:rPr lang="en-US" sz="3200" dirty="0"/>
              <a:t>Gradient Boosting: Sequentially corrects errors from previous trees</a:t>
            </a:r>
          </a:p>
          <a:p>
            <a:pPr lvl="1"/>
            <a:r>
              <a:rPr lang="en-US" sz="3200" dirty="0"/>
              <a:t>Regularization: Includes L1/L2 penalties to prevent overfitting</a:t>
            </a:r>
          </a:p>
          <a:p>
            <a:pPr lvl="1"/>
            <a:r>
              <a:rPr lang="en-US" sz="3200" dirty="0"/>
              <a:t>Handling Imbalance:</a:t>
            </a:r>
          </a:p>
          <a:p>
            <a:pPr marL="1371600" lvl="2" indent="-457200">
              <a:buFont typeface="Arial" panose="020B0604020202020204" pitchFamily="34" charset="0"/>
              <a:buChar char="•"/>
            </a:pPr>
            <a:r>
              <a:rPr lang="en-US" sz="3200" b="1" i="1" dirty="0" err="1"/>
              <a:t>scale_pos_weight</a:t>
            </a:r>
            <a:r>
              <a:rPr lang="en-US" sz="3200" dirty="0"/>
              <a:t>=5 gives more weight to minority classes</a:t>
            </a:r>
          </a:p>
          <a:p>
            <a:pPr marL="1371600" lvl="2" indent="-457200">
              <a:buFont typeface="Arial" panose="020B0604020202020204" pitchFamily="34" charset="0"/>
              <a:buChar char="•"/>
            </a:pPr>
            <a:r>
              <a:rPr lang="en-US" sz="3200" dirty="0"/>
              <a:t>Built-in early stopping capability</a:t>
            </a:r>
          </a:p>
        </p:txBody>
      </p:sp>
      <p:sp>
        <p:nvSpPr>
          <p:cNvPr id="2" name="TextBox 16">
            <a:extLst>
              <a:ext uri="{FF2B5EF4-FFF2-40B4-BE49-F238E27FC236}">
                <a16:creationId xmlns:a16="http://schemas.microsoft.com/office/drawing/2014/main" id="{3BF9C1BE-F682-E393-AD78-D1689C206F87}"/>
              </a:ext>
            </a:extLst>
          </p:cNvPr>
          <p:cNvSpPr txBox="1"/>
          <p:nvPr/>
        </p:nvSpPr>
        <p:spPr>
          <a:xfrm>
            <a:off x="1495527" y="1304519"/>
            <a:ext cx="15578852" cy="915635"/>
          </a:xfrm>
          <a:prstGeom prst="rect">
            <a:avLst/>
          </a:prstGeom>
        </p:spPr>
        <p:txBody>
          <a:bodyPr wrap="square" lIns="0" tIns="0" rIns="0" bIns="0" rtlCol="0" anchor="t">
            <a:spAutoFit/>
          </a:bodyPr>
          <a:lstStyle/>
          <a:p>
            <a:pPr algn="ctr">
              <a:lnSpc>
                <a:spcPts val="7600"/>
              </a:lnSpc>
            </a:pPr>
            <a:r>
              <a:rPr lang="en-US" sz="4400" b="1" dirty="0" err="1">
                <a:solidFill>
                  <a:srgbClr val="454B5D"/>
                </a:solidFill>
                <a:latin typeface="League Spartan"/>
                <a:ea typeface="League Spartan"/>
                <a:cs typeface="League Spartan"/>
                <a:sym typeface="League Spartan"/>
              </a:rPr>
              <a:t>XGBoost</a:t>
            </a:r>
            <a:r>
              <a:rPr lang="en-US" sz="4400" b="1" dirty="0">
                <a:solidFill>
                  <a:srgbClr val="454B5D"/>
                </a:solidFill>
                <a:latin typeface="League Spartan"/>
                <a:ea typeface="League Spartan"/>
                <a:cs typeface="League Spartan"/>
                <a:sym typeface="League Spartan"/>
              </a:rPr>
              <a:t> Classifier</a:t>
            </a:r>
          </a:p>
        </p:txBody>
      </p:sp>
    </p:spTree>
    <p:extLst>
      <p:ext uri="{BB962C8B-B14F-4D97-AF65-F5344CB8AC3E}">
        <p14:creationId xmlns:p14="http://schemas.microsoft.com/office/powerpoint/2010/main" val="35034859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4A595C-B6D6-55D6-943A-07EB0B106ABA}"/>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34EEB6AC-15B1-D0D3-19A8-03A5C0BD3818}"/>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D444E8CA-C17C-1638-3A08-59A28D825C25}"/>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3A164B5E-E882-3B46-E290-1F533323FED9}"/>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17F6EB49-3932-0C55-7EA9-E7267CB6A908}"/>
              </a:ext>
            </a:extLst>
          </p:cNvPr>
          <p:cNvSpPr txBox="1"/>
          <p:nvPr/>
        </p:nvSpPr>
        <p:spPr>
          <a:xfrm>
            <a:off x="2577761" y="2705100"/>
            <a:ext cx="14521962" cy="2062103"/>
          </a:xfrm>
          <a:prstGeom prst="rect">
            <a:avLst/>
          </a:prstGeom>
          <a:noFill/>
        </p:spPr>
        <p:txBody>
          <a:bodyPr wrap="square">
            <a:spAutoFit/>
          </a:bodyPr>
          <a:lstStyle/>
          <a:p>
            <a:r>
              <a:rPr lang="en-US" sz="3200" b="1" dirty="0"/>
              <a:t>Algorithm Selection Justification:</a:t>
            </a:r>
          </a:p>
          <a:p>
            <a:pPr lvl="3"/>
            <a:r>
              <a:rPr lang="en-US" sz="3200" dirty="0"/>
              <a:t>Random Forest was chosen for its robustness against overfitting and ability to handle mixed feature types (numerical &amp; categorical) without extensive preprocessing.</a:t>
            </a:r>
          </a:p>
        </p:txBody>
      </p:sp>
      <p:sp>
        <p:nvSpPr>
          <p:cNvPr id="5" name="TextBox 4">
            <a:extLst>
              <a:ext uri="{FF2B5EF4-FFF2-40B4-BE49-F238E27FC236}">
                <a16:creationId xmlns:a16="http://schemas.microsoft.com/office/drawing/2014/main" id="{0BC3AC14-306E-5FE9-39BF-AE0488540878}"/>
              </a:ext>
            </a:extLst>
          </p:cNvPr>
          <p:cNvSpPr txBox="1"/>
          <p:nvPr/>
        </p:nvSpPr>
        <p:spPr>
          <a:xfrm>
            <a:off x="2577761" y="5295900"/>
            <a:ext cx="13536771" cy="3046988"/>
          </a:xfrm>
          <a:prstGeom prst="rect">
            <a:avLst/>
          </a:prstGeom>
          <a:noFill/>
        </p:spPr>
        <p:txBody>
          <a:bodyPr wrap="square">
            <a:spAutoFit/>
          </a:bodyPr>
          <a:lstStyle/>
          <a:p>
            <a:r>
              <a:rPr lang="en-US" sz="3200" b="1" dirty="0"/>
              <a:t>Key Characteristics:</a:t>
            </a:r>
          </a:p>
          <a:p>
            <a:pPr lvl="1"/>
            <a:r>
              <a:rPr lang="en-US" sz="3200" dirty="0"/>
              <a:t>Ensemble Method: Combines multiple decision trees via bagging</a:t>
            </a:r>
          </a:p>
          <a:p>
            <a:pPr lvl="1"/>
            <a:r>
              <a:rPr lang="en-US" sz="3200" dirty="0"/>
              <a:t>Feature Importance: Gini importance used to identify top predictors</a:t>
            </a:r>
          </a:p>
          <a:p>
            <a:pPr lvl="1"/>
            <a:r>
              <a:rPr lang="en-US" sz="3200" dirty="0"/>
              <a:t>Hyperparameter Tuning:</a:t>
            </a:r>
          </a:p>
          <a:p>
            <a:pPr marL="1371600" lvl="2" indent="-457200">
              <a:buFont typeface="Arial" panose="020B0604020202020204" pitchFamily="34" charset="0"/>
              <a:buChar char="•"/>
            </a:pPr>
            <a:r>
              <a:rPr lang="en-US" sz="3200" dirty="0"/>
              <a:t>Limited </a:t>
            </a:r>
            <a:r>
              <a:rPr lang="en-US" sz="3200" b="1" i="1" dirty="0" err="1"/>
              <a:t>max_depth</a:t>
            </a:r>
            <a:r>
              <a:rPr lang="en-US" sz="3200" dirty="0"/>
              <a:t>=10 to prevent overfitting</a:t>
            </a:r>
          </a:p>
          <a:p>
            <a:pPr marL="1371600" lvl="2" indent="-457200">
              <a:buFont typeface="Arial" panose="020B0604020202020204" pitchFamily="34" charset="0"/>
              <a:buChar char="•"/>
            </a:pPr>
            <a:r>
              <a:rPr lang="en-US" sz="3200" dirty="0"/>
              <a:t>Increased </a:t>
            </a:r>
            <a:r>
              <a:rPr lang="en-US" sz="3200" b="1" i="1" dirty="0" err="1"/>
              <a:t>n_estimators</a:t>
            </a:r>
            <a:r>
              <a:rPr lang="en-US" sz="3200" dirty="0"/>
              <a:t>=200 for better generalization</a:t>
            </a:r>
          </a:p>
        </p:txBody>
      </p:sp>
      <p:sp>
        <p:nvSpPr>
          <p:cNvPr id="2" name="TextBox 16">
            <a:extLst>
              <a:ext uri="{FF2B5EF4-FFF2-40B4-BE49-F238E27FC236}">
                <a16:creationId xmlns:a16="http://schemas.microsoft.com/office/drawing/2014/main" id="{12928B15-F5F2-3C34-4E72-1F2416718E19}"/>
              </a:ext>
            </a:extLst>
          </p:cNvPr>
          <p:cNvSpPr txBox="1"/>
          <p:nvPr/>
        </p:nvSpPr>
        <p:spPr>
          <a:xfrm>
            <a:off x="1495527" y="1304519"/>
            <a:ext cx="15578852" cy="915635"/>
          </a:xfrm>
          <a:prstGeom prst="rect">
            <a:avLst/>
          </a:prstGeom>
        </p:spPr>
        <p:txBody>
          <a:bodyPr wrap="square" lIns="0" tIns="0" rIns="0" bIns="0" rtlCol="0" anchor="t">
            <a:spAutoFit/>
          </a:bodyPr>
          <a:lstStyle/>
          <a:p>
            <a:pPr algn="ctr">
              <a:lnSpc>
                <a:spcPts val="7600"/>
              </a:lnSpc>
            </a:pPr>
            <a:r>
              <a:rPr lang="en-US" sz="4400" b="1" dirty="0">
                <a:solidFill>
                  <a:srgbClr val="454B5D"/>
                </a:solidFill>
                <a:latin typeface="League Spartan"/>
                <a:ea typeface="League Spartan"/>
                <a:cs typeface="League Spartan"/>
                <a:sym typeface="League Spartan"/>
              </a:rPr>
              <a:t>Random Forest Classifier</a:t>
            </a:r>
          </a:p>
        </p:txBody>
      </p:sp>
    </p:spTree>
    <p:extLst>
      <p:ext uri="{BB962C8B-B14F-4D97-AF65-F5344CB8AC3E}">
        <p14:creationId xmlns:p14="http://schemas.microsoft.com/office/powerpoint/2010/main" val="10398420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A4B8D-6458-EA9F-284E-DC5250997482}"/>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AC52034A-7409-C228-77A7-624C22B33B38}"/>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1E918C53-FE40-E55F-FF50-099812E27FCF}"/>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9F0A48AB-E3D7-2E56-43DE-3BC5F08054BD}"/>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A7EF9271-514F-CA4E-412A-37F6BA5BC8C9}"/>
              </a:ext>
            </a:extLst>
          </p:cNvPr>
          <p:cNvSpPr txBox="1"/>
          <p:nvPr/>
        </p:nvSpPr>
        <p:spPr>
          <a:xfrm>
            <a:off x="2577761" y="2705100"/>
            <a:ext cx="14521962" cy="1569660"/>
          </a:xfrm>
          <a:prstGeom prst="rect">
            <a:avLst/>
          </a:prstGeom>
          <a:noFill/>
        </p:spPr>
        <p:txBody>
          <a:bodyPr wrap="square">
            <a:spAutoFit/>
          </a:bodyPr>
          <a:lstStyle/>
          <a:p>
            <a:r>
              <a:rPr lang="en-US" sz="3200" b="1" dirty="0"/>
              <a:t>Algorithm Selection Justification:</a:t>
            </a:r>
          </a:p>
          <a:p>
            <a:pPr lvl="3"/>
            <a:r>
              <a:rPr lang="en-US" sz="3200" dirty="0"/>
              <a:t>A neural network was implemented to capture complex, non-linear relationships in the clinical data that might be missed by tree-based methods.</a:t>
            </a:r>
          </a:p>
        </p:txBody>
      </p:sp>
      <p:sp>
        <p:nvSpPr>
          <p:cNvPr id="5" name="TextBox 4">
            <a:extLst>
              <a:ext uri="{FF2B5EF4-FFF2-40B4-BE49-F238E27FC236}">
                <a16:creationId xmlns:a16="http://schemas.microsoft.com/office/drawing/2014/main" id="{1D45FFB1-DB9A-CA9E-5CBD-C5C4DB11D20D}"/>
              </a:ext>
            </a:extLst>
          </p:cNvPr>
          <p:cNvSpPr txBox="1"/>
          <p:nvPr/>
        </p:nvSpPr>
        <p:spPr>
          <a:xfrm>
            <a:off x="2577761" y="4665589"/>
            <a:ext cx="13536771" cy="4524315"/>
          </a:xfrm>
          <a:prstGeom prst="rect">
            <a:avLst/>
          </a:prstGeom>
          <a:noFill/>
        </p:spPr>
        <p:txBody>
          <a:bodyPr wrap="square">
            <a:spAutoFit/>
          </a:bodyPr>
          <a:lstStyle/>
          <a:p>
            <a:r>
              <a:rPr lang="en-US" sz="3200" b="1" dirty="0"/>
              <a:t>Training Configuration:</a:t>
            </a:r>
          </a:p>
          <a:p>
            <a:pPr lvl="1"/>
            <a:r>
              <a:rPr lang="en-US" sz="3200" dirty="0"/>
              <a:t>Optimizer: Adam (</a:t>
            </a:r>
            <a:r>
              <a:rPr lang="en-US" sz="3200" dirty="0" err="1"/>
              <a:t>lr</a:t>
            </a:r>
            <a:r>
              <a:rPr lang="en-US" sz="3200" dirty="0"/>
              <a:t>=0.001, </a:t>
            </a:r>
            <a:r>
              <a:rPr lang="el-GR" sz="3200" dirty="0"/>
              <a:t>β1=0.9, β2=0.999)</a:t>
            </a:r>
          </a:p>
          <a:p>
            <a:pPr lvl="1"/>
            <a:r>
              <a:rPr lang="en-US" sz="3200" dirty="0"/>
              <a:t>Loss Function: Cross-Entropy Loss</a:t>
            </a:r>
          </a:p>
          <a:p>
            <a:pPr lvl="1"/>
            <a:r>
              <a:rPr lang="en-US" sz="3200" dirty="0"/>
              <a:t>Regularization:</a:t>
            </a:r>
          </a:p>
          <a:p>
            <a:pPr marL="1371600" lvl="2" indent="-457200">
              <a:buFont typeface="Arial" panose="020B0604020202020204" pitchFamily="34" charset="0"/>
              <a:buChar char="•"/>
            </a:pPr>
            <a:r>
              <a:rPr lang="en-US" sz="3200" dirty="0"/>
              <a:t>Batch Normalization after each layer</a:t>
            </a:r>
          </a:p>
          <a:p>
            <a:pPr marL="1371600" lvl="2" indent="-457200">
              <a:buFont typeface="Arial" panose="020B0604020202020204" pitchFamily="34" charset="0"/>
              <a:buChar char="•"/>
            </a:pPr>
            <a:r>
              <a:rPr lang="en-US" sz="3200" dirty="0"/>
              <a:t>Progressive dropout (0.4 → 0.2)</a:t>
            </a:r>
          </a:p>
          <a:p>
            <a:pPr lvl="1"/>
            <a:r>
              <a:rPr lang="en-US" sz="3200" dirty="0"/>
              <a:t>Training:</a:t>
            </a:r>
          </a:p>
          <a:p>
            <a:pPr marL="1371600" lvl="2" indent="-457200">
              <a:buFont typeface="Arial" panose="020B0604020202020204" pitchFamily="34" charset="0"/>
              <a:buChar char="•"/>
            </a:pPr>
            <a:r>
              <a:rPr lang="en-US" sz="3200" dirty="0"/>
              <a:t>100 epochs with batch size=32</a:t>
            </a:r>
          </a:p>
          <a:p>
            <a:pPr marL="1371600" lvl="2" indent="-457200">
              <a:buFont typeface="Arial" panose="020B0604020202020204" pitchFamily="34" charset="0"/>
              <a:buChar char="•"/>
            </a:pPr>
            <a:r>
              <a:rPr lang="en-US" sz="3200" dirty="0" err="1"/>
              <a:t>LeakyReLU</a:t>
            </a:r>
            <a:r>
              <a:rPr lang="en-US" sz="3200" dirty="0"/>
              <a:t> activation (</a:t>
            </a:r>
            <a:r>
              <a:rPr lang="el-GR" sz="3200" dirty="0"/>
              <a:t>α=0.01)</a:t>
            </a:r>
            <a:endParaRPr lang="en-US" sz="3200" dirty="0"/>
          </a:p>
        </p:txBody>
      </p:sp>
      <p:sp>
        <p:nvSpPr>
          <p:cNvPr id="2" name="TextBox 16">
            <a:extLst>
              <a:ext uri="{FF2B5EF4-FFF2-40B4-BE49-F238E27FC236}">
                <a16:creationId xmlns:a16="http://schemas.microsoft.com/office/drawing/2014/main" id="{4988794F-7E17-7307-CCD8-81865BDB2834}"/>
              </a:ext>
            </a:extLst>
          </p:cNvPr>
          <p:cNvSpPr txBox="1"/>
          <p:nvPr/>
        </p:nvSpPr>
        <p:spPr>
          <a:xfrm>
            <a:off x="1495527" y="1304519"/>
            <a:ext cx="15578852" cy="915635"/>
          </a:xfrm>
          <a:prstGeom prst="rect">
            <a:avLst/>
          </a:prstGeom>
        </p:spPr>
        <p:txBody>
          <a:bodyPr wrap="square" lIns="0" tIns="0" rIns="0" bIns="0" rtlCol="0" anchor="t">
            <a:spAutoFit/>
          </a:bodyPr>
          <a:lstStyle/>
          <a:p>
            <a:pPr algn="ctr">
              <a:lnSpc>
                <a:spcPts val="7600"/>
              </a:lnSpc>
            </a:pPr>
            <a:r>
              <a:rPr lang="en-US" sz="4400" b="1" dirty="0" err="1">
                <a:solidFill>
                  <a:srgbClr val="454B5D"/>
                </a:solidFill>
                <a:latin typeface="League Spartan"/>
                <a:ea typeface="League Spartan"/>
                <a:cs typeface="League Spartan"/>
                <a:sym typeface="League Spartan"/>
              </a:rPr>
              <a:t>PyTorch</a:t>
            </a:r>
            <a:r>
              <a:rPr lang="en-US" sz="4400" b="1" dirty="0">
                <a:solidFill>
                  <a:srgbClr val="454B5D"/>
                </a:solidFill>
                <a:latin typeface="League Spartan"/>
                <a:ea typeface="League Spartan"/>
                <a:cs typeface="League Spartan"/>
                <a:sym typeface="League Spartan"/>
              </a:rPr>
              <a:t> Neural Network</a:t>
            </a:r>
          </a:p>
        </p:txBody>
      </p:sp>
    </p:spTree>
    <p:extLst>
      <p:ext uri="{BB962C8B-B14F-4D97-AF65-F5344CB8AC3E}">
        <p14:creationId xmlns:p14="http://schemas.microsoft.com/office/powerpoint/2010/main" val="29963405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97F762-68B8-FBC8-7F37-CABD6D8AAC5E}"/>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A2D4EF93-2C9E-8D5E-B8C9-BEF29E0CC84B}"/>
              </a:ext>
            </a:extLst>
          </p:cNvPr>
          <p:cNvGrpSpPr/>
          <p:nvPr/>
        </p:nvGrpSpPr>
        <p:grpSpPr>
          <a:xfrm rot="-4319721">
            <a:off x="-7033129" y="-1139345"/>
            <a:ext cx="13181030" cy="5047255"/>
            <a:chOff x="0" y="0"/>
            <a:chExt cx="3471547" cy="1329318"/>
          </a:xfrm>
        </p:grpSpPr>
        <p:sp>
          <p:nvSpPr>
            <p:cNvPr id="3" name="Freeform 3">
              <a:extLst>
                <a:ext uri="{FF2B5EF4-FFF2-40B4-BE49-F238E27FC236}">
                  <a16:creationId xmlns:a16="http://schemas.microsoft.com/office/drawing/2014/main" id="{E67B5A79-5998-66E9-717C-9A4F84F77A1B}"/>
                </a:ext>
              </a:extLst>
            </p:cNvPr>
            <p:cNvSpPr/>
            <p:nvPr/>
          </p:nvSpPr>
          <p:spPr>
            <a:xfrm>
              <a:off x="0" y="0"/>
              <a:ext cx="3471547" cy="1329318"/>
            </a:xfrm>
            <a:custGeom>
              <a:avLst/>
              <a:gdLst/>
              <a:ahLst/>
              <a:cxnLst/>
              <a:rect l="l" t="t" r="r" b="b"/>
              <a:pathLst>
                <a:path w="3471547" h="1329318">
                  <a:moveTo>
                    <a:pt x="0" y="0"/>
                  </a:moveTo>
                  <a:lnTo>
                    <a:pt x="3471547" y="0"/>
                  </a:lnTo>
                  <a:lnTo>
                    <a:pt x="3471547" y="1329318"/>
                  </a:lnTo>
                  <a:lnTo>
                    <a:pt x="0" y="1329318"/>
                  </a:lnTo>
                  <a:close/>
                </a:path>
              </a:pathLst>
            </a:custGeom>
            <a:solidFill>
              <a:srgbClr val="0B5298"/>
            </a:solidFill>
          </p:spPr>
          <p:txBody>
            <a:bodyPr/>
            <a:lstStyle/>
            <a:p>
              <a:endParaRPr lang="en-US"/>
            </a:p>
          </p:txBody>
        </p:sp>
        <p:sp>
          <p:nvSpPr>
            <p:cNvPr id="4" name="TextBox 4">
              <a:extLst>
                <a:ext uri="{FF2B5EF4-FFF2-40B4-BE49-F238E27FC236}">
                  <a16:creationId xmlns:a16="http://schemas.microsoft.com/office/drawing/2014/main" id="{53786F73-C79E-D126-D366-1C9B41BA93BE}"/>
                </a:ext>
              </a:extLst>
            </p:cNvPr>
            <p:cNvSpPr txBox="1"/>
            <p:nvPr/>
          </p:nvSpPr>
          <p:spPr>
            <a:xfrm>
              <a:off x="0" y="-76200"/>
              <a:ext cx="3471547" cy="1405518"/>
            </a:xfrm>
            <a:prstGeom prst="rect">
              <a:avLst/>
            </a:prstGeom>
          </p:spPr>
          <p:txBody>
            <a:bodyPr lIns="50800" tIns="50800" rIns="50800" bIns="50800" rtlCol="0" anchor="ctr"/>
            <a:lstStyle/>
            <a:p>
              <a:pPr algn="ctr">
                <a:lnSpc>
                  <a:spcPts val="2659"/>
                </a:lnSpc>
              </a:pPr>
              <a:endParaRPr/>
            </a:p>
          </p:txBody>
        </p:sp>
      </p:grpSp>
      <p:sp>
        <p:nvSpPr>
          <p:cNvPr id="5" name="Freeform 5">
            <a:extLst>
              <a:ext uri="{FF2B5EF4-FFF2-40B4-BE49-F238E27FC236}">
                <a16:creationId xmlns:a16="http://schemas.microsoft.com/office/drawing/2014/main" id="{7A76E370-179F-7879-6E23-069268E2D2AD}"/>
              </a:ext>
            </a:extLst>
          </p:cNvPr>
          <p:cNvSpPr/>
          <p:nvPr/>
        </p:nvSpPr>
        <p:spPr>
          <a:xfrm>
            <a:off x="-442614" y="6286303"/>
            <a:ext cx="2114182" cy="4291608"/>
          </a:xfrm>
          <a:custGeom>
            <a:avLst/>
            <a:gdLst/>
            <a:ahLst/>
            <a:cxnLst/>
            <a:rect l="l" t="t" r="r" b="b"/>
            <a:pathLst>
              <a:path w="2114182" h="4291608">
                <a:moveTo>
                  <a:pt x="0" y="0"/>
                </a:moveTo>
                <a:lnTo>
                  <a:pt x="2114181" y="0"/>
                </a:lnTo>
                <a:lnTo>
                  <a:pt x="2114181" y="4291609"/>
                </a:lnTo>
                <a:lnTo>
                  <a:pt x="0" y="4291609"/>
                </a:lnTo>
                <a:lnTo>
                  <a:pt x="0" y="0"/>
                </a:lnTo>
                <a:close/>
              </a:path>
            </a:pathLst>
          </a:custGeom>
          <a:blipFill>
            <a:blip r:embed="rId2"/>
            <a:stretch>
              <a:fillRect/>
            </a:stretch>
          </a:blipFill>
        </p:spPr>
        <p:txBody>
          <a:bodyPr/>
          <a:lstStyle/>
          <a:p>
            <a:endParaRPr lang="en-US"/>
          </a:p>
        </p:txBody>
      </p:sp>
      <p:grpSp>
        <p:nvGrpSpPr>
          <p:cNvPr id="6" name="Group 6">
            <a:extLst>
              <a:ext uri="{FF2B5EF4-FFF2-40B4-BE49-F238E27FC236}">
                <a16:creationId xmlns:a16="http://schemas.microsoft.com/office/drawing/2014/main" id="{F4A30331-5C52-575E-900E-D24FF582EF22}"/>
              </a:ext>
            </a:extLst>
          </p:cNvPr>
          <p:cNvGrpSpPr/>
          <p:nvPr/>
        </p:nvGrpSpPr>
        <p:grpSpPr>
          <a:xfrm rot="-4319721">
            <a:off x="11697485" y="6169918"/>
            <a:ext cx="13181030" cy="4290457"/>
            <a:chOff x="0" y="0"/>
            <a:chExt cx="3471547" cy="1129997"/>
          </a:xfrm>
        </p:grpSpPr>
        <p:sp>
          <p:nvSpPr>
            <p:cNvPr id="7" name="Freeform 7">
              <a:extLst>
                <a:ext uri="{FF2B5EF4-FFF2-40B4-BE49-F238E27FC236}">
                  <a16:creationId xmlns:a16="http://schemas.microsoft.com/office/drawing/2014/main" id="{F4013D13-47B6-CD94-ADD8-65EB979127BD}"/>
                </a:ext>
              </a:extLst>
            </p:cNvPr>
            <p:cNvSpPr/>
            <p:nvPr/>
          </p:nvSpPr>
          <p:spPr>
            <a:xfrm>
              <a:off x="0" y="0"/>
              <a:ext cx="3471547" cy="1129997"/>
            </a:xfrm>
            <a:custGeom>
              <a:avLst/>
              <a:gdLst/>
              <a:ahLst/>
              <a:cxnLst/>
              <a:rect l="l" t="t" r="r" b="b"/>
              <a:pathLst>
                <a:path w="3471547" h="1129997">
                  <a:moveTo>
                    <a:pt x="0" y="0"/>
                  </a:moveTo>
                  <a:lnTo>
                    <a:pt x="3471547" y="0"/>
                  </a:lnTo>
                  <a:lnTo>
                    <a:pt x="3471547" y="1129997"/>
                  </a:lnTo>
                  <a:lnTo>
                    <a:pt x="0" y="1129997"/>
                  </a:lnTo>
                  <a:close/>
                </a:path>
              </a:pathLst>
            </a:custGeom>
            <a:solidFill>
              <a:srgbClr val="0B5298"/>
            </a:solidFill>
          </p:spPr>
          <p:txBody>
            <a:bodyPr/>
            <a:lstStyle/>
            <a:p>
              <a:endParaRPr lang="en-US"/>
            </a:p>
          </p:txBody>
        </p:sp>
        <p:sp>
          <p:nvSpPr>
            <p:cNvPr id="8" name="TextBox 8">
              <a:extLst>
                <a:ext uri="{FF2B5EF4-FFF2-40B4-BE49-F238E27FC236}">
                  <a16:creationId xmlns:a16="http://schemas.microsoft.com/office/drawing/2014/main" id="{0333CD3D-BDDA-211F-9B7F-9FC4F80D1C9E}"/>
                </a:ext>
              </a:extLst>
            </p:cNvPr>
            <p:cNvSpPr txBox="1"/>
            <p:nvPr/>
          </p:nvSpPr>
          <p:spPr>
            <a:xfrm>
              <a:off x="0" y="-76200"/>
              <a:ext cx="3471547" cy="1206197"/>
            </a:xfrm>
            <a:prstGeom prst="rect">
              <a:avLst/>
            </a:prstGeom>
          </p:spPr>
          <p:txBody>
            <a:bodyPr lIns="50800" tIns="50800" rIns="50800" bIns="50800" rtlCol="0" anchor="ctr"/>
            <a:lstStyle/>
            <a:p>
              <a:pPr algn="ctr">
                <a:lnSpc>
                  <a:spcPts val="2659"/>
                </a:lnSpc>
              </a:pPr>
              <a:endParaRPr/>
            </a:p>
          </p:txBody>
        </p:sp>
      </p:grpSp>
      <p:sp>
        <p:nvSpPr>
          <p:cNvPr id="9" name="Freeform 9">
            <a:extLst>
              <a:ext uri="{FF2B5EF4-FFF2-40B4-BE49-F238E27FC236}">
                <a16:creationId xmlns:a16="http://schemas.microsoft.com/office/drawing/2014/main" id="{E17063B8-E516-697D-8D13-84B5B77503F1}"/>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a:extLst>
              <a:ext uri="{FF2B5EF4-FFF2-40B4-BE49-F238E27FC236}">
                <a16:creationId xmlns:a16="http://schemas.microsoft.com/office/drawing/2014/main" id="{84EB65C1-A62A-274F-FBD4-F80C481C3F5C}"/>
              </a:ext>
            </a:extLst>
          </p:cNvPr>
          <p:cNvSpPr/>
          <p:nvPr/>
        </p:nvSpPr>
        <p:spPr>
          <a:xfrm flipH="1" flipV="1">
            <a:off x="14470870" y="6490580"/>
            <a:ext cx="4436419" cy="4824276"/>
          </a:xfrm>
          <a:custGeom>
            <a:avLst/>
            <a:gdLst/>
            <a:ahLst/>
            <a:cxnLst/>
            <a:rect l="l" t="t" r="r" b="b"/>
            <a:pathLst>
              <a:path w="4436419" h="4824276">
                <a:moveTo>
                  <a:pt x="4436419" y="4824276"/>
                </a:moveTo>
                <a:lnTo>
                  <a:pt x="0" y="4824276"/>
                </a:lnTo>
                <a:lnTo>
                  <a:pt x="0" y="0"/>
                </a:lnTo>
                <a:lnTo>
                  <a:pt x="4436419" y="0"/>
                </a:lnTo>
                <a:lnTo>
                  <a:pt x="4436419" y="482427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2A840DA8-AC5C-25A3-6190-A5A23F7A2BCC}"/>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a:extLst>
              <a:ext uri="{FF2B5EF4-FFF2-40B4-BE49-F238E27FC236}">
                <a16:creationId xmlns:a16="http://schemas.microsoft.com/office/drawing/2014/main" id="{05307267-5B86-3AEA-3654-DD081979AFCF}"/>
              </a:ext>
            </a:extLst>
          </p:cNvPr>
          <p:cNvSpPr/>
          <p:nvPr/>
        </p:nvSpPr>
        <p:spPr>
          <a:xfrm flipH="1" flipV="1">
            <a:off x="16546204" y="-618883"/>
            <a:ext cx="2114182" cy="4291608"/>
          </a:xfrm>
          <a:custGeom>
            <a:avLst/>
            <a:gdLst/>
            <a:ahLst/>
            <a:cxnLst/>
            <a:rect l="l" t="t" r="r" b="b"/>
            <a:pathLst>
              <a:path w="2114182" h="4291608">
                <a:moveTo>
                  <a:pt x="2114182" y="4291608"/>
                </a:moveTo>
                <a:lnTo>
                  <a:pt x="0" y="4291608"/>
                </a:lnTo>
                <a:lnTo>
                  <a:pt x="0" y="0"/>
                </a:lnTo>
                <a:lnTo>
                  <a:pt x="2114182" y="0"/>
                </a:lnTo>
                <a:lnTo>
                  <a:pt x="2114182" y="4291608"/>
                </a:lnTo>
                <a:close/>
              </a:path>
            </a:pathLst>
          </a:custGeom>
          <a:blipFill>
            <a:blip r:embed="rId2"/>
            <a:stretch>
              <a:fillRect/>
            </a:stretch>
          </a:blipFill>
        </p:spPr>
        <p:txBody>
          <a:bodyPr/>
          <a:lstStyle/>
          <a:p>
            <a:endParaRPr lang="en-US"/>
          </a:p>
        </p:txBody>
      </p:sp>
      <p:sp>
        <p:nvSpPr>
          <p:cNvPr id="13" name="Freeform 13">
            <a:extLst>
              <a:ext uri="{FF2B5EF4-FFF2-40B4-BE49-F238E27FC236}">
                <a16:creationId xmlns:a16="http://schemas.microsoft.com/office/drawing/2014/main" id="{E9908595-2B18-CE2E-9EC7-ABD000ECC4CF}"/>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TextBox 18">
            <a:extLst>
              <a:ext uri="{FF2B5EF4-FFF2-40B4-BE49-F238E27FC236}">
                <a16:creationId xmlns:a16="http://schemas.microsoft.com/office/drawing/2014/main" id="{CE82C7D6-8E6C-35FD-8695-90A7910F43DE}"/>
              </a:ext>
            </a:extLst>
          </p:cNvPr>
          <p:cNvSpPr txBox="1"/>
          <p:nvPr/>
        </p:nvSpPr>
        <p:spPr>
          <a:xfrm>
            <a:off x="2133637" y="4442644"/>
            <a:ext cx="14289336" cy="1354217"/>
          </a:xfrm>
          <a:prstGeom prst="rect">
            <a:avLst/>
          </a:prstGeom>
        </p:spPr>
        <p:txBody>
          <a:bodyPr wrap="square" lIns="0" tIns="0" rIns="0" bIns="0" rtlCol="0" anchor="t">
            <a:spAutoFit/>
          </a:bodyPr>
          <a:lstStyle/>
          <a:p>
            <a:pPr algn="ctr"/>
            <a:r>
              <a:rPr lang="en-US" sz="8800" b="1" dirty="0">
                <a:solidFill>
                  <a:srgbClr val="454B5D"/>
                </a:solidFill>
                <a:latin typeface="League Spartan"/>
                <a:ea typeface="League Spartan"/>
                <a:cs typeface="League Spartan"/>
                <a:sym typeface="League Spartan"/>
              </a:rPr>
              <a:t>RESULTS</a:t>
            </a:r>
          </a:p>
        </p:txBody>
      </p:sp>
    </p:spTree>
    <p:extLst>
      <p:ext uri="{BB962C8B-B14F-4D97-AF65-F5344CB8AC3E}">
        <p14:creationId xmlns:p14="http://schemas.microsoft.com/office/powerpoint/2010/main" val="702899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319721">
            <a:off x="-7033129" y="-1139345"/>
            <a:ext cx="13181030" cy="5047255"/>
            <a:chOff x="0" y="0"/>
            <a:chExt cx="3471547" cy="1329318"/>
          </a:xfrm>
        </p:grpSpPr>
        <p:sp>
          <p:nvSpPr>
            <p:cNvPr id="3" name="Freeform 3"/>
            <p:cNvSpPr/>
            <p:nvPr/>
          </p:nvSpPr>
          <p:spPr>
            <a:xfrm>
              <a:off x="0" y="0"/>
              <a:ext cx="3471547" cy="1329318"/>
            </a:xfrm>
            <a:custGeom>
              <a:avLst/>
              <a:gdLst/>
              <a:ahLst/>
              <a:cxnLst/>
              <a:rect l="l" t="t" r="r" b="b"/>
              <a:pathLst>
                <a:path w="3471547" h="1329318">
                  <a:moveTo>
                    <a:pt x="0" y="0"/>
                  </a:moveTo>
                  <a:lnTo>
                    <a:pt x="3471547" y="0"/>
                  </a:lnTo>
                  <a:lnTo>
                    <a:pt x="3471547" y="1329318"/>
                  </a:lnTo>
                  <a:lnTo>
                    <a:pt x="0" y="1329318"/>
                  </a:lnTo>
                  <a:close/>
                </a:path>
              </a:pathLst>
            </a:custGeom>
            <a:solidFill>
              <a:srgbClr val="0B5298"/>
            </a:solidFill>
          </p:spPr>
          <p:txBody>
            <a:bodyPr/>
            <a:lstStyle/>
            <a:p>
              <a:endParaRPr lang="en-US"/>
            </a:p>
          </p:txBody>
        </p:sp>
        <p:sp>
          <p:nvSpPr>
            <p:cNvPr id="4" name="TextBox 4"/>
            <p:cNvSpPr txBox="1"/>
            <p:nvPr/>
          </p:nvSpPr>
          <p:spPr>
            <a:xfrm>
              <a:off x="0" y="-76200"/>
              <a:ext cx="3471547" cy="140551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42614" y="6286303"/>
            <a:ext cx="2114182" cy="4291608"/>
          </a:xfrm>
          <a:custGeom>
            <a:avLst/>
            <a:gdLst/>
            <a:ahLst/>
            <a:cxnLst/>
            <a:rect l="l" t="t" r="r" b="b"/>
            <a:pathLst>
              <a:path w="2114182" h="4291608">
                <a:moveTo>
                  <a:pt x="0" y="0"/>
                </a:moveTo>
                <a:lnTo>
                  <a:pt x="2114181" y="0"/>
                </a:lnTo>
                <a:lnTo>
                  <a:pt x="2114181" y="4291609"/>
                </a:lnTo>
                <a:lnTo>
                  <a:pt x="0" y="4291609"/>
                </a:lnTo>
                <a:lnTo>
                  <a:pt x="0" y="0"/>
                </a:lnTo>
                <a:close/>
              </a:path>
            </a:pathLst>
          </a:custGeom>
          <a:blipFill>
            <a:blip r:embed="rId2"/>
            <a:stretch>
              <a:fillRect/>
            </a:stretch>
          </a:blipFill>
        </p:spPr>
        <p:txBody>
          <a:bodyPr/>
          <a:lstStyle/>
          <a:p>
            <a:endParaRPr lang="en-US"/>
          </a:p>
        </p:txBody>
      </p:sp>
      <p:grpSp>
        <p:nvGrpSpPr>
          <p:cNvPr id="6" name="Group 6"/>
          <p:cNvGrpSpPr/>
          <p:nvPr/>
        </p:nvGrpSpPr>
        <p:grpSpPr>
          <a:xfrm rot="-4319721">
            <a:off x="11697485" y="6169918"/>
            <a:ext cx="13181030" cy="4290457"/>
            <a:chOff x="0" y="0"/>
            <a:chExt cx="3471547" cy="1129997"/>
          </a:xfrm>
        </p:grpSpPr>
        <p:sp>
          <p:nvSpPr>
            <p:cNvPr id="7" name="Freeform 7"/>
            <p:cNvSpPr/>
            <p:nvPr/>
          </p:nvSpPr>
          <p:spPr>
            <a:xfrm>
              <a:off x="0" y="0"/>
              <a:ext cx="3471547" cy="1129997"/>
            </a:xfrm>
            <a:custGeom>
              <a:avLst/>
              <a:gdLst/>
              <a:ahLst/>
              <a:cxnLst/>
              <a:rect l="l" t="t" r="r" b="b"/>
              <a:pathLst>
                <a:path w="3471547" h="1129997">
                  <a:moveTo>
                    <a:pt x="0" y="0"/>
                  </a:moveTo>
                  <a:lnTo>
                    <a:pt x="3471547" y="0"/>
                  </a:lnTo>
                  <a:lnTo>
                    <a:pt x="3471547" y="1129997"/>
                  </a:lnTo>
                  <a:lnTo>
                    <a:pt x="0" y="1129997"/>
                  </a:lnTo>
                  <a:close/>
                </a:path>
              </a:pathLst>
            </a:custGeom>
            <a:solidFill>
              <a:srgbClr val="0B5298"/>
            </a:solidFill>
          </p:spPr>
          <p:txBody>
            <a:bodyPr/>
            <a:lstStyle/>
            <a:p>
              <a:endParaRPr lang="en-US"/>
            </a:p>
          </p:txBody>
        </p:sp>
        <p:sp>
          <p:nvSpPr>
            <p:cNvPr id="8" name="TextBox 8"/>
            <p:cNvSpPr txBox="1"/>
            <p:nvPr/>
          </p:nvSpPr>
          <p:spPr>
            <a:xfrm>
              <a:off x="0" y="-76200"/>
              <a:ext cx="3471547" cy="120619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flipH="1" flipV="1">
            <a:off x="14470870" y="6490580"/>
            <a:ext cx="4436419" cy="4824276"/>
          </a:xfrm>
          <a:custGeom>
            <a:avLst/>
            <a:gdLst/>
            <a:ahLst/>
            <a:cxnLst/>
            <a:rect l="l" t="t" r="r" b="b"/>
            <a:pathLst>
              <a:path w="4436419" h="4824276">
                <a:moveTo>
                  <a:pt x="4436419" y="4824276"/>
                </a:moveTo>
                <a:lnTo>
                  <a:pt x="0" y="4824276"/>
                </a:lnTo>
                <a:lnTo>
                  <a:pt x="0" y="0"/>
                </a:lnTo>
                <a:lnTo>
                  <a:pt x="4436419" y="0"/>
                </a:lnTo>
                <a:lnTo>
                  <a:pt x="4436419" y="482427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flipH="1" flipV="1">
            <a:off x="16546204" y="-618883"/>
            <a:ext cx="2114182" cy="4291608"/>
          </a:xfrm>
          <a:custGeom>
            <a:avLst/>
            <a:gdLst/>
            <a:ahLst/>
            <a:cxnLst/>
            <a:rect l="l" t="t" r="r" b="b"/>
            <a:pathLst>
              <a:path w="2114182" h="4291608">
                <a:moveTo>
                  <a:pt x="2114182" y="4291608"/>
                </a:moveTo>
                <a:lnTo>
                  <a:pt x="0" y="4291608"/>
                </a:lnTo>
                <a:lnTo>
                  <a:pt x="0" y="0"/>
                </a:lnTo>
                <a:lnTo>
                  <a:pt x="2114182" y="0"/>
                </a:lnTo>
                <a:lnTo>
                  <a:pt x="2114182" y="4291608"/>
                </a:lnTo>
                <a:close/>
              </a:path>
            </a:pathLst>
          </a:custGeom>
          <a:blipFill>
            <a:blip r:embed="rId2"/>
            <a:stretch>
              <a:fillRect/>
            </a:stretch>
          </a:blipFill>
        </p:spPr>
        <p:txBody>
          <a:bodyPr/>
          <a:lstStyle/>
          <a:p>
            <a:endParaRPr lang="en-US"/>
          </a:p>
        </p:txBody>
      </p:sp>
      <p:sp>
        <p:nvSpPr>
          <p:cNvPr id="13" name="Freeform 13"/>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4" name="TextBox 14"/>
          <p:cNvSpPr txBox="1"/>
          <p:nvPr/>
        </p:nvSpPr>
        <p:spPr>
          <a:xfrm>
            <a:off x="2897556" y="1403096"/>
            <a:ext cx="13054466" cy="769441"/>
          </a:xfrm>
          <a:prstGeom prst="rect">
            <a:avLst/>
          </a:prstGeom>
        </p:spPr>
        <p:txBody>
          <a:bodyPr lIns="0" tIns="0" rIns="0" bIns="0" rtlCol="0" anchor="t">
            <a:spAutoFit/>
          </a:bodyPr>
          <a:lstStyle/>
          <a:p>
            <a:pPr algn="ctr">
              <a:lnSpc>
                <a:spcPts val="5601"/>
              </a:lnSpc>
            </a:pPr>
            <a:r>
              <a:rPr lang="en-US" sz="6000" dirty="0">
                <a:solidFill>
                  <a:srgbClr val="454B5D"/>
                </a:solidFill>
                <a:latin typeface="League Spartan"/>
                <a:ea typeface="League Spartan"/>
                <a:cs typeface="League Spartan"/>
                <a:sym typeface="League Spartan"/>
              </a:rPr>
              <a:t>DATASET OVERVIEW</a:t>
            </a:r>
          </a:p>
        </p:txBody>
      </p:sp>
      <p:sp>
        <p:nvSpPr>
          <p:cNvPr id="18" name="TextBox 17">
            <a:extLst>
              <a:ext uri="{FF2B5EF4-FFF2-40B4-BE49-F238E27FC236}">
                <a16:creationId xmlns:a16="http://schemas.microsoft.com/office/drawing/2014/main" id="{EB79F7EF-A360-0DC3-8116-7F3429A44328}"/>
              </a:ext>
            </a:extLst>
          </p:cNvPr>
          <p:cNvSpPr txBox="1"/>
          <p:nvPr/>
        </p:nvSpPr>
        <p:spPr>
          <a:xfrm>
            <a:off x="2436573" y="2737033"/>
            <a:ext cx="13607263" cy="8279190"/>
          </a:xfrm>
          <a:prstGeom prst="rect">
            <a:avLst/>
          </a:prstGeom>
          <a:noFill/>
        </p:spPr>
        <p:txBody>
          <a:bodyPr wrap="square">
            <a:spAutoFit/>
          </a:bodyPr>
          <a:lstStyle/>
          <a:p>
            <a:pPr algn="just"/>
            <a:r>
              <a:rPr lang="en-US" sz="2800" dirty="0"/>
              <a:t>The project uses the Kidney Disease Dataset from </a:t>
            </a:r>
            <a:r>
              <a:rPr lang="en-US" sz="2800" b="1" dirty="0"/>
              <a:t>Kaggle</a:t>
            </a:r>
            <a:r>
              <a:rPr lang="en-US" sz="2800" dirty="0"/>
              <a:t>.</a:t>
            </a:r>
          </a:p>
          <a:p>
            <a:pPr algn="just"/>
            <a:endParaRPr lang="en-US" sz="2800" dirty="0"/>
          </a:p>
          <a:p>
            <a:pPr algn="just"/>
            <a:r>
              <a:rPr lang="en-US" sz="2800" dirty="0"/>
              <a:t>The Kidney Disease Dataset is a rich collection of clinical and laboratory data from patients, curated to support the analysis, diagnosis, and prediction of chronic kidney disease (CKD). It includes 43 diverse features encompassing demographic details, vital signs, urine and blood test results, medical history, lifestyle factors, and biomarkers such as eGFR, serum creatinine, and Cystatin C.</a:t>
            </a:r>
          </a:p>
          <a:p>
            <a:pPr algn="just"/>
            <a:endParaRPr lang="en-US" sz="2800" dirty="0"/>
          </a:p>
          <a:p>
            <a:pPr algn="just"/>
            <a:r>
              <a:rPr lang="en-US" sz="2800" dirty="0"/>
              <a:t>The target variable is the risk level of kidney disease, categorized into:</a:t>
            </a:r>
          </a:p>
          <a:p>
            <a:pPr marL="914400" lvl="1" indent="-457200" algn="just">
              <a:buFont typeface="Arial" panose="020B0604020202020204" pitchFamily="34" charset="0"/>
              <a:buChar char="•"/>
            </a:pPr>
            <a:r>
              <a:rPr lang="en-US" sz="2800" dirty="0"/>
              <a:t>No Disease</a:t>
            </a:r>
          </a:p>
          <a:p>
            <a:pPr marL="914400" lvl="1" indent="-457200" algn="just">
              <a:buFont typeface="Arial" panose="020B0604020202020204" pitchFamily="34" charset="0"/>
              <a:buChar char="•"/>
            </a:pPr>
            <a:r>
              <a:rPr lang="en-US" sz="2800" dirty="0"/>
              <a:t>Low Risk</a:t>
            </a:r>
          </a:p>
          <a:p>
            <a:pPr marL="914400" lvl="1" indent="-457200" algn="just">
              <a:buFont typeface="Arial" panose="020B0604020202020204" pitchFamily="34" charset="0"/>
              <a:buChar char="•"/>
            </a:pPr>
            <a:r>
              <a:rPr lang="en-US" sz="2800" dirty="0"/>
              <a:t>Moderate Risk</a:t>
            </a:r>
          </a:p>
          <a:p>
            <a:pPr marL="914400" lvl="1" indent="-457200" algn="just">
              <a:buFont typeface="Arial" panose="020B0604020202020204" pitchFamily="34" charset="0"/>
              <a:buChar char="•"/>
            </a:pPr>
            <a:r>
              <a:rPr lang="en-US" sz="2800" dirty="0"/>
              <a:t>Severe Disease</a:t>
            </a:r>
          </a:p>
          <a:p>
            <a:pPr marL="914400" lvl="1" indent="-457200" algn="just">
              <a:buFont typeface="Arial" panose="020B0604020202020204" pitchFamily="34" charset="0"/>
              <a:buChar char="•"/>
            </a:pPr>
            <a:r>
              <a:rPr lang="en-US" sz="2800" dirty="0"/>
              <a:t>High Risk</a:t>
            </a:r>
          </a:p>
          <a:p>
            <a:endParaRPr lang="en-US" sz="2800" dirty="0"/>
          </a:p>
          <a:p>
            <a:endParaRPr lang="en-US" sz="2800" dirty="0"/>
          </a:p>
          <a:p>
            <a:endParaRPr lang="en-US" sz="2800" dirty="0"/>
          </a:p>
          <a:p>
            <a:endParaRPr lang="en-US" sz="2800" dirty="0"/>
          </a:p>
          <a:p>
            <a:endParaRPr lang="en-US" sz="2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8CA261-BC2C-F1C2-6A5D-4147FC9E3FFD}"/>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3281BFE4-47E7-9A3E-D53B-CC7617837C50}"/>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015A9135-1C39-74FE-C32B-44C1C6D28F12}"/>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B22FF1D5-D1DB-5FA5-CB15-71B55E12F7D3}"/>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2" name="TextBox 16">
            <a:extLst>
              <a:ext uri="{FF2B5EF4-FFF2-40B4-BE49-F238E27FC236}">
                <a16:creationId xmlns:a16="http://schemas.microsoft.com/office/drawing/2014/main" id="{14A826F0-D081-E7F1-5E03-28FE1AA0C6FF}"/>
              </a:ext>
            </a:extLst>
          </p:cNvPr>
          <p:cNvSpPr txBox="1"/>
          <p:nvPr/>
        </p:nvSpPr>
        <p:spPr>
          <a:xfrm>
            <a:off x="1495527" y="1304519"/>
            <a:ext cx="15578852" cy="915635"/>
          </a:xfrm>
          <a:prstGeom prst="rect">
            <a:avLst/>
          </a:prstGeom>
        </p:spPr>
        <p:txBody>
          <a:bodyPr wrap="square" lIns="0" tIns="0" rIns="0" bIns="0" rtlCol="0" anchor="t">
            <a:spAutoFit/>
          </a:bodyPr>
          <a:lstStyle/>
          <a:p>
            <a:pPr algn="ctr">
              <a:lnSpc>
                <a:spcPts val="7600"/>
              </a:lnSpc>
            </a:pPr>
            <a:r>
              <a:rPr lang="en-US" sz="4400" b="1" dirty="0">
                <a:solidFill>
                  <a:srgbClr val="454B5D"/>
                </a:solidFill>
                <a:latin typeface="League Spartan"/>
                <a:ea typeface="League Spartan"/>
                <a:cs typeface="League Spartan"/>
                <a:sym typeface="League Spartan"/>
              </a:rPr>
              <a:t>Performance Metrics Overview</a:t>
            </a:r>
          </a:p>
        </p:txBody>
      </p:sp>
      <p:graphicFrame>
        <p:nvGraphicFramePr>
          <p:cNvPr id="4" name="Table 3">
            <a:extLst>
              <a:ext uri="{FF2B5EF4-FFF2-40B4-BE49-F238E27FC236}">
                <a16:creationId xmlns:a16="http://schemas.microsoft.com/office/drawing/2014/main" id="{8968020A-B21F-E6EA-C588-60421EB81D83}"/>
              </a:ext>
            </a:extLst>
          </p:cNvPr>
          <p:cNvGraphicFramePr>
            <a:graphicFrameLocks noGrp="1"/>
          </p:cNvGraphicFramePr>
          <p:nvPr>
            <p:extLst>
              <p:ext uri="{D42A27DB-BD31-4B8C-83A1-F6EECF244321}">
                <p14:modId xmlns:p14="http://schemas.microsoft.com/office/powerpoint/2010/main" val="1752488556"/>
              </p:ext>
            </p:extLst>
          </p:nvPr>
        </p:nvGraphicFramePr>
        <p:xfrm>
          <a:off x="1624063" y="3086100"/>
          <a:ext cx="15321780" cy="5334000"/>
        </p:xfrm>
        <a:graphic>
          <a:graphicData uri="http://schemas.openxmlformats.org/drawingml/2006/table">
            <a:tbl>
              <a:tblPr firstRow="1" bandRow="1">
                <a:tableStyleId>{21E4AEA4-8DFA-4A89-87EB-49C32662AFE0}</a:tableStyleId>
              </a:tblPr>
              <a:tblGrid>
                <a:gridCol w="2553630">
                  <a:extLst>
                    <a:ext uri="{9D8B030D-6E8A-4147-A177-3AD203B41FA5}">
                      <a16:colId xmlns:a16="http://schemas.microsoft.com/office/drawing/2014/main" val="841670274"/>
                    </a:ext>
                  </a:extLst>
                </a:gridCol>
                <a:gridCol w="2553630">
                  <a:extLst>
                    <a:ext uri="{9D8B030D-6E8A-4147-A177-3AD203B41FA5}">
                      <a16:colId xmlns:a16="http://schemas.microsoft.com/office/drawing/2014/main" val="3619728043"/>
                    </a:ext>
                  </a:extLst>
                </a:gridCol>
                <a:gridCol w="2553630">
                  <a:extLst>
                    <a:ext uri="{9D8B030D-6E8A-4147-A177-3AD203B41FA5}">
                      <a16:colId xmlns:a16="http://schemas.microsoft.com/office/drawing/2014/main" val="2368379581"/>
                    </a:ext>
                  </a:extLst>
                </a:gridCol>
                <a:gridCol w="2553630">
                  <a:extLst>
                    <a:ext uri="{9D8B030D-6E8A-4147-A177-3AD203B41FA5}">
                      <a16:colId xmlns:a16="http://schemas.microsoft.com/office/drawing/2014/main" val="1914792461"/>
                    </a:ext>
                  </a:extLst>
                </a:gridCol>
                <a:gridCol w="2553630">
                  <a:extLst>
                    <a:ext uri="{9D8B030D-6E8A-4147-A177-3AD203B41FA5}">
                      <a16:colId xmlns:a16="http://schemas.microsoft.com/office/drawing/2014/main" val="4289409987"/>
                    </a:ext>
                  </a:extLst>
                </a:gridCol>
                <a:gridCol w="2553630">
                  <a:extLst>
                    <a:ext uri="{9D8B030D-6E8A-4147-A177-3AD203B41FA5}">
                      <a16:colId xmlns:a16="http://schemas.microsoft.com/office/drawing/2014/main" val="2835532121"/>
                    </a:ext>
                  </a:extLst>
                </a:gridCol>
              </a:tblGrid>
              <a:tr h="1806738">
                <a:tc>
                  <a:txBody>
                    <a:bodyPr/>
                    <a:lstStyle/>
                    <a:p>
                      <a:pPr algn="ctr"/>
                      <a:r>
                        <a:rPr lang="en-US" sz="2800" dirty="0"/>
                        <a:t>Model</a:t>
                      </a:r>
                    </a:p>
                  </a:txBody>
                  <a:tcPr anchor="ctr"/>
                </a:tc>
                <a:tc>
                  <a:txBody>
                    <a:bodyPr/>
                    <a:lstStyle/>
                    <a:p>
                      <a:pPr algn="ctr"/>
                      <a:r>
                        <a:rPr lang="en-US" sz="2800" dirty="0"/>
                        <a:t>Accuracy</a:t>
                      </a:r>
                    </a:p>
                  </a:txBody>
                  <a:tcPr anchor="ctr"/>
                </a:tc>
                <a:tc>
                  <a:txBody>
                    <a:bodyPr/>
                    <a:lstStyle/>
                    <a:p>
                      <a:pPr algn="ctr"/>
                      <a:r>
                        <a:rPr lang="en-US" sz="2800" dirty="0"/>
                        <a:t>ROC-AUC	</a:t>
                      </a:r>
                    </a:p>
                  </a:txBody>
                  <a:tcPr anchor="ctr"/>
                </a:tc>
                <a:tc>
                  <a:txBody>
                    <a:bodyPr/>
                    <a:lstStyle/>
                    <a:p>
                      <a:pPr algn="ctr"/>
                      <a:r>
                        <a:rPr lang="en-US" sz="2800" dirty="0"/>
                        <a:t>Macro Avg F1</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Best Performing Class</a:t>
                      </a:r>
                    </a:p>
                    <a:p>
                      <a:pPr algn="ctr"/>
                      <a:endParaRPr lang="en-US" sz="28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800" dirty="0"/>
                        <a:t>Weakest Class</a:t>
                      </a:r>
                    </a:p>
                    <a:p>
                      <a:pPr algn="ctr"/>
                      <a:endParaRPr lang="en-US" sz="2800" dirty="0"/>
                    </a:p>
                  </a:txBody>
                  <a:tcPr anchor="ctr"/>
                </a:tc>
                <a:extLst>
                  <a:ext uri="{0D108BD9-81ED-4DB2-BD59-A6C34878D82A}">
                    <a16:rowId xmlns:a16="http://schemas.microsoft.com/office/drawing/2014/main" val="856300228"/>
                  </a:ext>
                </a:extLst>
              </a:tr>
              <a:tr h="1175754">
                <a:tc>
                  <a:txBody>
                    <a:bodyPr/>
                    <a:lstStyle/>
                    <a:p>
                      <a:pPr algn="ctr"/>
                      <a:r>
                        <a:rPr lang="en-US" sz="3200" dirty="0"/>
                        <a:t>Random Forest</a:t>
                      </a:r>
                    </a:p>
                  </a:txBody>
                  <a:tcPr/>
                </a:tc>
                <a:tc>
                  <a:txBody>
                    <a:bodyPr/>
                    <a:lstStyle/>
                    <a:p>
                      <a:pPr algn="ctr"/>
                      <a:r>
                        <a:rPr lang="en-US" sz="3200" dirty="0"/>
                        <a:t>0.82</a:t>
                      </a:r>
                    </a:p>
                  </a:txBody>
                  <a:tcPr/>
                </a:tc>
                <a:tc>
                  <a:txBody>
                    <a:bodyPr/>
                    <a:lstStyle/>
                    <a:p>
                      <a:pPr algn="ctr"/>
                      <a:r>
                        <a:rPr lang="en-US" sz="3200" dirty="0"/>
                        <a:t>0.9353</a:t>
                      </a:r>
                    </a:p>
                  </a:txBody>
                  <a:tcPr/>
                </a:tc>
                <a:tc>
                  <a:txBody>
                    <a:bodyPr/>
                    <a:lstStyle/>
                    <a:p>
                      <a:pPr algn="ctr"/>
                      <a:r>
                        <a:rPr lang="en-US" sz="3200" dirty="0"/>
                        <a:t>0.81</a:t>
                      </a:r>
                    </a:p>
                  </a:txBody>
                  <a:tcPr/>
                </a:tc>
                <a:tc>
                  <a:txBody>
                    <a:bodyPr/>
                    <a:lstStyle/>
                    <a:p>
                      <a:pPr algn="ctr"/>
                      <a:r>
                        <a:rPr lang="en-US" sz="3200" b="1" i="0" kern="1200" dirty="0">
                          <a:solidFill>
                            <a:schemeClr val="dk1"/>
                          </a:solidFill>
                          <a:effectLst/>
                          <a:latin typeface="+mn-lt"/>
                          <a:ea typeface="+mn-ea"/>
                          <a:cs typeface="+mn-cs"/>
                        </a:rPr>
                        <a:t>No Disease</a:t>
                      </a:r>
                      <a:endParaRPr lang="en-US" sz="3200" dirty="0"/>
                    </a:p>
                  </a:txBody>
                  <a:tcPr/>
                </a:tc>
                <a:tc>
                  <a:txBody>
                    <a:bodyPr/>
                    <a:lstStyle/>
                    <a:p>
                      <a:pPr algn="ctr"/>
                      <a:r>
                        <a:rPr lang="en-US" sz="3200" b="1" i="0" kern="1200" dirty="0">
                          <a:solidFill>
                            <a:schemeClr val="dk1"/>
                          </a:solidFill>
                          <a:effectLst/>
                          <a:latin typeface="+mn-lt"/>
                          <a:ea typeface="+mn-ea"/>
                          <a:cs typeface="+mn-cs"/>
                        </a:rPr>
                        <a:t>Low Risk</a:t>
                      </a:r>
                      <a:endParaRPr lang="en-US" sz="3200" dirty="0"/>
                    </a:p>
                  </a:txBody>
                  <a:tcPr/>
                </a:tc>
                <a:extLst>
                  <a:ext uri="{0D108BD9-81ED-4DB2-BD59-A6C34878D82A}">
                    <a16:rowId xmlns:a16="http://schemas.microsoft.com/office/drawing/2014/main" val="968601463"/>
                  </a:ext>
                </a:extLst>
              </a:tr>
              <a:tr h="1175754">
                <a:tc>
                  <a:txBody>
                    <a:bodyPr/>
                    <a:lstStyle/>
                    <a:p>
                      <a:pPr algn="ctr"/>
                      <a:r>
                        <a:rPr lang="en-US" sz="3200" dirty="0" err="1"/>
                        <a:t>XGBoost</a:t>
                      </a:r>
                      <a:endParaRPr lang="en-US" sz="3200" dirty="0"/>
                    </a:p>
                  </a:txBody>
                  <a:tcPr/>
                </a:tc>
                <a:tc>
                  <a:txBody>
                    <a:bodyPr/>
                    <a:lstStyle/>
                    <a:p>
                      <a:pPr algn="ctr"/>
                      <a:r>
                        <a:rPr lang="en-US" sz="3200" dirty="0"/>
                        <a:t>0.87</a:t>
                      </a:r>
                    </a:p>
                  </a:txBody>
                  <a:tcPr/>
                </a:tc>
                <a:tc>
                  <a:txBody>
                    <a:bodyPr/>
                    <a:lstStyle/>
                    <a:p>
                      <a:pPr algn="ctr"/>
                      <a:r>
                        <a:rPr lang="en-US" sz="3200" dirty="0"/>
                        <a:t>0.9675</a:t>
                      </a:r>
                    </a:p>
                  </a:txBody>
                  <a:tcPr/>
                </a:tc>
                <a:tc>
                  <a:txBody>
                    <a:bodyPr/>
                    <a:lstStyle/>
                    <a:p>
                      <a:pPr algn="ctr"/>
                      <a:r>
                        <a:rPr lang="en-US" sz="3200" dirty="0"/>
                        <a:t>0.87</a:t>
                      </a:r>
                    </a:p>
                  </a:txBody>
                  <a:tcPr/>
                </a:tc>
                <a:tc>
                  <a:txBody>
                    <a:bodyPr/>
                    <a:lstStyle/>
                    <a:p>
                      <a:pPr algn="ctr"/>
                      <a:r>
                        <a:rPr lang="en-US" sz="3200" b="1" i="0" kern="1200" dirty="0">
                          <a:solidFill>
                            <a:schemeClr val="dk1"/>
                          </a:solidFill>
                          <a:effectLst/>
                          <a:latin typeface="+mn-lt"/>
                          <a:ea typeface="+mn-ea"/>
                          <a:cs typeface="+mn-cs"/>
                        </a:rPr>
                        <a:t>No Disease</a:t>
                      </a:r>
                      <a:endParaRPr lang="en-US" sz="3200" dirty="0"/>
                    </a:p>
                  </a:txBody>
                  <a:tcPr/>
                </a:tc>
                <a:tc>
                  <a:txBody>
                    <a:bodyPr/>
                    <a:lstStyle/>
                    <a:p>
                      <a:pPr algn="ctr"/>
                      <a:r>
                        <a:rPr lang="en-US" sz="3200" b="1" i="0" kern="1200" dirty="0">
                          <a:solidFill>
                            <a:schemeClr val="dk1"/>
                          </a:solidFill>
                          <a:effectLst/>
                          <a:latin typeface="+mn-lt"/>
                          <a:ea typeface="+mn-ea"/>
                          <a:cs typeface="+mn-cs"/>
                        </a:rPr>
                        <a:t>Low Risk</a:t>
                      </a:r>
                      <a:endParaRPr lang="en-US" sz="3200" dirty="0"/>
                    </a:p>
                  </a:txBody>
                  <a:tcPr/>
                </a:tc>
                <a:extLst>
                  <a:ext uri="{0D108BD9-81ED-4DB2-BD59-A6C34878D82A}">
                    <a16:rowId xmlns:a16="http://schemas.microsoft.com/office/drawing/2014/main" val="3762103123"/>
                  </a:ext>
                </a:extLst>
              </a:tr>
              <a:tr h="1175754">
                <a:tc>
                  <a:txBody>
                    <a:bodyPr/>
                    <a:lstStyle/>
                    <a:p>
                      <a:pPr algn="ctr"/>
                      <a:r>
                        <a:rPr lang="en-US" sz="3200" dirty="0" err="1"/>
                        <a:t>PyTorch</a:t>
                      </a:r>
                      <a:r>
                        <a:rPr lang="en-US" sz="3200" dirty="0"/>
                        <a:t> NN</a:t>
                      </a:r>
                    </a:p>
                  </a:txBody>
                  <a:tcPr/>
                </a:tc>
                <a:tc>
                  <a:txBody>
                    <a:bodyPr/>
                    <a:lstStyle/>
                    <a:p>
                      <a:pPr algn="ctr"/>
                      <a:r>
                        <a:rPr lang="en-US" sz="3200" dirty="0"/>
                        <a:t>0.79</a:t>
                      </a:r>
                    </a:p>
                  </a:txBody>
                  <a:tcPr/>
                </a:tc>
                <a:tc>
                  <a:txBody>
                    <a:bodyPr/>
                    <a:lstStyle/>
                    <a:p>
                      <a:pPr algn="ctr"/>
                      <a:r>
                        <a:rPr lang="en-US" sz="3200" dirty="0"/>
                        <a:t>0.9573</a:t>
                      </a:r>
                    </a:p>
                  </a:txBody>
                  <a:tcPr/>
                </a:tc>
                <a:tc>
                  <a:txBody>
                    <a:bodyPr/>
                    <a:lstStyle/>
                    <a:p>
                      <a:pPr algn="ctr"/>
                      <a:r>
                        <a:rPr lang="en-US" sz="3200" dirty="0"/>
                        <a:t>0.78</a:t>
                      </a:r>
                    </a:p>
                  </a:txBody>
                  <a:tcPr/>
                </a:tc>
                <a:tc>
                  <a:txBody>
                    <a:bodyPr/>
                    <a:lstStyle/>
                    <a:p>
                      <a:pPr algn="ctr"/>
                      <a:r>
                        <a:rPr lang="en-US" sz="3200" b="1" i="0" kern="1200" dirty="0">
                          <a:solidFill>
                            <a:schemeClr val="dk1"/>
                          </a:solidFill>
                          <a:effectLst/>
                          <a:latin typeface="+mn-lt"/>
                          <a:ea typeface="+mn-ea"/>
                          <a:cs typeface="+mn-cs"/>
                        </a:rPr>
                        <a:t>Severe Disease</a:t>
                      </a:r>
                      <a:endParaRPr lang="en-US" sz="3200" dirty="0"/>
                    </a:p>
                  </a:txBody>
                  <a:tcPr/>
                </a:tc>
                <a:tc>
                  <a:txBody>
                    <a:bodyPr/>
                    <a:lstStyle/>
                    <a:p>
                      <a:pPr algn="ctr"/>
                      <a:r>
                        <a:rPr lang="en-US" sz="3200" b="1" i="0" kern="1200" dirty="0">
                          <a:solidFill>
                            <a:schemeClr val="dk1"/>
                          </a:solidFill>
                          <a:effectLst/>
                          <a:latin typeface="+mn-lt"/>
                          <a:ea typeface="+mn-ea"/>
                          <a:cs typeface="+mn-cs"/>
                        </a:rPr>
                        <a:t>Low Risk</a:t>
                      </a:r>
                      <a:endParaRPr lang="en-US" sz="3200" dirty="0"/>
                    </a:p>
                  </a:txBody>
                  <a:tcPr/>
                </a:tc>
                <a:extLst>
                  <a:ext uri="{0D108BD9-81ED-4DB2-BD59-A6C34878D82A}">
                    <a16:rowId xmlns:a16="http://schemas.microsoft.com/office/drawing/2014/main" val="2209027341"/>
                  </a:ext>
                </a:extLst>
              </a:tr>
            </a:tbl>
          </a:graphicData>
        </a:graphic>
      </p:graphicFrame>
    </p:spTree>
    <p:extLst>
      <p:ext uri="{BB962C8B-B14F-4D97-AF65-F5344CB8AC3E}">
        <p14:creationId xmlns:p14="http://schemas.microsoft.com/office/powerpoint/2010/main" val="740381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reeform 11">
            <a:extLst>
              <a:ext uri="{FF2B5EF4-FFF2-40B4-BE49-F238E27FC236}">
                <a16:creationId xmlns:a16="http://schemas.microsoft.com/office/drawing/2014/main" id="{252D9ED7-E737-B8C8-6E8B-51C445FCEA64}"/>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3" name="Picture 2" descr="A graph with numbers and a grid&#10;&#10;AI-generated content may be incorrect.">
            <a:extLst>
              <a:ext uri="{FF2B5EF4-FFF2-40B4-BE49-F238E27FC236}">
                <a16:creationId xmlns:a16="http://schemas.microsoft.com/office/drawing/2014/main" id="{BDA52D7A-BDBC-FC74-69B9-8C4F1D6A3C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0" y="2781289"/>
            <a:ext cx="7620015" cy="5715011"/>
          </a:xfrm>
          <a:prstGeom prst="rect">
            <a:avLst/>
          </a:prstGeom>
        </p:spPr>
      </p:pic>
      <p:pic>
        <p:nvPicPr>
          <p:cNvPr id="5" name="Picture 4" descr="A graph of numbers and a number&#10;&#10;AI-generated content may be incorrect.">
            <a:extLst>
              <a:ext uri="{FF2B5EF4-FFF2-40B4-BE49-F238E27FC236}">
                <a16:creationId xmlns:a16="http://schemas.microsoft.com/office/drawing/2014/main" id="{30B3D1DF-9784-AEA5-A01D-DF6365B6751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86400" y="2781289"/>
            <a:ext cx="7620015" cy="5715011"/>
          </a:xfrm>
          <a:prstGeom prst="rect">
            <a:avLst/>
          </a:prstGeom>
        </p:spPr>
      </p:pic>
      <p:pic>
        <p:nvPicPr>
          <p:cNvPr id="7" name="Picture 6" descr="A graph of data with numbers and graphs&#10;&#10;AI-generated content may be incorrect.">
            <a:extLst>
              <a:ext uri="{FF2B5EF4-FFF2-40B4-BE49-F238E27FC236}">
                <a16:creationId xmlns:a16="http://schemas.microsoft.com/office/drawing/2014/main" id="{C793EE50-36D8-07F8-B208-9CC9CDA894A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201400" y="2743189"/>
            <a:ext cx="7620015" cy="5715011"/>
          </a:xfrm>
          <a:prstGeom prst="rect">
            <a:avLst/>
          </a:prstGeom>
        </p:spPr>
      </p:pic>
      <p:sp>
        <p:nvSpPr>
          <p:cNvPr id="8" name="TextBox 16">
            <a:extLst>
              <a:ext uri="{FF2B5EF4-FFF2-40B4-BE49-F238E27FC236}">
                <a16:creationId xmlns:a16="http://schemas.microsoft.com/office/drawing/2014/main" id="{641159DE-6D7D-618F-DAED-48A2A69409D7}"/>
              </a:ext>
            </a:extLst>
          </p:cNvPr>
          <p:cNvSpPr txBox="1"/>
          <p:nvPr/>
        </p:nvSpPr>
        <p:spPr>
          <a:xfrm>
            <a:off x="1495527" y="1304519"/>
            <a:ext cx="15578852" cy="915635"/>
          </a:xfrm>
          <a:prstGeom prst="rect">
            <a:avLst/>
          </a:prstGeom>
        </p:spPr>
        <p:txBody>
          <a:bodyPr wrap="square" lIns="0" tIns="0" rIns="0" bIns="0" rtlCol="0" anchor="t">
            <a:spAutoFit/>
          </a:bodyPr>
          <a:lstStyle/>
          <a:p>
            <a:pPr algn="ctr">
              <a:lnSpc>
                <a:spcPts val="7600"/>
              </a:lnSpc>
            </a:pPr>
            <a:r>
              <a:rPr lang="en-US" sz="4400" b="1" dirty="0">
                <a:solidFill>
                  <a:srgbClr val="454B5D"/>
                </a:solidFill>
                <a:latin typeface="League Spartan"/>
                <a:ea typeface="League Spartan"/>
                <a:cs typeface="League Spartan"/>
                <a:sym typeface="League Spartan"/>
              </a:rPr>
              <a:t>Confusion Matrices</a:t>
            </a:r>
          </a:p>
        </p:txBody>
      </p:sp>
      <p:sp>
        <p:nvSpPr>
          <p:cNvPr id="9" name="Freeform 9">
            <a:extLst>
              <a:ext uri="{FF2B5EF4-FFF2-40B4-BE49-F238E27FC236}">
                <a16:creationId xmlns:a16="http://schemas.microsoft.com/office/drawing/2014/main" id="{3F7C0045-40B8-0128-E18D-DE1844E62C54}"/>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txBody>
          <a:bodyPr/>
          <a:lstStyle/>
          <a:p>
            <a:endParaRPr lang="en-US"/>
          </a:p>
        </p:txBody>
      </p:sp>
      <p:sp>
        <p:nvSpPr>
          <p:cNvPr id="11" name="Freeform 13">
            <a:extLst>
              <a:ext uri="{FF2B5EF4-FFF2-40B4-BE49-F238E27FC236}">
                <a16:creationId xmlns:a16="http://schemas.microsoft.com/office/drawing/2014/main" id="{F1F6FB05-D242-83E1-CF52-38E7D21E72DC}"/>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extLst>
      <p:ext uri="{BB962C8B-B14F-4D97-AF65-F5344CB8AC3E}">
        <p14:creationId xmlns:p14="http://schemas.microsoft.com/office/powerpoint/2010/main" val="21033413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EBBB5E-3CD1-CB4D-E74E-8D33EC341462}"/>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97B74AFB-F227-C54B-F0C9-C5BA9715F575}"/>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E8C41B2D-8546-9B23-AAB5-D3C158F83765}"/>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FB6432E4-08A3-7EB0-C7BA-0558A438B569}"/>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5" name="TextBox 4">
            <a:extLst>
              <a:ext uri="{FF2B5EF4-FFF2-40B4-BE49-F238E27FC236}">
                <a16:creationId xmlns:a16="http://schemas.microsoft.com/office/drawing/2014/main" id="{04E306DD-7CB1-8B86-CDD8-A72135524E88}"/>
              </a:ext>
            </a:extLst>
          </p:cNvPr>
          <p:cNvSpPr txBox="1"/>
          <p:nvPr/>
        </p:nvSpPr>
        <p:spPr>
          <a:xfrm>
            <a:off x="2247694" y="2491508"/>
            <a:ext cx="18135600" cy="6494085"/>
          </a:xfrm>
          <a:prstGeom prst="rect">
            <a:avLst/>
          </a:prstGeom>
          <a:noFill/>
        </p:spPr>
        <p:txBody>
          <a:bodyPr wrap="square">
            <a:spAutoFit/>
          </a:bodyPr>
          <a:lstStyle/>
          <a:p>
            <a:r>
              <a:rPr lang="en-US" sz="3200" b="1" dirty="0" err="1"/>
              <a:t>XGBoost</a:t>
            </a:r>
            <a:r>
              <a:rPr lang="en-US" sz="3200" b="1" dirty="0"/>
              <a:t> Emerged as Top Performer:</a:t>
            </a:r>
          </a:p>
          <a:p>
            <a:pPr marL="914400" lvl="1" indent="-457200">
              <a:buFont typeface="Arial" panose="020B0604020202020204" pitchFamily="34" charset="0"/>
              <a:buChar char="•"/>
            </a:pPr>
            <a:r>
              <a:rPr lang="en-US" sz="3200" dirty="0"/>
              <a:t>Achieved the highest ROC-AUC (0.9675) among all models</a:t>
            </a:r>
          </a:p>
          <a:p>
            <a:pPr marL="914400" lvl="1" indent="-457200">
              <a:buFont typeface="Arial" panose="020B0604020202020204" pitchFamily="34" charset="0"/>
              <a:buChar char="•"/>
            </a:pPr>
            <a:r>
              <a:rPr lang="en-US" sz="3200" dirty="0"/>
              <a:t>Delivered best overall accuracy (87%) with balanced performance across classes</a:t>
            </a:r>
            <a:endParaRPr lang="en-US" sz="3200" b="1" dirty="0"/>
          </a:p>
          <a:p>
            <a:r>
              <a:rPr lang="en-US" sz="3200" b="1" dirty="0"/>
              <a:t>Feature Selection Validated:</a:t>
            </a:r>
          </a:p>
          <a:p>
            <a:pPr marL="914400" lvl="1" indent="-457200">
              <a:buFont typeface="Arial" panose="020B0604020202020204" pitchFamily="34" charset="0"/>
              <a:buChar char="•"/>
            </a:pPr>
            <a:r>
              <a:rPr lang="en-US" sz="3200" dirty="0"/>
              <a:t>Mutual Information-based selection of 26 features proved effective</a:t>
            </a:r>
          </a:p>
          <a:p>
            <a:pPr marL="914400" lvl="1" indent="-457200">
              <a:buFont typeface="Arial" panose="020B0604020202020204" pitchFamily="34" charset="0"/>
              <a:buChar char="•"/>
            </a:pPr>
            <a:r>
              <a:rPr lang="en-US" sz="3200" dirty="0"/>
              <a:t>All models showed strong discriminatory power (ROC-AUC &gt; 0.93)</a:t>
            </a:r>
            <a:endParaRPr lang="en-US" sz="3200" b="1" dirty="0"/>
          </a:p>
          <a:p>
            <a:r>
              <a:rPr lang="en-US" sz="3200" b="1" dirty="0"/>
              <a:t>SMOTE Successfully Addressed Imbalance:</a:t>
            </a:r>
          </a:p>
          <a:p>
            <a:pPr marL="914400" lvl="1" indent="-457200">
              <a:buFont typeface="Arial" panose="020B0604020202020204" pitchFamily="34" charset="0"/>
              <a:buChar char="•"/>
            </a:pPr>
            <a:r>
              <a:rPr lang="en-US" sz="3200" dirty="0"/>
              <a:t>High Risk (Class 4) detection improved significantly (F1 &gt; 0.83 all models)</a:t>
            </a:r>
          </a:p>
          <a:p>
            <a:pPr marL="914400" lvl="1" indent="-457200">
              <a:buFont typeface="Arial" panose="020B0604020202020204" pitchFamily="34" charset="0"/>
              <a:buChar char="•"/>
            </a:pPr>
            <a:r>
              <a:rPr lang="en-US" sz="3200" dirty="0"/>
              <a:t>Balanced support counts enabled fair evaluation across classes</a:t>
            </a:r>
            <a:endParaRPr lang="en-US" sz="3200" b="1" dirty="0"/>
          </a:p>
          <a:p>
            <a:r>
              <a:rPr lang="en-US" sz="3200" b="1" dirty="0"/>
              <a:t>Model-Specific Strengths Revealed:</a:t>
            </a:r>
          </a:p>
          <a:p>
            <a:pPr marL="914400" lvl="1" indent="-457200">
              <a:buFont typeface="Arial" panose="020B0604020202020204" pitchFamily="34" charset="0"/>
              <a:buChar char="•"/>
            </a:pPr>
            <a:r>
              <a:rPr lang="en-US" sz="3200" dirty="0"/>
              <a:t>Random Forest: Best precision for Low-Risk cases (0.95)</a:t>
            </a:r>
          </a:p>
          <a:p>
            <a:pPr marL="914400" lvl="1" indent="-457200">
              <a:buFont typeface="Arial" panose="020B0604020202020204" pitchFamily="34" charset="0"/>
              <a:buChar char="•"/>
            </a:pPr>
            <a:r>
              <a:rPr lang="en-US" sz="3200" dirty="0" err="1"/>
              <a:t>XGBoost</a:t>
            </a:r>
            <a:r>
              <a:rPr lang="en-US" sz="3200" dirty="0"/>
              <a:t>: Most consistent performer across all metrics</a:t>
            </a:r>
          </a:p>
          <a:p>
            <a:pPr marL="914400" lvl="1" indent="-457200">
              <a:buFont typeface="Arial" panose="020B0604020202020204" pitchFamily="34" charset="0"/>
              <a:buChar char="•"/>
            </a:pPr>
            <a:r>
              <a:rPr lang="en-US" sz="3200" dirty="0"/>
              <a:t>Neural Network: Perfect recall for Severe Disease cases</a:t>
            </a:r>
          </a:p>
        </p:txBody>
      </p:sp>
      <p:sp>
        <p:nvSpPr>
          <p:cNvPr id="2" name="TextBox 16">
            <a:extLst>
              <a:ext uri="{FF2B5EF4-FFF2-40B4-BE49-F238E27FC236}">
                <a16:creationId xmlns:a16="http://schemas.microsoft.com/office/drawing/2014/main" id="{6D695BE3-096D-2819-6858-B5C741A1D78F}"/>
              </a:ext>
            </a:extLst>
          </p:cNvPr>
          <p:cNvSpPr txBox="1"/>
          <p:nvPr/>
        </p:nvSpPr>
        <p:spPr>
          <a:xfrm>
            <a:off x="1483804" y="1028699"/>
            <a:ext cx="15578852" cy="915635"/>
          </a:xfrm>
          <a:prstGeom prst="rect">
            <a:avLst/>
          </a:prstGeom>
        </p:spPr>
        <p:txBody>
          <a:bodyPr wrap="square" lIns="0" tIns="0" rIns="0" bIns="0" rtlCol="0" anchor="t">
            <a:spAutoFit/>
          </a:bodyPr>
          <a:lstStyle/>
          <a:p>
            <a:pPr algn="ctr">
              <a:lnSpc>
                <a:spcPts val="7600"/>
              </a:lnSpc>
            </a:pPr>
            <a:r>
              <a:rPr lang="en-US" sz="4400" b="1" dirty="0">
                <a:solidFill>
                  <a:srgbClr val="454B5D"/>
                </a:solidFill>
                <a:latin typeface="League Spartan"/>
                <a:ea typeface="League Spartan"/>
                <a:cs typeface="League Spartan"/>
                <a:sym typeface="League Spartan"/>
              </a:rPr>
              <a:t>Key Findings</a:t>
            </a:r>
          </a:p>
        </p:txBody>
      </p:sp>
    </p:spTree>
    <p:extLst>
      <p:ext uri="{BB962C8B-B14F-4D97-AF65-F5344CB8AC3E}">
        <p14:creationId xmlns:p14="http://schemas.microsoft.com/office/powerpoint/2010/main" val="385414598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319721">
            <a:off x="-7033129" y="-1139345"/>
            <a:ext cx="13181030" cy="5047255"/>
            <a:chOff x="0" y="0"/>
            <a:chExt cx="3471547" cy="1329318"/>
          </a:xfrm>
        </p:grpSpPr>
        <p:sp>
          <p:nvSpPr>
            <p:cNvPr id="3" name="Freeform 3"/>
            <p:cNvSpPr/>
            <p:nvPr/>
          </p:nvSpPr>
          <p:spPr>
            <a:xfrm>
              <a:off x="0" y="0"/>
              <a:ext cx="3471547" cy="1329318"/>
            </a:xfrm>
            <a:custGeom>
              <a:avLst/>
              <a:gdLst/>
              <a:ahLst/>
              <a:cxnLst/>
              <a:rect l="l" t="t" r="r" b="b"/>
              <a:pathLst>
                <a:path w="3471547" h="1329318">
                  <a:moveTo>
                    <a:pt x="0" y="0"/>
                  </a:moveTo>
                  <a:lnTo>
                    <a:pt x="3471547" y="0"/>
                  </a:lnTo>
                  <a:lnTo>
                    <a:pt x="3471547" y="1329318"/>
                  </a:lnTo>
                  <a:lnTo>
                    <a:pt x="0" y="1329318"/>
                  </a:lnTo>
                  <a:close/>
                </a:path>
              </a:pathLst>
            </a:custGeom>
            <a:solidFill>
              <a:srgbClr val="0B5298"/>
            </a:solidFill>
          </p:spPr>
          <p:txBody>
            <a:bodyPr/>
            <a:lstStyle/>
            <a:p>
              <a:endParaRPr lang="en-US"/>
            </a:p>
          </p:txBody>
        </p:sp>
        <p:sp>
          <p:nvSpPr>
            <p:cNvPr id="4" name="TextBox 4"/>
            <p:cNvSpPr txBox="1"/>
            <p:nvPr/>
          </p:nvSpPr>
          <p:spPr>
            <a:xfrm>
              <a:off x="0" y="-76200"/>
              <a:ext cx="3471547" cy="140551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42614" y="6286303"/>
            <a:ext cx="2114182" cy="4291608"/>
          </a:xfrm>
          <a:custGeom>
            <a:avLst/>
            <a:gdLst/>
            <a:ahLst/>
            <a:cxnLst/>
            <a:rect l="l" t="t" r="r" b="b"/>
            <a:pathLst>
              <a:path w="2114182" h="4291608">
                <a:moveTo>
                  <a:pt x="0" y="0"/>
                </a:moveTo>
                <a:lnTo>
                  <a:pt x="2114181" y="0"/>
                </a:lnTo>
                <a:lnTo>
                  <a:pt x="2114181" y="4291609"/>
                </a:lnTo>
                <a:lnTo>
                  <a:pt x="0" y="4291609"/>
                </a:lnTo>
                <a:lnTo>
                  <a:pt x="0" y="0"/>
                </a:lnTo>
                <a:close/>
              </a:path>
            </a:pathLst>
          </a:custGeom>
          <a:blipFill>
            <a:blip r:embed="rId2"/>
            <a:stretch>
              <a:fillRect/>
            </a:stretch>
          </a:blipFill>
        </p:spPr>
        <p:txBody>
          <a:bodyPr/>
          <a:lstStyle/>
          <a:p>
            <a:endParaRPr lang="en-US"/>
          </a:p>
        </p:txBody>
      </p:sp>
      <p:grpSp>
        <p:nvGrpSpPr>
          <p:cNvPr id="6" name="Group 6"/>
          <p:cNvGrpSpPr/>
          <p:nvPr/>
        </p:nvGrpSpPr>
        <p:grpSpPr>
          <a:xfrm rot="-4319721">
            <a:off x="11697485" y="6169918"/>
            <a:ext cx="13181030" cy="4290457"/>
            <a:chOff x="0" y="0"/>
            <a:chExt cx="3471547" cy="1129997"/>
          </a:xfrm>
        </p:grpSpPr>
        <p:sp>
          <p:nvSpPr>
            <p:cNvPr id="7" name="Freeform 7"/>
            <p:cNvSpPr/>
            <p:nvPr/>
          </p:nvSpPr>
          <p:spPr>
            <a:xfrm>
              <a:off x="0" y="0"/>
              <a:ext cx="3471547" cy="1129997"/>
            </a:xfrm>
            <a:custGeom>
              <a:avLst/>
              <a:gdLst/>
              <a:ahLst/>
              <a:cxnLst/>
              <a:rect l="l" t="t" r="r" b="b"/>
              <a:pathLst>
                <a:path w="3471547" h="1129997">
                  <a:moveTo>
                    <a:pt x="0" y="0"/>
                  </a:moveTo>
                  <a:lnTo>
                    <a:pt x="3471547" y="0"/>
                  </a:lnTo>
                  <a:lnTo>
                    <a:pt x="3471547" y="1129997"/>
                  </a:lnTo>
                  <a:lnTo>
                    <a:pt x="0" y="1129997"/>
                  </a:lnTo>
                  <a:close/>
                </a:path>
              </a:pathLst>
            </a:custGeom>
            <a:solidFill>
              <a:srgbClr val="0B5298"/>
            </a:solidFill>
          </p:spPr>
          <p:txBody>
            <a:bodyPr/>
            <a:lstStyle/>
            <a:p>
              <a:endParaRPr lang="en-US"/>
            </a:p>
          </p:txBody>
        </p:sp>
        <p:sp>
          <p:nvSpPr>
            <p:cNvPr id="8" name="TextBox 8"/>
            <p:cNvSpPr txBox="1"/>
            <p:nvPr/>
          </p:nvSpPr>
          <p:spPr>
            <a:xfrm>
              <a:off x="0" y="-76200"/>
              <a:ext cx="3471547" cy="120619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flipH="1" flipV="1">
            <a:off x="14470870" y="6490580"/>
            <a:ext cx="4436419" cy="4824276"/>
          </a:xfrm>
          <a:custGeom>
            <a:avLst/>
            <a:gdLst/>
            <a:ahLst/>
            <a:cxnLst/>
            <a:rect l="l" t="t" r="r" b="b"/>
            <a:pathLst>
              <a:path w="4436419" h="4824276">
                <a:moveTo>
                  <a:pt x="4436419" y="4824276"/>
                </a:moveTo>
                <a:lnTo>
                  <a:pt x="0" y="4824276"/>
                </a:lnTo>
                <a:lnTo>
                  <a:pt x="0" y="0"/>
                </a:lnTo>
                <a:lnTo>
                  <a:pt x="4436419" y="0"/>
                </a:lnTo>
                <a:lnTo>
                  <a:pt x="4436419" y="482427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flipH="1" flipV="1">
            <a:off x="16546204" y="-618883"/>
            <a:ext cx="2114182" cy="4291608"/>
          </a:xfrm>
          <a:custGeom>
            <a:avLst/>
            <a:gdLst/>
            <a:ahLst/>
            <a:cxnLst/>
            <a:rect l="l" t="t" r="r" b="b"/>
            <a:pathLst>
              <a:path w="2114182" h="4291608">
                <a:moveTo>
                  <a:pt x="2114182" y="4291608"/>
                </a:moveTo>
                <a:lnTo>
                  <a:pt x="0" y="4291608"/>
                </a:lnTo>
                <a:lnTo>
                  <a:pt x="0" y="0"/>
                </a:lnTo>
                <a:lnTo>
                  <a:pt x="2114182" y="0"/>
                </a:lnTo>
                <a:lnTo>
                  <a:pt x="2114182" y="4291608"/>
                </a:lnTo>
                <a:close/>
              </a:path>
            </a:pathLst>
          </a:custGeom>
          <a:blipFill>
            <a:blip r:embed="rId2"/>
            <a:stretch>
              <a:fillRect/>
            </a:stretch>
          </a:blipFill>
        </p:spPr>
        <p:txBody>
          <a:bodyPr/>
          <a:lstStyle/>
          <a:p>
            <a:endParaRPr lang="en-US"/>
          </a:p>
        </p:txBody>
      </p:sp>
      <p:sp>
        <p:nvSpPr>
          <p:cNvPr id="13" name="Freeform 13"/>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4" name="TextBox 14"/>
          <p:cNvSpPr txBox="1"/>
          <p:nvPr/>
        </p:nvSpPr>
        <p:spPr>
          <a:xfrm>
            <a:off x="4243940" y="5889453"/>
            <a:ext cx="9800119" cy="891605"/>
          </a:xfrm>
          <a:prstGeom prst="rect">
            <a:avLst/>
          </a:prstGeom>
        </p:spPr>
        <p:txBody>
          <a:bodyPr lIns="0" tIns="0" rIns="0" bIns="0" rtlCol="0" anchor="t">
            <a:spAutoFit/>
          </a:bodyPr>
          <a:lstStyle/>
          <a:p>
            <a:pPr algn="ctr">
              <a:lnSpc>
                <a:spcPts val="5852"/>
              </a:lnSpc>
            </a:pPr>
            <a:r>
              <a:rPr lang="en-US" sz="5852">
                <a:solidFill>
                  <a:srgbClr val="454B5D"/>
                </a:solidFill>
                <a:latin typeface="ITC Avant Garde Gothic"/>
                <a:ea typeface="ITC Avant Garde Gothic"/>
                <a:cs typeface="ITC Avant Garde Gothic"/>
                <a:sym typeface="ITC Avant Garde Gothic"/>
              </a:rPr>
              <a:t>For your attention</a:t>
            </a:r>
          </a:p>
        </p:txBody>
      </p:sp>
      <p:sp>
        <p:nvSpPr>
          <p:cNvPr id="15" name="TextBox 15"/>
          <p:cNvSpPr txBox="1"/>
          <p:nvPr/>
        </p:nvSpPr>
        <p:spPr>
          <a:xfrm>
            <a:off x="2312531" y="3909892"/>
            <a:ext cx="13662938" cy="1695903"/>
          </a:xfrm>
          <a:prstGeom prst="rect">
            <a:avLst/>
          </a:prstGeom>
        </p:spPr>
        <p:txBody>
          <a:bodyPr lIns="0" tIns="0" rIns="0" bIns="0" rtlCol="0" anchor="t">
            <a:spAutoFit/>
          </a:bodyPr>
          <a:lstStyle/>
          <a:p>
            <a:pPr algn="ctr">
              <a:lnSpc>
                <a:spcPts val="11857"/>
              </a:lnSpc>
            </a:pPr>
            <a:r>
              <a:rPr lang="en-US" sz="14821" b="1">
                <a:solidFill>
                  <a:srgbClr val="454B5D"/>
                </a:solidFill>
                <a:latin typeface="League Spartan"/>
                <a:ea typeface="League Spartan"/>
                <a:cs typeface="League Spartan"/>
                <a:sym typeface="League Spartan"/>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4"/>
          <p:cNvSpPr txBox="1"/>
          <p:nvPr/>
        </p:nvSpPr>
        <p:spPr>
          <a:xfrm>
            <a:off x="4033977" y="4260900"/>
            <a:ext cx="10220045" cy="3470244"/>
          </a:xfrm>
          <a:prstGeom prst="rect">
            <a:avLst/>
          </a:prstGeom>
        </p:spPr>
        <p:txBody>
          <a:bodyPr lIns="0" tIns="0" rIns="0" bIns="0" rtlCol="0" anchor="t">
            <a:spAutoFit/>
          </a:bodyPr>
          <a:lstStyle/>
          <a:p>
            <a:pPr algn="ctr">
              <a:lnSpc>
                <a:spcPts val="4551"/>
              </a:lnSpc>
            </a:pPr>
            <a:r>
              <a:rPr lang="en-US" sz="3251">
                <a:solidFill>
                  <a:srgbClr val="454B5D"/>
                </a:solidFill>
                <a:latin typeface="ITC Avant Garde Gothic"/>
                <a:ea typeface="ITC Avant Garde Gothic"/>
                <a:cs typeface="ITC Avant Garde Gothic"/>
                <a:sym typeface="ITC Avant Garde Gothic"/>
              </a:rPr>
              <a:t>Lorem ipsum dolor sit amet, consectetur adipiscing elit. Vivamus sed vestibulum nunc, eget aliquam felis. Sed nunc purus, accumsan sit amet dictum in, ornare in dui. Ut imperdiet ante eros, sed porta ex eleifend ac. Donec non porttitor leo. Nulla luctus ex lacus, ut scelerisque odio semper nec.</a:t>
            </a:r>
          </a:p>
        </p:txBody>
      </p:sp>
      <p:pic>
        <p:nvPicPr>
          <p:cNvPr id="17" name="Picture 16">
            <a:extLst>
              <a:ext uri="{FF2B5EF4-FFF2-40B4-BE49-F238E27FC236}">
                <a16:creationId xmlns:a16="http://schemas.microsoft.com/office/drawing/2014/main" id="{D7210DA2-1143-0A32-1F75-623214E1F345}"/>
              </a:ext>
            </a:extLst>
          </p:cNvPr>
          <p:cNvPicPr>
            <a:picLocks noChangeAspect="1"/>
          </p:cNvPicPr>
          <p:nvPr/>
        </p:nvPicPr>
        <p:blipFill>
          <a:blip r:embed="rId2"/>
          <a:stretch>
            <a:fillRect/>
          </a:stretch>
        </p:blipFill>
        <p:spPr>
          <a:xfrm>
            <a:off x="-105508" y="1076127"/>
            <a:ext cx="18499015" cy="813474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reeform 9"/>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6" name="TextBox 16"/>
          <p:cNvSpPr txBox="1"/>
          <p:nvPr/>
        </p:nvSpPr>
        <p:spPr>
          <a:xfrm>
            <a:off x="1671568" y="1526921"/>
            <a:ext cx="15578852" cy="974626"/>
          </a:xfrm>
          <a:prstGeom prst="rect">
            <a:avLst/>
          </a:prstGeom>
        </p:spPr>
        <p:txBody>
          <a:bodyPr wrap="square" lIns="0" tIns="0" rIns="0" bIns="0" rtlCol="0" anchor="t">
            <a:spAutoFit/>
          </a:bodyPr>
          <a:lstStyle/>
          <a:p>
            <a:pPr algn="ctr">
              <a:lnSpc>
                <a:spcPts val="7600"/>
              </a:lnSpc>
            </a:pPr>
            <a:r>
              <a:rPr lang="en-US" sz="6000" b="1" dirty="0">
                <a:solidFill>
                  <a:srgbClr val="454B5D"/>
                </a:solidFill>
                <a:latin typeface="League Spartan"/>
                <a:ea typeface="League Spartan"/>
                <a:cs typeface="League Spartan"/>
                <a:sym typeface="League Spartan"/>
              </a:rPr>
              <a:t>DATASET CHALLENGES</a:t>
            </a:r>
          </a:p>
        </p:txBody>
      </p:sp>
      <p:sp>
        <p:nvSpPr>
          <p:cNvPr id="18" name="TextBox 17">
            <a:extLst>
              <a:ext uri="{FF2B5EF4-FFF2-40B4-BE49-F238E27FC236}">
                <a16:creationId xmlns:a16="http://schemas.microsoft.com/office/drawing/2014/main" id="{719C85C0-2B6F-E9E0-70D1-A7D43D6D7EFB}"/>
              </a:ext>
            </a:extLst>
          </p:cNvPr>
          <p:cNvSpPr txBox="1"/>
          <p:nvPr/>
        </p:nvSpPr>
        <p:spPr>
          <a:xfrm>
            <a:off x="2259417" y="3429246"/>
            <a:ext cx="13944600" cy="5016758"/>
          </a:xfrm>
          <a:prstGeom prst="rect">
            <a:avLst/>
          </a:prstGeom>
          <a:noFill/>
        </p:spPr>
        <p:txBody>
          <a:bodyPr wrap="square">
            <a:spAutoFit/>
          </a:bodyPr>
          <a:lstStyle/>
          <a:p>
            <a:pPr algn="just"/>
            <a:r>
              <a:rPr lang="en-US" sz="3200" b="1" dirty="0"/>
              <a:t>High Dimensionality</a:t>
            </a:r>
            <a:r>
              <a:rPr lang="en-US" sz="3200" dirty="0"/>
              <a:t>: The dataset initially had 43 features, requiring feature selection to reduce noise.</a:t>
            </a:r>
          </a:p>
          <a:p>
            <a:pPr algn="just"/>
            <a:endParaRPr lang="en-US" sz="3200" dirty="0"/>
          </a:p>
          <a:p>
            <a:pPr algn="just"/>
            <a:r>
              <a:rPr lang="en-US" sz="3200" b="1" dirty="0"/>
              <a:t>Class Imbalance</a:t>
            </a:r>
            <a:r>
              <a:rPr lang="en-US" sz="3200" dirty="0"/>
              <a:t>: The target distribution was skewed, with most cases in "No Disease."</a:t>
            </a:r>
          </a:p>
          <a:p>
            <a:pPr algn="just"/>
            <a:endParaRPr lang="en-US" sz="3200" dirty="0"/>
          </a:p>
          <a:p>
            <a:pPr algn="just"/>
            <a:r>
              <a:rPr lang="en-US" sz="3200" b="1" dirty="0"/>
              <a:t>Missing Values</a:t>
            </a:r>
            <a:r>
              <a:rPr lang="en-US" sz="3200" dirty="0"/>
              <a:t>: Some features had missing data that needed imputation.</a:t>
            </a:r>
          </a:p>
          <a:p>
            <a:pPr algn="just"/>
            <a:endParaRPr lang="en-US" sz="3200" dirty="0"/>
          </a:p>
          <a:p>
            <a:pPr algn="just"/>
            <a:r>
              <a:rPr lang="en-US" sz="3200" b="1" dirty="0"/>
              <a:t>Mixed Data Types</a:t>
            </a:r>
            <a:r>
              <a:rPr lang="en-US" sz="3200" dirty="0"/>
              <a:t>: Both numerical (e.g., blood glucose levels) and categorical (e.g., hypertension status) features required preprocessing.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bars&#10;&#10;AI-generated content may be incorrect.">
            <a:extLst>
              <a:ext uri="{FF2B5EF4-FFF2-40B4-BE49-F238E27FC236}">
                <a16:creationId xmlns:a16="http://schemas.microsoft.com/office/drawing/2014/main" id="{FB951D86-0CA3-C791-24AC-392C8FBE0D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4400" y="1066800"/>
            <a:ext cx="10871200" cy="8153400"/>
          </a:xfrm>
          <a:prstGeom prst="rect">
            <a:avLst/>
          </a:prstGeom>
        </p:spPr>
      </p:pic>
      <p:sp>
        <p:nvSpPr>
          <p:cNvPr id="5" name="TextBox 4">
            <a:extLst>
              <a:ext uri="{FF2B5EF4-FFF2-40B4-BE49-F238E27FC236}">
                <a16:creationId xmlns:a16="http://schemas.microsoft.com/office/drawing/2014/main" id="{2ED35913-499B-1758-A65B-41909A656FB2}"/>
              </a:ext>
            </a:extLst>
          </p:cNvPr>
          <p:cNvSpPr txBox="1"/>
          <p:nvPr/>
        </p:nvSpPr>
        <p:spPr>
          <a:xfrm>
            <a:off x="11586308" y="2296567"/>
            <a:ext cx="5562600" cy="5693866"/>
          </a:xfrm>
          <a:prstGeom prst="rect">
            <a:avLst/>
          </a:prstGeom>
          <a:noFill/>
        </p:spPr>
        <p:txBody>
          <a:bodyPr wrap="square">
            <a:spAutoFit/>
          </a:bodyPr>
          <a:lstStyle/>
          <a:p>
            <a:pPr algn="just"/>
            <a:r>
              <a:rPr lang="en-US" sz="2800" dirty="0"/>
              <a:t>This chart illustrates the class distribution of the dataset, highlighting a significant imbalance among the target categories. Most of the samples belong to the </a:t>
            </a:r>
            <a:r>
              <a:rPr lang="en-US" sz="2800" b="1" dirty="0" err="1"/>
              <a:t>No_Disease</a:t>
            </a:r>
            <a:r>
              <a:rPr lang="en-US" sz="2800" b="1" dirty="0"/>
              <a:t> </a:t>
            </a:r>
            <a:r>
              <a:rPr lang="en-US" sz="2800" dirty="0"/>
              <a:t>class, which accounts for over 16,000 instances. In contrast, the remaining classes — </a:t>
            </a:r>
            <a:r>
              <a:rPr lang="en-US" sz="2800" dirty="0" err="1"/>
              <a:t>Low_Risk</a:t>
            </a:r>
            <a:r>
              <a:rPr lang="en-US" sz="2800" dirty="0"/>
              <a:t>, </a:t>
            </a:r>
            <a:r>
              <a:rPr lang="en-US" sz="2800" dirty="0" err="1"/>
              <a:t>Moderate_Risk</a:t>
            </a:r>
            <a:r>
              <a:rPr lang="en-US" sz="2800" dirty="0"/>
              <a:t>, </a:t>
            </a:r>
            <a:r>
              <a:rPr lang="en-US" sz="2800" dirty="0" err="1"/>
              <a:t>Severe_Disease</a:t>
            </a:r>
            <a:r>
              <a:rPr lang="en-US" sz="2800" dirty="0"/>
              <a:t>, and </a:t>
            </a:r>
            <a:r>
              <a:rPr lang="en-US" sz="2800" dirty="0" err="1"/>
              <a:t>High_Risk</a:t>
            </a:r>
            <a:r>
              <a:rPr lang="en-US" sz="2800" dirty="0"/>
              <a:t> — have substantially fewer samples, with some classes having fewer than 1,000 records.</a:t>
            </a:r>
          </a:p>
        </p:txBody>
      </p:sp>
    </p:spTree>
    <p:extLst>
      <p:ext uri="{BB962C8B-B14F-4D97-AF65-F5344CB8AC3E}">
        <p14:creationId xmlns:p14="http://schemas.microsoft.com/office/powerpoint/2010/main" val="16311062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4319721">
            <a:off x="-7033129" y="-1139345"/>
            <a:ext cx="13181030" cy="5047255"/>
            <a:chOff x="0" y="0"/>
            <a:chExt cx="3471547" cy="1329318"/>
          </a:xfrm>
        </p:grpSpPr>
        <p:sp>
          <p:nvSpPr>
            <p:cNvPr id="3" name="Freeform 3"/>
            <p:cNvSpPr/>
            <p:nvPr/>
          </p:nvSpPr>
          <p:spPr>
            <a:xfrm>
              <a:off x="0" y="0"/>
              <a:ext cx="3471547" cy="1329318"/>
            </a:xfrm>
            <a:custGeom>
              <a:avLst/>
              <a:gdLst/>
              <a:ahLst/>
              <a:cxnLst/>
              <a:rect l="l" t="t" r="r" b="b"/>
              <a:pathLst>
                <a:path w="3471547" h="1329318">
                  <a:moveTo>
                    <a:pt x="0" y="0"/>
                  </a:moveTo>
                  <a:lnTo>
                    <a:pt x="3471547" y="0"/>
                  </a:lnTo>
                  <a:lnTo>
                    <a:pt x="3471547" y="1329318"/>
                  </a:lnTo>
                  <a:lnTo>
                    <a:pt x="0" y="1329318"/>
                  </a:lnTo>
                  <a:close/>
                </a:path>
              </a:pathLst>
            </a:custGeom>
            <a:solidFill>
              <a:srgbClr val="0B5298"/>
            </a:solidFill>
          </p:spPr>
          <p:txBody>
            <a:bodyPr/>
            <a:lstStyle/>
            <a:p>
              <a:endParaRPr lang="en-US"/>
            </a:p>
          </p:txBody>
        </p:sp>
        <p:sp>
          <p:nvSpPr>
            <p:cNvPr id="4" name="TextBox 4"/>
            <p:cNvSpPr txBox="1"/>
            <p:nvPr/>
          </p:nvSpPr>
          <p:spPr>
            <a:xfrm>
              <a:off x="0" y="-76200"/>
              <a:ext cx="3471547" cy="1405518"/>
            </a:xfrm>
            <a:prstGeom prst="rect">
              <a:avLst/>
            </a:prstGeom>
          </p:spPr>
          <p:txBody>
            <a:bodyPr lIns="50800" tIns="50800" rIns="50800" bIns="50800" rtlCol="0" anchor="ctr"/>
            <a:lstStyle/>
            <a:p>
              <a:pPr algn="ctr">
                <a:lnSpc>
                  <a:spcPts val="2659"/>
                </a:lnSpc>
              </a:pPr>
              <a:endParaRPr/>
            </a:p>
          </p:txBody>
        </p:sp>
      </p:grpSp>
      <p:sp>
        <p:nvSpPr>
          <p:cNvPr id="5" name="Freeform 5"/>
          <p:cNvSpPr/>
          <p:nvPr/>
        </p:nvSpPr>
        <p:spPr>
          <a:xfrm>
            <a:off x="-442614" y="6286303"/>
            <a:ext cx="2114182" cy="4291608"/>
          </a:xfrm>
          <a:custGeom>
            <a:avLst/>
            <a:gdLst/>
            <a:ahLst/>
            <a:cxnLst/>
            <a:rect l="l" t="t" r="r" b="b"/>
            <a:pathLst>
              <a:path w="2114182" h="4291608">
                <a:moveTo>
                  <a:pt x="0" y="0"/>
                </a:moveTo>
                <a:lnTo>
                  <a:pt x="2114181" y="0"/>
                </a:lnTo>
                <a:lnTo>
                  <a:pt x="2114181" y="4291609"/>
                </a:lnTo>
                <a:lnTo>
                  <a:pt x="0" y="4291609"/>
                </a:lnTo>
                <a:lnTo>
                  <a:pt x="0" y="0"/>
                </a:lnTo>
                <a:close/>
              </a:path>
            </a:pathLst>
          </a:custGeom>
          <a:blipFill>
            <a:blip r:embed="rId2"/>
            <a:stretch>
              <a:fillRect/>
            </a:stretch>
          </a:blipFill>
        </p:spPr>
        <p:txBody>
          <a:bodyPr/>
          <a:lstStyle/>
          <a:p>
            <a:endParaRPr lang="en-US"/>
          </a:p>
        </p:txBody>
      </p:sp>
      <p:grpSp>
        <p:nvGrpSpPr>
          <p:cNvPr id="6" name="Group 6"/>
          <p:cNvGrpSpPr/>
          <p:nvPr/>
        </p:nvGrpSpPr>
        <p:grpSpPr>
          <a:xfrm rot="-4319721">
            <a:off x="11697485" y="6169918"/>
            <a:ext cx="13181030" cy="4290457"/>
            <a:chOff x="0" y="0"/>
            <a:chExt cx="3471547" cy="1129997"/>
          </a:xfrm>
        </p:grpSpPr>
        <p:sp>
          <p:nvSpPr>
            <p:cNvPr id="7" name="Freeform 7"/>
            <p:cNvSpPr/>
            <p:nvPr/>
          </p:nvSpPr>
          <p:spPr>
            <a:xfrm>
              <a:off x="0" y="0"/>
              <a:ext cx="3471547" cy="1129997"/>
            </a:xfrm>
            <a:custGeom>
              <a:avLst/>
              <a:gdLst/>
              <a:ahLst/>
              <a:cxnLst/>
              <a:rect l="l" t="t" r="r" b="b"/>
              <a:pathLst>
                <a:path w="3471547" h="1129997">
                  <a:moveTo>
                    <a:pt x="0" y="0"/>
                  </a:moveTo>
                  <a:lnTo>
                    <a:pt x="3471547" y="0"/>
                  </a:lnTo>
                  <a:lnTo>
                    <a:pt x="3471547" y="1129997"/>
                  </a:lnTo>
                  <a:lnTo>
                    <a:pt x="0" y="1129997"/>
                  </a:lnTo>
                  <a:close/>
                </a:path>
              </a:pathLst>
            </a:custGeom>
            <a:solidFill>
              <a:srgbClr val="0B5298"/>
            </a:solidFill>
          </p:spPr>
          <p:txBody>
            <a:bodyPr/>
            <a:lstStyle/>
            <a:p>
              <a:endParaRPr lang="en-US"/>
            </a:p>
          </p:txBody>
        </p:sp>
        <p:sp>
          <p:nvSpPr>
            <p:cNvPr id="8" name="TextBox 8"/>
            <p:cNvSpPr txBox="1"/>
            <p:nvPr/>
          </p:nvSpPr>
          <p:spPr>
            <a:xfrm>
              <a:off x="0" y="-76200"/>
              <a:ext cx="3471547" cy="1206197"/>
            </a:xfrm>
            <a:prstGeom prst="rect">
              <a:avLst/>
            </a:prstGeom>
          </p:spPr>
          <p:txBody>
            <a:bodyPr lIns="50800" tIns="50800" rIns="50800" bIns="50800" rtlCol="0" anchor="ctr"/>
            <a:lstStyle/>
            <a:p>
              <a:pPr algn="ctr">
                <a:lnSpc>
                  <a:spcPts val="2659"/>
                </a:lnSpc>
              </a:pPr>
              <a:endParaRPr/>
            </a:p>
          </p:txBody>
        </p:sp>
      </p:grpSp>
      <p:sp>
        <p:nvSpPr>
          <p:cNvPr id="9" name="Freeform 9"/>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Freeform 10"/>
          <p:cNvSpPr/>
          <p:nvPr/>
        </p:nvSpPr>
        <p:spPr>
          <a:xfrm flipH="1" flipV="1">
            <a:off x="14470870" y="6490580"/>
            <a:ext cx="4436419" cy="4824276"/>
          </a:xfrm>
          <a:custGeom>
            <a:avLst/>
            <a:gdLst/>
            <a:ahLst/>
            <a:cxnLst/>
            <a:rect l="l" t="t" r="r" b="b"/>
            <a:pathLst>
              <a:path w="4436419" h="4824276">
                <a:moveTo>
                  <a:pt x="4436419" y="4824276"/>
                </a:moveTo>
                <a:lnTo>
                  <a:pt x="0" y="4824276"/>
                </a:lnTo>
                <a:lnTo>
                  <a:pt x="0" y="0"/>
                </a:lnTo>
                <a:lnTo>
                  <a:pt x="4436419" y="0"/>
                </a:lnTo>
                <a:lnTo>
                  <a:pt x="4436419" y="4824276"/>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1" name="Freeform 11"/>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2" name="Freeform 12"/>
          <p:cNvSpPr/>
          <p:nvPr/>
        </p:nvSpPr>
        <p:spPr>
          <a:xfrm flipH="1" flipV="1">
            <a:off x="16546204" y="-618883"/>
            <a:ext cx="2114182" cy="4291608"/>
          </a:xfrm>
          <a:custGeom>
            <a:avLst/>
            <a:gdLst/>
            <a:ahLst/>
            <a:cxnLst/>
            <a:rect l="l" t="t" r="r" b="b"/>
            <a:pathLst>
              <a:path w="2114182" h="4291608">
                <a:moveTo>
                  <a:pt x="2114182" y="4291608"/>
                </a:moveTo>
                <a:lnTo>
                  <a:pt x="0" y="4291608"/>
                </a:lnTo>
                <a:lnTo>
                  <a:pt x="0" y="0"/>
                </a:lnTo>
                <a:lnTo>
                  <a:pt x="2114182" y="0"/>
                </a:lnTo>
                <a:lnTo>
                  <a:pt x="2114182" y="4291608"/>
                </a:lnTo>
                <a:close/>
              </a:path>
            </a:pathLst>
          </a:custGeom>
          <a:blipFill>
            <a:blip r:embed="rId2"/>
            <a:stretch>
              <a:fillRect/>
            </a:stretch>
          </a:blipFill>
        </p:spPr>
        <p:txBody>
          <a:bodyPr/>
          <a:lstStyle/>
          <a:p>
            <a:endParaRPr lang="en-US"/>
          </a:p>
        </p:txBody>
      </p:sp>
      <p:sp>
        <p:nvSpPr>
          <p:cNvPr id="13" name="Freeform 13"/>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en-US"/>
          </a:p>
        </p:txBody>
      </p:sp>
      <p:sp>
        <p:nvSpPr>
          <p:cNvPr id="18" name="TextBox 18"/>
          <p:cNvSpPr txBox="1"/>
          <p:nvPr/>
        </p:nvSpPr>
        <p:spPr>
          <a:xfrm>
            <a:off x="2256868" y="3782145"/>
            <a:ext cx="14289336" cy="2708434"/>
          </a:xfrm>
          <a:prstGeom prst="rect">
            <a:avLst/>
          </a:prstGeom>
        </p:spPr>
        <p:txBody>
          <a:bodyPr wrap="square" lIns="0" tIns="0" rIns="0" bIns="0" rtlCol="0" anchor="t">
            <a:spAutoFit/>
          </a:bodyPr>
          <a:lstStyle/>
          <a:p>
            <a:pPr algn="ctr"/>
            <a:r>
              <a:rPr lang="en-US" sz="8800" b="1" dirty="0">
                <a:solidFill>
                  <a:srgbClr val="454B5D"/>
                </a:solidFill>
                <a:latin typeface="League Spartan"/>
                <a:ea typeface="League Spartan"/>
                <a:cs typeface="League Spartan"/>
                <a:sym typeface="League Spartan"/>
              </a:rPr>
              <a:t>DATA PREPROCESSING &amp; FEATURE SELECTION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A7F3AF-3741-26C7-9C0F-80CC0F9B1600}"/>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E6175F14-297D-9EF3-89B7-7780DACCED0A}"/>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B27CC648-676A-2B0D-4D24-70398037785E}"/>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9EE4C1D2-886A-8359-47BE-93D3E875474B}"/>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4815D58C-E574-28A8-6A31-5A197ECC0935}"/>
              </a:ext>
            </a:extLst>
          </p:cNvPr>
          <p:cNvSpPr txBox="1"/>
          <p:nvPr/>
        </p:nvSpPr>
        <p:spPr>
          <a:xfrm>
            <a:off x="2546838" y="1714500"/>
            <a:ext cx="13194323" cy="3046988"/>
          </a:xfrm>
          <a:prstGeom prst="rect">
            <a:avLst/>
          </a:prstGeom>
          <a:noFill/>
        </p:spPr>
        <p:txBody>
          <a:bodyPr wrap="square">
            <a:spAutoFit/>
          </a:bodyPr>
          <a:lstStyle/>
          <a:p>
            <a:r>
              <a:rPr lang="en-US" sz="3200" b="1" dirty="0"/>
              <a:t>Handling Missing Values</a:t>
            </a:r>
          </a:p>
          <a:p>
            <a:pPr lvl="1"/>
            <a:r>
              <a:rPr lang="en-US" sz="3200" dirty="0"/>
              <a:t>Numerical Features (e.g., Serum phosphate level, C-reactive protein):</a:t>
            </a:r>
          </a:p>
          <a:p>
            <a:pPr marL="742950" lvl="1" indent="-285750">
              <a:buFont typeface="Arial" panose="020B0604020202020204" pitchFamily="34" charset="0"/>
              <a:buChar char="•"/>
            </a:pPr>
            <a:r>
              <a:rPr lang="en-US" sz="3200" dirty="0"/>
              <a:t>Filled with median values (robust to outliers).</a:t>
            </a:r>
          </a:p>
          <a:p>
            <a:pPr lvl="1"/>
            <a:endParaRPr lang="en-US" sz="3200" dirty="0"/>
          </a:p>
          <a:p>
            <a:pPr lvl="1"/>
            <a:r>
              <a:rPr lang="en-US" sz="3200" dirty="0"/>
              <a:t>Categorical Features (e.g., Appetite, Hypertension):</a:t>
            </a:r>
          </a:p>
          <a:p>
            <a:pPr marL="742950" lvl="1" indent="-285750">
              <a:buFont typeface="Arial" panose="020B0604020202020204" pitchFamily="34" charset="0"/>
              <a:buChar char="•"/>
            </a:pPr>
            <a:r>
              <a:rPr lang="en-US" sz="3200" dirty="0"/>
              <a:t>Filled with the most frequent category (mode).</a:t>
            </a:r>
          </a:p>
        </p:txBody>
      </p:sp>
      <p:sp>
        <p:nvSpPr>
          <p:cNvPr id="5" name="TextBox 4">
            <a:extLst>
              <a:ext uri="{FF2B5EF4-FFF2-40B4-BE49-F238E27FC236}">
                <a16:creationId xmlns:a16="http://schemas.microsoft.com/office/drawing/2014/main" id="{2AC90475-005A-2ED6-29FA-0EA2257AD037}"/>
              </a:ext>
            </a:extLst>
          </p:cNvPr>
          <p:cNvSpPr txBox="1"/>
          <p:nvPr/>
        </p:nvSpPr>
        <p:spPr>
          <a:xfrm>
            <a:off x="2558561" y="5461558"/>
            <a:ext cx="13536771" cy="1077218"/>
          </a:xfrm>
          <a:prstGeom prst="rect">
            <a:avLst/>
          </a:prstGeom>
          <a:noFill/>
        </p:spPr>
        <p:txBody>
          <a:bodyPr wrap="square">
            <a:spAutoFit/>
          </a:bodyPr>
          <a:lstStyle/>
          <a:p>
            <a:r>
              <a:rPr lang="en-US" sz="3200" b="1" dirty="0"/>
              <a:t>Target Variable Encoding</a:t>
            </a:r>
          </a:p>
          <a:p>
            <a:r>
              <a:rPr lang="en-US" sz="3200" dirty="0"/>
              <a:t>	Converted string labels to numerical values for modeling:</a:t>
            </a:r>
          </a:p>
        </p:txBody>
      </p:sp>
      <p:pic>
        <p:nvPicPr>
          <p:cNvPr id="7" name="Picture 6">
            <a:extLst>
              <a:ext uri="{FF2B5EF4-FFF2-40B4-BE49-F238E27FC236}">
                <a16:creationId xmlns:a16="http://schemas.microsoft.com/office/drawing/2014/main" id="{8D0B9DE5-B8AB-41E7-DC52-3CCF82CE27C1}"/>
              </a:ext>
            </a:extLst>
          </p:cNvPr>
          <p:cNvPicPr>
            <a:picLocks noChangeAspect="1"/>
          </p:cNvPicPr>
          <p:nvPr/>
        </p:nvPicPr>
        <p:blipFill>
          <a:blip r:embed="rId6"/>
          <a:stretch>
            <a:fillRect/>
          </a:stretch>
        </p:blipFill>
        <p:spPr>
          <a:xfrm>
            <a:off x="4528244" y="6722557"/>
            <a:ext cx="9829800" cy="2242078"/>
          </a:xfrm>
          <a:prstGeom prst="rect">
            <a:avLst/>
          </a:prstGeom>
        </p:spPr>
      </p:pic>
    </p:spTree>
    <p:extLst>
      <p:ext uri="{BB962C8B-B14F-4D97-AF65-F5344CB8AC3E}">
        <p14:creationId xmlns:p14="http://schemas.microsoft.com/office/powerpoint/2010/main" val="2067074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84B52-55AB-FDBC-DC90-21A028859D0D}"/>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25287DC1-4BF2-2018-E2D7-87EA6E35827E}"/>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7D3BEA7A-9AE0-AD58-2CC0-AA8ED9A79938}"/>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pic>
        <p:nvPicPr>
          <p:cNvPr id="4" name="Picture 3" descr="A graph showing a number of features&#10;&#10;AI-generated content may be incorrect.">
            <a:extLst>
              <a:ext uri="{FF2B5EF4-FFF2-40B4-BE49-F238E27FC236}">
                <a16:creationId xmlns:a16="http://schemas.microsoft.com/office/drawing/2014/main" id="{ACD4943F-A40B-FD3B-7EF2-F49EFA42624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143172" y="3086100"/>
            <a:ext cx="11582400" cy="6949440"/>
          </a:xfrm>
          <a:prstGeom prst="rect">
            <a:avLst/>
          </a:prstGeom>
        </p:spPr>
      </p:pic>
      <p:sp>
        <p:nvSpPr>
          <p:cNvPr id="13" name="Freeform 13">
            <a:extLst>
              <a:ext uri="{FF2B5EF4-FFF2-40B4-BE49-F238E27FC236}">
                <a16:creationId xmlns:a16="http://schemas.microsoft.com/office/drawing/2014/main" id="{F64AF3D1-7C7E-5DCA-1A3E-BAE03A98F1B4}"/>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36045F18-6879-937E-B113-E5535E2C117C}"/>
              </a:ext>
            </a:extLst>
          </p:cNvPr>
          <p:cNvSpPr txBox="1"/>
          <p:nvPr/>
        </p:nvSpPr>
        <p:spPr>
          <a:xfrm>
            <a:off x="3143172" y="651130"/>
            <a:ext cx="13988562" cy="2554545"/>
          </a:xfrm>
          <a:prstGeom prst="rect">
            <a:avLst/>
          </a:prstGeom>
          <a:noFill/>
        </p:spPr>
        <p:txBody>
          <a:bodyPr wrap="square">
            <a:spAutoFit/>
          </a:bodyPr>
          <a:lstStyle/>
          <a:p>
            <a:r>
              <a:rPr lang="en-US" sz="3200" b="1" dirty="0"/>
              <a:t>Feature Selection Using Mutual Information (MI)</a:t>
            </a:r>
          </a:p>
          <a:p>
            <a:r>
              <a:rPr lang="en-US" sz="3200" dirty="0"/>
              <a:t>	Objective: Identify the most predictive features to reduce dimensionality.</a:t>
            </a:r>
          </a:p>
          <a:p>
            <a:r>
              <a:rPr lang="en-US" sz="3200" dirty="0"/>
              <a:t>	Method:</a:t>
            </a:r>
          </a:p>
          <a:p>
            <a:pPr marL="1828800" lvl="3" indent="-457200">
              <a:buFont typeface="Arial" panose="020B0604020202020204" pitchFamily="34" charset="0"/>
              <a:buChar char="•"/>
            </a:pPr>
            <a:r>
              <a:rPr lang="en-US" sz="3200" dirty="0"/>
              <a:t>Calculated MI scores between each feature and the target.</a:t>
            </a:r>
          </a:p>
          <a:p>
            <a:pPr marL="1828800" lvl="3" indent="-457200">
              <a:buFont typeface="Arial" panose="020B0604020202020204" pitchFamily="34" charset="0"/>
              <a:buChar char="•"/>
            </a:pPr>
            <a:r>
              <a:rPr lang="en-US" sz="3200" dirty="0"/>
              <a:t>Selected the top 26 features (out of 43) with the highest MI scores.</a:t>
            </a:r>
          </a:p>
        </p:txBody>
      </p:sp>
    </p:spTree>
    <p:extLst>
      <p:ext uri="{BB962C8B-B14F-4D97-AF65-F5344CB8AC3E}">
        <p14:creationId xmlns:p14="http://schemas.microsoft.com/office/powerpoint/2010/main" val="13432053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038916-70EE-33A8-B351-388601EA3ED5}"/>
            </a:ext>
          </a:extLst>
        </p:cNvPr>
        <p:cNvGrpSpPr/>
        <p:nvPr/>
      </p:nvGrpSpPr>
      <p:grpSpPr>
        <a:xfrm>
          <a:off x="0" y="0"/>
          <a:ext cx="0" cy="0"/>
          <a:chOff x="0" y="0"/>
          <a:chExt cx="0" cy="0"/>
        </a:xfrm>
      </p:grpSpPr>
      <p:sp>
        <p:nvSpPr>
          <p:cNvPr id="9" name="Freeform 9">
            <a:extLst>
              <a:ext uri="{FF2B5EF4-FFF2-40B4-BE49-F238E27FC236}">
                <a16:creationId xmlns:a16="http://schemas.microsoft.com/office/drawing/2014/main" id="{04DA9B2A-9813-5815-E892-D908F0A8A4BF}"/>
              </a:ext>
            </a:extLst>
          </p:cNvPr>
          <p:cNvSpPr/>
          <p:nvPr/>
        </p:nvSpPr>
        <p:spPr>
          <a:xfrm>
            <a:off x="-734405" y="-1009042"/>
            <a:ext cx="4436419" cy="4824276"/>
          </a:xfrm>
          <a:custGeom>
            <a:avLst/>
            <a:gdLst/>
            <a:ahLst/>
            <a:cxnLst/>
            <a:rect l="l" t="t" r="r" b="b"/>
            <a:pathLst>
              <a:path w="4436419" h="4824276">
                <a:moveTo>
                  <a:pt x="0" y="0"/>
                </a:moveTo>
                <a:lnTo>
                  <a:pt x="4436419" y="0"/>
                </a:lnTo>
                <a:lnTo>
                  <a:pt x="4436419" y="4824276"/>
                </a:lnTo>
                <a:lnTo>
                  <a:pt x="0" y="482427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11" name="Freeform 11">
            <a:extLst>
              <a:ext uri="{FF2B5EF4-FFF2-40B4-BE49-F238E27FC236}">
                <a16:creationId xmlns:a16="http://schemas.microsoft.com/office/drawing/2014/main" id="{E38EC9DD-AD79-5A61-207F-4C0AD66BD965}"/>
              </a:ext>
            </a:extLst>
          </p:cNvPr>
          <p:cNvSpPr/>
          <p:nvPr/>
        </p:nvSpPr>
        <p:spPr>
          <a:xfrm>
            <a:off x="-64837" y="8060016"/>
            <a:ext cx="2312531" cy="2312531"/>
          </a:xfrm>
          <a:custGeom>
            <a:avLst/>
            <a:gdLst/>
            <a:ahLst/>
            <a:cxnLst/>
            <a:rect l="l" t="t" r="r" b="b"/>
            <a:pathLst>
              <a:path w="2312531" h="2312531">
                <a:moveTo>
                  <a:pt x="0" y="0"/>
                </a:moveTo>
                <a:lnTo>
                  <a:pt x="2312531" y="0"/>
                </a:lnTo>
                <a:lnTo>
                  <a:pt x="2312531" y="2312531"/>
                </a:lnTo>
                <a:lnTo>
                  <a:pt x="0" y="2312531"/>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13" name="Freeform 13">
            <a:extLst>
              <a:ext uri="{FF2B5EF4-FFF2-40B4-BE49-F238E27FC236}">
                <a16:creationId xmlns:a16="http://schemas.microsoft.com/office/drawing/2014/main" id="{01EDF322-BA11-7B5F-C52E-AE8745094260}"/>
              </a:ext>
            </a:extLst>
          </p:cNvPr>
          <p:cNvSpPr/>
          <p:nvPr/>
        </p:nvSpPr>
        <p:spPr>
          <a:xfrm flipH="1" flipV="1">
            <a:off x="15975469" y="-127566"/>
            <a:ext cx="2312531" cy="2312531"/>
          </a:xfrm>
          <a:custGeom>
            <a:avLst/>
            <a:gdLst/>
            <a:ahLst/>
            <a:cxnLst/>
            <a:rect l="l" t="t" r="r" b="b"/>
            <a:pathLst>
              <a:path w="2312531" h="2312531">
                <a:moveTo>
                  <a:pt x="2312531" y="2312532"/>
                </a:moveTo>
                <a:lnTo>
                  <a:pt x="0" y="2312532"/>
                </a:lnTo>
                <a:lnTo>
                  <a:pt x="0" y="0"/>
                </a:lnTo>
                <a:lnTo>
                  <a:pt x="2312531" y="0"/>
                </a:lnTo>
                <a:lnTo>
                  <a:pt x="2312531" y="2312532"/>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a:p>
        </p:txBody>
      </p:sp>
      <p:sp>
        <p:nvSpPr>
          <p:cNvPr id="3" name="TextBox 2">
            <a:extLst>
              <a:ext uri="{FF2B5EF4-FFF2-40B4-BE49-F238E27FC236}">
                <a16:creationId xmlns:a16="http://schemas.microsoft.com/office/drawing/2014/main" id="{5E6178CF-6CCE-7B39-C9ED-1AA5D2349070}"/>
              </a:ext>
            </a:extLst>
          </p:cNvPr>
          <p:cNvSpPr txBox="1"/>
          <p:nvPr/>
        </p:nvSpPr>
        <p:spPr>
          <a:xfrm>
            <a:off x="2546838" y="1294473"/>
            <a:ext cx="13194323" cy="1569660"/>
          </a:xfrm>
          <a:prstGeom prst="rect">
            <a:avLst/>
          </a:prstGeom>
          <a:noFill/>
        </p:spPr>
        <p:txBody>
          <a:bodyPr wrap="square">
            <a:spAutoFit/>
          </a:bodyPr>
          <a:lstStyle/>
          <a:p>
            <a:r>
              <a:rPr lang="en-US" sz="3200" b="1" dirty="0"/>
              <a:t>Encoding Categorical Variables</a:t>
            </a:r>
          </a:p>
          <a:p>
            <a:pPr lvl="1"/>
            <a:r>
              <a:rPr lang="en-US" sz="3200" dirty="0"/>
              <a:t>For Tree-Based Models (RF, </a:t>
            </a:r>
            <a:r>
              <a:rPr lang="en-US" sz="3200" dirty="0" err="1"/>
              <a:t>XGBoost</a:t>
            </a:r>
            <a:r>
              <a:rPr lang="en-US" sz="3200" dirty="0"/>
              <a:t>): Used </a:t>
            </a:r>
            <a:r>
              <a:rPr lang="en-US" sz="3200" dirty="0" err="1"/>
              <a:t>LabelEncoder</a:t>
            </a:r>
            <a:r>
              <a:rPr lang="en-US" sz="3200" dirty="0"/>
              <a:t>.</a:t>
            </a:r>
          </a:p>
          <a:p>
            <a:pPr lvl="1"/>
            <a:r>
              <a:rPr lang="en-US" sz="3200" dirty="0"/>
              <a:t>For Neural Network: Applied </a:t>
            </a:r>
            <a:r>
              <a:rPr lang="en-US" sz="3200" dirty="0" err="1"/>
              <a:t>OneHotEncoder</a:t>
            </a:r>
            <a:r>
              <a:rPr lang="en-US" sz="3200" dirty="0"/>
              <a:t> via </a:t>
            </a:r>
            <a:r>
              <a:rPr lang="en-US" sz="3200" dirty="0" err="1"/>
              <a:t>ColumnTransformer</a:t>
            </a:r>
            <a:r>
              <a:rPr lang="en-US" sz="3200" dirty="0"/>
              <a:t>.</a:t>
            </a:r>
          </a:p>
        </p:txBody>
      </p:sp>
      <p:sp>
        <p:nvSpPr>
          <p:cNvPr id="5" name="TextBox 4">
            <a:extLst>
              <a:ext uri="{FF2B5EF4-FFF2-40B4-BE49-F238E27FC236}">
                <a16:creationId xmlns:a16="http://schemas.microsoft.com/office/drawing/2014/main" id="{B8DFADAE-3619-7F98-FBA2-844643AEBD38}"/>
              </a:ext>
            </a:extLst>
          </p:cNvPr>
          <p:cNvSpPr txBox="1"/>
          <p:nvPr/>
        </p:nvSpPr>
        <p:spPr>
          <a:xfrm>
            <a:off x="2546838" y="3284473"/>
            <a:ext cx="14070624" cy="1569660"/>
          </a:xfrm>
          <a:prstGeom prst="rect">
            <a:avLst/>
          </a:prstGeom>
          <a:noFill/>
        </p:spPr>
        <p:txBody>
          <a:bodyPr wrap="square">
            <a:spAutoFit/>
          </a:bodyPr>
          <a:lstStyle/>
          <a:p>
            <a:r>
              <a:rPr lang="en-US" sz="3200" b="1" dirty="0"/>
              <a:t>Handling Class Imbalance with SMOTE</a:t>
            </a:r>
          </a:p>
          <a:p>
            <a:r>
              <a:rPr lang="en-US" sz="3200" dirty="0"/>
              <a:t>	Applied Synthetic Minority Oversampling </a:t>
            </a:r>
            <a:r>
              <a:rPr lang="en-US" sz="3200" b="1" dirty="0"/>
              <a:t>(SMOTE) </a:t>
            </a:r>
            <a:r>
              <a:rPr lang="en-US" sz="3200" dirty="0"/>
              <a:t>to balance classes before 	training.</a:t>
            </a:r>
          </a:p>
        </p:txBody>
      </p:sp>
      <p:pic>
        <p:nvPicPr>
          <p:cNvPr id="6" name="Picture 5">
            <a:extLst>
              <a:ext uri="{FF2B5EF4-FFF2-40B4-BE49-F238E27FC236}">
                <a16:creationId xmlns:a16="http://schemas.microsoft.com/office/drawing/2014/main" id="{561457D2-7E59-C50D-1BA7-C1CB45EB943A}"/>
              </a:ext>
            </a:extLst>
          </p:cNvPr>
          <p:cNvPicPr>
            <a:picLocks noChangeAspect="1"/>
          </p:cNvPicPr>
          <p:nvPr/>
        </p:nvPicPr>
        <p:blipFill>
          <a:blip r:embed="rId6"/>
          <a:stretch>
            <a:fillRect/>
          </a:stretch>
        </p:blipFill>
        <p:spPr>
          <a:xfrm>
            <a:off x="2362200" y="5432868"/>
            <a:ext cx="14398508" cy="3261946"/>
          </a:xfrm>
          <a:prstGeom prst="rect">
            <a:avLst/>
          </a:prstGeom>
        </p:spPr>
      </p:pic>
    </p:spTree>
    <p:extLst>
      <p:ext uri="{BB962C8B-B14F-4D97-AF65-F5344CB8AC3E}">
        <p14:creationId xmlns:p14="http://schemas.microsoft.com/office/powerpoint/2010/main" val="6076228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96</TotalTime>
  <Words>1118</Words>
  <Application>Microsoft Office PowerPoint</Application>
  <PresentationFormat>Custom</PresentationFormat>
  <Paragraphs>159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Calibri</vt:lpstr>
      <vt:lpstr>League Spartan</vt:lpstr>
      <vt:lpstr>ITC Avant Garde Gothic</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Orange Simple Modern Geometric Research Project Presentation </dc:title>
  <cp:lastModifiedBy>PS/2020/007 - EDIRISURIYA O.R.</cp:lastModifiedBy>
  <cp:revision>3</cp:revision>
  <dcterms:created xsi:type="dcterms:W3CDTF">2006-08-16T00:00:00Z</dcterms:created>
  <dcterms:modified xsi:type="dcterms:W3CDTF">2025-06-30T15:59:12Z</dcterms:modified>
  <dc:identifier>DAGrnUZyKBU</dc:identifier>
</cp:coreProperties>
</file>