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6"/>
  </p:notesMasterIdLst>
  <p:sldIdLst>
    <p:sldId id="256" r:id="rId2"/>
    <p:sldId id="258" r:id="rId3"/>
    <p:sldId id="262" r:id="rId4"/>
    <p:sldId id="263" r:id="rId5"/>
    <p:sldId id="264" r:id="rId6"/>
    <p:sldId id="309" r:id="rId7"/>
    <p:sldId id="311" r:id="rId8"/>
    <p:sldId id="312" r:id="rId9"/>
    <p:sldId id="310" r:id="rId10"/>
    <p:sldId id="313" r:id="rId11"/>
    <p:sldId id="314" r:id="rId12"/>
    <p:sldId id="319" r:id="rId13"/>
    <p:sldId id="320" r:id="rId14"/>
    <p:sldId id="321" r:id="rId15"/>
    <p:sldId id="322" r:id="rId16"/>
    <p:sldId id="323" r:id="rId17"/>
    <p:sldId id="315" r:id="rId18"/>
    <p:sldId id="317" r:id="rId19"/>
    <p:sldId id="318" r:id="rId20"/>
    <p:sldId id="332" r:id="rId21"/>
    <p:sldId id="333" r:id="rId22"/>
    <p:sldId id="326" r:id="rId23"/>
    <p:sldId id="334" r:id="rId24"/>
    <p:sldId id="338" r:id="rId25"/>
    <p:sldId id="335" r:id="rId26"/>
    <p:sldId id="339" r:id="rId27"/>
    <p:sldId id="337" r:id="rId28"/>
    <p:sldId id="325" r:id="rId29"/>
    <p:sldId id="324" r:id="rId30"/>
    <p:sldId id="327" r:id="rId31"/>
    <p:sldId id="328" r:id="rId32"/>
    <p:sldId id="329" r:id="rId33"/>
    <p:sldId id="331" r:id="rId34"/>
    <p:sldId id="288" r:id="rId35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9C9798-E2FC-4FE8-9259-3A901D9A9F33}">
  <a:tblStyle styleId="{B59C9798-E2FC-4FE8-9259-3A901D9A9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30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70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7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24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84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47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5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8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48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319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073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28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63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098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20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358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9f665d9e5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9f665d9e5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e33d8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e33d8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3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1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1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rot="10800000" flipH="1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  <p:sldLayoutId id="2147483666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Making A Change Through Boycott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33983" y="3509687"/>
            <a:ext cx="3493738" cy="1193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Prepared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Osid Abu Al-Rub (1183096)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Hamzeh</a:t>
            </a:r>
            <a:r>
              <a:rPr lang="en-US" sz="1800" dirty="0"/>
              <a:t> </a:t>
            </a:r>
            <a:r>
              <a:rPr lang="en-US" sz="1800" dirty="0" err="1"/>
              <a:t>Hawwash</a:t>
            </a:r>
            <a:r>
              <a:rPr lang="en-US" sz="1800" dirty="0"/>
              <a:t> (1180470)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Hashem Abu Al-Teen (1172660)</a:t>
            </a:r>
          </a:p>
        </p:txBody>
      </p:sp>
      <p:sp>
        <p:nvSpPr>
          <p:cNvPr id="4" name="Google Shape;169;p28">
            <a:extLst>
              <a:ext uri="{FF2B5EF4-FFF2-40B4-BE49-F238E27FC236}">
                <a16:creationId xmlns:a16="http://schemas.microsoft.com/office/drawing/2014/main" id="{80C3A1FB-C804-444D-BF90-EF2EAA134E6A}"/>
              </a:ext>
            </a:extLst>
          </p:cNvPr>
          <p:cNvSpPr txBox="1">
            <a:spLocks/>
          </p:cNvSpPr>
          <p:nvPr/>
        </p:nvSpPr>
        <p:spPr>
          <a:xfrm>
            <a:off x="6149992" y="3791725"/>
            <a:ext cx="2919000" cy="62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4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" sz="1800" dirty="0"/>
              <a:t>Supervised By:</a:t>
            </a:r>
          </a:p>
          <a:p>
            <a:pPr algn="l"/>
            <a:r>
              <a:rPr lang="en" sz="1800" dirty="0"/>
              <a:t>Dr. Samer Al-Zain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5" y="966233"/>
            <a:ext cx="7312407" cy="819300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b="1" dirty="0"/>
              <a:t>React-Native is a famous mobile application framework built on </a:t>
            </a:r>
            <a:r>
              <a:rPr lang="en-US" b="1" dirty="0" err="1"/>
              <a:t>Javascript</a:t>
            </a:r>
            <a:r>
              <a:rPr lang="en-US" b="1" dirty="0"/>
              <a:t> that allows you to build android and IOS apps simultaneously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React Native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522553-34FA-4880-B18B-74B8CA03D269}"/>
              </a:ext>
            </a:extLst>
          </p:cNvPr>
          <p:cNvSpPr txBox="1">
            <a:spLocks/>
          </p:cNvSpPr>
          <p:nvPr/>
        </p:nvSpPr>
        <p:spPr>
          <a:xfrm>
            <a:off x="276445" y="2394331"/>
            <a:ext cx="7252337" cy="162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Before react native, developers used to wrap their </a:t>
            </a:r>
            <a:r>
              <a:rPr lang="en-US" dirty="0" err="1"/>
              <a:t>Javascript</a:t>
            </a:r>
            <a:r>
              <a:rPr lang="en-US" dirty="0"/>
              <a:t>-based application with something called a “</a:t>
            </a:r>
            <a:r>
              <a:rPr lang="en-US" dirty="0" err="1"/>
              <a:t>webview</a:t>
            </a:r>
            <a:r>
              <a:rPr lang="en-US" dirty="0"/>
              <a:t>” to use it as a mobile application.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Still gave web experience for mobile users (which is not ideal)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 native will use true native components at runtime via something called the bridge (e.g. </a:t>
            </a:r>
            <a:r>
              <a:rPr lang="en-US" dirty="0" err="1"/>
              <a:t>TextView</a:t>
            </a:r>
            <a:r>
              <a:rPr lang="en-US" dirty="0"/>
              <a:t> For android, </a:t>
            </a:r>
            <a:r>
              <a:rPr lang="en-US" dirty="0" err="1"/>
              <a:t>UITextView</a:t>
            </a:r>
            <a:r>
              <a:rPr lang="en-US" dirty="0"/>
              <a:t> for IOS,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138" y="1173715"/>
            <a:ext cx="1328701" cy="52232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b="1" dirty="0"/>
              <a:t>Advantages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React Native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522553-34FA-4880-B18B-74B8CA03D269}"/>
              </a:ext>
            </a:extLst>
          </p:cNvPr>
          <p:cNvSpPr txBox="1">
            <a:spLocks/>
          </p:cNvSpPr>
          <p:nvPr/>
        </p:nvSpPr>
        <p:spPr>
          <a:xfrm>
            <a:off x="358781" y="1927781"/>
            <a:ext cx="3667413" cy="13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Community driven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Optimal code reuse and cost-saving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Live reload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CF5AC-FEB7-480D-91B2-AAEA5CDAF6E7}"/>
              </a:ext>
            </a:extLst>
          </p:cNvPr>
          <p:cNvSpPr/>
          <p:nvPr/>
        </p:nvSpPr>
        <p:spPr>
          <a:xfrm>
            <a:off x="4527698" y="1017052"/>
            <a:ext cx="88604" cy="371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99F1D3C2-5530-4EC7-A6B8-0C19B0A1114B}"/>
              </a:ext>
            </a:extLst>
          </p:cNvPr>
          <p:cNvSpPr txBox="1">
            <a:spLocks/>
          </p:cNvSpPr>
          <p:nvPr/>
        </p:nvSpPr>
        <p:spPr>
          <a:xfrm>
            <a:off x="6157165" y="1173714"/>
            <a:ext cx="1588693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Disadvantages</a:t>
            </a: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78CAC13F-A980-4A28-84AF-2B338C702693}"/>
              </a:ext>
            </a:extLst>
          </p:cNvPr>
          <p:cNvSpPr txBox="1">
            <a:spLocks/>
          </p:cNvSpPr>
          <p:nvPr/>
        </p:nvSpPr>
        <p:spPr>
          <a:xfrm>
            <a:off x="5117806" y="1927781"/>
            <a:ext cx="3667413" cy="13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 to debug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Difficult to determine UI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Still immature</a:t>
            </a:r>
          </a:p>
        </p:txBody>
      </p:sp>
    </p:spTree>
    <p:extLst>
      <p:ext uri="{BB962C8B-B14F-4D97-AF65-F5344CB8AC3E}">
        <p14:creationId xmlns:p14="http://schemas.microsoft.com/office/powerpoint/2010/main" val="18579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React Native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1" name="Picture 10" descr="How to prevent insert spaces in JSX code - Stack Overflow">
            <a:extLst>
              <a:ext uri="{FF2B5EF4-FFF2-40B4-BE49-F238E27FC236}">
                <a16:creationId xmlns:a16="http://schemas.microsoft.com/office/drawing/2014/main" id="{6495B504-3F0C-42B6-B6F4-2D115FFD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38" y="1534679"/>
            <a:ext cx="3940921" cy="246126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Subtitle 1">
            <a:extLst>
              <a:ext uri="{FF2B5EF4-FFF2-40B4-BE49-F238E27FC236}">
                <a16:creationId xmlns:a16="http://schemas.microsoft.com/office/drawing/2014/main" id="{3468E344-25E4-42B0-A50D-6B5E8A13A556}"/>
              </a:ext>
            </a:extLst>
          </p:cNvPr>
          <p:cNvSpPr txBox="1">
            <a:spLocks/>
          </p:cNvSpPr>
          <p:nvPr/>
        </p:nvSpPr>
        <p:spPr>
          <a:xfrm>
            <a:off x="750334" y="2046134"/>
            <a:ext cx="2800476" cy="143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React native syntax is called JSX. It is represented in an opening and closing tags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BE88C27E-A177-4C43-85FE-1825C1AC581A}"/>
              </a:ext>
            </a:extLst>
          </p:cNvPr>
          <p:cNvSpPr txBox="1">
            <a:spLocks/>
          </p:cNvSpPr>
          <p:nvPr/>
        </p:nvSpPr>
        <p:spPr>
          <a:xfrm>
            <a:off x="5410487" y="3995939"/>
            <a:ext cx="2412230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Figure 2: JSX syntax</a:t>
            </a:r>
          </a:p>
        </p:txBody>
      </p:sp>
    </p:spTree>
    <p:extLst>
      <p:ext uri="{BB962C8B-B14F-4D97-AF65-F5344CB8AC3E}">
        <p14:creationId xmlns:p14="http://schemas.microsoft.com/office/powerpoint/2010/main" val="288873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NodeJS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A360371-45FE-4327-AF06-12BA5E95F1E7}"/>
              </a:ext>
            </a:extLst>
          </p:cNvPr>
          <p:cNvSpPr txBox="1">
            <a:spLocks/>
          </p:cNvSpPr>
          <p:nvPr/>
        </p:nvSpPr>
        <p:spPr>
          <a:xfrm>
            <a:off x="276447" y="1722009"/>
            <a:ext cx="8293550" cy="217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by famous companies like LinkedIn and Uber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Mainly used for building backend services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Nodejs is non-thread blocking. Providing I/O operations without blockage 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Has event loop. Which delegates work to system kernel (usually multi-threaded) and allows for non-thread blockage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3E1BEB6-F162-456F-B2A7-EB775D1E9768}"/>
              </a:ext>
            </a:extLst>
          </p:cNvPr>
          <p:cNvSpPr txBox="1">
            <a:spLocks/>
          </p:cNvSpPr>
          <p:nvPr/>
        </p:nvSpPr>
        <p:spPr>
          <a:xfrm>
            <a:off x="276447" y="872033"/>
            <a:ext cx="8293550" cy="69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Open-source, runtime environment for running </a:t>
            </a:r>
            <a:r>
              <a:rPr lang="en-US" b="1" dirty="0" err="1"/>
              <a:t>Javascript</a:t>
            </a:r>
            <a:r>
              <a:rPr lang="en-US" b="1" dirty="0"/>
              <a:t> application outside of the browser</a:t>
            </a:r>
          </a:p>
        </p:txBody>
      </p:sp>
    </p:spTree>
    <p:extLst>
      <p:ext uri="{BB962C8B-B14F-4D97-AF65-F5344CB8AC3E}">
        <p14:creationId xmlns:p14="http://schemas.microsoft.com/office/powerpoint/2010/main" val="145046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Typescript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A360371-45FE-4327-AF06-12BA5E95F1E7}"/>
              </a:ext>
            </a:extLst>
          </p:cNvPr>
          <p:cNvSpPr txBox="1">
            <a:spLocks/>
          </p:cNvSpPr>
          <p:nvPr/>
        </p:nvSpPr>
        <p:spPr>
          <a:xfrm>
            <a:off x="276447" y="1722010"/>
            <a:ext cx="8293550" cy="16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Why we need types: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Catch errors early before code deployment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Refactor code easily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Diminish the need for a human brain to remember necessary types 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3E1BEB6-F162-456F-B2A7-EB775D1E9768}"/>
              </a:ext>
            </a:extLst>
          </p:cNvPr>
          <p:cNvSpPr txBox="1">
            <a:spLocks/>
          </p:cNvSpPr>
          <p:nvPr/>
        </p:nvSpPr>
        <p:spPr>
          <a:xfrm>
            <a:off x="276447" y="872033"/>
            <a:ext cx="8293550" cy="69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it is a superset of </a:t>
            </a:r>
            <a:r>
              <a:rPr lang="en-US" b="1" dirty="0" err="1"/>
              <a:t>Javascript</a:t>
            </a:r>
            <a:r>
              <a:rPr lang="en-US" b="1" dirty="0"/>
              <a:t> that provides static types and is compiled to plain </a:t>
            </a:r>
            <a:r>
              <a:rPr lang="en-US" b="1" dirty="0" err="1"/>
              <a:t>Javascript</a:t>
            </a:r>
            <a:r>
              <a:rPr lang="en-US" b="1" dirty="0"/>
              <a:t> at runtime</a:t>
            </a:r>
          </a:p>
        </p:txBody>
      </p:sp>
    </p:spTree>
    <p:extLst>
      <p:ext uri="{BB962C8B-B14F-4D97-AF65-F5344CB8AC3E}">
        <p14:creationId xmlns:p14="http://schemas.microsoft.com/office/powerpoint/2010/main" val="33842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8" y="-70884"/>
            <a:ext cx="3394502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A360371-45FE-4327-AF06-12BA5E95F1E7}"/>
              </a:ext>
            </a:extLst>
          </p:cNvPr>
          <p:cNvSpPr txBox="1">
            <a:spLocks/>
          </p:cNvSpPr>
          <p:nvPr/>
        </p:nvSpPr>
        <p:spPr>
          <a:xfrm>
            <a:off x="276447" y="1722010"/>
            <a:ext cx="8293550" cy="16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Powered by oracle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to learn and use 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3E1BEB6-F162-456F-B2A7-EB775D1E9768}"/>
              </a:ext>
            </a:extLst>
          </p:cNvPr>
          <p:cNvSpPr txBox="1">
            <a:spLocks/>
          </p:cNvSpPr>
          <p:nvPr/>
        </p:nvSpPr>
        <p:spPr>
          <a:xfrm>
            <a:off x="276447" y="872033"/>
            <a:ext cx="8293550" cy="69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Relational Database Management System that is responsible for handling and saving data</a:t>
            </a:r>
          </a:p>
        </p:txBody>
      </p:sp>
    </p:spTree>
    <p:extLst>
      <p:ext uri="{BB962C8B-B14F-4D97-AF65-F5344CB8AC3E}">
        <p14:creationId xmlns:p14="http://schemas.microsoft.com/office/powerpoint/2010/main" val="216131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8" y="-70884"/>
            <a:ext cx="3394502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Barcodes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A360371-45FE-4327-AF06-12BA5E95F1E7}"/>
              </a:ext>
            </a:extLst>
          </p:cNvPr>
          <p:cNvSpPr txBox="1">
            <a:spLocks/>
          </p:cNvSpPr>
          <p:nvPr/>
        </p:nvSpPr>
        <p:spPr>
          <a:xfrm>
            <a:off x="276447" y="1722009"/>
            <a:ext cx="2736111" cy="226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There’s two types of barcodes: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1D barcodes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2D barcodes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Because products have 1D barcodes, we will be using them.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3E1BEB6-F162-456F-B2A7-EB775D1E9768}"/>
              </a:ext>
            </a:extLst>
          </p:cNvPr>
          <p:cNvSpPr txBox="1">
            <a:spLocks/>
          </p:cNvSpPr>
          <p:nvPr/>
        </p:nvSpPr>
        <p:spPr>
          <a:xfrm>
            <a:off x="276447" y="872033"/>
            <a:ext cx="8293550" cy="69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Barcodes are black and white lines/symbols that are read by a scanner</a:t>
            </a:r>
          </a:p>
        </p:txBody>
      </p:sp>
      <p:pic>
        <p:nvPicPr>
          <p:cNvPr id="7" name="image2.jpg">
            <a:extLst>
              <a:ext uri="{FF2B5EF4-FFF2-40B4-BE49-F238E27FC236}">
                <a16:creationId xmlns:a16="http://schemas.microsoft.com/office/drawing/2014/main" id="{8A500C02-C453-4CA6-AEFC-3880F791D40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34966" y="1793521"/>
            <a:ext cx="4592955" cy="185801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8DA7D02A-25FC-4F6E-823B-5A82CC2B3B11}"/>
              </a:ext>
            </a:extLst>
          </p:cNvPr>
          <p:cNvSpPr txBox="1">
            <a:spLocks/>
          </p:cNvSpPr>
          <p:nvPr/>
        </p:nvSpPr>
        <p:spPr>
          <a:xfrm>
            <a:off x="5056068" y="3614515"/>
            <a:ext cx="2412230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Figure 3: Barcodes</a:t>
            </a:r>
          </a:p>
        </p:txBody>
      </p:sp>
    </p:spTree>
    <p:extLst>
      <p:ext uri="{BB962C8B-B14F-4D97-AF65-F5344CB8AC3E}">
        <p14:creationId xmlns:p14="http://schemas.microsoft.com/office/powerpoint/2010/main" val="84332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Related Work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09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1380457"/>
            <a:ext cx="8386290" cy="325205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dirty="0">
                <a:latin typeface="Encode Sans Semi Condensed" panose="020B0604020202020204" charset="0"/>
                <a:ea typeface="Times New Roman" panose="02020603050405020304" pitchFamily="18" charset="0"/>
              </a:rPr>
              <a:t>These are few of the existing applications that deliver parts of the features our app has:</a:t>
            </a:r>
            <a:endParaRPr lang="en-US" dirty="0">
              <a:effectLst/>
              <a:latin typeface="Encode Sans Semi Condensed" panose="020B0604020202020204" charset="0"/>
              <a:ea typeface="Times New Roman" panose="02020603050405020304" pitchFamily="18" charset="0"/>
            </a:endParaRP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Buycott : 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Explore and join campaigns.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Suggest a new product.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Scan products.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QR &amp; Barcode scanner :  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Scan barcodes and gives info on the products.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Facebook :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Share posts and thoughts about the campaigns via Facebook groups, pages or personal profiles.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Similar Apps</a:t>
            </a:r>
          </a:p>
        </p:txBody>
      </p:sp>
    </p:spTree>
    <p:extLst>
      <p:ext uri="{BB962C8B-B14F-4D97-AF65-F5344CB8AC3E}">
        <p14:creationId xmlns:p14="http://schemas.microsoft.com/office/powerpoint/2010/main" val="97900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1;p36">
            <a:extLst>
              <a:ext uri="{FF2B5EF4-FFF2-40B4-BE49-F238E27FC236}">
                <a16:creationId xmlns:a16="http://schemas.microsoft.com/office/drawing/2014/main" id="{F2024AD3-3009-4962-BACD-2D54488262C4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B997AAE7-7DC1-4125-866B-CBF9A1B5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1380457"/>
            <a:ext cx="8386290" cy="3252055"/>
          </a:xfrm>
        </p:spPr>
        <p:txBody>
          <a:bodyPr/>
          <a:lstStyle/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Encode Sans Semi Condensed" panose="020B0604020202020204" charset="0"/>
              </a:rPr>
              <a:t>Buycott</a:t>
            </a:r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Old application with last update in 2016.</a:t>
            </a:r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Lacks any user generated content.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Encode Sans Semi Condensed" panose="020B0604020202020204" charset="0"/>
              </a:rPr>
              <a:t>QR &amp; Barcode Scanner</a:t>
            </a:r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Only include scanning codes.</a:t>
            </a:r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Shows barcode number only after scanning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Encode Sans Semi Condensed" panose="020B0604020202020204" charset="0"/>
              </a:rPr>
              <a:t>Facebook</a:t>
            </a:r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Silencing voices</a:t>
            </a:r>
          </a:p>
          <a:p>
            <a:pPr marL="7683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Encode Sans Semi Condensed" panose="020B0604020202020204" charset="0"/>
              </a:rPr>
              <a:t>Privacy concerns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C21B7A-EE62-470F-B15C-47744409D6AC}"/>
              </a:ext>
            </a:extLst>
          </p:cNvPr>
          <p:cNvSpPr/>
          <p:nvPr/>
        </p:nvSpPr>
        <p:spPr>
          <a:xfrm>
            <a:off x="5765928" y="2731387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4B5581-3965-43B2-8D4F-1C3C92E412FC}"/>
              </a:ext>
            </a:extLst>
          </p:cNvPr>
          <p:cNvSpPr/>
          <p:nvPr/>
        </p:nvSpPr>
        <p:spPr>
          <a:xfrm>
            <a:off x="5765928" y="437237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C86DDA-F9C9-42E4-A5FC-2D187DE841B6}"/>
              </a:ext>
            </a:extLst>
          </p:cNvPr>
          <p:cNvSpPr/>
          <p:nvPr/>
        </p:nvSpPr>
        <p:spPr>
          <a:xfrm>
            <a:off x="3517750" y="427165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BC727-9B26-4641-B459-E982A6AAFA19}"/>
              </a:ext>
            </a:extLst>
          </p:cNvPr>
          <p:cNvSpPr/>
          <p:nvPr/>
        </p:nvSpPr>
        <p:spPr>
          <a:xfrm>
            <a:off x="3517750" y="2721862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8"/>
          </p:nvPr>
        </p:nvSpPr>
        <p:spPr>
          <a:xfrm>
            <a:off x="3859732" y="1718606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Related Work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259180" y="459041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3826559" y="437237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4"/>
          </p:nvPr>
        </p:nvSpPr>
        <p:spPr>
          <a:xfrm>
            <a:off x="3259180" y="1135816"/>
            <a:ext cx="67332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3828658" y="1097716"/>
            <a:ext cx="2499969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Technologies Used</a:t>
            </a:r>
            <a:endParaRPr b="1"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7"/>
          </p:nvPr>
        </p:nvSpPr>
        <p:spPr>
          <a:xfrm>
            <a:off x="3295265" y="1763292"/>
            <a:ext cx="637235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" name="Google Shape;181;p30">
            <a:extLst>
              <a:ext uri="{FF2B5EF4-FFF2-40B4-BE49-F238E27FC236}">
                <a16:creationId xmlns:a16="http://schemas.microsoft.com/office/drawing/2014/main" id="{3D891065-515F-4977-88EF-3900172CC4B2}"/>
              </a:ext>
            </a:extLst>
          </p:cNvPr>
          <p:cNvSpPr txBox="1">
            <a:spLocks/>
          </p:cNvSpPr>
          <p:nvPr/>
        </p:nvSpPr>
        <p:spPr>
          <a:xfrm>
            <a:off x="3850543" y="2387817"/>
            <a:ext cx="21012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/>
              <a:t>System Analysis</a:t>
            </a:r>
          </a:p>
        </p:txBody>
      </p:sp>
      <p:sp>
        <p:nvSpPr>
          <p:cNvPr id="23" name="Google Shape;188;p30">
            <a:extLst>
              <a:ext uri="{FF2B5EF4-FFF2-40B4-BE49-F238E27FC236}">
                <a16:creationId xmlns:a16="http://schemas.microsoft.com/office/drawing/2014/main" id="{AE74641F-9C52-4329-B930-A9130D694782}"/>
              </a:ext>
            </a:extLst>
          </p:cNvPr>
          <p:cNvSpPr txBox="1">
            <a:spLocks/>
          </p:cNvSpPr>
          <p:nvPr/>
        </p:nvSpPr>
        <p:spPr>
          <a:xfrm>
            <a:off x="3286076" y="2432503"/>
            <a:ext cx="6733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3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4" name="Google Shape;181;p30">
            <a:extLst>
              <a:ext uri="{FF2B5EF4-FFF2-40B4-BE49-F238E27FC236}">
                <a16:creationId xmlns:a16="http://schemas.microsoft.com/office/drawing/2014/main" id="{A38E993B-FC40-4B20-B29A-058FA9316C94}"/>
              </a:ext>
            </a:extLst>
          </p:cNvPr>
          <p:cNvSpPr txBox="1">
            <a:spLocks/>
          </p:cNvSpPr>
          <p:nvPr/>
        </p:nvSpPr>
        <p:spPr>
          <a:xfrm>
            <a:off x="3859732" y="3114678"/>
            <a:ext cx="21012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/>
              <a:t>System Design</a:t>
            </a:r>
          </a:p>
        </p:txBody>
      </p:sp>
      <p:sp>
        <p:nvSpPr>
          <p:cNvPr id="25" name="Google Shape;188;p30">
            <a:extLst>
              <a:ext uri="{FF2B5EF4-FFF2-40B4-BE49-F238E27FC236}">
                <a16:creationId xmlns:a16="http://schemas.microsoft.com/office/drawing/2014/main" id="{A7374A36-15BF-4396-9561-054BA145EC7B}"/>
              </a:ext>
            </a:extLst>
          </p:cNvPr>
          <p:cNvSpPr txBox="1">
            <a:spLocks/>
          </p:cNvSpPr>
          <p:nvPr/>
        </p:nvSpPr>
        <p:spPr>
          <a:xfrm>
            <a:off x="3295265" y="3159364"/>
            <a:ext cx="6733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3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0" name="Google Shape;181;p30">
            <a:extLst>
              <a:ext uri="{FF2B5EF4-FFF2-40B4-BE49-F238E27FC236}">
                <a16:creationId xmlns:a16="http://schemas.microsoft.com/office/drawing/2014/main" id="{3CBE2702-1454-4E74-BFAF-BD169C100560}"/>
              </a:ext>
            </a:extLst>
          </p:cNvPr>
          <p:cNvSpPr txBox="1">
            <a:spLocks/>
          </p:cNvSpPr>
          <p:nvPr/>
        </p:nvSpPr>
        <p:spPr>
          <a:xfrm>
            <a:off x="3850543" y="3841539"/>
            <a:ext cx="21012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/>
              <a:t>Conclusion</a:t>
            </a:r>
          </a:p>
        </p:txBody>
      </p:sp>
      <p:sp>
        <p:nvSpPr>
          <p:cNvPr id="21" name="Google Shape;188;p30">
            <a:extLst>
              <a:ext uri="{FF2B5EF4-FFF2-40B4-BE49-F238E27FC236}">
                <a16:creationId xmlns:a16="http://schemas.microsoft.com/office/drawing/2014/main" id="{24994338-8BAA-4286-8A83-1F14C6F59EBC}"/>
              </a:ext>
            </a:extLst>
          </p:cNvPr>
          <p:cNvSpPr txBox="1">
            <a:spLocks/>
          </p:cNvSpPr>
          <p:nvPr/>
        </p:nvSpPr>
        <p:spPr>
          <a:xfrm>
            <a:off x="3286076" y="3886225"/>
            <a:ext cx="6733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3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1;p36">
            <a:extLst>
              <a:ext uri="{FF2B5EF4-FFF2-40B4-BE49-F238E27FC236}">
                <a16:creationId xmlns:a16="http://schemas.microsoft.com/office/drawing/2014/main" id="{F2024AD3-3009-4962-BACD-2D54488262C4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Our advantages</a:t>
            </a: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B997AAE7-7DC1-4125-866B-CBF9A1B5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1380457"/>
            <a:ext cx="8386290" cy="325205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sz="1600" dirty="0">
                <a:latin typeface="Encode Sans Semi Condensed" panose="020B0604020202020204" charset="0"/>
              </a:rPr>
              <a:t>Our app includes features included in the previous apps with more :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Scan products and get detailed info.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Focus on user generated content.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Browse, create, manage and join campaigns.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Up-to-date application built using the latest technologies in the market.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Full privacy on user's data.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Freedom of speech. 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Encode Sans Semi Condensed" panose="020B0604020202020204" charset="0"/>
            </a:endParaRP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3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Analysis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6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System Analysis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76068E1E-EC9E-4075-8836-F4A49E8E1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43" y="970320"/>
            <a:ext cx="8386290" cy="2835197"/>
          </a:xfrm>
        </p:spPr>
        <p:txBody>
          <a:bodyPr/>
          <a:lstStyle/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System analysis model for the mobile app. It will include :</a:t>
            </a:r>
            <a:endParaRPr lang="en-US" dirty="0"/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 case diagram.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sequence diagram.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user and system requirements, and some other diagrams. 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diagrams are needed to showcase and simplify the process that the application is built upon, and the user-system requirements are needed to clarify what are the features exactly and how they are going to be used with details.</a:t>
            </a:r>
            <a:endParaRPr lang="en-US" sz="1600" dirty="0">
              <a:latin typeface="Encode Sans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15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User Requirements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9B2D5B-F53A-4956-8159-ED189AC3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43" y="970321"/>
            <a:ext cx="8386290" cy="905543"/>
          </a:xfrm>
        </p:spPr>
        <p:txBody>
          <a:bodyPr/>
          <a:lstStyle/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Those are the main user requirements in our app. 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65E82-5E7B-4B3B-A7C5-A25D6E7CC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" y="1912758"/>
            <a:ext cx="7388859" cy="2944638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2D92505F-5EF4-48C4-8F86-537C4690FAA0}"/>
              </a:ext>
            </a:extLst>
          </p:cNvPr>
          <p:cNvSpPr txBox="1">
            <a:spLocks/>
          </p:cNvSpPr>
          <p:nvPr/>
        </p:nvSpPr>
        <p:spPr>
          <a:xfrm>
            <a:off x="3633060" y="1477103"/>
            <a:ext cx="3143423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Table 1: Requirements table</a:t>
            </a:r>
          </a:p>
        </p:txBody>
      </p:sp>
    </p:spTree>
    <p:extLst>
      <p:ext uri="{BB962C8B-B14F-4D97-AF65-F5344CB8AC3E}">
        <p14:creationId xmlns:p14="http://schemas.microsoft.com/office/powerpoint/2010/main" val="307470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706679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User Requirements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9B2D5B-F53A-4956-8159-ED189AC3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43" y="970321"/>
            <a:ext cx="8386290" cy="90554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dirty="0">
                <a:latin typeface="Encode Sans Semi Condensed" panose="020B0604020202020204" charset="0"/>
              </a:rPr>
              <a:t> 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7EBE2-D492-467E-BF53-8D1CBF9C0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10" y="836295"/>
            <a:ext cx="6955148" cy="367191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A8FC692B-7623-4911-AAFC-55BD6A2A5741}"/>
              </a:ext>
            </a:extLst>
          </p:cNvPr>
          <p:cNvSpPr txBox="1">
            <a:spLocks/>
          </p:cNvSpPr>
          <p:nvPr/>
        </p:nvSpPr>
        <p:spPr>
          <a:xfrm>
            <a:off x="3777011" y="4468947"/>
            <a:ext cx="2595436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Figure 4: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24584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Activity Diagram 1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9B2D5B-F53A-4956-8159-ED189AC3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43" y="970321"/>
            <a:ext cx="8386290" cy="905543"/>
          </a:xfrm>
        </p:spPr>
        <p:txBody>
          <a:bodyPr/>
          <a:lstStyle/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Creating account activity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83750-8D50-4202-8197-E0DB9E72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464" y="970321"/>
            <a:ext cx="5171454" cy="3362180"/>
          </a:xfrm>
          <a:prstGeom prst="rect">
            <a:avLst/>
          </a:prstGeom>
        </p:spPr>
      </p:pic>
      <p:sp>
        <p:nvSpPr>
          <p:cNvPr id="7" name="Subtitle 1">
            <a:extLst>
              <a:ext uri="{FF2B5EF4-FFF2-40B4-BE49-F238E27FC236}">
                <a16:creationId xmlns:a16="http://schemas.microsoft.com/office/drawing/2014/main" id="{7BDBFDBD-57B1-446B-ABC6-B8F874A4DD7E}"/>
              </a:ext>
            </a:extLst>
          </p:cNvPr>
          <p:cNvSpPr txBox="1">
            <a:spLocks/>
          </p:cNvSpPr>
          <p:nvPr/>
        </p:nvSpPr>
        <p:spPr>
          <a:xfrm>
            <a:off x="4667963" y="4293243"/>
            <a:ext cx="3122158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Figure 5: Create account activity  </a:t>
            </a:r>
          </a:p>
        </p:txBody>
      </p:sp>
    </p:spTree>
    <p:extLst>
      <p:ext uri="{BB962C8B-B14F-4D97-AF65-F5344CB8AC3E}">
        <p14:creationId xmlns:p14="http://schemas.microsoft.com/office/powerpoint/2010/main" val="212121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Activity Diagram 2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9B2D5B-F53A-4956-8159-ED189AC3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43" y="970321"/>
            <a:ext cx="8386290" cy="905543"/>
          </a:xfrm>
        </p:spPr>
        <p:txBody>
          <a:bodyPr/>
          <a:lstStyle/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scanning the product activity</a:t>
            </a:r>
            <a:endParaRPr lang="en-US" dirty="0">
              <a:latin typeface="Encode Sans Semi Condensed" panose="020B0604020202020204" charset="0"/>
            </a:endParaRP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Encode Sans Semi Condensed" panose="020B0604020202020204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7BDBFDBD-57B1-446B-ABC6-B8F874A4DD7E}"/>
              </a:ext>
            </a:extLst>
          </p:cNvPr>
          <p:cNvSpPr txBox="1">
            <a:spLocks/>
          </p:cNvSpPr>
          <p:nvPr/>
        </p:nvSpPr>
        <p:spPr>
          <a:xfrm>
            <a:off x="4667963" y="4293243"/>
            <a:ext cx="3122158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Figure 6: Scanning product activity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6770A-B280-430E-8857-EF74C48C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78" y="1040434"/>
            <a:ext cx="5009215" cy="32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4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Software Architecture 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9B2D5B-F53A-4956-8159-ED189AC3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43" y="970321"/>
            <a:ext cx="8386290" cy="905543"/>
          </a:xfrm>
        </p:spPr>
        <p:txBody>
          <a:bodyPr/>
          <a:lstStyle/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architecture diagram is a high-level diagram that shows the application basic structure, it consists of the following: </a:t>
            </a:r>
            <a:endParaRPr lang="en-US" sz="1200" dirty="0">
              <a:latin typeface="Encode Sans Semi Condensed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D754E-2E4A-44A2-BCF2-D382F39B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198" y="1518802"/>
            <a:ext cx="4600994" cy="2979691"/>
          </a:xfrm>
          <a:prstGeom prst="rect">
            <a:avLst/>
          </a:prstGeom>
        </p:spPr>
      </p:pic>
      <p:sp>
        <p:nvSpPr>
          <p:cNvPr id="7" name="Subtitle 1">
            <a:extLst>
              <a:ext uri="{FF2B5EF4-FFF2-40B4-BE49-F238E27FC236}">
                <a16:creationId xmlns:a16="http://schemas.microsoft.com/office/drawing/2014/main" id="{DE4F2A3A-DBC5-46FA-BE45-8B4FF09A8060}"/>
              </a:ext>
            </a:extLst>
          </p:cNvPr>
          <p:cNvSpPr txBox="1">
            <a:spLocks/>
          </p:cNvSpPr>
          <p:nvPr/>
        </p:nvSpPr>
        <p:spPr>
          <a:xfrm>
            <a:off x="4439588" y="4440044"/>
            <a:ext cx="2412230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Figure 7: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15111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Design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81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51D137B3-B751-4C59-8DCB-F61F6427E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1380457"/>
            <a:ext cx="8386290" cy="3215927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endParaRPr lang="en-US" sz="1100" dirty="0">
              <a:latin typeface="Encode Sans Semi Condensed" panose="020B0604020202020204" charset="0"/>
            </a:endParaRPr>
          </a:p>
          <a:p>
            <a:pPr marL="139700" indent="0" algn="just">
              <a:lnSpc>
                <a:spcPct val="150000"/>
              </a:lnSpc>
            </a:pPr>
            <a:endParaRPr lang="en-US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All interfaces are done using Adobe XD.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Features such ass Repetition Grid &amp; Components are used to make things easier and faster.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The export feature is used to output high definition interfaces.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Some interfaces were inspired from famous apps to give the user a feeling of familiarity.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User Experience was also taken into consideration, such as decluttering, offloading tasks, correct usage of colors, and much more.</a:t>
            </a:r>
          </a:p>
        </p:txBody>
      </p:sp>
      <p:sp>
        <p:nvSpPr>
          <p:cNvPr id="5" name="Google Shape;231;p36">
            <a:extLst>
              <a:ext uri="{FF2B5EF4-FFF2-40B4-BE49-F238E27FC236}">
                <a16:creationId xmlns:a16="http://schemas.microsoft.com/office/drawing/2014/main" id="{9BBA565B-B88A-40FE-ABE4-B7C5BDBBF6C1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62611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 flipH="1">
            <a:off x="1561703" y="742975"/>
            <a:ext cx="2896832" cy="365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 best way to boycott is to build you own”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 flipH="1">
            <a:off x="6642200" y="1712250"/>
            <a:ext cx="2254846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Chuck D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1;p36">
            <a:extLst>
              <a:ext uri="{FF2B5EF4-FFF2-40B4-BE49-F238E27FC236}">
                <a16:creationId xmlns:a16="http://schemas.microsoft.com/office/drawing/2014/main" id="{F2024AD3-3009-4962-BACD-2D54488262C4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User Interface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46DBCE4A-7E7E-4B86-9BAA-251A430B7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5384" y="1081715"/>
            <a:ext cx="2078333" cy="435196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sz="1100" dirty="0">
                <a:latin typeface="Encode Sans Semi Condensed" panose="020B0604020202020204" charset="0"/>
              </a:rPr>
              <a:t>Interface for the Post section</a:t>
            </a:r>
          </a:p>
        </p:txBody>
      </p:sp>
      <p:sp>
        <p:nvSpPr>
          <p:cNvPr id="14" name="Subtitle 1">
            <a:extLst>
              <a:ext uri="{FF2B5EF4-FFF2-40B4-BE49-F238E27FC236}">
                <a16:creationId xmlns:a16="http://schemas.microsoft.com/office/drawing/2014/main" id="{F9E00FD5-0E3F-4D89-A7DC-64B68A2F10D5}"/>
              </a:ext>
            </a:extLst>
          </p:cNvPr>
          <p:cNvSpPr txBox="1">
            <a:spLocks/>
          </p:cNvSpPr>
          <p:nvPr/>
        </p:nvSpPr>
        <p:spPr>
          <a:xfrm>
            <a:off x="200838" y="1093237"/>
            <a:ext cx="2615853" cy="43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sz="1100" dirty="0">
                <a:latin typeface="Encode Sans Semi Condensed" panose="020B0604020202020204" charset="0"/>
              </a:rPr>
              <a:t>Registering for an account interface</a:t>
            </a: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DBCF8ECA-969E-4630-883A-6E661BD76304}"/>
              </a:ext>
            </a:extLst>
          </p:cNvPr>
          <p:cNvSpPr txBox="1">
            <a:spLocks/>
          </p:cNvSpPr>
          <p:nvPr/>
        </p:nvSpPr>
        <p:spPr>
          <a:xfrm>
            <a:off x="6093294" y="1088135"/>
            <a:ext cx="2859798" cy="43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ctr">
              <a:lnSpc>
                <a:spcPct val="150000"/>
              </a:lnSpc>
            </a:pPr>
            <a:r>
              <a:rPr lang="en-US" sz="1100" dirty="0">
                <a:latin typeface="Encode Sans Semi Condensed" panose="020B0604020202020204" charset="0"/>
              </a:rPr>
              <a:t>Searching for a specific campaign/product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EEFE2-683F-4EFC-9768-F28AC9E6670B}"/>
              </a:ext>
            </a:extLst>
          </p:cNvPr>
          <p:cNvSpPr txBox="1"/>
          <p:nvPr/>
        </p:nvSpPr>
        <p:spPr>
          <a:xfrm>
            <a:off x="569319" y="4366208"/>
            <a:ext cx="18302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en-US" b="1" dirty="0">
                <a:latin typeface="Encode Sans Semi Condensed" panose="020B0604020202020204" charset="0"/>
              </a:rPr>
              <a:t>Figure 8: Register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5BAEE-A107-47A4-BFD1-631F964C5E04}"/>
              </a:ext>
            </a:extLst>
          </p:cNvPr>
          <p:cNvSpPr txBox="1"/>
          <p:nvPr/>
        </p:nvSpPr>
        <p:spPr>
          <a:xfrm>
            <a:off x="3790320" y="4366208"/>
            <a:ext cx="1563358" cy="372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en-US" b="1" dirty="0">
                <a:latin typeface="Encode Sans Semi Condensed" panose="020B0604020202020204" charset="0"/>
              </a:rPr>
              <a:t>Figure 9: Post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0A0ED-D498-48B0-8E0B-43011404ECEA}"/>
              </a:ext>
            </a:extLst>
          </p:cNvPr>
          <p:cNvSpPr txBox="1"/>
          <p:nvPr/>
        </p:nvSpPr>
        <p:spPr>
          <a:xfrm>
            <a:off x="6606469" y="4366208"/>
            <a:ext cx="17013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en-US" b="1" dirty="0">
                <a:latin typeface="Encode Sans Semi Condensed" panose="020B0604020202020204" charset="0"/>
              </a:rPr>
              <a:t>Figure 10: Search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C0F588-7614-4B2D-BC3E-46A17063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45" y="1674997"/>
            <a:ext cx="1425389" cy="2533124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545E24-4F0F-4F14-B17B-221D92941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05" y="1716414"/>
            <a:ext cx="1425389" cy="2491707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DF4A4E-CF4F-4328-AC71-550D7A6D5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40" y="1716414"/>
            <a:ext cx="1425389" cy="2535292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2406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Work Plan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020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51D137B3-B751-4C59-8DCB-F61F6427E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1380457"/>
            <a:ext cx="8386290" cy="3215927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dirty="0">
                <a:latin typeface="Encode Sans Semi Condensed" panose="020B0604020202020204" charset="0"/>
              </a:rPr>
              <a:t>Boycotting is  the way to change for people. The main idea of this project and is to help ordinary people fight without a weapon or violence.</a:t>
            </a:r>
          </a:p>
          <a:p>
            <a:pPr marL="139700" indent="0" algn="just">
              <a:lnSpc>
                <a:spcPct val="150000"/>
              </a:lnSpc>
            </a:pPr>
            <a:endParaRPr lang="en-US" dirty="0">
              <a:latin typeface="Encode Sans Semi Condensed" panose="020B0604020202020204" charset="0"/>
            </a:endParaRPr>
          </a:p>
          <a:p>
            <a:pPr marL="139700" indent="0" algn="just">
              <a:lnSpc>
                <a:spcPct val="150000"/>
              </a:lnSpc>
            </a:pPr>
            <a:r>
              <a:rPr lang="en-US" dirty="0">
                <a:latin typeface="Encode Sans Semi Condensed" panose="020B0604020202020204" charset="0"/>
              </a:rPr>
              <a:t>Complexities faced/are going to face:</a:t>
            </a:r>
          </a:p>
          <a:p>
            <a:pPr marL="139700" indent="0" algn="just">
              <a:lnSpc>
                <a:spcPct val="150000"/>
              </a:lnSpc>
            </a:pPr>
            <a:endParaRPr lang="en-US" dirty="0">
              <a:latin typeface="Encode Sans Semi Condensed" panose="020B0604020202020204" charset="0"/>
            </a:endParaRP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All technologies used in development are new to us, and will be learned from scratch.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ncode Sans Semi Condensed" panose="020B0604020202020204" charset="0"/>
              </a:rPr>
              <a:t>Debugging will prove to be a challenge as we’ll be debugging for several platforms at once.</a:t>
            </a:r>
          </a:p>
          <a:p>
            <a:pPr marL="3111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Encode Sans Semi Condensed" panose="020B0604020202020204" charset="0"/>
            </a:endParaRPr>
          </a:p>
        </p:txBody>
      </p:sp>
      <p:sp>
        <p:nvSpPr>
          <p:cNvPr id="5" name="Google Shape;231;p36">
            <a:extLst>
              <a:ext uri="{FF2B5EF4-FFF2-40B4-BE49-F238E27FC236}">
                <a16:creationId xmlns:a16="http://schemas.microsoft.com/office/drawing/2014/main" id="{9BBA565B-B88A-40FE-ABE4-B7C5BDBBF6C1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978305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Conclusion &amp; Complexities</a:t>
            </a:r>
          </a:p>
        </p:txBody>
      </p:sp>
    </p:spTree>
    <p:extLst>
      <p:ext uri="{BB962C8B-B14F-4D97-AF65-F5344CB8AC3E}">
        <p14:creationId xmlns:p14="http://schemas.microsoft.com/office/powerpoint/2010/main" val="341733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1;p36">
            <a:extLst>
              <a:ext uri="{FF2B5EF4-FFF2-40B4-BE49-F238E27FC236}">
                <a16:creationId xmlns:a16="http://schemas.microsoft.com/office/drawing/2014/main" id="{9BBA565B-B88A-40FE-ABE4-B7C5BDBBF6C1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978305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Work Plan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B714BA-B5AB-4BC2-9F0C-79F50A84A49E}"/>
              </a:ext>
            </a:extLst>
          </p:cNvPr>
          <p:cNvGraphicFramePr>
            <a:graphicFrameLocks noGrp="1"/>
          </p:cNvGraphicFramePr>
          <p:nvPr/>
        </p:nvGraphicFramePr>
        <p:xfrm>
          <a:off x="1603375" y="2037715"/>
          <a:ext cx="5937250" cy="1645920"/>
        </p:xfrm>
        <a:graphic>
          <a:graphicData uri="http://schemas.openxmlformats.org/drawingml/2006/table">
            <a:tbl>
              <a:tblPr firstRow="1" firstCol="1" bandRow="1">
                <a:tableStyleId>{B59C9798-E2FC-4FE8-9259-3A901D9A9F33}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874757873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34710308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14093957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Goals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817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Review Report &amp; Requirements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 Week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795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Frontend Code &amp;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Four Weeks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1061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Backend Code &amp;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Six Weeks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1904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Integration &amp;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Three Weeks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7425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E2E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Two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897855"/>
                  </a:ext>
                </a:extLst>
              </a:tr>
            </a:tbl>
          </a:graphicData>
        </a:graphic>
      </p:graphicFrame>
      <p:sp>
        <p:nvSpPr>
          <p:cNvPr id="7" name="Subtitle 1">
            <a:extLst>
              <a:ext uri="{FF2B5EF4-FFF2-40B4-BE49-F238E27FC236}">
                <a16:creationId xmlns:a16="http://schemas.microsoft.com/office/drawing/2014/main" id="{C3EEBFB5-BFC5-4A7C-9AA4-76D0A8C5A9AA}"/>
              </a:ext>
            </a:extLst>
          </p:cNvPr>
          <p:cNvSpPr txBox="1">
            <a:spLocks/>
          </p:cNvSpPr>
          <p:nvPr/>
        </p:nvSpPr>
        <p:spPr>
          <a:xfrm>
            <a:off x="3418502" y="1515390"/>
            <a:ext cx="3143423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Table </a:t>
            </a:r>
            <a:r>
              <a:rPr lang="ar-SA" b="1" dirty="0"/>
              <a:t>2</a:t>
            </a:r>
            <a:r>
              <a:rPr lang="en-US" b="1" dirty="0"/>
              <a:t>:</a:t>
            </a:r>
            <a:r>
              <a:rPr lang="ar-SA" b="1" dirty="0"/>
              <a:t> </a:t>
            </a:r>
            <a:r>
              <a:rPr lang="en-US" b="1" dirty="0"/>
              <a:t> Work Plan</a:t>
            </a:r>
          </a:p>
        </p:txBody>
      </p:sp>
    </p:spTree>
    <p:extLst>
      <p:ext uri="{BB962C8B-B14F-4D97-AF65-F5344CB8AC3E}">
        <p14:creationId xmlns:p14="http://schemas.microsoft.com/office/powerpoint/2010/main" val="148211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0"/>
          <p:cNvSpPr txBox="1">
            <a:spLocks noGrp="1"/>
          </p:cNvSpPr>
          <p:nvPr>
            <p:ph type="ctrTitle"/>
          </p:nvPr>
        </p:nvSpPr>
        <p:spPr>
          <a:xfrm>
            <a:off x="1329730" y="0"/>
            <a:ext cx="6328074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</a:t>
            </a:r>
            <a:endParaRPr dirty="0"/>
          </a:p>
        </p:txBody>
      </p:sp>
      <p:sp>
        <p:nvSpPr>
          <p:cNvPr id="2232" name="Google Shape;2232;p60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2233" name="Google Shape;2233;p60"/>
          <p:cNvSpPr/>
          <p:nvPr/>
        </p:nvSpPr>
        <p:spPr>
          <a:xfrm>
            <a:off x="1056650" y="4292395"/>
            <a:ext cx="308522" cy="30852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4" name="Google Shape;2234;p60"/>
          <p:cNvGrpSpPr/>
          <p:nvPr/>
        </p:nvGrpSpPr>
        <p:grpSpPr>
          <a:xfrm>
            <a:off x="1455978" y="4292227"/>
            <a:ext cx="308545" cy="308515"/>
            <a:chOff x="812101" y="2571761"/>
            <a:chExt cx="417066" cy="417024"/>
          </a:xfrm>
        </p:grpSpPr>
        <p:sp>
          <p:nvSpPr>
            <p:cNvPr id="2235" name="Google Shape;2235;p6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60"/>
          <p:cNvGrpSpPr/>
          <p:nvPr/>
        </p:nvGrpSpPr>
        <p:grpSpPr>
          <a:xfrm>
            <a:off x="1855334" y="4292227"/>
            <a:ext cx="308515" cy="308515"/>
            <a:chOff x="1323129" y="2571761"/>
            <a:chExt cx="417024" cy="417024"/>
          </a:xfrm>
        </p:grpSpPr>
        <p:sp>
          <p:nvSpPr>
            <p:cNvPr id="2240" name="Google Shape;2240;p60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4" name="Google Shape;2244;p60"/>
          <p:cNvSpPr txBox="1">
            <a:spLocks noGrp="1"/>
          </p:cNvSpPr>
          <p:nvPr>
            <p:ph type="title" idx="4294967295"/>
          </p:nvPr>
        </p:nvSpPr>
        <p:spPr>
          <a:xfrm>
            <a:off x="4573350" y="4331350"/>
            <a:ext cx="35844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Please keep this slide for attribution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30319A-5507-4722-BB4E-FC8AE8C28D20}"/>
              </a:ext>
            </a:extLst>
          </p:cNvPr>
          <p:cNvSpPr/>
          <p:nvPr/>
        </p:nvSpPr>
        <p:spPr>
          <a:xfrm>
            <a:off x="928577" y="3163800"/>
            <a:ext cx="6904074" cy="1656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5" y="2250765"/>
            <a:ext cx="3480000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1531087"/>
            <a:ext cx="8584018" cy="2799907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Phones and technology is always around us nowadays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use it for good in multiple fields, like boycotts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French products boycott in October 22nd, 2020 and Iranian tobacco boycott in 1891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account, use it to join communities and create/view posts and campaigns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Scan products to ensure you are always supporting your cause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Share boycotts and movements to other social media apps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are not a social media app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344370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2476056"/>
            <a:ext cx="3625702" cy="1183758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dirty="0"/>
              <a:t>Our objective is to bring like-minded people together and make their voices heard. We want to be the stepping stone for change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Objective &amp; Motivation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CE91ABF-9658-4EB2-8EDC-23C751F4DCB8}"/>
              </a:ext>
            </a:extLst>
          </p:cNvPr>
          <p:cNvSpPr txBox="1">
            <a:spLocks/>
          </p:cNvSpPr>
          <p:nvPr/>
        </p:nvSpPr>
        <p:spPr>
          <a:xfrm>
            <a:off x="4766931" y="2177680"/>
            <a:ext cx="3625702" cy="178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Our motivation is to provide the people with a platform that only focuses on solving issues and changing the world. And ensure that we are not wasting people’s time with an endless sea of posts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9FC81-0F17-481D-AFDC-884EFDCC348B}"/>
              </a:ext>
            </a:extLst>
          </p:cNvPr>
          <p:cNvSpPr/>
          <p:nvPr/>
        </p:nvSpPr>
        <p:spPr>
          <a:xfrm>
            <a:off x="4288466" y="1041990"/>
            <a:ext cx="88604" cy="371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Information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3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6" y="966233"/>
            <a:ext cx="6627627" cy="52232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b="1" dirty="0"/>
              <a:t>Timeframe and scalability aspects are taken into consideration before choosing this tech stack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Tech Stack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522553-34FA-4880-B18B-74B8CA03D269}"/>
              </a:ext>
            </a:extLst>
          </p:cNvPr>
          <p:cNvSpPr txBox="1">
            <a:spLocks/>
          </p:cNvSpPr>
          <p:nvPr/>
        </p:nvSpPr>
        <p:spPr>
          <a:xfrm>
            <a:off x="276447" y="2075562"/>
            <a:ext cx="8350102" cy="185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● </a:t>
            </a:r>
            <a:r>
              <a:rPr lang="en-US" b="1" dirty="0"/>
              <a:t>Adobe XD:</a:t>
            </a:r>
            <a:r>
              <a:rPr lang="en-US" dirty="0"/>
              <a:t> A UI/UX design tool that is vector-based.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</a:t>
            </a:r>
            <a:r>
              <a:rPr lang="en-US" b="1" dirty="0"/>
              <a:t>React Native:</a:t>
            </a:r>
            <a:r>
              <a:rPr lang="en-US" dirty="0"/>
              <a:t> write </a:t>
            </a:r>
            <a:r>
              <a:rPr lang="en-US" dirty="0" err="1"/>
              <a:t>Javascript</a:t>
            </a:r>
            <a:r>
              <a:rPr lang="en-US" dirty="0"/>
              <a:t> for android, IOS, and web from a single codebase. 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</a:t>
            </a:r>
            <a:r>
              <a:rPr lang="en-US" b="1" dirty="0"/>
              <a:t>Nodejs:</a:t>
            </a:r>
            <a:r>
              <a:rPr lang="en-US" dirty="0"/>
              <a:t> It’s a way for the developer to write and run </a:t>
            </a:r>
            <a:r>
              <a:rPr lang="en-US" dirty="0" err="1"/>
              <a:t>Javascript</a:t>
            </a:r>
            <a:r>
              <a:rPr lang="en-US" dirty="0"/>
              <a:t> on the server-side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</a:t>
            </a:r>
            <a:r>
              <a:rPr lang="en-US" b="1" dirty="0"/>
              <a:t>Typescript:</a:t>
            </a:r>
            <a:r>
              <a:rPr lang="en-US" dirty="0"/>
              <a:t> A superset of </a:t>
            </a:r>
            <a:r>
              <a:rPr lang="en-US" dirty="0" err="1"/>
              <a:t>Javascript</a:t>
            </a:r>
            <a:r>
              <a:rPr lang="en-US" dirty="0"/>
              <a:t> that builds upon it by giving you types.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</a:t>
            </a:r>
            <a:r>
              <a:rPr lang="en-US" b="1" dirty="0"/>
              <a:t>MySQL:</a:t>
            </a:r>
            <a:r>
              <a:rPr lang="en-US" dirty="0"/>
              <a:t> Relational database management system built on structured query language.</a:t>
            </a:r>
          </a:p>
        </p:txBody>
      </p:sp>
    </p:spTree>
    <p:extLst>
      <p:ext uri="{BB962C8B-B14F-4D97-AF65-F5344CB8AC3E}">
        <p14:creationId xmlns:p14="http://schemas.microsoft.com/office/powerpoint/2010/main" val="332349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972697"/>
            <a:ext cx="5032745" cy="52232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b="1" dirty="0"/>
              <a:t>A beginner friendly tool used for creating user interfaces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Adobe XD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522553-34FA-4880-B18B-74B8CA03D269}"/>
              </a:ext>
            </a:extLst>
          </p:cNvPr>
          <p:cNvSpPr txBox="1">
            <a:spLocks/>
          </p:cNvSpPr>
          <p:nvPr/>
        </p:nvSpPr>
        <p:spPr>
          <a:xfrm>
            <a:off x="276447" y="2121339"/>
            <a:ext cx="2951745" cy="176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Most notable features: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Vector Based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Repeat Grid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</p:txBody>
      </p:sp>
      <p:pic>
        <p:nvPicPr>
          <p:cNvPr id="7" name="Picture 6" descr="How to use layers to organize objects in Adobe XD.">
            <a:extLst>
              <a:ext uri="{FF2B5EF4-FFF2-40B4-BE49-F238E27FC236}">
                <a16:creationId xmlns:a16="http://schemas.microsoft.com/office/drawing/2014/main" id="{977BCD33-1EFC-4821-8500-595DC5F5A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27" y="1719303"/>
            <a:ext cx="4404603" cy="2570998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92E7BD6C-774C-48B6-B2B6-9E139F48420C}"/>
              </a:ext>
            </a:extLst>
          </p:cNvPr>
          <p:cNvSpPr txBox="1">
            <a:spLocks/>
          </p:cNvSpPr>
          <p:nvPr/>
        </p:nvSpPr>
        <p:spPr>
          <a:xfrm>
            <a:off x="4880614" y="4376248"/>
            <a:ext cx="2412230" cy="5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Figure 1: Adobe XD UI</a:t>
            </a:r>
          </a:p>
        </p:txBody>
      </p:sp>
    </p:spTree>
    <p:extLst>
      <p:ext uri="{BB962C8B-B14F-4D97-AF65-F5344CB8AC3E}">
        <p14:creationId xmlns:p14="http://schemas.microsoft.com/office/powerpoint/2010/main" val="145005743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1215</Words>
  <Application>Microsoft Office PowerPoint</Application>
  <PresentationFormat>On-screen Show (16:9)</PresentationFormat>
  <Paragraphs>206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Encode Sans Semi Condensed</vt:lpstr>
      <vt:lpstr>Muli</vt:lpstr>
      <vt:lpstr>Times New Roman</vt:lpstr>
      <vt:lpstr>Arial</vt:lpstr>
      <vt:lpstr>Modern Annual Report by Slidesgo</vt:lpstr>
      <vt:lpstr>Making A Change Through Boycott</vt:lpstr>
      <vt:lpstr>Table of Contents</vt:lpstr>
      <vt:lpstr>— Chuck D</vt:lpstr>
      <vt:lpstr>Introduction</vt:lpstr>
      <vt:lpstr>PowerPoint Presentation</vt:lpstr>
      <vt:lpstr>PowerPoint Presentation</vt:lpstr>
      <vt:lpstr>Background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Work</vt:lpstr>
      <vt:lpstr>PowerPoint Presentation</vt:lpstr>
      <vt:lpstr>PowerPoint Presentation</vt:lpstr>
      <vt:lpstr>PowerPoint Presentation</vt:lpstr>
      <vt:lpstr>System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</vt:lpstr>
      <vt:lpstr>PowerPoint Presentation</vt:lpstr>
      <vt:lpstr>PowerPoint Presentation</vt:lpstr>
      <vt:lpstr>Conclusion &amp; Work Plan</vt:lpstr>
      <vt:lpstr>PowerPoint Presentation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Change Through Boycott</dc:title>
  <dc:creator>Osid Abu-Alrub</dc:creator>
  <cp:lastModifiedBy>Osid Abu-Alrub</cp:lastModifiedBy>
  <cp:revision>19</cp:revision>
  <dcterms:modified xsi:type="dcterms:W3CDTF">2022-03-09T08:49:36Z</dcterms:modified>
</cp:coreProperties>
</file>