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8" r:id="rId13"/>
    <p:sldId id="269" r:id="rId14"/>
    <p:sldId id="271" r:id="rId15"/>
    <p:sldId id="273" r:id="rId16"/>
    <p:sldId id="270" r:id="rId17"/>
    <p:sldId id="281" r:id="rId18"/>
    <p:sldId id="280" r:id="rId19"/>
    <p:sldId id="279" r:id="rId20"/>
    <p:sldId id="284" r:id="rId21"/>
    <p:sldId id="283" r:id="rId22"/>
    <p:sldId id="285" r:id="rId23"/>
    <p:sldId id="287" r:id="rId24"/>
    <p:sldId id="290" r:id="rId25"/>
    <p:sldId id="291" r:id="rId26"/>
    <p:sldId id="292" r:id="rId27"/>
    <p:sldId id="293" r:id="rId28"/>
    <p:sldId id="29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02/07/2020</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03334280-CE5F-4A13-A9A3-738DE7852697}"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561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51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82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002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1F75D1-DCD6-4298-A3A3-7A3E4C1F5DF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84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1F75D1-DCD6-4298-A3A3-7A3E4C1F5DF2}"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334280-CE5F-4A13-A9A3-738DE7852697}"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206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1F75D1-DCD6-4298-A3A3-7A3E4C1F5DF2}" type="datetimeFigureOut">
              <a:rPr lang="es-MX" smtClean="0"/>
              <a:t>02/07/2020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334280-CE5F-4A13-A9A3-738DE7852697}"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053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1F75D1-DCD6-4298-A3A3-7A3E4C1F5DF2}" type="datetimeFigureOut">
              <a:rPr lang="es-MX" smtClean="0"/>
              <a:t>02/07/2020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334280-CE5F-4A13-A9A3-738DE7852697}"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294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F75D1-DCD6-4298-A3A3-7A3E4C1F5DF2}" type="datetimeFigureOut">
              <a:rPr lang="es-MX" smtClean="0"/>
              <a:t>02/07/2020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334280-CE5F-4A13-A9A3-738DE7852697}" type="slidenum">
              <a:rPr lang="es-MX" smtClean="0"/>
              <a:t>‹Nº›</a:t>
            </a:fld>
            <a:endParaRPr lang="es-MX"/>
          </a:p>
        </p:txBody>
      </p:sp>
    </p:spTree>
    <p:extLst>
      <p:ext uri="{BB962C8B-B14F-4D97-AF65-F5344CB8AC3E}">
        <p14:creationId xmlns:p14="http://schemas.microsoft.com/office/powerpoint/2010/main" val="356799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1F75D1-DCD6-4298-A3A3-7A3E4C1F5DF2}"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334280-CE5F-4A13-A9A3-738DE7852697}"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938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F1F75D1-DCD6-4298-A3A3-7A3E4C1F5DF2}" type="datetimeFigureOut">
              <a:rPr lang="es-MX" smtClean="0"/>
              <a:t>02/07/2020</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03334280-CE5F-4A13-A9A3-738DE7852697}"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01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F1F75D1-DCD6-4298-A3A3-7A3E4C1F5DF2}" type="datetimeFigureOut">
              <a:rPr lang="es-MX" smtClean="0"/>
              <a:t>02/07/2020</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3334280-CE5F-4A13-A9A3-738DE7852697}"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892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6D1AD-D790-4805-B0B4-68769F266EC8}"/>
              </a:ext>
            </a:extLst>
          </p:cNvPr>
          <p:cNvSpPr>
            <a:spLocks noGrp="1"/>
          </p:cNvSpPr>
          <p:nvPr>
            <p:ph type="ctrTitle"/>
          </p:nvPr>
        </p:nvSpPr>
        <p:spPr/>
        <p:txBody>
          <a:bodyPr>
            <a:noAutofit/>
          </a:bodyPr>
          <a:lstStyle/>
          <a:p>
            <a:pPr algn="ctr"/>
            <a:r>
              <a:rPr lang="es-MX" sz="4400" dirty="0">
                <a:latin typeface="Times New Roman" panose="02020603050405020304" pitchFamily="18" charset="0"/>
                <a:cs typeface="Times New Roman" panose="02020603050405020304" pitchFamily="18" charset="0"/>
              </a:rPr>
              <a:t>información e interacción con el usuario</a:t>
            </a:r>
          </a:p>
        </p:txBody>
      </p:sp>
    </p:spTree>
    <p:extLst>
      <p:ext uri="{BB962C8B-B14F-4D97-AF65-F5344CB8AC3E}">
        <p14:creationId xmlns:p14="http://schemas.microsoft.com/office/powerpoint/2010/main" val="200047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E349D6-39D2-4A1D-82E1-C44E0937E000}"/>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El principal objetivo de esta regulación es el ahorro energético, ya que regulará la luz conforme las condiciones ambientales, ya por ejemplo en un día luminoso nos encenderá la luz a un nivel mínimo evitando así encender la luz por completo y así ahorrar energía. </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5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964531-BCDB-4614-8A9C-5E8769359022}"/>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Sistemas de alarmas de seguridad:</a:t>
            </a:r>
          </a:p>
          <a:p>
            <a:pPr lvl="1" algn="just"/>
            <a:r>
              <a:rPr lang="es-MX" sz="2000" dirty="0">
                <a:latin typeface="Times New Roman" panose="02020603050405020304" pitchFamily="18" charset="0"/>
                <a:cs typeface="Times New Roman" panose="02020603050405020304" pitchFamily="18" charset="0"/>
              </a:rPr>
              <a:t>El control del sistema de alarma de seguridad contra el fuego estará en la cocina donde el peligro de que ocurra un incendio es mayor a diferencia de otro lugar de la casa.</a:t>
            </a:r>
          </a:p>
          <a:p>
            <a:pPr lvl="1" algn="just"/>
            <a:r>
              <a:rPr lang="es-MX" sz="2000" dirty="0">
                <a:latin typeface="Times New Roman" panose="02020603050405020304" pitchFamily="18" charset="0"/>
                <a:cs typeface="Times New Roman" panose="02020603050405020304" pitchFamily="18" charset="0"/>
              </a:rPr>
              <a:t>El control del sistema de alarma contra intrusos estará en la sala donde es </a:t>
            </a:r>
            <a:r>
              <a:rPr lang="es-MX" sz="2000" dirty="0" err="1">
                <a:latin typeface="Times New Roman" panose="02020603050405020304" pitchFamily="18" charset="0"/>
                <a:cs typeface="Times New Roman" panose="02020603050405020304" pitchFamily="18" charset="0"/>
              </a:rPr>
              <a:t>es</a:t>
            </a:r>
            <a:r>
              <a:rPr lang="es-MX" sz="2000" dirty="0">
                <a:latin typeface="Times New Roman" panose="02020603050405020304" pitchFamily="18" charset="0"/>
                <a:cs typeface="Times New Roman" panose="02020603050405020304" pitchFamily="18" charset="0"/>
              </a:rPr>
              <a:t> mas probable que un intruso se meta.</a:t>
            </a:r>
          </a:p>
        </p:txBody>
      </p:sp>
    </p:spTree>
    <p:extLst>
      <p:ext uri="{BB962C8B-B14F-4D97-AF65-F5344CB8AC3E}">
        <p14:creationId xmlns:p14="http://schemas.microsoft.com/office/powerpoint/2010/main" val="52214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4EB3DC-EFBA-4D0D-B07C-B873859C24AE}"/>
              </a:ext>
            </a:extLst>
          </p:cNvPr>
          <p:cNvSpPr>
            <a:spLocks noGrp="1"/>
          </p:cNvSpPr>
          <p:nvPr>
            <p:ph idx="1"/>
          </p:nvPr>
        </p:nvSpPr>
        <p:spPr>
          <a:xfrm>
            <a:off x="1451579" y="2015733"/>
            <a:ext cx="9603275" cy="3483920"/>
          </a:xfrm>
        </p:spPr>
        <p:txBody>
          <a:bodyPr>
            <a:normAutofit lnSpcReduction="10000"/>
          </a:bodyPr>
          <a:lstStyle/>
          <a:p>
            <a:r>
              <a:rPr lang="es-MX" b="1" dirty="0">
                <a:latin typeface="Times New Roman" panose="02020603050405020304" pitchFamily="18" charset="0"/>
                <a:cs typeface="Times New Roman" panose="02020603050405020304" pitchFamily="18" charset="0"/>
              </a:rPr>
              <a:t>Control pluma de estacionamiento:</a:t>
            </a:r>
          </a:p>
          <a:p>
            <a:pPr lvl="1" algn="just"/>
            <a:r>
              <a:rPr lang="es-ES" sz="2000" dirty="0">
                <a:latin typeface="Times New Roman" panose="02020603050405020304" pitchFamily="18" charset="0"/>
                <a:cs typeface="Times New Roman" panose="02020603050405020304" pitchFamily="18" charset="0"/>
              </a:rPr>
              <a:t>Son un dispositivo indispensable para accesos vehiculares de alta demanda. Estas resultan excelentes al combinarse con una terminal para control de acceso y como resultado podrá realizar su función de manera automática sin necesidad de personal, haciéndolo más eficiente; lo cual resulta en ahorro de gastos innecesarios de personal. Pueden instalarse en complejos residenciales, hospitales, aeropuertos, centros comerciales, etc.</a:t>
            </a:r>
          </a:p>
          <a:p>
            <a:pPr lvl="1" algn="just"/>
            <a:r>
              <a:rPr lang="es-ES" sz="2000" dirty="0">
                <a:latin typeface="Times New Roman" panose="02020603050405020304" pitchFamily="18" charset="0"/>
                <a:cs typeface="Times New Roman" panose="02020603050405020304" pitchFamily="18" charset="0"/>
              </a:rPr>
              <a:t>Este sistema de acceso permite un control total de los vehículos que ingresan o salen, lo cual resulta en un incremento en la seguridad de sus instalaciones.</a:t>
            </a:r>
            <a:endParaRPr lang="es-MX" sz="2000" dirty="0">
              <a:latin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411205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B2E1A-E4D0-413F-85C9-09F58682C65A}"/>
              </a:ext>
            </a:extLst>
          </p:cNvPr>
          <p:cNvSpPr>
            <a:spLocks noGrp="1"/>
          </p:cNvSpPr>
          <p:nvPr>
            <p:ph type="title"/>
          </p:nvPr>
        </p:nvSpPr>
        <p:spPr>
          <a:xfrm>
            <a:off x="4161183" y="1391655"/>
            <a:ext cx="6893671" cy="462099"/>
          </a:xfrm>
        </p:spPr>
        <p:txBody>
          <a:bodyPr>
            <a:normAutofit/>
          </a:bodyPr>
          <a:lstStyle/>
          <a:p>
            <a:r>
              <a:rPr lang="es-MX" sz="2400" dirty="0">
                <a:latin typeface="Times New Roman" panose="02020603050405020304" pitchFamily="18" charset="0"/>
                <a:cs typeface="Times New Roman" panose="02020603050405020304" pitchFamily="18" charset="0"/>
              </a:rPr>
              <a:t>Programas utilizados</a:t>
            </a:r>
          </a:p>
        </p:txBody>
      </p:sp>
      <p:sp>
        <p:nvSpPr>
          <p:cNvPr id="3" name="Marcador de contenido 2">
            <a:extLst>
              <a:ext uri="{FF2B5EF4-FFF2-40B4-BE49-F238E27FC236}">
                <a16:creationId xmlns:a16="http://schemas.microsoft.com/office/drawing/2014/main" id="{16C6384E-6A2A-4BAB-9D1F-7124780D1A63}"/>
              </a:ext>
            </a:extLst>
          </p:cNvPr>
          <p:cNvSpPr>
            <a:spLocks noGrp="1"/>
          </p:cNvSpPr>
          <p:nvPr>
            <p:ph idx="1"/>
          </p:nvPr>
        </p:nvSpPr>
        <p:spPr/>
        <p:txBody>
          <a:bodyPr/>
          <a:lstStyle/>
          <a:p>
            <a:r>
              <a:rPr lang="es-ES" dirty="0">
                <a:latin typeface="Times New Roman" panose="02020603050405020304" pitchFamily="18" charset="0"/>
                <a:cs typeface="Times New Roman" panose="02020603050405020304" pitchFamily="18" charset="0"/>
              </a:rPr>
              <a:t>Para poder simular y probar los diferentes módulos y circuitos que a continuación se van a mostrar, hemos utilizado tres programas básicos.</a:t>
            </a:r>
          </a:p>
          <a:p>
            <a:pPr lvl="1"/>
            <a:r>
              <a:rPr lang="es-ES" sz="2000" dirty="0">
                <a:latin typeface="Times New Roman" panose="02020603050405020304" pitchFamily="18" charset="0"/>
                <a:cs typeface="Times New Roman" panose="02020603050405020304" pitchFamily="18" charset="0"/>
              </a:rPr>
              <a:t>Arduino IDE.</a:t>
            </a:r>
          </a:p>
          <a:p>
            <a:pPr lvl="1"/>
            <a:r>
              <a:rPr lang="es-ES" sz="2000" dirty="0">
                <a:latin typeface="Times New Roman" panose="02020603050405020304" pitchFamily="18" charset="0"/>
                <a:cs typeface="Times New Roman" panose="02020603050405020304" pitchFamily="18" charset="0"/>
              </a:rPr>
              <a:t>Atmel </a:t>
            </a:r>
            <a:r>
              <a:rPr lang="es-ES" sz="2000" dirty="0" err="1">
                <a:latin typeface="Times New Roman" panose="02020603050405020304" pitchFamily="18" charset="0"/>
                <a:cs typeface="Times New Roman" panose="02020603050405020304" pitchFamily="18" charset="0"/>
              </a:rPr>
              <a:t>Studios</a:t>
            </a:r>
            <a:r>
              <a:rPr lang="es-ES" sz="2000" dirty="0">
                <a:latin typeface="Times New Roman" panose="02020603050405020304" pitchFamily="18" charset="0"/>
                <a:cs typeface="Times New Roman" panose="02020603050405020304" pitchFamily="18" charset="0"/>
              </a:rPr>
              <a:t>.</a:t>
            </a:r>
          </a:p>
          <a:p>
            <a:pPr lvl="1"/>
            <a:r>
              <a:rPr lang="es-MX" sz="2000" dirty="0">
                <a:latin typeface="Times New Roman" panose="02020603050405020304" pitchFamily="18" charset="0"/>
                <a:cs typeface="Times New Roman" panose="02020603050405020304" pitchFamily="18" charset="0"/>
              </a:rPr>
              <a:t>Proteus Profesional 7.</a:t>
            </a:r>
          </a:p>
        </p:txBody>
      </p:sp>
    </p:spTree>
    <p:extLst>
      <p:ext uri="{BB962C8B-B14F-4D97-AF65-F5344CB8AC3E}">
        <p14:creationId xmlns:p14="http://schemas.microsoft.com/office/powerpoint/2010/main" val="321708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D19E7FF-F925-4B67-8B03-4383900C85D3}"/>
              </a:ext>
            </a:extLst>
          </p:cNvPr>
          <p:cNvSpPr>
            <a:spLocks noGrp="1"/>
          </p:cNvSpPr>
          <p:nvPr>
            <p:ph idx="1"/>
          </p:nvPr>
        </p:nvSpPr>
        <p:spPr/>
        <p:txBody>
          <a:bodyPr>
            <a:normAutofit/>
          </a:bodyPr>
          <a:lstStyle/>
          <a:p>
            <a:r>
              <a:rPr lang="es-ES" b="1" dirty="0">
                <a:latin typeface="Times New Roman" panose="02020603050405020304" pitchFamily="18" charset="0"/>
                <a:cs typeface="Times New Roman" panose="02020603050405020304" pitchFamily="18" charset="0"/>
              </a:rPr>
              <a:t>Arduino IDE:</a:t>
            </a:r>
          </a:p>
          <a:p>
            <a:pPr lvl="1" algn="just"/>
            <a:r>
              <a:rPr lang="es-ES" sz="2000" dirty="0">
                <a:latin typeface="Times New Roman" panose="02020603050405020304" pitchFamily="18" charset="0"/>
                <a:cs typeface="Times New Roman" panose="02020603050405020304" pitchFamily="18" charset="0"/>
              </a:rPr>
              <a:t>Hemos elegido Arduino IDE porque es una plataforma abierta que facilita la programación de un microcontrolador. Se puede utilizar para crear elementos autónomos, conectándose a dispositivos e interactuar tanto con el hardware como con el software. Nos sirve tanto para controlar un elemento, pongamos por ejemplo:</a:t>
            </a:r>
          </a:p>
          <a:p>
            <a:pPr lvl="1" algn="just"/>
            <a:r>
              <a:rPr lang="es-MX" sz="2000" dirty="0">
                <a:latin typeface="Times New Roman" panose="02020603050405020304" pitchFamily="18" charset="0"/>
                <a:cs typeface="Times New Roman" panose="02020603050405020304" pitchFamily="18" charset="0"/>
              </a:rPr>
              <a:t>El encendido y apagado de un led con dos botones, cada botón estará conectado a un pin 3(botón 1) y pin 4(botón) del Arduino y a su vez el pin 5 será la salida para encender o apagar el led.</a:t>
            </a:r>
          </a:p>
        </p:txBody>
      </p:sp>
    </p:spTree>
    <p:extLst>
      <p:ext uri="{BB962C8B-B14F-4D97-AF65-F5344CB8AC3E}">
        <p14:creationId xmlns:p14="http://schemas.microsoft.com/office/powerpoint/2010/main" val="363900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CB0EA21-BC25-41EE-9D92-087A575DD907}"/>
              </a:ext>
            </a:extLst>
          </p:cNvPr>
          <p:cNvSpPr>
            <a:spLocks noGrp="1"/>
          </p:cNvSpPr>
          <p:nvPr>
            <p:ph idx="1"/>
          </p:nvPr>
        </p:nvSpPr>
        <p:spPr/>
        <p:txBody>
          <a:bodyPr/>
          <a:lstStyle/>
          <a:p>
            <a:r>
              <a:rPr lang="es-ES" b="1" dirty="0">
                <a:latin typeface="Times New Roman" panose="02020603050405020304" pitchFamily="18" charset="0"/>
                <a:cs typeface="Times New Roman" panose="02020603050405020304" pitchFamily="18" charset="0"/>
              </a:rPr>
              <a:t>Atmel </a:t>
            </a:r>
            <a:r>
              <a:rPr lang="es-ES" b="1" dirty="0" err="1">
                <a:latin typeface="Times New Roman" panose="02020603050405020304" pitchFamily="18" charset="0"/>
                <a:cs typeface="Times New Roman" panose="02020603050405020304" pitchFamily="18" charset="0"/>
              </a:rPr>
              <a:t>Studios</a:t>
            </a:r>
            <a:r>
              <a:rPr lang="es-ES" b="1" dirty="0">
                <a:latin typeface="Times New Roman" panose="02020603050405020304" pitchFamily="18" charset="0"/>
                <a:cs typeface="Times New Roman" panose="02020603050405020304" pitchFamily="18" charset="0"/>
              </a:rPr>
              <a:t>:</a:t>
            </a:r>
          </a:p>
          <a:p>
            <a:pPr lvl="1" algn="just"/>
            <a:r>
              <a:rPr lang="es-ES" sz="2000" dirty="0">
                <a:latin typeface="Times New Roman" panose="02020603050405020304" pitchFamily="18" charset="0"/>
                <a:cs typeface="Times New Roman" panose="02020603050405020304" pitchFamily="18" charset="0"/>
              </a:rPr>
              <a:t>Hemos elegido Atmel </a:t>
            </a:r>
            <a:r>
              <a:rPr lang="es-ES" sz="2000" dirty="0" err="1">
                <a:latin typeface="Times New Roman" panose="02020603050405020304" pitchFamily="18" charset="0"/>
                <a:cs typeface="Times New Roman" panose="02020603050405020304" pitchFamily="18" charset="0"/>
              </a:rPr>
              <a:t>Studios</a:t>
            </a:r>
            <a:r>
              <a:rPr lang="es-ES" sz="2000" dirty="0">
                <a:latin typeface="Times New Roman" panose="02020603050405020304" pitchFamily="18" charset="0"/>
                <a:cs typeface="Times New Roman" panose="02020603050405020304" pitchFamily="18" charset="0"/>
              </a:rPr>
              <a:t> porque es la plataforma de desarrollo integrada (IDP) para desarrollar y depurar todas las aplicaciones de microcontroladores AVR. El IDP de Atmel Studio 7 le brinda un entorno perfecto y fácil de usar para escribir, construir y depurar el código de ensamblaje. </a:t>
            </a:r>
          </a:p>
          <a:p>
            <a:pPr lvl="1" algn="just"/>
            <a:r>
              <a:rPr lang="es-ES" sz="2000" dirty="0">
                <a:latin typeface="Times New Roman" panose="02020603050405020304" pitchFamily="18" charset="0"/>
                <a:cs typeface="Times New Roman" panose="02020603050405020304" pitchFamily="18" charset="0"/>
              </a:rPr>
              <a:t>También se conecta sin problemas a los depuradores, programadores y kits de desarrollo que admiten dispositivos AVR.</a:t>
            </a:r>
            <a:endParaRPr lang="es-MX" dirty="0"/>
          </a:p>
        </p:txBody>
      </p:sp>
    </p:spTree>
    <p:extLst>
      <p:ext uri="{BB962C8B-B14F-4D97-AF65-F5344CB8AC3E}">
        <p14:creationId xmlns:p14="http://schemas.microsoft.com/office/powerpoint/2010/main" val="154480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376E86-6993-40AC-9E6E-9378A6A8AD53}"/>
              </a:ext>
            </a:extLst>
          </p:cNvPr>
          <p:cNvSpPr>
            <a:spLocks noGrp="1"/>
          </p:cNvSpPr>
          <p:nvPr>
            <p:ph idx="1"/>
          </p:nvPr>
        </p:nvSpPr>
        <p:spPr/>
        <p:txBody>
          <a:bodyPr>
            <a:normAutofit/>
          </a:bodyPr>
          <a:lstStyle/>
          <a:p>
            <a:pPr algn="just"/>
            <a:r>
              <a:rPr lang="es-ES" b="1" dirty="0">
                <a:latin typeface="Times New Roman" panose="02020603050405020304" pitchFamily="18" charset="0"/>
                <a:cs typeface="Times New Roman" panose="02020603050405020304" pitchFamily="18" charset="0"/>
              </a:rPr>
              <a:t>Proteus </a:t>
            </a:r>
            <a:r>
              <a:rPr lang="es-ES" b="1" dirty="0" err="1">
                <a:latin typeface="Times New Roman" panose="02020603050405020304" pitchFamily="18" charset="0"/>
                <a:cs typeface="Times New Roman" panose="02020603050405020304" pitchFamily="18" charset="0"/>
              </a:rPr>
              <a:t>Profesioanal</a:t>
            </a:r>
            <a:r>
              <a:rPr lang="es-ES" b="1" dirty="0">
                <a:latin typeface="Times New Roman" panose="02020603050405020304" pitchFamily="18" charset="0"/>
                <a:cs typeface="Times New Roman" panose="02020603050405020304" pitchFamily="18" charset="0"/>
              </a:rPr>
              <a:t> 7:</a:t>
            </a:r>
          </a:p>
          <a:p>
            <a:pPr lvl="1" algn="just"/>
            <a:r>
              <a:rPr lang="es-ES" sz="2000" dirty="0">
                <a:latin typeface="Times New Roman" panose="02020603050405020304" pitchFamily="18" charset="0"/>
                <a:cs typeface="Times New Roman" panose="02020603050405020304" pitchFamily="18" charset="0"/>
              </a:rPr>
              <a:t>Hemos seleccionado este simulador porque dispone de una gran librería de componentes reales de diversos fabricantes y también dispone del modelo del microcontrolador que utilizaremos para llevar a cabo el proyecto.</a:t>
            </a:r>
          </a:p>
          <a:p>
            <a:pPr lvl="1" algn="just"/>
            <a:r>
              <a:rPr lang="es-ES" sz="2000" dirty="0">
                <a:latin typeface="Times New Roman" panose="02020603050405020304" pitchFamily="18" charset="0"/>
                <a:cs typeface="Times New Roman" panose="02020603050405020304" pitchFamily="18" charset="0"/>
              </a:rPr>
              <a:t>A su vez, este simulador nos da la posibilidad de cargarle al microcontrolador ATMEGA328P el archivo “.</a:t>
            </a:r>
            <a:r>
              <a:rPr lang="es-ES" sz="2000" dirty="0" err="1">
                <a:latin typeface="Times New Roman" panose="02020603050405020304" pitchFamily="18" charset="0"/>
                <a:cs typeface="Times New Roman" panose="02020603050405020304" pitchFamily="18" charset="0"/>
              </a:rPr>
              <a:t>hex</a:t>
            </a:r>
            <a:r>
              <a:rPr lang="es-ES" sz="2000" dirty="0">
                <a:latin typeface="Times New Roman" panose="02020603050405020304" pitchFamily="18" charset="0"/>
                <a:cs typeface="Times New Roman" panose="02020603050405020304" pitchFamily="18" charset="0"/>
              </a:rPr>
              <a:t>” del programa que previamente habremos realizado y compilado. </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2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FCA93-8A84-42D3-8615-E4353B481213}"/>
              </a:ext>
            </a:extLst>
          </p:cNvPr>
          <p:cNvSpPr>
            <a:spLocks noGrp="1"/>
          </p:cNvSpPr>
          <p:nvPr>
            <p:ph type="title"/>
          </p:nvPr>
        </p:nvSpPr>
        <p:spPr>
          <a:xfrm>
            <a:off x="4479235" y="1272209"/>
            <a:ext cx="6575619" cy="581545"/>
          </a:xfrm>
        </p:spPr>
        <p:txBody>
          <a:bodyPr>
            <a:normAutofit/>
          </a:bodyPr>
          <a:lstStyle/>
          <a:p>
            <a:r>
              <a:rPr lang="es-MX" sz="2400" dirty="0">
                <a:latin typeface="Times New Roman" panose="02020603050405020304" pitchFamily="18" charset="0"/>
                <a:cs typeface="Times New Roman" panose="02020603050405020304" pitchFamily="18" charset="0"/>
              </a:rPr>
              <a:t>Facilidad de uso</a:t>
            </a:r>
            <a:endParaRPr lang="es-MX" sz="2400" dirty="0"/>
          </a:p>
        </p:txBody>
      </p:sp>
      <p:sp>
        <p:nvSpPr>
          <p:cNvPr id="3" name="Marcador de contenido 2">
            <a:extLst>
              <a:ext uri="{FF2B5EF4-FFF2-40B4-BE49-F238E27FC236}">
                <a16:creationId xmlns:a16="http://schemas.microsoft.com/office/drawing/2014/main" id="{40B7FF83-85A4-478C-94D3-EFA3010C45B2}"/>
              </a:ext>
            </a:extLst>
          </p:cNvPr>
          <p:cNvSpPr>
            <a:spLocks noGrp="1"/>
          </p:cNvSpPr>
          <p:nvPr>
            <p:ph idx="1"/>
          </p:nvPr>
        </p:nvSpPr>
        <p:spPr/>
        <p:txBody>
          <a:bodyPr>
            <a:normAutofit fontScale="92500" lnSpcReduction="10000"/>
          </a:bodyPr>
          <a:lstStyle/>
          <a:p>
            <a:r>
              <a:rPr lang="es-MX" sz="2200" b="1" dirty="0">
                <a:latin typeface="Times New Roman" panose="02020603050405020304" pitchFamily="18" charset="0"/>
                <a:cs typeface="Times New Roman" panose="02020603050405020304" pitchFamily="18" charset="0"/>
              </a:rPr>
              <a:t>Botón:</a:t>
            </a:r>
          </a:p>
          <a:p>
            <a:pPr lvl="1" algn="just"/>
            <a:r>
              <a:rPr lang="es-ES" sz="2200" dirty="0">
                <a:latin typeface="Times New Roman" panose="02020603050405020304" pitchFamily="18" charset="0"/>
                <a:cs typeface="Times New Roman" panose="02020603050405020304" pitchFamily="18" charset="0"/>
              </a:rPr>
              <a:t>Un botón o pulsador es un dispositivo utilizado para activar alguna función, funciona como un interruptor eléctrico, es decir en su interior tiene 2 contactos, si es un dispositivo normalmente abierto o normalmente cerrado con lo que al pulsarlo se activará la función inversa de la que en ese momento este realizando.</a:t>
            </a:r>
          </a:p>
          <a:p>
            <a:pPr lvl="1" algn="just"/>
            <a:r>
              <a:rPr lang="es-ES" sz="2200" dirty="0">
                <a:latin typeface="Times New Roman" panose="02020603050405020304" pitchFamily="18" charset="0"/>
                <a:cs typeface="Times New Roman" panose="02020603050405020304" pitchFamily="18" charset="0"/>
              </a:rPr>
              <a:t>El usuario puede pulsar el botón para encender las luces o pulsar el botón para apagarlas por lo cual lo hace fácil de manejar.</a:t>
            </a:r>
          </a:p>
          <a:p>
            <a:pPr marL="457200" lvl="1" indent="0" algn="just">
              <a:buNone/>
            </a:pPr>
            <a:br>
              <a:rPr lang="es-ES" dirty="0"/>
            </a:br>
            <a:endParaRPr lang="es-MX" dirty="0"/>
          </a:p>
          <a:p>
            <a:pPr lvl="1"/>
            <a:endParaRPr lang="es-MX" dirty="0"/>
          </a:p>
        </p:txBody>
      </p:sp>
    </p:spTree>
    <p:extLst>
      <p:ext uri="{BB962C8B-B14F-4D97-AF65-F5344CB8AC3E}">
        <p14:creationId xmlns:p14="http://schemas.microsoft.com/office/powerpoint/2010/main" val="77879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DFEFB8-AB72-42C3-9436-8F179CC0FE83}"/>
              </a:ext>
            </a:extLst>
          </p:cNvPr>
          <p:cNvSpPr>
            <a:spLocks noGrp="1"/>
          </p:cNvSpPr>
          <p:nvPr>
            <p:ph idx="1"/>
          </p:nvPr>
        </p:nvSpPr>
        <p:spPr/>
        <p:txBody>
          <a:bodyPr>
            <a:normAutofit lnSpcReduction="10000"/>
          </a:bodyPr>
          <a:lstStyle/>
          <a:p>
            <a:r>
              <a:rPr lang="es-MX" b="1" dirty="0">
                <a:latin typeface="Times New Roman" panose="02020603050405020304" pitchFamily="18" charset="0"/>
                <a:cs typeface="Times New Roman" panose="02020603050405020304" pitchFamily="18" charset="0"/>
              </a:rPr>
              <a:t>Fotorresistencia: </a:t>
            </a:r>
          </a:p>
          <a:p>
            <a:pPr lvl="1" algn="just"/>
            <a:r>
              <a:rPr lang="es-ES" sz="2000" dirty="0">
                <a:latin typeface="Times New Roman" panose="02020603050405020304" pitchFamily="18" charset="0"/>
                <a:cs typeface="Times New Roman" panose="02020603050405020304" pitchFamily="18" charset="0"/>
              </a:rPr>
              <a:t>El LDR por sus siglas en inglés (Light </a:t>
            </a:r>
            <a:r>
              <a:rPr lang="es-ES" sz="2000" dirty="0" err="1">
                <a:latin typeface="Times New Roman" panose="02020603050405020304" pitchFamily="18" charset="0"/>
                <a:cs typeface="Times New Roman" panose="02020603050405020304" pitchFamily="18" charset="0"/>
              </a:rPr>
              <a:t>Dependent</a:t>
            </a:r>
            <a:r>
              <a:rPr lang="es-ES" sz="2000" dirty="0">
                <a:latin typeface="Times New Roman" panose="02020603050405020304" pitchFamily="18" charset="0"/>
                <a:cs typeface="Times New Roman" panose="02020603050405020304" pitchFamily="18" charset="0"/>
              </a:rPr>
              <a:t> Resistor) o fotorresistor es una resistencia la cual varía su valor en función de la cantidad de luz que incide sobre su superficie. Cuanto mayor sea la intensidad de luz que incide en la superficie del LDR o fotorresistor menor será su resistencia y en cuanto menor sea la luz que incida sobre éste mayor será su resistencia.</a:t>
            </a:r>
          </a:p>
          <a:p>
            <a:pPr lvl="1" algn="just"/>
            <a:r>
              <a:rPr lang="es-ES" sz="2000" dirty="0">
                <a:latin typeface="Times New Roman" panose="02020603050405020304" pitchFamily="18" charset="0"/>
                <a:cs typeface="Times New Roman" panose="02020603050405020304" pitchFamily="18" charset="0"/>
              </a:rPr>
              <a:t>Esta opción para el usuario es tan práctica y sencilla que lo </a:t>
            </a:r>
            <a:r>
              <a:rPr lang="es-ES" sz="2000" dirty="0" err="1">
                <a:latin typeface="Times New Roman" panose="02020603050405020304" pitchFamily="18" charset="0"/>
                <a:cs typeface="Times New Roman" panose="02020603050405020304" pitchFamily="18" charset="0"/>
              </a:rPr>
              <a:t>unico</a:t>
            </a:r>
            <a:r>
              <a:rPr lang="es-ES" sz="2000" dirty="0">
                <a:latin typeface="Times New Roman" panose="02020603050405020304" pitchFamily="18" charset="0"/>
                <a:cs typeface="Times New Roman" panose="02020603050405020304" pitchFamily="18" charset="0"/>
              </a:rPr>
              <a:t> que tiene que hacer es entrar a una habitación que este completamente oscuro para que automáticamente se encienda sin necesidad de apretar un interruptor.</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62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EE00BC-9D2D-42D9-B32E-0EC9CFAFCFE7}"/>
              </a:ext>
            </a:extLst>
          </p:cNvPr>
          <p:cNvSpPr>
            <a:spLocks noGrp="1"/>
          </p:cNvSpPr>
          <p:nvPr>
            <p:ph idx="1"/>
          </p:nvPr>
        </p:nvSpPr>
        <p:spPr/>
        <p:txBody>
          <a:bodyPr>
            <a:normAutofit lnSpcReduction="10000"/>
          </a:bodyPr>
          <a:lstStyle/>
          <a:p>
            <a:r>
              <a:rPr lang="es-MX" b="1" dirty="0">
                <a:latin typeface="Times New Roman" panose="02020603050405020304" pitchFamily="18" charset="0"/>
                <a:cs typeface="Times New Roman" panose="02020603050405020304" pitchFamily="18" charset="0"/>
              </a:rPr>
              <a:t>Potenciómetro:</a:t>
            </a:r>
          </a:p>
          <a:p>
            <a:pPr lvl="1" algn="just"/>
            <a:r>
              <a:rPr lang="es-ES" sz="2000" dirty="0">
                <a:latin typeface="Times New Roman" panose="02020603050405020304" pitchFamily="18" charset="0"/>
                <a:cs typeface="Times New Roman" panose="02020603050405020304" pitchFamily="18" charset="0"/>
              </a:rPr>
              <a:t>Un potenciómetro es uno de los dos usos que posee la resistencia o resistor variable mecánica. El usuario al manipularlo, obtiene entre el terminal central y uno de los extremos una fracción de la diferencia de potencial total, se comporta como un divisor de tensión o voltaje.</a:t>
            </a:r>
          </a:p>
          <a:p>
            <a:pPr lvl="1" algn="just"/>
            <a:r>
              <a:rPr lang="es-MX" sz="2000" dirty="0">
                <a:latin typeface="Times New Roman" panose="02020603050405020304" pitchFamily="18" charset="0"/>
                <a:cs typeface="Times New Roman" panose="02020603050405020304" pitchFamily="18" charset="0"/>
              </a:rPr>
              <a:t>El uso del potenciómetro será sencilla para el usuario el cual regulara la intensidad de luz que el crea conveniente moviendo el </a:t>
            </a:r>
            <a:r>
              <a:rPr lang="es-MX" sz="2000" dirty="0" err="1">
                <a:latin typeface="Times New Roman" panose="02020603050405020304" pitchFamily="18" charset="0"/>
                <a:cs typeface="Times New Roman" panose="02020603050405020304" pitchFamily="18" charset="0"/>
              </a:rPr>
              <a:t>pot</a:t>
            </a:r>
            <a:r>
              <a:rPr lang="es-MX" sz="2000" dirty="0">
                <a:latin typeface="Times New Roman" panose="02020603050405020304" pitchFamily="18" charset="0"/>
                <a:cs typeface="Times New Roman" panose="02020603050405020304" pitchFamily="18" charset="0"/>
              </a:rPr>
              <a:t> a la derecha para incrementar la intensidad de luz o moviendo a la izquierda para disminuir la intensidad de luz para así ahorrar energía y dinero. </a:t>
            </a:r>
          </a:p>
          <a:p>
            <a:endParaRPr lang="es-MX" dirty="0"/>
          </a:p>
        </p:txBody>
      </p:sp>
    </p:spTree>
    <p:extLst>
      <p:ext uri="{BB962C8B-B14F-4D97-AF65-F5344CB8AC3E}">
        <p14:creationId xmlns:p14="http://schemas.microsoft.com/office/powerpoint/2010/main" val="97086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73D32D-DECE-43E3-8F65-9A515D1BD7F3}"/>
              </a:ext>
            </a:extLst>
          </p:cNvPr>
          <p:cNvSpPr>
            <a:spLocks noGrp="1"/>
          </p:cNvSpPr>
          <p:nvPr>
            <p:ph idx="1"/>
          </p:nvPr>
        </p:nvSpPr>
        <p:spPr/>
        <p:txBody>
          <a:bodyPr>
            <a:normAutofit/>
          </a:bodyPr>
          <a:lstStyle/>
          <a:p>
            <a:pPr algn="just"/>
            <a:r>
              <a:rPr lang="es-ES" dirty="0">
                <a:latin typeface="Times New Roman" panose="02020603050405020304" pitchFamily="18" charset="0"/>
                <a:cs typeface="Times New Roman" panose="02020603050405020304" pitchFamily="18" charset="0"/>
              </a:rPr>
              <a:t>El proyecto que a continuación se presenta se basa en la elaboración de un sistema para gestionar y optimizar varios elementos de una vivienda, convirtiéndola en una casa domótica.</a:t>
            </a:r>
          </a:p>
          <a:p>
            <a:pPr algn="just"/>
            <a:r>
              <a:rPr lang="es-ES" dirty="0">
                <a:latin typeface="Times New Roman" panose="02020603050405020304" pitchFamily="18" charset="0"/>
                <a:cs typeface="Times New Roman" panose="02020603050405020304" pitchFamily="18" charset="0"/>
              </a:rPr>
              <a:t>A lo largo se vera cómo hemos controlado y creado sistemas de control de temperatura, luz, puertas y ventanas, sistemas de prevención inteligentes, antirrobo, etc. En éste proyecto hemos querido demostrar el gran abanico de posibilidades que nos da un elemento, a priori sencillo, como es un microcontrolador ATMEGA328P dentro de un entorno real con diversas variables a controlar, tanto analógicas como digitales. </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925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6A237F-4727-4EDB-B027-7107982239D9}"/>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Sensor de movimiento:</a:t>
            </a:r>
          </a:p>
          <a:p>
            <a:pPr lvl="1" algn="just"/>
            <a:r>
              <a:rPr lang="es-ES" sz="2000" dirty="0">
                <a:latin typeface="Times New Roman" panose="02020603050405020304" pitchFamily="18" charset="0"/>
                <a:cs typeface="Times New Roman" panose="02020603050405020304" pitchFamily="18" charset="0"/>
              </a:rPr>
              <a:t>La función de alarma es útil en accesos o espacios en donde se necesite saber si alguien invade sin autorización; en tanto que la función de aviso comerciales para saber cuando alguien entre.</a:t>
            </a:r>
          </a:p>
          <a:p>
            <a:pPr lvl="1" algn="just"/>
            <a:r>
              <a:rPr lang="es-ES" sz="2000" dirty="0">
                <a:latin typeface="Times New Roman" panose="02020603050405020304" pitchFamily="18" charset="0"/>
                <a:cs typeface="Times New Roman" panose="02020603050405020304" pitchFamily="18" charset="0"/>
              </a:rPr>
              <a:t>El usuario enterándose que alguien se metió adentro de la casa automáticamente sonara una alarma para que así pueda llamar rápido a la policía.</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22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2B437F-E8B0-47A0-ABEC-F2B597A39C4E}"/>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Sensor de incendio:</a:t>
            </a:r>
          </a:p>
          <a:p>
            <a:pPr lvl="1" algn="just"/>
            <a:r>
              <a:rPr lang="es-ES" sz="2000" dirty="0">
                <a:latin typeface="Times New Roman" panose="02020603050405020304" pitchFamily="18" charset="0"/>
                <a:cs typeface="Times New Roman" panose="02020603050405020304" pitchFamily="18" charset="0"/>
              </a:rPr>
              <a:t>Es la manera más eficaz detectar un incendio en su fase incipiente. Su capacidad de detectar el incendio en su fase inicial permite tomar medidas para controlar el fuego, facilitar la evacuación y actuar sobre el sistema de extinción. Un detector de incendio es la manera más rápida de eliminar y evacuar la zona del incendio.</a:t>
            </a:r>
          </a:p>
          <a:p>
            <a:pPr lvl="1" algn="just"/>
            <a:r>
              <a:rPr lang="es-ES" sz="2000" dirty="0">
                <a:latin typeface="Times New Roman" panose="02020603050405020304" pitchFamily="18" charset="0"/>
                <a:cs typeface="Times New Roman" panose="02020603050405020304" pitchFamily="18" charset="0"/>
              </a:rPr>
              <a:t>El usuario puede estar tranquilo, a</a:t>
            </a:r>
            <a:r>
              <a:rPr lang="es-ES" dirty="0"/>
              <a:t>utomáticamente el sensor sin necesidad de intervención humana, lleva a cabo su función de vigilancia del área que protege.</a:t>
            </a:r>
            <a:endParaRPr lang="es-MX" sz="2000" dirty="0">
              <a:latin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93243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60F43-0C14-4A55-A8F5-96DA7E9928C9}"/>
              </a:ext>
            </a:extLst>
          </p:cNvPr>
          <p:cNvSpPr>
            <a:spLocks noGrp="1"/>
          </p:cNvSpPr>
          <p:nvPr>
            <p:ph type="title"/>
          </p:nvPr>
        </p:nvSpPr>
        <p:spPr>
          <a:xfrm>
            <a:off x="4731026" y="1391655"/>
            <a:ext cx="6323828" cy="462099"/>
          </a:xfrm>
        </p:spPr>
        <p:txBody>
          <a:bodyPr>
            <a:normAutofit/>
          </a:bodyPr>
          <a:lstStyle/>
          <a:p>
            <a:r>
              <a:rPr lang="es-MX" sz="2400" dirty="0">
                <a:latin typeface="Times New Roman" panose="02020603050405020304" pitchFamily="18" charset="0"/>
                <a:cs typeface="Times New Roman" panose="02020603050405020304" pitchFamily="18" charset="0"/>
              </a:rPr>
              <a:t>Accesibilidad</a:t>
            </a:r>
          </a:p>
        </p:txBody>
      </p:sp>
      <p:sp>
        <p:nvSpPr>
          <p:cNvPr id="3" name="Marcador de contenido 2">
            <a:extLst>
              <a:ext uri="{FF2B5EF4-FFF2-40B4-BE49-F238E27FC236}">
                <a16:creationId xmlns:a16="http://schemas.microsoft.com/office/drawing/2014/main" id="{164AE7B0-A67F-460B-89C0-2B5BC570A367}"/>
              </a:ext>
            </a:extLst>
          </p:cNvPr>
          <p:cNvSpPr>
            <a:spLocks noGrp="1"/>
          </p:cNvSpPr>
          <p:nvPr>
            <p:ph idx="1"/>
          </p:nvPr>
        </p:nvSpPr>
        <p:spPr/>
        <p:txBody>
          <a:bodyPr/>
          <a:lstStyle/>
          <a:p>
            <a:pPr algn="just"/>
            <a:r>
              <a:rPr lang="es-MX" dirty="0">
                <a:latin typeface="Times New Roman" panose="02020603050405020304" pitchFamily="18" charset="0"/>
                <a:cs typeface="Times New Roman" panose="02020603050405020304" pitchFamily="18" charset="0"/>
              </a:rPr>
              <a:t>El precio de la casa domótica (maqueta) es difícil de estimar porque depende de que componentes quiera el usuario, así como la cantidad de elementos. Para el desarrollo de nuestro proyecto esto son precios que se emplearan, cabe mencionar que algunos componentes pueden variar el costo de casa uno dependiendo de donde se compre por lo cual todo el material será comprado en Línea.</a:t>
            </a:r>
          </a:p>
          <a:p>
            <a:r>
              <a:rPr lang="es-MX" dirty="0">
                <a:latin typeface="Times New Roman" panose="02020603050405020304" pitchFamily="18" charset="0"/>
                <a:cs typeface="Times New Roman" panose="02020603050405020304" pitchFamily="18" charset="0"/>
              </a:rPr>
              <a:t>También la decoración de la maqueta no se toma en cuenta debido que algunas piezas se pueden crear con cosas recicladas para así ahorrar costos y ayudar al ambiente.</a:t>
            </a:r>
          </a:p>
        </p:txBody>
      </p:sp>
    </p:spTree>
    <p:extLst>
      <p:ext uri="{BB962C8B-B14F-4D97-AF65-F5344CB8AC3E}">
        <p14:creationId xmlns:p14="http://schemas.microsoft.com/office/powerpoint/2010/main" val="87428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CBD44DC-6C98-49AF-A9B0-BD3E0D954EDD}"/>
              </a:ext>
            </a:extLst>
          </p:cNvPr>
          <p:cNvGraphicFramePr>
            <a:graphicFrameLocks noGrp="1"/>
          </p:cNvGraphicFramePr>
          <p:nvPr>
            <p:ph idx="1"/>
            <p:extLst>
              <p:ext uri="{D42A27DB-BD31-4B8C-83A1-F6EECF244321}">
                <p14:modId xmlns:p14="http://schemas.microsoft.com/office/powerpoint/2010/main" val="1123645450"/>
              </p:ext>
            </p:extLst>
          </p:nvPr>
        </p:nvGraphicFramePr>
        <p:xfrm>
          <a:off x="1378226" y="2014331"/>
          <a:ext cx="9886124" cy="3966365"/>
        </p:xfrm>
        <a:graphic>
          <a:graphicData uri="http://schemas.openxmlformats.org/drawingml/2006/table">
            <a:tbl>
              <a:tblPr firstRow="1" bandRow="1">
                <a:tableStyleId>{E8B1032C-EA38-4F05-BA0D-38AFFFC7BED3}</a:tableStyleId>
              </a:tblPr>
              <a:tblGrid>
                <a:gridCol w="4943062">
                  <a:extLst>
                    <a:ext uri="{9D8B030D-6E8A-4147-A177-3AD203B41FA5}">
                      <a16:colId xmlns:a16="http://schemas.microsoft.com/office/drawing/2014/main" val="3545765781"/>
                    </a:ext>
                  </a:extLst>
                </a:gridCol>
                <a:gridCol w="4943062">
                  <a:extLst>
                    <a:ext uri="{9D8B030D-6E8A-4147-A177-3AD203B41FA5}">
                      <a16:colId xmlns:a16="http://schemas.microsoft.com/office/drawing/2014/main" val="3395268036"/>
                    </a:ext>
                  </a:extLst>
                </a:gridCol>
              </a:tblGrid>
              <a:tr h="465461">
                <a:tc>
                  <a:txBody>
                    <a:bodyPr/>
                    <a:lstStyle/>
                    <a:p>
                      <a:pPr algn="ctr"/>
                      <a:r>
                        <a:rPr lang="es-MX" sz="2000" dirty="0">
                          <a:latin typeface="Times New Roman" panose="02020603050405020304" pitchFamily="18" charset="0"/>
                          <a:cs typeface="Times New Roman" panose="02020603050405020304" pitchFamily="18" charset="0"/>
                        </a:rPr>
                        <a:t>Materiales</a:t>
                      </a:r>
                    </a:p>
                  </a:txBody>
                  <a:tcPr/>
                </a:tc>
                <a:tc>
                  <a:txBody>
                    <a:bodyPr/>
                    <a:lstStyle/>
                    <a:p>
                      <a:pPr algn="ctr"/>
                      <a:r>
                        <a:rPr lang="es-MX" sz="2000" dirty="0">
                          <a:latin typeface="Times New Roman" panose="02020603050405020304" pitchFamily="18" charset="0"/>
                          <a:cs typeface="Times New Roman" panose="02020603050405020304" pitchFamily="18" charset="0"/>
                        </a:rPr>
                        <a:t>Precio</a:t>
                      </a:r>
                    </a:p>
                  </a:txBody>
                  <a:tcPr/>
                </a:tc>
                <a:extLst>
                  <a:ext uri="{0D108BD9-81ED-4DB2-BD59-A6C34878D82A}">
                    <a16:rowId xmlns:a16="http://schemas.microsoft.com/office/drawing/2014/main" val="3952380981"/>
                  </a:ext>
                </a:extLst>
              </a:tr>
              <a:tr h="465461">
                <a:tc>
                  <a:txBody>
                    <a:bodyPr/>
                    <a:lstStyle/>
                    <a:p>
                      <a:pPr algn="ctr"/>
                      <a:r>
                        <a:rPr lang="es-MX" sz="2000" dirty="0">
                          <a:latin typeface="Times New Roman" panose="02020603050405020304" pitchFamily="18" charset="0"/>
                          <a:cs typeface="Times New Roman" panose="02020603050405020304" pitchFamily="18" charset="0"/>
                        </a:rPr>
                        <a:t>2 </a:t>
                      </a:r>
                      <a:r>
                        <a:rPr lang="es-MX" sz="2000" dirty="0" err="1">
                          <a:latin typeface="Times New Roman" panose="02020603050405020304" pitchFamily="18" charset="0"/>
                          <a:cs typeface="Times New Roman" panose="02020603050405020304" pitchFamily="18" charset="0"/>
                        </a:rPr>
                        <a:t>Buzzer</a:t>
                      </a:r>
                      <a:endParaRPr lang="es-MX" sz="2000" dirty="0">
                        <a:latin typeface="Times New Roman" panose="02020603050405020304" pitchFamily="18" charset="0"/>
                        <a:cs typeface="Times New Roman" panose="02020603050405020304" pitchFamily="18" charset="0"/>
                      </a:endParaRPr>
                    </a:p>
                  </a:txBody>
                  <a:tcPr/>
                </a:tc>
                <a:tc>
                  <a:txBody>
                    <a:bodyPr/>
                    <a:lstStyle/>
                    <a:p>
                      <a:pPr algn="ctr"/>
                      <a:r>
                        <a:rPr lang="es-MX" sz="2000" dirty="0">
                          <a:latin typeface="Times New Roman" panose="02020603050405020304" pitchFamily="18" charset="0"/>
                          <a:cs typeface="Times New Roman" panose="02020603050405020304" pitchFamily="18" charset="0"/>
                        </a:rPr>
                        <a:t>$70.00</a:t>
                      </a:r>
                    </a:p>
                  </a:txBody>
                  <a:tcPr/>
                </a:tc>
                <a:extLst>
                  <a:ext uri="{0D108BD9-81ED-4DB2-BD59-A6C34878D82A}">
                    <a16:rowId xmlns:a16="http://schemas.microsoft.com/office/drawing/2014/main" val="1267080057"/>
                  </a:ext>
                </a:extLst>
              </a:tr>
              <a:tr h="465461">
                <a:tc>
                  <a:txBody>
                    <a:bodyPr/>
                    <a:lstStyle/>
                    <a:p>
                      <a:pPr algn="ctr"/>
                      <a:r>
                        <a:rPr lang="es-MX" sz="2000" dirty="0">
                          <a:latin typeface="Times New Roman" panose="02020603050405020304" pitchFamily="18" charset="0"/>
                          <a:cs typeface="Times New Roman" panose="02020603050405020304" pitchFamily="18" charset="0"/>
                        </a:rPr>
                        <a:t>2 Fotorresistencias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$24.00</a:t>
                      </a:r>
                    </a:p>
                  </a:txBody>
                  <a:tcPr/>
                </a:tc>
                <a:extLst>
                  <a:ext uri="{0D108BD9-81ED-4DB2-BD59-A6C34878D82A}">
                    <a16:rowId xmlns:a16="http://schemas.microsoft.com/office/drawing/2014/main" val="2630889366"/>
                  </a:ext>
                </a:extLst>
              </a:tr>
              <a:tr h="465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Jumpers 40 piezas.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$22.00</a:t>
                      </a:r>
                    </a:p>
                  </a:txBody>
                  <a:tcPr/>
                </a:tc>
                <a:extLst>
                  <a:ext uri="{0D108BD9-81ED-4DB2-BD59-A6C34878D82A}">
                    <a16:rowId xmlns:a16="http://schemas.microsoft.com/office/drawing/2014/main" val="3006699286"/>
                  </a:ext>
                </a:extLst>
              </a:tr>
              <a:tr h="465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4 Leds.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$12.00</a:t>
                      </a:r>
                    </a:p>
                  </a:txBody>
                  <a:tcPr/>
                </a:tc>
                <a:extLst>
                  <a:ext uri="{0D108BD9-81ED-4DB2-BD59-A6C34878D82A}">
                    <a16:rowId xmlns:a16="http://schemas.microsoft.com/office/drawing/2014/main" val="901439708"/>
                  </a:ext>
                </a:extLst>
              </a:tr>
              <a:tr h="7081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Papel batería 1 pliego (recomendado para maqueta).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$150.00</a:t>
                      </a:r>
                    </a:p>
                  </a:txBody>
                  <a:tcPr/>
                </a:tc>
                <a:extLst>
                  <a:ext uri="{0D108BD9-81ED-4DB2-BD59-A6C34878D82A}">
                    <a16:rowId xmlns:a16="http://schemas.microsoft.com/office/drawing/2014/main" val="2324884142"/>
                  </a:ext>
                </a:extLst>
              </a:tr>
              <a:tr h="465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3 placa Arduino uno.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$216.00</a:t>
                      </a:r>
                    </a:p>
                  </a:txBody>
                  <a:tcPr/>
                </a:tc>
                <a:extLst>
                  <a:ext uri="{0D108BD9-81ED-4DB2-BD59-A6C34878D82A}">
                    <a16:rowId xmlns:a16="http://schemas.microsoft.com/office/drawing/2014/main" val="3999231092"/>
                  </a:ext>
                </a:extLst>
              </a:tr>
              <a:tr h="465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err="1">
                          <a:latin typeface="Times New Roman" panose="02020603050405020304" pitchFamily="18" charset="0"/>
                          <a:cs typeface="Times New Roman" panose="02020603050405020304" pitchFamily="18" charset="0"/>
                        </a:rPr>
                        <a:t>Protoboard</a:t>
                      </a:r>
                      <a:r>
                        <a:rPr lang="es-MX" sz="20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1292783111"/>
                  </a:ext>
                </a:extLst>
              </a:tr>
            </a:tbl>
          </a:graphicData>
        </a:graphic>
      </p:graphicFrame>
    </p:spTree>
    <p:extLst>
      <p:ext uri="{BB962C8B-B14F-4D97-AF65-F5344CB8AC3E}">
        <p14:creationId xmlns:p14="http://schemas.microsoft.com/office/powerpoint/2010/main" val="2519450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756E2DF4-3469-454E-AB99-49CEAB539DB0}"/>
              </a:ext>
            </a:extLst>
          </p:cNvPr>
          <p:cNvGraphicFramePr>
            <a:graphicFrameLocks noGrp="1"/>
          </p:cNvGraphicFramePr>
          <p:nvPr>
            <p:ph idx="1"/>
            <p:extLst>
              <p:ext uri="{D42A27DB-BD31-4B8C-83A1-F6EECF244321}">
                <p14:modId xmlns:p14="http://schemas.microsoft.com/office/powerpoint/2010/main" val="1081501559"/>
              </p:ext>
            </p:extLst>
          </p:nvPr>
        </p:nvGraphicFramePr>
        <p:xfrm>
          <a:off x="1450975" y="2016125"/>
          <a:ext cx="9604374" cy="792480"/>
        </p:xfrm>
        <a:graphic>
          <a:graphicData uri="http://schemas.openxmlformats.org/drawingml/2006/table">
            <a:tbl>
              <a:tblPr firstRow="1" bandRow="1">
                <a:tableStyleId>{E8B1032C-EA38-4F05-BA0D-38AFFFC7BED3}</a:tableStyleId>
              </a:tblPr>
              <a:tblGrid>
                <a:gridCol w="4802187">
                  <a:extLst>
                    <a:ext uri="{9D8B030D-6E8A-4147-A177-3AD203B41FA5}">
                      <a16:colId xmlns:a16="http://schemas.microsoft.com/office/drawing/2014/main" val="52542130"/>
                    </a:ext>
                  </a:extLst>
                </a:gridCol>
                <a:gridCol w="4802187">
                  <a:extLst>
                    <a:ext uri="{9D8B030D-6E8A-4147-A177-3AD203B41FA5}">
                      <a16:colId xmlns:a16="http://schemas.microsoft.com/office/drawing/2014/main" val="3317404633"/>
                    </a:ext>
                  </a:extLst>
                </a:gridCol>
              </a:tblGrid>
              <a:tr h="370840">
                <a:tc>
                  <a:txBody>
                    <a:bodyPr/>
                    <a:lstStyle/>
                    <a:p>
                      <a:pPr algn="ctr"/>
                      <a:r>
                        <a:rPr lang="es-MX" sz="2000" dirty="0">
                          <a:latin typeface="Times New Roman" panose="02020603050405020304" pitchFamily="18" charset="0"/>
                          <a:cs typeface="Times New Roman" panose="02020603050405020304" pitchFamily="18" charset="0"/>
                        </a:rPr>
                        <a:t>Materiales</a:t>
                      </a:r>
                    </a:p>
                  </a:txBody>
                  <a:tcPr/>
                </a:tc>
                <a:tc>
                  <a:txBody>
                    <a:bodyPr/>
                    <a:lstStyle/>
                    <a:p>
                      <a:pPr algn="ctr"/>
                      <a:r>
                        <a:rPr lang="es-MX" sz="2000" dirty="0">
                          <a:latin typeface="Times New Roman" panose="02020603050405020304" pitchFamily="18" charset="0"/>
                          <a:cs typeface="Times New Roman" panose="02020603050405020304" pitchFamily="18" charset="0"/>
                        </a:rPr>
                        <a:t>Precio</a:t>
                      </a:r>
                    </a:p>
                  </a:txBody>
                  <a:tcPr/>
                </a:tc>
                <a:extLst>
                  <a:ext uri="{0D108BD9-81ED-4DB2-BD59-A6C34878D82A}">
                    <a16:rowId xmlns:a16="http://schemas.microsoft.com/office/drawing/2014/main" val="140728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 Servomotores.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$72.00</a:t>
                      </a:r>
                    </a:p>
                  </a:txBody>
                  <a:tcPr/>
                </a:tc>
                <a:extLst>
                  <a:ext uri="{0D108BD9-81ED-4DB2-BD59-A6C34878D82A}">
                    <a16:rowId xmlns:a16="http://schemas.microsoft.com/office/drawing/2014/main" val="906213226"/>
                  </a:ext>
                </a:extLst>
              </a:tr>
            </a:tbl>
          </a:graphicData>
        </a:graphic>
      </p:graphicFrame>
    </p:spTree>
    <p:extLst>
      <p:ext uri="{BB962C8B-B14F-4D97-AF65-F5344CB8AC3E}">
        <p14:creationId xmlns:p14="http://schemas.microsoft.com/office/powerpoint/2010/main" val="2686602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C7A73-97F7-466F-A549-4B2BF25765DD}"/>
              </a:ext>
            </a:extLst>
          </p:cNvPr>
          <p:cNvSpPr>
            <a:spLocks noGrp="1"/>
          </p:cNvSpPr>
          <p:nvPr>
            <p:ph type="title"/>
          </p:nvPr>
        </p:nvSpPr>
        <p:spPr>
          <a:xfrm>
            <a:off x="1451579" y="1391655"/>
            <a:ext cx="9603275" cy="462099"/>
          </a:xfrm>
        </p:spPr>
        <p:txBody>
          <a:bodyPr>
            <a:normAutofit/>
          </a:bodyPr>
          <a:lstStyle/>
          <a:p>
            <a:pPr algn="ctr"/>
            <a:r>
              <a:rPr lang="es-MX" sz="2400" dirty="0">
                <a:latin typeface="Times New Roman" panose="02020603050405020304" pitchFamily="18" charset="0"/>
                <a:cs typeface="Times New Roman" panose="02020603050405020304" pitchFamily="18" charset="0"/>
              </a:rPr>
              <a:t>Opinión de la gente acerca de la DOMOTICA</a:t>
            </a:r>
          </a:p>
        </p:txBody>
      </p:sp>
      <p:sp>
        <p:nvSpPr>
          <p:cNvPr id="3" name="Marcador de contenido 2">
            <a:extLst>
              <a:ext uri="{FF2B5EF4-FFF2-40B4-BE49-F238E27FC236}">
                <a16:creationId xmlns:a16="http://schemas.microsoft.com/office/drawing/2014/main" id="{0FF12BD4-8937-4578-897B-D4C4B94FD515}"/>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La firma PricewaterhouseCoopers publico un estudio relacionado con el mercado global de las </a:t>
            </a:r>
            <a:r>
              <a:rPr lang="es-ES" dirty="0" err="1">
                <a:latin typeface="Times New Roman" panose="02020603050405020304" pitchFamily="18" charset="0"/>
                <a:cs typeface="Times New Roman" panose="02020603050405020304" pitchFamily="18" charset="0"/>
              </a:rPr>
              <a:t>smart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homes</a:t>
            </a:r>
            <a:r>
              <a:rPr lang="es-ES" dirty="0">
                <a:latin typeface="Times New Roman" panose="02020603050405020304" pitchFamily="18" charset="0"/>
                <a:cs typeface="Times New Roman" panose="02020603050405020304" pitchFamily="18" charset="0"/>
              </a:rPr>
              <a:t>, así como de la percepción que tiene el gran público de los hogares inteligentes.</a:t>
            </a:r>
          </a:p>
          <a:p>
            <a:pPr algn="just"/>
            <a:r>
              <a:rPr lang="es-ES" dirty="0">
                <a:latin typeface="Times New Roman" panose="02020603050405020304" pitchFamily="18" charset="0"/>
                <a:cs typeface="Times New Roman" panose="02020603050405020304" pitchFamily="18" charset="0"/>
              </a:rPr>
              <a:t>De acuerdo con el equipo de estudios de PWC, el 81% de los consumidores ya son plenamente conscientes de  que es un hogar inteligente y lo que implica. Este es uno de los resultados de una encuesta realizada vía online qué es un hogar inteligente a más de 1.000 consumidores.</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638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E28C30-28A8-40FB-91B2-156CF8138B4D}"/>
              </a:ext>
            </a:extLst>
          </p:cNvPr>
          <p:cNvSpPr>
            <a:spLocks noGrp="1"/>
          </p:cNvSpPr>
          <p:nvPr>
            <p:ph idx="1"/>
          </p:nvPr>
        </p:nvSpPr>
        <p:spPr/>
        <p:txBody>
          <a:bodyPr>
            <a:normAutofit/>
          </a:bodyPr>
          <a:lstStyle/>
          <a:p>
            <a:pPr algn="just"/>
            <a:r>
              <a:rPr lang="es-ES" dirty="0">
                <a:latin typeface="Times New Roman" panose="02020603050405020304" pitchFamily="18" charset="0"/>
                <a:cs typeface="Times New Roman" panose="02020603050405020304" pitchFamily="18" charset="0"/>
              </a:rPr>
              <a:t>Alrededor de un 26% de encuestados viven ya en un hogar total o parcialmente automatizado. Un 15% planean instalar domótica en su hogar en el corto plazo; un 28% de encuestados no disponen de tecnología de automatización en sus viviendas, pero consideran la posibilidad de abrir la puerta a la domótica en el futuro.</a:t>
            </a:r>
          </a:p>
          <a:p>
            <a:pPr algn="just"/>
            <a:r>
              <a:rPr lang="es-ES" dirty="0">
                <a:latin typeface="Times New Roman" panose="02020603050405020304" pitchFamily="18" charset="0"/>
                <a:cs typeface="Times New Roman" panose="02020603050405020304" pitchFamily="18" charset="0"/>
              </a:rPr>
              <a:t>El informe destaca un perfil entre los encuestados que ya disfrutan de la domótica en sus viviendas. Entre los que los propietarios de </a:t>
            </a:r>
            <a:r>
              <a:rPr lang="es-ES" dirty="0" err="1">
                <a:latin typeface="Times New Roman" panose="02020603050405020304" pitchFamily="18" charset="0"/>
                <a:cs typeface="Times New Roman" panose="02020603050405020304" pitchFamily="18" charset="0"/>
              </a:rPr>
              <a:t>smart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homes</a:t>
            </a:r>
            <a:r>
              <a:rPr lang="es-ES" dirty="0">
                <a:latin typeface="Times New Roman" panose="02020603050405020304" pitchFamily="18" charset="0"/>
                <a:cs typeface="Times New Roman" panose="02020603050405020304" pitchFamily="18" charset="0"/>
              </a:rPr>
              <a:t>, los hombres predominan sobre las mujeres. Asimismo, la adopción de sistemas de automatización doméstica es más habitual en el colectivo de personas con edades comprendidas entre los 35 y los 49 años.</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407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2F2797-581A-4408-8EEB-3F1DCB4AE3A4}"/>
              </a:ext>
            </a:extLst>
          </p:cNvPr>
          <p:cNvSpPr>
            <a:spLocks noGrp="1"/>
          </p:cNvSpPr>
          <p:nvPr>
            <p:ph idx="1"/>
          </p:nvPr>
        </p:nvSpPr>
        <p:spPr/>
        <p:txBody>
          <a:bodyPr/>
          <a:lstStyle/>
          <a:p>
            <a:r>
              <a:rPr lang="es-ES" dirty="0">
                <a:latin typeface="Times New Roman" panose="02020603050405020304" pitchFamily="18" charset="0"/>
                <a:cs typeface="Times New Roman" panose="02020603050405020304" pitchFamily="18" charset="0"/>
              </a:rPr>
              <a:t>Uno de cada 5 usuarios de domótica citan la comodidad como la principal razón que les llevó a adoptar estas tecnologías. Sin embargo, las razones para incorporar estos equipos al hogar varían en función del sexo y la edad.</a:t>
            </a:r>
          </a:p>
          <a:p>
            <a:pPr algn="just"/>
            <a:r>
              <a:rPr lang="es-ES" dirty="0">
                <a:latin typeface="Times New Roman" panose="02020603050405020304" pitchFamily="18" charset="0"/>
                <a:cs typeface="Times New Roman" panose="02020603050405020304" pitchFamily="18" charset="0"/>
              </a:rPr>
              <a:t>Mientras que los hombres valoran más la seguridad, las mujeres estiman que el confort es la principal ventaja de la domótica. Entre los usuarios de 18 a 24 años, se cita la productividad como principal razón de incorporación de la domótica.</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770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A65E41E-679B-4C5C-A623-CE89C7549330}"/>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Los usuarios de entre 25 y 49 se dejan seducir por la comodidad que aporta; los usuarios de domótica de más de 50 años de edad creen que una mejor gestión de todas las tareas de la casa es la principal razón que les llevó a apostar por estas tecnologías.</a:t>
            </a:r>
          </a:p>
          <a:p>
            <a:pPr algn="just"/>
            <a:r>
              <a:rPr lang="es-ES" dirty="0">
                <a:latin typeface="Times New Roman" panose="02020603050405020304" pitchFamily="18" charset="0"/>
                <a:cs typeface="Times New Roman" panose="02020603050405020304" pitchFamily="18" charset="0"/>
              </a:rPr>
              <a:t>Para los que aún no poseen un hogar inteligente o no disponen de sistemas domóticos en sus hogares, las principales razones de incorporación a corto o medio plazo son por el ahorro energético, la seguridad, el confort y la gestión.</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57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8A9563-8289-45AB-8D6B-461995C59C15}"/>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Nuestro proyecto va a basarse en la realización tanto teórica como práctica de una vivienda domotizada controlada por un microprocesador el cual efectuará las tareas deseadas por el usuario.</a:t>
            </a:r>
          </a:p>
        </p:txBody>
      </p:sp>
    </p:spTree>
    <p:extLst>
      <p:ext uri="{BB962C8B-B14F-4D97-AF65-F5344CB8AC3E}">
        <p14:creationId xmlns:p14="http://schemas.microsoft.com/office/powerpoint/2010/main" val="410283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11A7C-68C0-4B14-9233-57A6F6F4607A}"/>
              </a:ext>
            </a:extLst>
          </p:cNvPr>
          <p:cNvSpPr>
            <a:spLocks noGrp="1"/>
          </p:cNvSpPr>
          <p:nvPr>
            <p:ph type="title"/>
          </p:nvPr>
        </p:nvSpPr>
        <p:spPr>
          <a:xfrm>
            <a:off x="1451579" y="1391655"/>
            <a:ext cx="9603275" cy="462099"/>
          </a:xfrm>
        </p:spPr>
        <p:txBody>
          <a:bodyPr>
            <a:normAutofit/>
          </a:bodyPr>
          <a:lstStyle/>
          <a:p>
            <a:pPr algn="ctr"/>
            <a:r>
              <a:rPr lang="es-ES" sz="2400" dirty="0">
                <a:latin typeface="Times New Roman" panose="02020603050405020304" pitchFamily="18" charset="0"/>
                <a:cs typeface="Times New Roman" panose="02020603050405020304" pitchFamily="18" charset="0"/>
              </a:rPr>
              <a:t>Diseño de una casa domótica</a:t>
            </a:r>
            <a:endParaRPr lang="es-MX" sz="24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E1B9DA6D-43E1-4CB0-9CDE-26E5801B488A}"/>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Este es el punto principal del proyecto, en el cual se efectuará el diseño e implementación de la gestión y el control de una vivienda. Nuestra tarea será la de realizar una instalación electrónica de una vivienda unifamiliar real, para conseguir el bienestar del usuario y a la vez crear un producto energéticamente rentable. </a:t>
            </a:r>
          </a:p>
          <a:p>
            <a:r>
              <a:rPr lang="es-ES" dirty="0">
                <a:latin typeface="Times New Roman" panose="02020603050405020304" pitchFamily="18" charset="0"/>
                <a:cs typeface="Times New Roman" panose="02020603050405020304" pitchFamily="18" charset="0"/>
              </a:rPr>
              <a:t>Los puntos más importantes de la instalación a efectuar serán:</a:t>
            </a:r>
          </a:p>
          <a:p>
            <a:pPr lvl="1"/>
            <a:r>
              <a:rPr lang="es-ES" sz="2000" dirty="0">
                <a:latin typeface="Times New Roman" panose="02020603050405020304" pitchFamily="18" charset="0"/>
                <a:cs typeface="Times New Roman" panose="02020603050405020304" pitchFamily="18" charset="0"/>
              </a:rPr>
              <a:t>Control de la iluminación interior de la vivienda.</a:t>
            </a:r>
          </a:p>
          <a:p>
            <a:pPr lvl="1"/>
            <a:r>
              <a:rPr lang="es-ES" sz="2000" dirty="0">
                <a:latin typeface="Times New Roman" panose="02020603050405020304" pitchFamily="18" charset="0"/>
                <a:cs typeface="Times New Roman" panose="02020603050405020304" pitchFamily="18" charset="0"/>
              </a:rPr>
              <a:t>Regulación automática de la iluminación artificial en función de la luz natural.</a:t>
            </a:r>
          </a:p>
        </p:txBody>
      </p:sp>
    </p:spTree>
    <p:extLst>
      <p:ext uri="{BB962C8B-B14F-4D97-AF65-F5344CB8AC3E}">
        <p14:creationId xmlns:p14="http://schemas.microsoft.com/office/powerpoint/2010/main" val="428902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6DBB6F5-3130-4CE4-8755-133B51B32F04}"/>
              </a:ext>
            </a:extLst>
          </p:cNvPr>
          <p:cNvSpPr>
            <a:spLocks noGrp="1"/>
          </p:cNvSpPr>
          <p:nvPr>
            <p:ph idx="1"/>
          </p:nvPr>
        </p:nvSpPr>
        <p:spPr/>
        <p:txBody>
          <a:bodyPr>
            <a:normAutofit/>
          </a:bodyPr>
          <a:lstStyle/>
          <a:p>
            <a:pPr lvl="1"/>
            <a:r>
              <a:rPr lang="es-ES" sz="2000" dirty="0">
                <a:latin typeface="Times New Roman" panose="02020603050405020304" pitchFamily="18" charset="0"/>
                <a:cs typeface="Times New Roman" panose="02020603050405020304" pitchFamily="18" charset="0"/>
              </a:rPr>
              <a:t>Control de acceso a la vivienda (puertas y ventanas).</a:t>
            </a:r>
            <a:endParaRPr lang="es-MX" sz="2000" dirty="0">
              <a:latin typeface="Times New Roman" panose="02020603050405020304" pitchFamily="18" charset="0"/>
              <a:cs typeface="Times New Roman" panose="02020603050405020304" pitchFamily="18" charset="0"/>
            </a:endParaRPr>
          </a:p>
          <a:p>
            <a:pPr lvl="1"/>
            <a:r>
              <a:rPr lang="es-MX" sz="2000" dirty="0">
                <a:latin typeface="Times New Roman" panose="02020603050405020304" pitchFamily="18" charset="0"/>
                <a:cs typeface="Times New Roman" panose="02020603050405020304" pitchFamily="18" charset="0"/>
              </a:rPr>
              <a:t>Sistema de alarmas de seguridad (incendio y intrusión).</a:t>
            </a:r>
          </a:p>
          <a:p>
            <a:pPr lvl="1"/>
            <a:r>
              <a:rPr lang="es-MX" sz="2000" dirty="0">
                <a:latin typeface="Times New Roman" panose="02020603050405020304" pitchFamily="18" charset="0"/>
                <a:cs typeface="Times New Roman" panose="02020603050405020304" pitchFamily="18" charset="0"/>
              </a:rPr>
              <a:t>Control del elevador.</a:t>
            </a:r>
          </a:p>
          <a:p>
            <a:pPr lvl="1"/>
            <a:r>
              <a:rPr lang="es-MX" sz="2000" dirty="0">
                <a:latin typeface="Times New Roman" panose="02020603050405020304" pitchFamily="18" charset="0"/>
                <a:cs typeface="Times New Roman" panose="02020603050405020304" pitchFamily="18" charset="0"/>
              </a:rPr>
              <a:t>Control de la pluma del estacionamiento.</a:t>
            </a:r>
          </a:p>
        </p:txBody>
      </p:sp>
    </p:spTree>
    <p:extLst>
      <p:ext uri="{BB962C8B-B14F-4D97-AF65-F5344CB8AC3E}">
        <p14:creationId xmlns:p14="http://schemas.microsoft.com/office/powerpoint/2010/main" val="427003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11F84-AFC3-41D1-BA55-8F41335CA366}"/>
              </a:ext>
            </a:extLst>
          </p:cNvPr>
          <p:cNvSpPr>
            <a:spLocks noGrp="1"/>
          </p:cNvSpPr>
          <p:nvPr>
            <p:ph type="title"/>
          </p:nvPr>
        </p:nvSpPr>
        <p:spPr>
          <a:xfrm>
            <a:off x="1451579" y="1099931"/>
            <a:ext cx="9603275" cy="753824"/>
          </a:xfrm>
        </p:spPr>
        <p:txBody>
          <a:bodyPr>
            <a:normAutofit/>
          </a:bodyPr>
          <a:lstStyle/>
          <a:p>
            <a:pPr algn="ctr"/>
            <a:r>
              <a:rPr lang="es-ES" sz="2400" dirty="0">
                <a:latin typeface="Times New Roman" panose="02020603050405020304" pitchFamily="18" charset="0"/>
                <a:cs typeface="Times New Roman" panose="02020603050405020304" pitchFamily="18" charset="0"/>
              </a:rPr>
              <a:t>¿Por qué es importante la aplicación de las viviendas domóticas? </a:t>
            </a:r>
            <a:endParaRPr lang="es-MX" sz="24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0A5E7ABA-8FAE-4768-818B-329323E1FCE6}"/>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El proceso de planificación se reduce significantemente al igual que los cambios que demandan las viviendas más modernas. </a:t>
            </a:r>
          </a:p>
          <a:p>
            <a:pPr algn="just"/>
            <a:r>
              <a:rPr lang="es-ES" dirty="0">
                <a:latin typeface="Times New Roman" panose="02020603050405020304" pitchFamily="18" charset="0"/>
                <a:cs typeface="Times New Roman" panose="02020603050405020304" pitchFamily="18" charset="0"/>
              </a:rPr>
              <a:t>Un sistema domótico permite integrar cualquier dispositivo que no sea inteligente al sistema. </a:t>
            </a:r>
          </a:p>
          <a:p>
            <a:pPr algn="just"/>
            <a:r>
              <a:rPr lang="es-ES" dirty="0">
                <a:latin typeface="Times New Roman" panose="02020603050405020304" pitchFamily="18" charset="0"/>
                <a:cs typeface="Times New Roman" panose="02020603050405020304" pitchFamily="18" charset="0"/>
              </a:rPr>
              <a:t>Se estima que el ahorro de energía en un hogar con un sistema domótico es del 20%, con lo que a corto plazo la inversión seria recuperada. </a:t>
            </a:r>
          </a:p>
          <a:p>
            <a:pPr algn="just"/>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2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3EC3B9-C2DD-4DBA-90FD-0122869B3DF7}"/>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En muchos sistemas domóticos el cableado se realiza con solo un par trenzado, generando un ahorro económico y de mano de obra, además de una simplificación de proyecto. </a:t>
            </a:r>
          </a:p>
          <a:p>
            <a:pPr algn="just"/>
            <a:r>
              <a:rPr lang="es-ES" dirty="0">
                <a:latin typeface="Times New Roman" panose="02020603050405020304" pitchFamily="18" charset="0"/>
                <a:cs typeface="Times New Roman" panose="02020603050405020304" pitchFamily="18" charset="0"/>
              </a:rPr>
              <a:t>El sistema domótico es instalado y programado por un ingeniero de acuerdo a los requerimientos del usuario y una vez funcionando no es necesario ningún conocimiento técnico para operarlo. </a:t>
            </a:r>
          </a:p>
          <a:p>
            <a:pPr algn="just"/>
            <a:r>
              <a:rPr lang="es-MX" dirty="0">
                <a:latin typeface="Times New Roman" panose="02020603050405020304" pitchFamily="18" charset="0"/>
                <a:cs typeface="Times New Roman" panose="02020603050405020304" pitchFamily="18" charset="0"/>
              </a:rPr>
              <a:t>Controla todos los servicios, iluminación, aire acondicionado, alarmas, bombas, cámaras, etc. </a:t>
            </a:r>
          </a:p>
        </p:txBody>
      </p:sp>
    </p:spTree>
    <p:extLst>
      <p:ext uri="{BB962C8B-B14F-4D97-AF65-F5344CB8AC3E}">
        <p14:creationId xmlns:p14="http://schemas.microsoft.com/office/powerpoint/2010/main" val="296387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124F1-948C-4780-BB59-2E1803E0933B}"/>
              </a:ext>
            </a:extLst>
          </p:cNvPr>
          <p:cNvSpPr>
            <a:spLocks noGrp="1"/>
          </p:cNvSpPr>
          <p:nvPr>
            <p:ph type="title"/>
          </p:nvPr>
        </p:nvSpPr>
        <p:spPr>
          <a:xfrm>
            <a:off x="4704522" y="1391655"/>
            <a:ext cx="6350332" cy="462099"/>
          </a:xfrm>
        </p:spPr>
        <p:txBody>
          <a:bodyPr>
            <a:normAutofit/>
          </a:bodyPr>
          <a:lstStyle/>
          <a:p>
            <a:r>
              <a:rPr lang="es-MX" sz="2400" dirty="0" err="1">
                <a:latin typeface="Times New Roman" panose="02020603050405020304" pitchFamily="18" charset="0"/>
                <a:cs typeface="Times New Roman" panose="02020603050405020304" pitchFamily="18" charset="0"/>
              </a:rPr>
              <a:t>eSPECIFICACIÓNES</a:t>
            </a:r>
            <a:endParaRPr lang="es-MX" sz="24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B93382-19B8-4CBA-87BF-038C7AD26DB7}"/>
              </a:ext>
            </a:extLst>
          </p:cNvPr>
          <p:cNvSpPr>
            <a:spLocks noGrp="1"/>
          </p:cNvSpPr>
          <p:nvPr>
            <p:ph idx="1"/>
          </p:nvPr>
        </p:nvSpPr>
        <p:spPr/>
        <p:txBody>
          <a:bodyPr/>
          <a:lstStyle/>
          <a:p>
            <a:r>
              <a:rPr lang="es-ES" b="1" dirty="0">
                <a:latin typeface="Times New Roman" panose="02020603050405020304" pitchFamily="18" charset="0"/>
                <a:cs typeface="Times New Roman" panose="02020603050405020304" pitchFamily="18" charset="0"/>
              </a:rPr>
              <a:t>Control de ventanas y puerta:</a:t>
            </a:r>
          </a:p>
          <a:p>
            <a:pPr lvl="1" algn="just"/>
            <a:r>
              <a:rPr lang="es-ES" sz="2000" dirty="0">
                <a:latin typeface="Times New Roman" panose="02020603050405020304" pitchFamily="18" charset="0"/>
                <a:cs typeface="Times New Roman" panose="02020603050405020304" pitchFamily="18" charset="0"/>
              </a:rPr>
              <a:t>¿Se ha olvidado de cerrar la entrada de su garaje alguna vez después de dejar su vehículo? El programa diseñado enviará al microcontrolador el estado abierto o cerrado de las distintas partes de la casa.</a:t>
            </a:r>
          </a:p>
          <a:p>
            <a:pPr lvl="1" algn="just"/>
            <a:r>
              <a:rPr lang="es-ES" sz="2000" dirty="0">
                <a:latin typeface="Times New Roman" panose="02020603050405020304" pitchFamily="18" charset="0"/>
                <a:cs typeface="Times New Roman" panose="02020603050405020304" pitchFamily="18" charset="0"/>
              </a:rPr>
              <a:t>Se oprime un botón que accionará al servomotor para que abra la puerta y se pueda acceder a la vivienda.</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05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9794C8-0016-42B5-9659-3E8E0D77D67B}"/>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Control de la iluminación y regulación: </a:t>
            </a:r>
          </a:p>
          <a:p>
            <a:pPr lvl="1" algn="just"/>
            <a:r>
              <a:rPr lang="es-ES" sz="2000" dirty="0">
                <a:latin typeface="Times New Roman" panose="02020603050405020304" pitchFamily="18" charset="0"/>
                <a:cs typeface="Times New Roman" panose="02020603050405020304" pitchFamily="18" charset="0"/>
              </a:rPr>
              <a:t>Uno de los factores más importantes que debemos controlar en la vivienda es la luz, dicho control lo que realizará es regular la intensidad de la luz en cada estancia de la vivienda, permitiéndonos así una perfecta iluminación conforme a la condiciones de luz en el espacio y por lo tanto un ahorro energético.</a:t>
            </a:r>
          </a:p>
          <a:p>
            <a:pPr lvl="1" algn="just"/>
            <a:r>
              <a:rPr lang="es-ES" sz="2000" dirty="0">
                <a:latin typeface="Times New Roman" panose="02020603050405020304" pitchFamily="18" charset="0"/>
                <a:cs typeface="Times New Roman" panose="02020603050405020304" pitchFamily="18" charset="0"/>
              </a:rPr>
              <a:t>El control de luz se llevará a cabo en las habitaciones y en la sala de estar ya que es aquí donde se pasan más horas en ese lugar de la casa, ya que en la cocina es una estancia de paso las cuales no es necesario regular su luminosidad</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49736"/>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162</TotalTime>
  <Words>1604</Words>
  <Application>Microsoft Office PowerPoint</Application>
  <PresentationFormat>Panorámica</PresentationFormat>
  <Paragraphs>97</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Gill Sans MT</vt:lpstr>
      <vt:lpstr>Times New Roman</vt:lpstr>
      <vt:lpstr>Galería</vt:lpstr>
      <vt:lpstr>información e interacción con el usuario</vt:lpstr>
      <vt:lpstr>Presentación de PowerPoint</vt:lpstr>
      <vt:lpstr>Presentación de PowerPoint</vt:lpstr>
      <vt:lpstr>Diseño de una casa domótica</vt:lpstr>
      <vt:lpstr>Presentación de PowerPoint</vt:lpstr>
      <vt:lpstr>¿Por qué es importante la aplicación de las viviendas domóticas? </vt:lpstr>
      <vt:lpstr>Presentación de PowerPoint</vt:lpstr>
      <vt:lpstr>eSPECIFICACIÓNES</vt:lpstr>
      <vt:lpstr>Presentación de PowerPoint</vt:lpstr>
      <vt:lpstr>Presentación de PowerPoint</vt:lpstr>
      <vt:lpstr>Presentación de PowerPoint</vt:lpstr>
      <vt:lpstr>Presentación de PowerPoint</vt:lpstr>
      <vt:lpstr>Programas utilizados</vt:lpstr>
      <vt:lpstr>Presentación de PowerPoint</vt:lpstr>
      <vt:lpstr>Presentación de PowerPoint</vt:lpstr>
      <vt:lpstr>Presentación de PowerPoint</vt:lpstr>
      <vt:lpstr>Facilidad de uso</vt:lpstr>
      <vt:lpstr>Presentación de PowerPoint</vt:lpstr>
      <vt:lpstr>Presentación de PowerPoint</vt:lpstr>
      <vt:lpstr>Presentación de PowerPoint</vt:lpstr>
      <vt:lpstr>Presentación de PowerPoint</vt:lpstr>
      <vt:lpstr>Accesibilidad</vt:lpstr>
      <vt:lpstr>Presentación de PowerPoint</vt:lpstr>
      <vt:lpstr>Presentación de PowerPoint</vt:lpstr>
      <vt:lpstr>Opinión de la gente acerca de la DOMOTICA</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Exposición de información e interacción con el usuario</dc:title>
  <dc:creator>SUAREZ DEL CARMEN LUIS FERNANDO</dc:creator>
  <cp:lastModifiedBy>Osiel de Jesús López López</cp:lastModifiedBy>
  <cp:revision>27</cp:revision>
  <dcterms:created xsi:type="dcterms:W3CDTF">2020-05-20T17:49:38Z</dcterms:created>
  <dcterms:modified xsi:type="dcterms:W3CDTF">2020-07-02T12:10:55Z</dcterms:modified>
</cp:coreProperties>
</file>