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8" r:id="rId2"/>
    <p:sldId id="256"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BC0ED7A-068E-4254-A011-68AB907BDC5E}" type="datetimeFigureOut">
              <a:rPr lang="es-MX" smtClean="0"/>
              <a:t>23/06/2020</a:t>
            </a:fld>
            <a:endParaRPr lang="es-MX"/>
          </a:p>
        </p:txBody>
      </p:sp>
      <p:sp>
        <p:nvSpPr>
          <p:cNvPr id="5" name="Footer Placeholder 4"/>
          <p:cNvSpPr>
            <a:spLocks noGrp="1"/>
          </p:cNvSpPr>
          <p:nvPr>
            <p:ph type="ftr" sz="quarter" idx="11"/>
          </p:nvPr>
        </p:nvSpPr>
        <p:spPr>
          <a:xfrm>
            <a:off x="1876424" y="5410201"/>
            <a:ext cx="5124886" cy="365125"/>
          </a:xfrm>
        </p:spPr>
        <p:txBody>
          <a:bodyPr/>
          <a:lstStyle/>
          <a:p>
            <a:endParaRPr lang="es-MX"/>
          </a:p>
        </p:txBody>
      </p:sp>
      <p:sp>
        <p:nvSpPr>
          <p:cNvPr id="6" name="Slide Number Placeholder 5"/>
          <p:cNvSpPr>
            <a:spLocks noGrp="1"/>
          </p:cNvSpPr>
          <p:nvPr>
            <p:ph type="sldNum" sz="quarter" idx="12"/>
          </p:nvPr>
        </p:nvSpPr>
        <p:spPr>
          <a:xfrm>
            <a:off x="9896911" y="5410199"/>
            <a:ext cx="771089" cy="365125"/>
          </a:xfrm>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582879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BC0ED7A-068E-4254-A011-68AB907BDC5E}" type="datetimeFigureOut">
              <a:rPr lang="es-MX" smtClean="0"/>
              <a:t>23/06/2020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2699604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BC0ED7A-068E-4254-A011-68AB907BDC5E}" type="datetimeFigureOut">
              <a:rPr lang="es-MX" smtClean="0"/>
              <a:t>23/06/2020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4155170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BC0ED7A-068E-4254-A011-68AB907BDC5E}" type="datetimeFigureOut">
              <a:rPr lang="es-MX" smtClean="0"/>
              <a:t>23/06/2020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B1B7B2D-A3B8-4089-8575-C073966A8825}" type="slidenum">
              <a:rPr lang="es-MX" smtClean="0"/>
              <a:t>‹Nº›</a:t>
            </a:fld>
            <a:endParaRPr lang="es-MX"/>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42343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BC0ED7A-068E-4254-A011-68AB907BDC5E}" type="datetimeFigureOut">
              <a:rPr lang="es-MX" smtClean="0"/>
              <a:t>23/06/2020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2051776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ABC0ED7A-068E-4254-A011-68AB907BDC5E}" type="datetimeFigureOut">
              <a:rPr lang="es-MX" smtClean="0"/>
              <a:t>23/06/2020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3691971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ABC0ED7A-068E-4254-A011-68AB907BDC5E}" type="datetimeFigureOut">
              <a:rPr lang="es-MX" smtClean="0"/>
              <a:t>23/06/2020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4163533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BC0ED7A-068E-4254-A011-68AB907BDC5E}" type="datetimeFigureOut">
              <a:rPr lang="es-MX" smtClean="0"/>
              <a:t>23/06/2020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3723430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BC0ED7A-068E-4254-A011-68AB907BDC5E}" type="datetimeFigureOut">
              <a:rPr lang="es-MX" smtClean="0"/>
              <a:t>23/06/2020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152312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BC0ED7A-068E-4254-A011-68AB907BDC5E}" type="datetimeFigureOut">
              <a:rPr lang="es-MX" smtClean="0"/>
              <a:t>23/06/2020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3919032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BC0ED7A-068E-4254-A011-68AB907BDC5E}" type="datetimeFigureOut">
              <a:rPr lang="es-MX" smtClean="0"/>
              <a:t>23/06/2020</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1034178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BC0ED7A-068E-4254-A011-68AB907BDC5E}" type="datetimeFigureOut">
              <a:rPr lang="es-MX" smtClean="0"/>
              <a:t>23/06/2020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306204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BC0ED7A-068E-4254-A011-68AB907BDC5E}" type="datetimeFigureOut">
              <a:rPr lang="es-MX" smtClean="0"/>
              <a:t>23/06/2020</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3490597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BC0ED7A-068E-4254-A011-68AB907BDC5E}" type="datetimeFigureOut">
              <a:rPr lang="es-MX" smtClean="0"/>
              <a:t>23/06/2020</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28898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C0ED7A-068E-4254-A011-68AB907BDC5E}" type="datetimeFigureOut">
              <a:rPr lang="es-MX" smtClean="0"/>
              <a:t>23/06/2020</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2174308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BC0ED7A-068E-4254-A011-68AB907BDC5E}" type="datetimeFigureOut">
              <a:rPr lang="es-MX" smtClean="0"/>
              <a:t>23/06/2020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3302065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BC0ED7A-068E-4254-A011-68AB907BDC5E}" type="datetimeFigureOut">
              <a:rPr lang="es-MX" smtClean="0"/>
              <a:t>23/06/2020</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B1B7B2D-A3B8-4089-8575-C073966A8825}" type="slidenum">
              <a:rPr lang="es-MX" smtClean="0"/>
              <a:t>‹Nº›</a:t>
            </a:fld>
            <a:endParaRPr lang="es-MX"/>
          </a:p>
        </p:txBody>
      </p:sp>
    </p:spTree>
    <p:extLst>
      <p:ext uri="{BB962C8B-B14F-4D97-AF65-F5344CB8AC3E}">
        <p14:creationId xmlns:p14="http://schemas.microsoft.com/office/powerpoint/2010/main" val="4109975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BC0ED7A-068E-4254-A011-68AB907BDC5E}" type="datetimeFigureOut">
              <a:rPr lang="es-MX" smtClean="0"/>
              <a:t>23/06/2020</a:t>
            </a:fld>
            <a:endParaRPr lang="es-MX"/>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1B7B2D-A3B8-4089-8575-C073966A8825}" type="slidenum">
              <a:rPr lang="es-MX" smtClean="0"/>
              <a:t>‹Nº›</a:t>
            </a:fld>
            <a:endParaRPr lang="es-MX"/>
          </a:p>
        </p:txBody>
      </p:sp>
    </p:spTree>
    <p:extLst>
      <p:ext uri="{BB962C8B-B14F-4D97-AF65-F5344CB8AC3E}">
        <p14:creationId xmlns:p14="http://schemas.microsoft.com/office/powerpoint/2010/main" val="247785283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558DE2-EC17-4AA5-8FC7-296E00BC4B2F}"/>
              </a:ext>
            </a:extLst>
          </p:cNvPr>
          <p:cNvSpPr>
            <a:spLocks noGrp="1"/>
          </p:cNvSpPr>
          <p:nvPr>
            <p:ph type="title"/>
          </p:nvPr>
        </p:nvSpPr>
        <p:spPr>
          <a:xfrm>
            <a:off x="1141413" y="618518"/>
            <a:ext cx="9905998" cy="1041840"/>
          </a:xfrm>
        </p:spPr>
        <p:txBody>
          <a:bodyPr/>
          <a:lstStyle/>
          <a:p>
            <a:pPr algn="ctr"/>
            <a:r>
              <a:rPr lang="es-MX" dirty="0">
                <a:latin typeface="3ds" panose="02000503020000020004" pitchFamily="2" charset="0"/>
              </a:rPr>
              <a:t>Dale vida a tu casa</a:t>
            </a:r>
          </a:p>
        </p:txBody>
      </p:sp>
      <p:sp>
        <p:nvSpPr>
          <p:cNvPr id="3" name="Marcador de contenido 2">
            <a:extLst>
              <a:ext uri="{FF2B5EF4-FFF2-40B4-BE49-F238E27FC236}">
                <a16:creationId xmlns:a16="http://schemas.microsoft.com/office/drawing/2014/main" id="{30015DFD-A55C-45C7-8775-B0B628867AD9}"/>
              </a:ext>
            </a:extLst>
          </p:cNvPr>
          <p:cNvSpPr>
            <a:spLocks noGrp="1"/>
          </p:cNvSpPr>
          <p:nvPr>
            <p:ph idx="1"/>
          </p:nvPr>
        </p:nvSpPr>
        <p:spPr/>
        <p:txBody>
          <a:bodyPr/>
          <a:lstStyle/>
          <a:p>
            <a:r>
              <a:rPr lang="es-MX" dirty="0">
                <a:solidFill>
                  <a:srgbClr val="002060"/>
                </a:solidFill>
              </a:rPr>
              <a:t>El proyecto llamado “Dale vida a tu casa” es el claro ejemplo de un sistema de monitoreo y control de los elementos eléctricos y electrónicos dentro de un hogar. Lo que se busca es que el usuario tenga el control de todo lo que sucede dentro de su casa en cuanto a aparatos eléctricos se refiere, por lo que dentro de este proyecto, se elabora un ejemplo de un sistema para que el usuario logre ese control que busca. Todo este proceso tiene como principal herramienta el dispositivo microcontrolador Atmega328p.</a:t>
            </a:r>
          </a:p>
        </p:txBody>
      </p:sp>
    </p:spTree>
    <p:extLst>
      <p:ext uri="{BB962C8B-B14F-4D97-AF65-F5344CB8AC3E}">
        <p14:creationId xmlns:p14="http://schemas.microsoft.com/office/powerpoint/2010/main" val="4151858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AC916D-EC93-4797-AA49-0D11631AA514}"/>
              </a:ext>
            </a:extLst>
          </p:cNvPr>
          <p:cNvSpPr>
            <a:spLocks noGrp="1"/>
          </p:cNvSpPr>
          <p:nvPr>
            <p:ph type="title"/>
          </p:nvPr>
        </p:nvSpPr>
        <p:spPr>
          <a:xfrm>
            <a:off x="1143001" y="438044"/>
            <a:ext cx="9905998" cy="849335"/>
          </a:xfrm>
        </p:spPr>
        <p:txBody>
          <a:bodyPr/>
          <a:lstStyle/>
          <a:p>
            <a:pPr algn="ctr"/>
            <a:r>
              <a:rPr lang="es-MX" dirty="0">
                <a:latin typeface="3ds" panose="02000503020000020004" pitchFamily="2" charset="0"/>
              </a:rPr>
              <a:t>Generación de señales de salida</a:t>
            </a:r>
          </a:p>
        </p:txBody>
      </p:sp>
      <p:sp>
        <p:nvSpPr>
          <p:cNvPr id="3" name="Marcador de contenido 2">
            <a:extLst>
              <a:ext uri="{FF2B5EF4-FFF2-40B4-BE49-F238E27FC236}">
                <a16:creationId xmlns:a16="http://schemas.microsoft.com/office/drawing/2014/main" id="{9A2794B4-2497-45C8-B8AD-DD850350AE59}"/>
              </a:ext>
            </a:extLst>
          </p:cNvPr>
          <p:cNvSpPr>
            <a:spLocks noGrp="1"/>
          </p:cNvSpPr>
          <p:nvPr>
            <p:ph idx="1"/>
          </p:nvPr>
        </p:nvSpPr>
        <p:spPr>
          <a:xfrm>
            <a:off x="1143001" y="1658142"/>
            <a:ext cx="9905999" cy="4008731"/>
          </a:xfrm>
        </p:spPr>
        <p:txBody>
          <a:bodyPr>
            <a:normAutofit lnSpcReduction="10000"/>
          </a:bodyPr>
          <a:lstStyle/>
          <a:p>
            <a:r>
              <a:rPr lang="es-MX" dirty="0"/>
              <a:t>Esta última etapa ya después de ser procesada la información el microcontrolador manda las señales correspondientes a los actuadores para que estos operen de la manera que se requiere.</a:t>
            </a:r>
          </a:p>
          <a:p>
            <a:r>
              <a:rPr lang="es-MX" dirty="0"/>
              <a:t>A continuación se enlistan las respectivas acciones que los actuadores llevan a cabo para el funcionamiento del sistema:</a:t>
            </a:r>
          </a:p>
          <a:p>
            <a:r>
              <a:rPr lang="es-MX" dirty="0"/>
              <a:t>Dos servomotores utilizados para la puerta principal y el estacionamiento, giraran 90° y de regreso a 0° cuando se cumplan las condiciones que le microcontrolador les ordene respectivamente, dichos dispositivos requieren de salida PWM con frecuencia de 50Hz.</a:t>
            </a:r>
          </a:p>
        </p:txBody>
      </p:sp>
    </p:spTree>
    <p:extLst>
      <p:ext uri="{BB962C8B-B14F-4D97-AF65-F5344CB8AC3E}">
        <p14:creationId xmlns:p14="http://schemas.microsoft.com/office/powerpoint/2010/main" val="2298265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19C564F-A16A-4A3C-9ACA-6441551A2133}"/>
              </a:ext>
            </a:extLst>
          </p:cNvPr>
          <p:cNvSpPr>
            <a:spLocks noGrp="1"/>
          </p:cNvSpPr>
          <p:nvPr>
            <p:ph idx="1"/>
          </p:nvPr>
        </p:nvSpPr>
        <p:spPr>
          <a:xfrm>
            <a:off x="1141412" y="938463"/>
            <a:ext cx="9905999" cy="4852738"/>
          </a:xfrm>
        </p:spPr>
        <p:txBody>
          <a:bodyPr>
            <a:normAutofit/>
          </a:bodyPr>
          <a:lstStyle/>
          <a:p>
            <a:r>
              <a:rPr lang="es-MX" dirty="0"/>
              <a:t>Los leds que iluminarán las recamaras, la cocina y la sala, recibirán la instrucción del micro para encenderse en determinado momento.</a:t>
            </a:r>
          </a:p>
          <a:p>
            <a:r>
              <a:rPr lang="es-MX" dirty="0"/>
              <a:t>Un buzzer que sonara al momento que un circuito previo detecte presencia de fuego, la cual seria detectada por el micro mediante la entrada en uno de sus pines.</a:t>
            </a:r>
          </a:p>
          <a:p>
            <a:r>
              <a:rPr lang="es-MX" dirty="0"/>
              <a:t>Otro buzzer que se activará al momento de que se le obstruya luz a una fotorresistencia dentro de un circuito previo, luz que será enviada por un láser. </a:t>
            </a:r>
          </a:p>
        </p:txBody>
      </p:sp>
    </p:spTree>
    <p:extLst>
      <p:ext uri="{BB962C8B-B14F-4D97-AF65-F5344CB8AC3E}">
        <p14:creationId xmlns:p14="http://schemas.microsoft.com/office/powerpoint/2010/main" val="189816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9A81BC-39A3-4840-B50C-CD58DDDEED34}"/>
              </a:ext>
            </a:extLst>
          </p:cNvPr>
          <p:cNvSpPr>
            <a:spLocks noGrp="1"/>
          </p:cNvSpPr>
          <p:nvPr>
            <p:ph type="ctrTitle"/>
          </p:nvPr>
        </p:nvSpPr>
        <p:spPr>
          <a:xfrm>
            <a:off x="2144248" y="661737"/>
            <a:ext cx="8791575" cy="690158"/>
          </a:xfrm>
        </p:spPr>
        <p:txBody>
          <a:bodyPr>
            <a:normAutofit/>
          </a:bodyPr>
          <a:lstStyle/>
          <a:p>
            <a:pPr algn="ctr"/>
            <a:r>
              <a:rPr lang="es-MX" sz="3600" dirty="0">
                <a:latin typeface="3ds" panose="02000503020000020004" pitchFamily="2" charset="0"/>
              </a:rPr>
              <a:t>¿Qué es un microcontrolador?</a:t>
            </a:r>
          </a:p>
        </p:txBody>
      </p:sp>
      <p:sp>
        <p:nvSpPr>
          <p:cNvPr id="3" name="Subtítulo 2">
            <a:extLst>
              <a:ext uri="{FF2B5EF4-FFF2-40B4-BE49-F238E27FC236}">
                <a16:creationId xmlns:a16="http://schemas.microsoft.com/office/drawing/2014/main" id="{F37328C5-A208-439D-AB79-9AA5DE6148F1}"/>
              </a:ext>
            </a:extLst>
          </p:cNvPr>
          <p:cNvSpPr>
            <a:spLocks noGrp="1"/>
          </p:cNvSpPr>
          <p:nvPr>
            <p:ph type="subTitle" idx="1"/>
          </p:nvPr>
        </p:nvSpPr>
        <p:spPr>
          <a:xfrm>
            <a:off x="4984234" y="2928988"/>
            <a:ext cx="6936272" cy="3389243"/>
          </a:xfrm>
        </p:spPr>
        <p:txBody>
          <a:bodyPr>
            <a:normAutofit fontScale="92500" lnSpcReduction="20000"/>
          </a:bodyPr>
          <a:lstStyle/>
          <a:p>
            <a:r>
              <a:rPr lang="es-ES" cap="none" dirty="0">
                <a:solidFill>
                  <a:srgbClr val="002060"/>
                </a:solidFill>
                <a:effectLst>
                  <a:outerShdw blurRad="38100" dist="38100" dir="2700000" algn="tl">
                    <a:srgbClr val="000000">
                      <a:alpha val="43137"/>
                    </a:srgbClr>
                  </a:outerShdw>
                </a:effectLst>
              </a:rPr>
              <a:t>Un microcontrolador es una computadora completa encapsulada en un circuito integrado.</a:t>
            </a:r>
          </a:p>
          <a:p>
            <a:r>
              <a:rPr lang="es-ES" cap="none" dirty="0">
                <a:solidFill>
                  <a:srgbClr val="002060"/>
                </a:solidFill>
                <a:effectLst>
                  <a:outerShdw blurRad="38100" dist="38100" dir="2700000" algn="tl">
                    <a:srgbClr val="000000">
                      <a:alpha val="43137"/>
                    </a:srgbClr>
                  </a:outerShdw>
                </a:effectLst>
              </a:rPr>
              <a:t>El propósito fundamental de los microcontroladores es el de leer y ejecutar los programas que el usuario le escribe, es por esto que la programación es una actividad básica e indispensable cuando se diseñan circuitos y sistemas que los incluyan.</a:t>
            </a:r>
          </a:p>
          <a:p>
            <a:r>
              <a:rPr lang="es-ES" cap="none" dirty="0">
                <a:solidFill>
                  <a:srgbClr val="002060"/>
                </a:solidFill>
                <a:effectLst>
                  <a:outerShdw blurRad="38100" dist="38100" dir="2700000" algn="tl">
                    <a:srgbClr val="000000">
                      <a:alpha val="43137"/>
                    </a:srgbClr>
                  </a:outerShdw>
                </a:effectLst>
              </a:rPr>
              <a:t>Los microcontroladores están diseñados para interpretar y procesar datos e instrucciones en forma binaria. Patrones de 1’s y 0’s conforman el lenguaje maquina de los microcontroladores, y es lo único que son capaces de entender.</a:t>
            </a:r>
            <a:endParaRPr lang="es-MX" cap="none" dirty="0">
              <a:solidFill>
                <a:srgbClr val="002060"/>
              </a:solidFill>
              <a:effectLst>
                <a:outerShdw blurRad="38100" dist="38100" dir="2700000" algn="tl">
                  <a:srgbClr val="000000">
                    <a:alpha val="43137"/>
                  </a:srgbClr>
                </a:outerShdw>
              </a:effectLst>
            </a:endParaRPr>
          </a:p>
        </p:txBody>
      </p:sp>
      <p:pic>
        <p:nvPicPr>
          <p:cNvPr id="4" name="Imagen 3">
            <a:extLst>
              <a:ext uri="{FF2B5EF4-FFF2-40B4-BE49-F238E27FC236}">
                <a16:creationId xmlns:a16="http://schemas.microsoft.com/office/drawing/2014/main" id="{F9C51F2D-B684-4BBA-8495-6012669F7E88}"/>
              </a:ext>
            </a:extLst>
          </p:cNvPr>
          <p:cNvPicPr>
            <a:picLocks noChangeAspect="1"/>
          </p:cNvPicPr>
          <p:nvPr/>
        </p:nvPicPr>
        <p:blipFill>
          <a:blip r:embed="rId2"/>
          <a:stretch>
            <a:fillRect/>
          </a:stretch>
        </p:blipFill>
        <p:spPr>
          <a:xfrm>
            <a:off x="291547" y="1992382"/>
            <a:ext cx="4350791" cy="2631228"/>
          </a:xfrm>
          <a:prstGeom prst="rect">
            <a:avLst/>
          </a:prstGeom>
        </p:spPr>
      </p:pic>
    </p:spTree>
    <p:extLst>
      <p:ext uri="{BB962C8B-B14F-4D97-AF65-F5344CB8AC3E}">
        <p14:creationId xmlns:p14="http://schemas.microsoft.com/office/powerpoint/2010/main" val="3320656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DB007-8453-43EA-A1B3-CF44CEE357D0}"/>
              </a:ext>
            </a:extLst>
          </p:cNvPr>
          <p:cNvSpPr>
            <a:spLocks noGrp="1"/>
          </p:cNvSpPr>
          <p:nvPr>
            <p:ph type="title"/>
          </p:nvPr>
        </p:nvSpPr>
        <p:spPr>
          <a:xfrm>
            <a:off x="1143001" y="774928"/>
            <a:ext cx="9905998" cy="789177"/>
          </a:xfrm>
        </p:spPr>
        <p:txBody>
          <a:bodyPr>
            <a:normAutofit/>
          </a:bodyPr>
          <a:lstStyle/>
          <a:p>
            <a:pPr algn="ctr"/>
            <a:r>
              <a:rPr lang="es-MX" dirty="0">
                <a:latin typeface="3ds" panose="02000503020000020004" pitchFamily="2" charset="0"/>
              </a:rPr>
              <a:t>Entradas</a:t>
            </a:r>
          </a:p>
        </p:txBody>
      </p:sp>
      <p:sp>
        <p:nvSpPr>
          <p:cNvPr id="3" name="Marcador de contenido 2">
            <a:extLst>
              <a:ext uri="{FF2B5EF4-FFF2-40B4-BE49-F238E27FC236}">
                <a16:creationId xmlns:a16="http://schemas.microsoft.com/office/drawing/2014/main" id="{85B55145-5995-4445-A9C8-3EBC9AE61FD2}"/>
              </a:ext>
            </a:extLst>
          </p:cNvPr>
          <p:cNvSpPr>
            <a:spLocks noGrp="1"/>
          </p:cNvSpPr>
          <p:nvPr>
            <p:ph idx="1"/>
          </p:nvPr>
        </p:nvSpPr>
        <p:spPr/>
        <p:txBody>
          <a:bodyPr>
            <a:normAutofit fontScale="85000" lnSpcReduction="10000"/>
          </a:bodyPr>
          <a:lstStyle/>
          <a:p>
            <a:r>
              <a:rPr lang="es-MX" dirty="0">
                <a:solidFill>
                  <a:srgbClr val="002060"/>
                </a:solidFill>
              </a:rPr>
              <a:t>El sistema cuenta con 8 elementos de entrada que serán los encargados de mandar las señales al microcontrolador para que este realice la acción que determinada entrada demande.</a:t>
            </a:r>
          </a:p>
          <a:p>
            <a:r>
              <a:rPr lang="es-MX" dirty="0">
                <a:solidFill>
                  <a:srgbClr val="002060"/>
                </a:solidFill>
              </a:rPr>
              <a:t>Los 8 elementos con los que contara el sistema son:</a:t>
            </a:r>
          </a:p>
          <a:p>
            <a:endParaRPr lang="es-MX" dirty="0"/>
          </a:p>
          <a:p>
            <a:r>
              <a:rPr lang="es-MX" dirty="0">
                <a:solidFill>
                  <a:srgbClr val="002060"/>
                </a:solidFill>
              </a:rPr>
              <a:t>Interruptor para encendido o apagado de luz recámara 1 y cocina de forma separada</a:t>
            </a:r>
          </a:p>
          <a:p>
            <a:r>
              <a:rPr lang="es-MX" dirty="0">
                <a:solidFill>
                  <a:srgbClr val="002060"/>
                </a:solidFill>
              </a:rPr>
              <a:t>Fotorresistencia para luz sala de estar</a:t>
            </a:r>
          </a:p>
          <a:p>
            <a:r>
              <a:rPr lang="es-MX" dirty="0">
                <a:solidFill>
                  <a:srgbClr val="002060"/>
                </a:solidFill>
              </a:rPr>
              <a:t>Potenciómetro para luz recámara 2</a:t>
            </a:r>
          </a:p>
        </p:txBody>
      </p:sp>
    </p:spTree>
    <p:extLst>
      <p:ext uri="{BB962C8B-B14F-4D97-AF65-F5344CB8AC3E}">
        <p14:creationId xmlns:p14="http://schemas.microsoft.com/office/powerpoint/2010/main" val="3233671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5B9DB57-B2CE-4787-A4DA-CDEF85316736}"/>
              </a:ext>
            </a:extLst>
          </p:cNvPr>
          <p:cNvSpPr>
            <a:spLocks noGrp="1"/>
          </p:cNvSpPr>
          <p:nvPr>
            <p:ph idx="1"/>
          </p:nvPr>
        </p:nvSpPr>
        <p:spPr/>
        <p:txBody>
          <a:bodyPr/>
          <a:lstStyle/>
          <a:p>
            <a:r>
              <a:rPr lang="es-MX" dirty="0">
                <a:solidFill>
                  <a:srgbClr val="002060"/>
                </a:solidFill>
              </a:rPr>
              <a:t>Botón para apertura o cierre de pluma de estacionamiento</a:t>
            </a:r>
          </a:p>
          <a:p>
            <a:r>
              <a:rPr lang="es-MX" dirty="0">
                <a:solidFill>
                  <a:srgbClr val="002060"/>
                </a:solidFill>
              </a:rPr>
              <a:t>Teclado matricial para código en puerta principal</a:t>
            </a:r>
          </a:p>
          <a:p>
            <a:r>
              <a:rPr lang="es-MX" dirty="0">
                <a:solidFill>
                  <a:srgbClr val="002060"/>
                </a:solidFill>
              </a:rPr>
              <a:t>Circuito detector presencia de fuego para alarma contra incendios</a:t>
            </a:r>
          </a:p>
          <a:p>
            <a:r>
              <a:rPr lang="es-MX" dirty="0">
                <a:solidFill>
                  <a:srgbClr val="002060"/>
                </a:solidFill>
              </a:rPr>
              <a:t>Circuito obstructor de luz laser para la detección de posibles intrusos</a:t>
            </a:r>
          </a:p>
        </p:txBody>
      </p:sp>
    </p:spTree>
    <p:extLst>
      <p:ext uri="{BB962C8B-B14F-4D97-AF65-F5344CB8AC3E}">
        <p14:creationId xmlns:p14="http://schemas.microsoft.com/office/powerpoint/2010/main" val="1618993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FBC433-3FB8-4639-A9B5-9603EAA77379}"/>
              </a:ext>
            </a:extLst>
          </p:cNvPr>
          <p:cNvSpPr>
            <a:spLocks noGrp="1"/>
          </p:cNvSpPr>
          <p:nvPr>
            <p:ph type="title"/>
          </p:nvPr>
        </p:nvSpPr>
        <p:spPr/>
        <p:txBody>
          <a:bodyPr/>
          <a:lstStyle/>
          <a:p>
            <a:pPr algn="ctr"/>
            <a:r>
              <a:rPr lang="es-MX" dirty="0">
                <a:latin typeface="3ds" panose="02000503020000020004" pitchFamily="2" charset="0"/>
              </a:rPr>
              <a:t>acondicionamiento</a:t>
            </a:r>
          </a:p>
        </p:txBody>
      </p:sp>
      <p:sp>
        <p:nvSpPr>
          <p:cNvPr id="3" name="Marcador de contenido 2">
            <a:extLst>
              <a:ext uri="{FF2B5EF4-FFF2-40B4-BE49-F238E27FC236}">
                <a16:creationId xmlns:a16="http://schemas.microsoft.com/office/drawing/2014/main" id="{40085F97-79E4-483B-A92F-7FBB242AF5E6}"/>
              </a:ext>
            </a:extLst>
          </p:cNvPr>
          <p:cNvSpPr>
            <a:spLocks noGrp="1"/>
          </p:cNvSpPr>
          <p:nvPr>
            <p:ph idx="1"/>
          </p:nvPr>
        </p:nvSpPr>
        <p:spPr/>
        <p:txBody>
          <a:bodyPr/>
          <a:lstStyle/>
          <a:p>
            <a:r>
              <a:rPr lang="es-ES" dirty="0">
                <a:solidFill>
                  <a:srgbClr val="002060"/>
                </a:solidFill>
              </a:rPr>
              <a:t>El acondicionamiento de señal es un proceso de adquisición de datos que se lleva a cabo mediante un instrumento llamado acondicionador de señal. Ese instrumento convierte un tipo de señal eléctrica o mecánica (señal de entrada) en otro (señal de salida).  En este caso la idea es variables físicas en eléctricas.</a:t>
            </a:r>
            <a:endParaRPr lang="es-MX" dirty="0">
              <a:solidFill>
                <a:srgbClr val="002060"/>
              </a:solidFill>
            </a:endParaRPr>
          </a:p>
        </p:txBody>
      </p:sp>
    </p:spTree>
    <p:extLst>
      <p:ext uri="{BB962C8B-B14F-4D97-AF65-F5344CB8AC3E}">
        <p14:creationId xmlns:p14="http://schemas.microsoft.com/office/powerpoint/2010/main" val="2982861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9BA8511-14E8-4D65-A523-CA948B4913FE}"/>
              </a:ext>
            </a:extLst>
          </p:cNvPr>
          <p:cNvSpPr>
            <a:spLocks noGrp="1"/>
          </p:cNvSpPr>
          <p:nvPr>
            <p:ph idx="1"/>
          </p:nvPr>
        </p:nvSpPr>
        <p:spPr>
          <a:xfrm>
            <a:off x="1478296" y="1503529"/>
            <a:ext cx="9905999" cy="3541714"/>
          </a:xfrm>
        </p:spPr>
        <p:txBody>
          <a:bodyPr>
            <a:normAutofit lnSpcReduction="10000"/>
          </a:bodyPr>
          <a:lstStyle/>
          <a:p>
            <a:r>
              <a:rPr lang="es-ES" dirty="0">
                <a:solidFill>
                  <a:srgbClr val="002060"/>
                </a:solidFill>
              </a:rPr>
              <a:t>Debido a que los interruptores ,el teclado matricial y los circuitos de las alarmas mandan señales eléctricas al microcontrolador no se requiere un acondicionamiento de estas. Por lo que dicho proceso solo se utilizara en donde se utilicen las fotorresistencias y el potenciómetro mismo.</a:t>
            </a:r>
          </a:p>
          <a:p>
            <a:r>
              <a:rPr lang="es-MX" dirty="0">
                <a:solidFill>
                  <a:srgbClr val="002060"/>
                </a:solidFill>
              </a:rPr>
              <a:t>El objetivo de las fotorresistencias es interpretar los cambios de luminosidad y en base a estos modificar su resistencia eléctrica para permitir o bloquear el paso de corriente y con esto controlar el actuador que a estas este entrelazado.</a:t>
            </a:r>
          </a:p>
        </p:txBody>
      </p:sp>
    </p:spTree>
    <p:extLst>
      <p:ext uri="{BB962C8B-B14F-4D97-AF65-F5344CB8AC3E}">
        <p14:creationId xmlns:p14="http://schemas.microsoft.com/office/powerpoint/2010/main" val="585518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0F932DA-E767-477A-A936-A780D6B1CD70}"/>
              </a:ext>
            </a:extLst>
          </p:cNvPr>
          <p:cNvSpPr>
            <a:spLocks noGrp="1"/>
          </p:cNvSpPr>
          <p:nvPr>
            <p:ph idx="1"/>
          </p:nvPr>
        </p:nvSpPr>
        <p:spPr>
          <a:xfrm>
            <a:off x="1141412" y="1371600"/>
            <a:ext cx="9905999" cy="4419601"/>
          </a:xfrm>
        </p:spPr>
        <p:txBody>
          <a:bodyPr/>
          <a:lstStyle/>
          <a:p>
            <a:r>
              <a:rPr lang="es-MX" dirty="0"/>
              <a:t>En el caso de las fotorresistencias estas modifican su resistencia eléctrica a partir de la presencia o ausencia de luz, entregando así diferentes valores de voltaje que son leídos por el microcontrolador.</a:t>
            </a:r>
          </a:p>
          <a:p>
            <a:r>
              <a:rPr lang="es-MX" dirty="0"/>
              <a:t>En el caso del potenciómetro, mediante una modificación mecánica este válgase la redundancia modifica su resistencia para al igual que las fotorresistencias mandar diferentes valores de voltaje.</a:t>
            </a:r>
          </a:p>
        </p:txBody>
      </p:sp>
    </p:spTree>
    <p:extLst>
      <p:ext uri="{BB962C8B-B14F-4D97-AF65-F5344CB8AC3E}">
        <p14:creationId xmlns:p14="http://schemas.microsoft.com/office/powerpoint/2010/main" val="4219451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0695BA-927A-404F-98A1-26E5DA6A5D5C}"/>
              </a:ext>
            </a:extLst>
          </p:cNvPr>
          <p:cNvSpPr>
            <a:spLocks noGrp="1"/>
          </p:cNvSpPr>
          <p:nvPr>
            <p:ph type="title"/>
          </p:nvPr>
        </p:nvSpPr>
        <p:spPr>
          <a:xfrm>
            <a:off x="1141413" y="618518"/>
            <a:ext cx="9905998" cy="729019"/>
          </a:xfrm>
        </p:spPr>
        <p:txBody>
          <a:bodyPr/>
          <a:lstStyle/>
          <a:p>
            <a:pPr algn="ctr"/>
            <a:r>
              <a:rPr lang="es-MX" dirty="0">
                <a:latin typeface="3ds" panose="02000503020000020004" pitchFamily="2" charset="0"/>
              </a:rPr>
              <a:t>procesamiento</a:t>
            </a:r>
          </a:p>
        </p:txBody>
      </p:sp>
      <p:sp>
        <p:nvSpPr>
          <p:cNvPr id="3" name="Marcador de contenido 2">
            <a:extLst>
              <a:ext uri="{FF2B5EF4-FFF2-40B4-BE49-F238E27FC236}">
                <a16:creationId xmlns:a16="http://schemas.microsoft.com/office/drawing/2014/main" id="{1EC03913-3425-4303-9446-85E09A04F8B0}"/>
              </a:ext>
            </a:extLst>
          </p:cNvPr>
          <p:cNvSpPr>
            <a:spLocks noGrp="1"/>
          </p:cNvSpPr>
          <p:nvPr>
            <p:ph idx="1"/>
          </p:nvPr>
        </p:nvSpPr>
        <p:spPr>
          <a:xfrm>
            <a:off x="1141413" y="1556981"/>
            <a:ext cx="5209674" cy="2516815"/>
          </a:xfrm>
        </p:spPr>
        <p:txBody>
          <a:bodyPr>
            <a:normAutofit lnSpcReduction="10000"/>
          </a:bodyPr>
          <a:lstStyle/>
          <a:p>
            <a:r>
              <a:rPr lang="es-ES" dirty="0"/>
              <a:t>El procesamiento de señal es la aplicación de una serie de operaciones lógicas y matemáticas a un conjunto de datos provenientes de una señal, y todo ello mediante la ayuda de un ordenador.</a:t>
            </a:r>
            <a:endParaRPr lang="es-MX" dirty="0"/>
          </a:p>
        </p:txBody>
      </p:sp>
      <p:pic>
        <p:nvPicPr>
          <p:cNvPr id="4" name="Imagen 3">
            <a:extLst>
              <a:ext uri="{FF2B5EF4-FFF2-40B4-BE49-F238E27FC236}">
                <a16:creationId xmlns:a16="http://schemas.microsoft.com/office/drawing/2014/main" id="{879C6C43-EEFE-4B10-8E15-CBF945C60F51}"/>
              </a:ext>
            </a:extLst>
          </p:cNvPr>
          <p:cNvPicPr>
            <a:picLocks noChangeAspect="1"/>
          </p:cNvPicPr>
          <p:nvPr/>
        </p:nvPicPr>
        <p:blipFill>
          <a:blip r:embed="rId2"/>
          <a:stretch>
            <a:fillRect/>
          </a:stretch>
        </p:blipFill>
        <p:spPr>
          <a:xfrm>
            <a:off x="6626893" y="2069429"/>
            <a:ext cx="4076913" cy="2516815"/>
          </a:xfrm>
          <a:prstGeom prst="rect">
            <a:avLst/>
          </a:prstGeom>
        </p:spPr>
      </p:pic>
    </p:spTree>
    <p:extLst>
      <p:ext uri="{BB962C8B-B14F-4D97-AF65-F5344CB8AC3E}">
        <p14:creationId xmlns:p14="http://schemas.microsoft.com/office/powerpoint/2010/main" val="3447957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E1182F5-500B-4E43-9B5F-11323607669C}"/>
              </a:ext>
            </a:extLst>
          </p:cNvPr>
          <p:cNvSpPr>
            <a:spLocks noGrp="1"/>
          </p:cNvSpPr>
          <p:nvPr>
            <p:ph idx="1"/>
          </p:nvPr>
        </p:nvSpPr>
        <p:spPr>
          <a:xfrm>
            <a:off x="1345949" y="901950"/>
            <a:ext cx="9905999" cy="4764924"/>
          </a:xfrm>
        </p:spPr>
        <p:txBody>
          <a:bodyPr/>
          <a:lstStyle/>
          <a:p>
            <a:r>
              <a:rPr lang="es-MX" dirty="0"/>
              <a:t>Dentro de esta etapa de procesamiento se utilizan bucles y/o condicionales dentro de la programación del código para que el microcontrolador actúe conforme se le ordene. Solo en el caso de las entradas analógicas (fotorresistencias y potenciómetro) se requiere de un procesamiento mas complejo.</a:t>
            </a:r>
          </a:p>
          <a:p>
            <a:r>
              <a:rPr lang="es-MX" dirty="0"/>
              <a:t>Para los casos antes mencionados, el microcontrolador lee valores de voltaje proporcionados por los transductores y este los interpreta de forma binaria a través de su ADC (convertidor analógico-digital), por último se utiliza una formula para devolver ese valor binario a lo que seria su valor en voltaje.</a:t>
            </a:r>
          </a:p>
        </p:txBody>
      </p:sp>
    </p:spTree>
    <p:extLst>
      <p:ext uri="{BB962C8B-B14F-4D97-AF65-F5344CB8AC3E}">
        <p14:creationId xmlns:p14="http://schemas.microsoft.com/office/powerpoint/2010/main" val="2618944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Circuito</Template>
  <TotalTime>237</TotalTime>
  <Words>830</Words>
  <Application>Microsoft Office PowerPoint</Application>
  <PresentationFormat>Panorámica</PresentationFormat>
  <Paragraphs>34</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3ds</vt:lpstr>
      <vt:lpstr>Arial</vt:lpstr>
      <vt:lpstr>Tw Cen MT</vt:lpstr>
      <vt:lpstr>Circuito</vt:lpstr>
      <vt:lpstr>Dale vida a tu casa</vt:lpstr>
      <vt:lpstr>¿Qué es un microcontrolador?</vt:lpstr>
      <vt:lpstr>Entradas</vt:lpstr>
      <vt:lpstr>Presentación de PowerPoint</vt:lpstr>
      <vt:lpstr>acondicionamiento</vt:lpstr>
      <vt:lpstr>Presentación de PowerPoint</vt:lpstr>
      <vt:lpstr>Presentación de PowerPoint</vt:lpstr>
      <vt:lpstr>procesamiento</vt:lpstr>
      <vt:lpstr>Presentación de PowerPoint</vt:lpstr>
      <vt:lpstr>Generación de señales de salida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Osiel de Jesús López López</dc:creator>
  <cp:lastModifiedBy>Osiel de Jesús López López</cp:lastModifiedBy>
  <cp:revision>22</cp:revision>
  <dcterms:created xsi:type="dcterms:W3CDTF">2020-05-20T17:07:49Z</dcterms:created>
  <dcterms:modified xsi:type="dcterms:W3CDTF">2020-06-23T13:50:54Z</dcterms:modified>
</cp:coreProperties>
</file>