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63" r:id="rId7"/>
    <p:sldId id="269" r:id="rId8"/>
    <p:sldId id="265" r:id="rId9"/>
    <p:sldId id="264" r:id="rId10"/>
    <p:sldId id="270" r:id="rId11"/>
    <p:sldId id="266" r:id="rId12"/>
    <p:sldId id="268"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B0115F3-6D39-4226-BB75-DFF542BD5B92}" type="datetimeFigureOut">
              <a:rPr lang="es-MX" smtClean="0"/>
              <a:t>13/05/2020</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1285636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0115F3-6D39-4226-BB75-DFF542BD5B92}" type="datetimeFigureOut">
              <a:rPr lang="es-MX" smtClean="0"/>
              <a:t>13/05/2020</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1590651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0115F3-6D39-4226-BB75-DFF542BD5B92}" type="datetimeFigureOut">
              <a:rPr lang="es-MX" smtClean="0"/>
              <a:t>13/05/2020</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B0E067-1EFB-4B46-8D4B-C1DAA2328C42}"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347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B0115F3-6D39-4226-BB75-DFF542BD5B92}" type="datetimeFigureOut">
              <a:rPr lang="es-MX" smtClean="0"/>
              <a:t>13/05/2020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319845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B0115F3-6D39-4226-BB75-DFF542BD5B92}" type="datetimeFigureOut">
              <a:rPr lang="es-MX" smtClean="0"/>
              <a:t>13/05/2020</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B0E067-1EFB-4B46-8D4B-C1DAA2328C42}"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0536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B0115F3-6D39-4226-BB75-DFF542BD5B92}" type="datetimeFigureOut">
              <a:rPr lang="es-MX" smtClean="0"/>
              <a:t>13/05/2020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128060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0115F3-6D39-4226-BB75-DFF542BD5B92}" type="datetimeFigureOut">
              <a:rPr lang="es-MX" smtClean="0"/>
              <a:t>13/05/2020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1159343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0115F3-6D39-4226-BB75-DFF542BD5B92}" type="datetimeFigureOut">
              <a:rPr lang="es-MX" smtClean="0"/>
              <a:t>13/05/2020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977062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0115F3-6D39-4226-BB75-DFF542BD5B92}" type="datetimeFigureOut">
              <a:rPr lang="es-MX" smtClean="0"/>
              <a:t>13/05/2020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2691615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0115F3-6D39-4226-BB75-DFF542BD5B92}" type="datetimeFigureOut">
              <a:rPr lang="es-MX" smtClean="0"/>
              <a:t>13/05/2020</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2445077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0115F3-6D39-4226-BB75-DFF542BD5B92}" type="datetimeFigureOut">
              <a:rPr lang="es-MX" smtClean="0"/>
              <a:t>13/05/2020</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243765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B0115F3-6D39-4226-BB75-DFF542BD5B92}" type="datetimeFigureOut">
              <a:rPr lang="es-MX" smtClean="0"/>
              <a:t>13/05/2020</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505234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B0115F3-6D39-4226-BB75-DFF542BD5B92}" type="datetimeFigureOut">
              <a:rPr lang="es-MX" smtClean="0"/>
              <a:t>13/05/2020</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1944819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0115F3-6D39-4226-BB75-DFF542BD5B92}" type="datetimeFigureOut">
              <a:rPr lang="es-MX" smtClean="0"/>
              <a:t>13/05/2020</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424576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B0115F3-6D39-4226-BB75-DFF542BD5B92}" type="datetimeFigureOut">
              <a:rPr lang="es-MX" smtClean="0"/>
              <a:t>13/05/2020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3029591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B0115F3-6D39-4226-BB75-DFF542BD5B92}" type="datetimeFigureOut">
              <a:rPr lang="es-MX" smtClean="0"/>
              <a:t>13/05/2020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1234212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B0115F3-6D39-4226-BB75-DFF542BD5B92}" type="datetimeFigureOut">
              <a:rPr lang="es-MX" smtClean="0"/>
              <a:t>13/05/2020</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B0E067-1EFB-4B46-8D4B-C1DAA2328C42}" type="slidenum">
              <a:rPr lang="es-MX" smtClean="0"/>
              <a:t>‹Nº›</a:t>
            </a:fld>
            <a:endParaRPr lang="es-MX"/>
          </a:p>
        </p:txBody>
      </p:sp>
    </p:spTree>
    <p:extLst>
      <p:ext uri="{BB962C8B-B14F-4D97-AF65-F5344CB8AC3E}">
        <p14:creationId xmlns:p14="http://schemas.microsoft.com/office/powerpoint/2010/main" val="4268693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0CE46C-BE09-477A-95FD-334F096E4512}"/>
              </a:ext>
            </a:extLst>
          </p:cNvPr>
          <p:cNvSpPr>
            <a:spLocks noGrp="1"/>
          </p:cNvSpPr>
          <p:nvPr>
            <p:ph type="ctrTitle"/>
          </p:nvPr>
        </p:nvSpPr>
        <p:spPr/>
        <p:txBody>
          <a:bodyPr/>
          <a:lstStyle/>
          <a:p>
            <a:r>
              <a:rPr lang="es-MX" dirty="0">
                <a:latin typeface="Times New Roman" panose="02020603050405020304" pitchFamily="18" charset="0"/>
                <a:cs typeface="Times New Roman" panose="02020603050405020304" pitchFamily="18" charset="0"/>
              </a:rPr>
              <a:t>Dale vida a tu casa</a:t>
            </a:r>
          </a:p>
        </p:txBody>
      </p:sp>
    </p:spTree>
    <p:extLst>
      <p:ext uri="{BB962C8B-B14F-4D97-AF65-F5344CB8AC3E}">
        <p14:creationId xmlns:p14="http://schemas.microsoft.com/office/powerpoint/2010/main" val="2491625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708B00-2696-41BB-AEAF-4EADE66B2236}"/>
              </a:ext>
            </a:extLst>
          </p:cNvPr>
          <p:cNvSpPr>
            <a:spLocks noGrp="1"/>
          </p:cNvSpPr>
          <p:nvPr>
            <p:ph type="title"/>
          </p:nvPr>
        </p:nvSpPr>
        <p:spPr>
          <a:xfrm>
            <a:off x="2592925" y="624110"/>
            <a:ext cx="1683653" cy="543508"/>
          </a:xfrm>
        </p:spPr>
        <p:txBody>
          <a:bodyPr>
            <a:normAutofit/>
          </a:bodyPr>
          <a:lstStyle/>
          <a:p>
            <a:r>
              <a:rPr lang="es-MX" sz="2000" dirty="0">
                <a:solidFill>
                  <a:schemeClr val="tx1"/>
                </a:solidFill>
                <a:latin typeface="Times New Roman" panose="02020603050405020304" pitchFamily="18" charset="0"/>
                <a:cs typeface="Times New Roman" panose="02020603050405020304" pitchFamily="18" charset="0"/>
              </a:rPr>
              <a:t>Arduino IDE</a:t>
            </a:r>
            <a:endParaRPr lang="es-MX" sz="2000" dirty="0"/>
          </a:p>
        </p:txBody>
      </p:sp>
      <p:pic>
        <p:nvPicPr>
          <p:cNvPr id="4" name="Marcador de contenido 3">
            <a:extLst>
              <a:ext uri="{FF2B5EF4-FFF2-40B4-BE49-F238E27FC236}">
                <a16:creationId xmlns:a16="http://schemas.microsoft.com/office/drawing/2014/main" id="{DF4C7B26-1831-487A-9647-AC1018B457F9}"/>
              </a:ext>
            </a:extLst>
          </p:cNvPr>
          <p:cNvPicPr>
            <a:picLocks noGrp="1" noChangeAspect="1"/>
          </p:cNvPicPr>
          <p:nvPr>
            <p:ph idx="1"/>
          </p:nvPr>
        </p:nvPicPr>
        <p:blipFill>
          <a:blip r:embed="rId2"/>
          <a:stretch>
            <a:fillRect/>
          </a:stretch>
        </p:blipFill>
        <p:spPr>
          <a:xfrm>
            <a:off x="2101510" y="1294316"/>
            <a:ext cx="7988980" cy="4269367"/>
          </a:xfrm>
          <a:prstGeom prst="rect">
            <a:avLst/>
          </a:prstGeom>
        </p:spPr>
      </p:pic>
    </p:spTree>
    <p:extLst>
      <p:ext uri="{BB962C8B-B14F-4D97-AF65-F5344CB8AC3E}">
        <p14:creationId xmlns:p14="http://schemas.microsoft.com/office/powerpoint/2010/main" val="213300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895552-44CE-4EF3-A2EB-68CB3EA62776}"/>
              </a:ext>
            </a:extLst>
          </p:cNvPr>
          <p:cNvSpPr>
            <a:spLocks noGrp="1"/>
          </p:cNvSpPr>
          <p:nvPr>
            <p:ph type="title"/>
          </p:nvPr>
        </p:nvSpPr>
        <p:spPr/>
        <p:txBody>
          <a:bodyPr/>
          <a:lstStyle/>
          <a:p>
            <a:r>
              <a:rPr lang="es-MX" dirty="0">
                <a:latin typeface="Times New Roman" panose="02020603050405020304" pitchFamily="18" charset="0"/>
                <a:cs typeface="Times New Roman" panose="02020603050405020304" pitchFamily="18" charset="0"/>
              </a:rPr>
              <a:t>Materiales</a:t>
            </a:r>
          </a:p>
        </p:txBody>
      </p:sp>
      <p:sp>
        <p:nvSpPr>
          <p:cNvPr id="3" name="Marcador de contenido 2">
            <a:extLst>
              <a:ext uri="{FF2B5EF4-FFF2-40B4-BE49-F238E27FC236}">
                <a16:creationId xmlns:a16="http://schemas.microsoft.com/office/drawing/2014/main" id="{BD577EE3-EF57-407E-84CE-ABB95AAB485A}"/>
              </a:ext>
            </a:extLst>
          </p:cNvPr>
          <p:cNvSpPr>
            <a:spLocks noGrp="1"/>
          </p:cNvSpPr>
          <p:nvPr>
            <p:ph idx="1"/>
          </p:nvPr>
        </p:nvSpPr>
        <p:spPr>
          <a:xfrm>
            <a:off x="2592925" y="1550505"/>
            <a:ext cx="8915400" cy="4558748"/>
          </a:xfrm>
        </p:spPr>
        <p:txBody>
          <a:bodyPr>
            <a:normAutofit/>
          </a:bodyPr>
          <a:lstStyle/>
          <a:p>
            <a:r>
              <a:rPr lang="es-MX" sz="2000" dirty="0">
                <a:solidFill>
                  <a:schemeClr val="tx1"/>
                </a:solidFill>
                <a:latin typeface="Times New Roman" panose="02020603050405020304" pitchFamily="18" charset="0"/>
                <a:cs typeface="Times New Roman" panose="02020603050405020304" pitchFamily="18" charset="0"/>
              </a:rPr>
              <a:t>Materiales que se necesita para llevar a cabo este proyecto se encuentran:</a:t>
            </a:r>
          </a:p>
          <a:p>
            <a:pPr lvl="2"/>
            <a:r>
              <a:rPr lang="es-MX" sz="2000" dirty="0">
                <a:solidFill>
                  <a:schemeClr val="tx1"/>
                </a:solidFill>
                <a:latin typeface="Times New Roman" panose="02020603050405020304" pitchFamily="18" charset="0"/>
                <a:cs typeface="Times New Roman" panose="02020603050405020304" pitchFamily="18" charset="0"/>
              </a:rPr>
              <a:t>2 placa Arduino uno.</a:t>
            </a:r>
          </a:p>
          <a:p>
            <a:pPr lvl="2"/>
            <a:r>
              <a:rPr lang="es-MX" sz="2000" dirty="0">
                <a:solidFill>
                  <a:schemeClr val="tx1"/>
                </a:solidFill>
                <a:latin typeface="Times New Roman" panose="02020603050405020304" pitchFamily="18" charset="0"/>
                <a:cs typeface="Times New Roman" panose="02020603050405020304" pitchFamily="18" charset="0"/>
              </a:rPr>
              <a:t>Jumpers /Cable.</a:t>
            </a:r>
          </a:p>
          <a:p>
            <a:pPr lvl="2"/>
            <a:r>
              <a:rPr lang="es-MX" sz="2000" dirty="0" err="1">
                <a:solidFill>
                  <a:schemeClr val="tx1"/>
                </a:solidFill>
                <a:latin typeface="Times New Roman" panose="02020603050405020304" pitchFamily="18" charset="0"/>
                <a:cs typeface="Times New Roman" panose="02020603050405020304" pitchFamily="18" charset="0"/>
              </a:rPr>
              <a:t>Protoboard</a:t>
            </a:r>
            <a:r>
              <a:rPr lang="es-MX" sz="2000" dirty="0">
                <a:solidFill>
                  <a:schemeClr val="tx1"/>
                </a:solidFill>
                <a:latin typeface="Times New Roman" panose="02020603050405020304" pitchFamily="18" charset="0"/>
                <a:cs typeface="Times New Roman" panose="02020603050405020304" pitchFamily="18" charset="0"/>
              </a:rPr>
              <a:t>.</a:t>
            </a:r>
          </a:p>
          <a:p>
            <a:pPr lvl="2"/>
            <a:r>
              <a:rPr lang="es-MX" sz="2000" dirty="0">
                <a:solidFill>
                  <a:schemeClr val="tx1"/>
                </a:solidFill>
                <a:latin typeface="Times New Roman" panose="02020603050405020304" pitchFamily="18" charset="0"/>
                <a:cs typeface="Times New Roman" panose="02020603050405020304" pitchFamily="18" charset="0"/>
              </a:rPr>
              <a:t>3 Leds.</a:t>
            </a:r>
          </a:p>
          <a:p>
            <a:pPr lvl="2"/>
            <a:r>
              <a:rPr lang="es-MX" sz="2000" dirty="0">
                <a:solidFill>
                  <a:schemeClr val="tx1"/>
                </a:solidFill>
                <a:latin typeface="Times New Roman" panose="02020603050405020304" pitchFamily="18" charset="0"/>
                <a:cs typeface="Times New Roman" panose="02020603050405020304" pitchFamily="18" charset="0"/>
              </a:rPr>
              <a:t>2 </a:t>
            </a:r>
            <a:r>
              <a:rPr lang="es-MX" sz="2000" dirty="0" err="1">
                <a:solidFill>
                  <a:schemeClr val="tx1"/>
                </a:solidFill>
                <a:latin typeface="Times New Roman" panose="02020603050405020304" pitchFamily="18" charset="0"/>
                <a:cs typeface="Times New Roman" panose="02020603050405020304" pitchFamily="18" charset="0"/>
              </a:rPr>
              <a:t>Fotoresistencias</a:t>
            </a:r>
            <a:r>
              <a:rPr lang="es-MX" sz="2000" dirty="0">
                <a:solidFill>
                  <a:schemeClr val="tx1"/>
                </a:solidFill>
                <a:latin typeface="Times New Roman" panose="02020603050405020304" pitchFamily="18" charset="0"/>
                <a:cs typeface="Times New Roman" panose="02020603050405020304" pitchFamily="18" charset="0"/>
              </a:rPr>
              <a:t>.</a:t>
            </a:r>
          </a:p>
          <a:p>
            <a:pPr lvl="2"/>
            <a:r>
              <a:rPr lang="es-MX" sz="2000" dirty="0">
                <a:solidFill>
                  <a:schemeClr val="tx1"/>
                </a:solidFill>
                <a:latin typeface="Times New Roman" panose="02020603050405020304" pitchFamily="18" charset="0"/>
                <a:cs typeface="Times New Roman" panose="02020603050405020304" pitchFamily="18" charset="0"/>
              </a:rPr>
              <a:t>3 Servomotores.</a:t>
            </a:r>
          </a:p>
          <a:p>
            <a:pPr lvl="2"/>
            <a:r>
              <a:rPr lang="es-MX" sz="2000" dirty="0">
                <a:solidFill>
                  <a:schemeClr val="tx1"/>
                </a:solidFill>
                <a:latin typeface="Times New Roman" panose="02020603050405020304" pitchFamily="18" charset="0"/>
                <a:cs typeface="Times New Roman" panose="02020603050405020304" pitchFamily="18" charset="0"/>
              </a:rPr>
              <a:t>Bocina.</a:t>
            </a:r>
          </a:p>
          <a:p>
            <a:pPr lvl="2"/>
            <a:r>
              <a:rPr lang="es-MX" sz="2000" dirty="0">
                <a:solidFill>
                  <a:schemeClr val="tx1"/>
                </a:solidFill>
                <a:latin typeface="Times New Roman" panose="02020603050405020304" pitchFamily="18" charset="0"/>
                <a:cs typeface="Times New Roman" panose="02020603050405020304" pitchFamily="18" charset="0"/>
              </a:rPr>
              <a:t>papel batería (maqueta).</a:t>
            </a:r>
          </a:p>
          <a:p>
            <a:pPr lvl="2"/>
            <a:r>
              <a:rPr lang="es-MX" sz="2000" dirty="0">
                <a:solidFill>
                  <a:schemeClr val="tx1"/>
                </a:solidFill>
                <a:latin typeface="Times New Roman" panose="02020603050405020304" pitchFamily="18" charset="0"/>
                <a:cs typeface="Times New Roman" panose="02020603050405020304" pitchFamily="18" charset="0"/>
              </a:rPr>
              <a:t>Materiales decorativos (</a:t>
            </a:r>
            <a:r>
              <a:rPr lang="es-MX" sz="2000" dirty="0" err="1">
                <a:solidFill>
                  <a:schemeClr val="tx1"/>
                </a:solidFill>
                <a:latin typeface="Times New Roman" panose="02020603050405020304" pitchFamily="18" charset="0"/>
                <a:cs typeface="Times New Roman" panose="02020603050405020304" pitchFamily="18" charset="0"/>
              </a:rPr>
              <a:t>pintura,pato</a:t>
            </a:r>
            <a:r>
              <a:rPr lang="es-MX" sz="2000" dirty="0">
                <a:solidFill>
                  <a:schemeClr val="tx1"/>
                </a:solidFill>
                <a:latin typeface="Times New Roman" panose="02020603050405020304" pitchFamily="18" charset="0"/>
                <a:cs typeface="Times New Roman" panose="02020603050405020304" pitchFamily="18" charset="0"/>
              </a:rPr>
              <a:t> artificial, </a:t>
            </a:r>
            <a:r>
              <a:rPr lang="es-MX" sz="2000" dirty="0" err="1">
                <a:solidFill>
                  <a:schemeClr val="tx1"/>
                </a:solidFill>
                <a:latin typeface="Times New Roman" panose="02020603050405020304" pitchFamily="18" charset="0"/>
                <a:cs typeface="Times New Roman" panose="02020603050405020304" pitchFamily="18" charset="0"/>
              </a:rPr>
              <a:t>etc</a:t>
            </a:r>
            <a:r>
              <a:rPr lang="es-MX" sz="2000" dirty="0">
                <a:solidFill>
                  <a:schemeClr val="tx1"/>
                </a:solidFill>
                <a:latin typeface="Times New Roman" panose="02020603050405020304" pitchFamily="18" charset="0"/>
                <a:cs typeface="Times New Roman" panose="02020603050405020304" pitchFamily="18" charset="0"/>
              </a:rPr>
              <a:t>).</a:t>
            </a:r>
          </a:p>
          <a:p>
            <a:pPr marL="0" lvl="0" indent="0">
              <a:buNone/>
            </a:pPr>
            <a:endParaRPr lang="es-MX" dirty="0"/>
          </a:p>
        </p:txBody>
      </p:sp>
    </p:spTree>
    <p:extLst>
      <p:ext uri="{BB962C8B-B14F-4D97-AF65-F5344CB8AC3E}">
        <p14:creationId xmlns:p14="http://schemas.microsoft.com/office/powerpoint/2010/main" val="2486704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83AA32-5EF3-442E-856E-381142B927E6}"/>
              </a:ext>
            </a:extLst>
          </p:cNvPr>
          <p:cNvSpPr>
            <a:spLocks noGrp="1"/>
          </p:cNvSpPr>
          <p:nvPr>
            <p:ph type="title"/>
          </p:nvPr>
        </p:nvSpPr>
        <p:spPr/>
        <p:txBody>
          <a:bodyPr/>
          <a:lstStyle/>
          <a:p>
            <a:r>
              <a:rPr lang="es-MX" dirty="0">
                <a:latin typeface="Times New Roman" panose="02020603050405020304" pitchFamily="18" charset="0"/>
                <a:cs typeface="Times New Roman" panose="02020603050405020304" pitchFamily="18" charset="0"/>
              </a:rPr>
              <a:t>Dimensiones de la maqueta</a:t>
            </a:r>
          </a:p>
        </p:txBody>
      </p:sp>
      <p:sp>
        <p:nvSpPr>
          <p:cNvPr id="3" name="Marcador de contenido 2">
            <a:extLst>
              <a:ext uri="{FF2B5EF4-FFF2-40B4-BE49-F238E27FC236}">
                <a16:creationId xmlns:a16="http://schemas.microsoft.com/office/drawing/2014/main" id="{7BBBA760-6EED-4BDF-80CA-DBA28B468D57}"/>
              </a:ext>
            </a:extLst>
          </p:cNvPr>
          <p:cNvSpPr>
            <a:spLocks noGrp="1"/>
          </p:cNvSpPr>
          <p:nvPr>
            <p:ph idx="1"/>
          </p:nvPr>
        </p:nvSpPr>
        <p:spPr/>
        <p:txBody>
          <a:bodyPr>
            <a:normAutofit/>
          </a:bodyPr>
          <a:lstStyle/>
          <a:p>
            <a:r>
              <a:rPr lang="es-MX" sz="2000" dirty="0">
                <a:solidFill>
                  <a:schemeClr val="tx1"/>
                </a:solidFill>
                <a:latin typeface="Times New Roman" panose="02020603050405020304" pitchFamily="18" charset="0"/>
                <a:cs typeface="Times New Roman" panose="02020603050405020304" pitchFamily="18" charset="0"/>
              </a:rPr>
              <a:t>El primer piso cuenta con lo siguiente:</a:t>
            </a:r>
          </a:p>
          <a:p>
            <a:pPr lvl="2"/>
            <a:r>
              <a:rPr lang="es-MX" sz="2000" dirty="0">
                <a:solidFill>
                  <a:schemeClr val="tx1"/>
                </a:solidFill>
                <a:latin typeface="Times New Roman" panose="02020603050405020304" pitchFamily="18" charset="0"/>
                <a:cs typeface="Times New Roman" panose="02020603050405020304" pitchFamily="18" charset="0"/>
              </a:rPr>
              <a:t>La dimensión total del primer piso es de A(7.7m), B(7.5m), C(2.7m), D(3m), E(5m) y F(10.5m).</a:t>
            </a:r>
          </a:p>
          <a:p>
            <a:pPr lvl="2"/>
            <a:r>
              <a:rPr lang="es-MX" sz="2000" dirty="0">
                <a:solidFill>
                  <a:schemeClr val="tx1"/>
                </a:solidFill>
                <a:latin typeface="Times New Roman" panose="02020603050405020304" pitchFamily="18" charset="0"/>
                <a:cs typeface="Times New Roman" panose="02020603050405020304" pitchFamily="18" charset="0"/>
              </a:rPr>
              <a:t>Estacionamiento (</a:t>
            </a:r>
            <a:r>
              <a:rPr lang="es-MX" sz="2000" dirty="0" err="1">
                <a:solidFill>
                  <a:schemeClr val="tx1"/>
                </a:solidFill>
                <a:latin typeface="Times New Roman" panose="02020603050405020304" pitchFamily="18" charset="0"/>
                <a:cs typeface="Times New Roman" panose="02020603050405020304" pitchFamily="18" charset="0"/>
              </a:rPr>
              <a:t>Est</a:t>
            </a:r>
            <a:r>
              <a:rPr lang="es-MX" sz="2000" dirty="0">
                <a:solidFill>
                  <a:schemeClr val="tx1"/>
                </a:solidFill>
                <a:latin typeface="Times New Roman" panose="02020603050405020304" pitchFamily="18" charset="0"/>
                <a:cs typeface="Times New Roman" panose="02020603050405020304" pitchFamily="18" charset="0"/>
              </a:rPr>
              <a:t>.) con una dimensión de 3m de ancho x 5m de largo.</a:t>
            </a:r>
          </a:p>
          <a:p>
            <a:pPr lvl="2"/>
            <a:r>
              <a:rPr lang="es-MX" sz="2000" dirty="0">
                <a:solidFill>
                  <a:schemeClr val="tx1"/>
                </a:solidFill>
                <a:latin typeface="Times New Roman" panose="02020603050405020304" pitchFamily="18" charset="0"/>
                <a:cs typeface="Times New Roman" panose="02020603050405020304" pitchFamily="18" charset="0"/>
              </a:rPr>
              <a:t>Cocina (</a:t>
            </a:r>
            <a:r>
              <a:rPr lang="es-MX" sz="2000" dirty="0" err="1">
                <a:solidFill>
                  <a:schemeClr val="tx1"/>
                </a:solidFill>
                <a:latin typeface="Times New Roman" panose="02020603050405020304" pitchFamily="18" charset="0"/>
                <a:cs typeface="Times New Roman" panose="02020603050405020304" pitchFamily="18" charset="0"/>
              </a:rPr>
              <a:t>Coc</a:t>
            </a:r>
            <a:r>
              <a:rPr lang="es-MX" sz="2000" dirty="0">
                <a:solidFill>
                  <a:schemeClr val="tx1"/>
                </a:solidFill>
                <a:latin typeface="Times New Roman" panose="02020603050405020304" pitchFamily="18" charset="0"/>
                <a:cs typeface="Times New Roman" panose="02020603050405020304" pitchFamily="18" charset="0"/>
              </a:rPr>
              <a:t>) con una dimensión de 3m de ancho x 4m de largo.</a:t>
            </a:r>
          </a:p>
          <a:p>
            <a:pPr lvl="2"/>
            <a:r>
              <a:rPr lang="es-MX" sz="2000" dirty="0">
                <a:solidFill>
                  <a:schemeClr val="tx1"/>
                </a:solidFill>
                <a:latin typeface="Times New Roman" panose="02020603050405020304" pitchFamily="18" charset="0"/>
                <a:cs typeface="Times New Roman" panose="02020603050405020304" pitchFamily="18" charset="0"/>
              </a:rPr>
              <a:t>Sala (Sal).</a:t>
            </a:r>
          </a:p>
          <a:p>
            <a:pPr lvl="2"/>
            <a:r>
              <a:rPr lang="es-MX" sz="2000" dirty="0">
                <a:solidFill>
                  <a:schemeClr val="tx1"/>
                </a:solidFill>
                <a:latin typeface="Times New Roman" panose="02020603050405020304" pitchFamily="18" charset="0"/>
                <a:cs typeface="Times New Roman" panose="02020603050405020304" pitchFamily="18" charset="0"/>
              </a:rPr>
              <a:t>Elevador (Ele).</a:t>
            </a:r>
          </a:p>
          <a:p>
            <a:pPr marL="914400" lvl="2" indent="0">
              <a:buNone/>
            </a:pPr>
            <a:endParaRPr lang="es-MX"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2117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85422C95-6AEB-48B9-A7E1-6ED78819C4EE}"/>
              </a:ext>
            </a:extLst>
          </p:cNvPr>
          <p:cNvPicPr>
            <a:picLocks noGrp="1" noChangeAspect="1"/>
          </p:cNvPicPr>
          <p:nvPr>
            <p:ph idx="1"/>
          </p:nvPr>
        </p:nvPicPr>
        <p:blipFill>
          <a:blip r:embed="rId2"/>
          <a:stretch>
            <a:fillRect/>
          </a:stretch>
        </p:blipFill>
        <p:spPr>
          <a:xfrm rot="16200000">
            <a:off x="3231468" y="-390377"/>
            <a:ext cx="5729064" cy="7638754"/>
          </a:xfrm>
          <a:prstGeom prst="rect">
            <a:avLst/>
          </a:prstGeom>
        </p:spPr>
      </p:pic>
    </p:spTree>
    <p:extLst>
      <p:ext uri="{BB962C8B-B14F-4D97-AF65-F5344CB8AC3E}">
        <p14:creationId xmlns:p14="http://schemas.microsoft.com/office/powerpoint/2010/main" val="319985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6636991-E9A8-4F69-99A3-2819839111E6}"/>
              </a:ext>
            </a:extLst>
          </p:cNvPr>
          <p:cNvSpPr>
            <a:spLocks noGrp="1"/>
          </p:cNvSpPr>
          <p:nvPr>
            <p:ph idx="1"/>
          </p:nvPr>
        </p:nvSpPr>
        <p:spPr/>
        <p:txBody>
          <a:bodyPr/>
          <a:lstStyle/>
          <a:p>
            <a:r>
              <a:rPr lang="es-MX" sz="2000" dirty="0">
                <a:solidFill>
                  <a:schemeClr val="tx1"/>
                </a:solidFill>
                <a:latin typeface="Times New Roman" panose="02020603050405020304" pitchFamily="18" charset="0"/>
                <a:cs typeface="Times New Roman" panose="02020603050405020304" pitchFamily="18" charset="0"/>
              </a:rPr>
              <a:t>El segundo piso cuenta con lo siguiente:</a:t>
            </a:r>
          </a:p>
          <a:p>
            <a:pPr lvl="2"/>
            <a:r>
              <a:rPr lang="es-MX" sz="2000" dirty="0">
                <a:solidFill>
                  <a:schemeClr val="tx1"/>
                </a:solidFill>
                <a:latin typeface="Times New Roman" panose="02020603050405020304" pitchFamily="18" charset="0"/>
                <a:cs typeface="Times New Roman" panose="02020603050405020304" pitchFamily="18" charset="0"/>
              </a:rPr>
              <a:t>La dimensión total del segundo piso es de A(7.5m), B(7.7m), C(1.5m), D(3.2m), E(6m), F(4.5m).</a:t>
            </a:r>
          </a:p>
          <a:p>
            <a:pPr lvl="2"/>
            <a:r>
              <a:rPr lang="es-MX" sz="2000" dirty="0">
                <a:solidFill>
                  <a:schemeClr val="tx1"/>
                </a:solidFill>
                <a:latin typeface="Times New Roman" panose="02020603050405020304" pitchFamily="18" charset="0"/>
                <a:cs typeface="Times New Roman" panose="02020603050405020304" pitchFamily="18" charset="0"/>
              </a:rPr>
              <a:t>2 Habitaciones (</a:t>
            </a:r>
            <a:r>
              <a:rPr lang="es-MX" sz="2000" dirty="0" err="1">
                <a:solidFill>
                  <a:schemeClr val="tx1"/>
                </a:solidFill>
                <a:latin typeface="Times New Roman" panose="02020603050405020304" pitchFamily="18" charset="0"/>
                <a:cs typeface="Times New Roman" panose="02020603050405020304" pitchFamily="18" charset="0"/>
              </a:rPr>
              <a:t>Hab</a:t>
            </a:r>
            <a:r>
              <a:rPr lang="es-MX" sz="2000" dirty="0">
                <a:solidFill>
                  <a:schemeClr val="tx1"/>
                </a:solidFill>
                <a:latin typeface="Times New Roman" panose="02020603050405020304" pitchFamily="18" charset="0"/>
                <a:cs typeface="Times New Roman" panose="02020603050405020304" pitchFamily="18" charset="0"/>
              </a:rPr>
              <a:t>) con una dimensión de 3m de ancho x 3m de largo.</a:t>
            </a:r>
          </a:p>
          <a:p>
            <a:pPr lvl="2"/>
            <a:r>
              <a:rPr lang="es-MX" sz="2000" dirty="0">
                <a:solidFill>
                  <a:schemeClr val="tx1"/>
                </a:solidFill>
                <a:latin typeface="Times New Roman" panose="02020603050405020304" pitchFamily="18" charset="0"/>
                <a:cs typeface="Times New Roman" panose="02020603050405020304" pitchFamily="18" charset="0"/>
              </a:rPr>
              <a:t>Elevador(Ele).</a:t>
            </a:r>
          </a:p>
          <a:p>
            <a:pPr lvl="2"/>
            <a:endParaRPr lang="es-MX" dirty="0"/>
          </a:p>
        </p:txBody>
      </p:sp>
    </p:spTree>
    <p:extLst>
      <p:ext uri="{BB962C8B-B14F-4D97-AF65-F5344CB8AC3E}">
        <p14:creationId xmlns:p14="http://schemas.microsoft.com/office/powerpoint/2010/main" val="3714461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72CD8F0D-9723-4FFA-AF1A-88C8F214E5D5}"/>
              </a:ext>
            </a:extLst>
          </p:cNvPr>
          <p:cNvPicPr>
            <a:picLocks noGrp="1" noChangeAspect="1"/>
          </p:cNvPicPr>
          <p:nvPr>
            <p:ph idx="1"/>
          </p:nvPr>
        </p:nvPicPr>
        <p:blipFill>
          <a:blip r:embed="rId2"/>
          <a:stretch>
            <a:fillRect/>
          </a:stretch>
        </p:blipFill>
        <p:spPr>
          <a:xfrm rot="16200000">
            <a:off x="3205089" y="-425548"/>
            <a:ext cx="5781821" cy="7709095"/>
          </a:xfrm>
          <a:prstGeom prst="rect">
            <a:avLst/>
          </a:prstGeom>
        </p:spPr>
      </p:pic>
    </p:spTree>
    <p:extLst>
      <p:ext uri="{BB962C8B-B14F-4D97-AF65-F5344CB8AC3E}">
        <p14:creationId xmlns:p14="http://schemas.microsoft.com/office/powerpoint/2010/main" val="105521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B3D2D-FF64-4815-BC7E-B79793F8E84F}"/>
              </a:ext>
            </a:extLst>
          </p:cNvPr>
          <p:cNvSpPr>
            <a:spLocks noGrp="1"/>
          </p:cNvSpPr>
          <p:nvPr>
            <p:ph type="title"/>
          </p:nvPr>
        </p:nvSpPr>
        <p:spPr/>
        <p:txBody>
          <a:bodyPr/>
          <a:lstStyle/>
          <a:p>
            <a:r>
              <a:rPr lang="es-MX" dirty="0">
                <a:solidFill>
                  <a:schemeClr val="tx1"/>
                </a:solidFill>
                <a:latin typeface="Times New Roman" panose="02020603050405020304" pitchFamily="18" charset="0"/>
                <a:cs typeface="Times New Roman" panose="02020603050405020304" pitchFamily="18" charset="0"/>
              </a:rPr>
              <a:t>Definición</a:t>
            </a:r>
          </a:p>
        </p:txBody>
      </p:sp>
      <p:sp>
        <p:nvSpPr>
          <p:cNvPr id="3" name="Marcador de contenido 2">
            <a:extLst>
              <a:ext uri="{FF2B5EF4-FFF2-40B4-BE49-F238E27FC236}">
                <a16:creationId xmlns:a16="http://schemas.microsoft.com/office/drawing/2014/main" id="{73DA41A2-00A4-485B-BE1B-CAF9332C2415}"/>
              </a:ext>
            </a:extLst>
          </p:cNvPr>
          <p:cNvSpPr>
            <a:spLocks noGrp="1"/>
          </p:cNvSpPr>
          <p:nvPr>
            <p:ph idx="1"/>
          </p:nvPr>
        </p:nvSpPr>
        <p:spPr/>
        <p:txBody>
          <a:bodyPr>
            <a:normAutofit/>
          </a:bodyPr>
          <a:lstStyle/>
          <a:p>
            <a:pPr algn="just"/>
            <a:r>
              <a:rPr lang="es-ES" sz="2000" dirty="0">
                <a:solidFill>
                  <a:schemeClr val="tx1"/>
                </a:solidFill>
                <a:latin typeface="Times New Roman" panose="02020603050405020304" pitchFamily="18" charset="0"/>
                <a:cs typeface="Times New Roman" panose="02020603050405020304" pitchFamily="18" charset="0"/>
              </a:rPr>
              <a:t>En términos generales, se puede definir la Domótica como la tecnología encargada de desarrollar e implantar la automatización de las instalaciones habituales en una vivienda o edificio. </a:t>
            </a:r>
          </a:p>
          <a:p>
            <a:pPr algn="just"/>
            <a:endParaRPr lang="es-ES" sz="2000" dirty="0">
              <a:solidFill>
                <a:schemeClr val="tx1"/>
              </a:solidFill>
              <a:latin typeface="Times New Roman" panose="02020603050405020304" pitchFamily="18" charset="0"/>
              <a:cs typeface="Times New Roman" panose="02020603050405020304" pitchFamily="18" charset="0"/>
            </a:endParaRPr>
          </a:p>
          <a:p>
            <a:pPr algn="just"/>
            <a:r>
              <a:rPr lang="es-ES" sz="2000" dirty="0">
                <a:solidFill>
                  <a:schemeClr val="tx1"/>
                </a:solidFill>
                <a:latin typeface="Times New Roman" panose="02020603050405020304" pitchFamily="18" charset="0"/>
                <a:cs typeface="Times New Roman" panose="02020603050405020304" pitchFamily="18" charset="0"/>
              </a:rPr>
              <a:t>La domótica incide en los aspectos de seguridad en general, la gestión de energía, el confort y las comunicaciones. Son muchas y variadas las aplicaciones posibles, y existen productos y sistemas apropiados a prácticamente todas las necesidades. </a:t>
            </a:r>
            <a:endParaRPr lang="es-MX"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074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34F8A07-F4F2-4335-8078-FEE53BD41C08}"/>
              </a:ext>
            </a:extLst>
          </p:cNvPr>
          <p:cNvSpPr>
            <a:spLocks noGrp="1"/>
          </p:cNvSpPr>
          <p:nvPr>
            <p:ph idx="1"/>
          </p:nvPr>
        </p:nvSpPr>
        <p:spPr/>
        <p:txBody>
          <a:bodyPr/>
          <a:lstStyle/>
          <a:p>
            <a:pPr algn="just"/>
            <a:r>
              <a:rPr lang="es-ES" sz="2000" dirty="0">
                <a:solidFill>
                  <a:schemeClr val="tx1"/>
                </a:solidFill>
                <a:latin typeface="Times New Roman" panose="02020603050405020304" pitchFamily="18" charset="0"/>
                <a:cs typeface="Times New Roman" panose="02020603050405020304" pitchFamily="18" charset="0"/>
              </a:rPr>
              <a:t>Sin embargo, aún no ha tenido el grado de implantación esperado, debido, en parte, a la escasa información sobre los mismos, y también a la tendencia a considerar estas instalaciones como “futuristas”, cuando en realidad es perfectamente factible su empleo en la actualidad y a unos costes razonables.</a:t>
            </a:r>
          </a:p>
          <a:p>
            <a:pPr algn="just"/>
            <a:endParaRPr lang="es-ES" dirty="0">
              <a:solidFill>
                <a:schemeClr val="tx1"/>
              </a:solidFill>
              <a:latin typeface="Times New Roman" panose="02020603050405020304" pitchFamily="18" charset="0"/>
              <a:cs typeface="Times New Roman" panose="02020603050405020304" pitchFamily="18" charset="0"/>
            </a:endParaRPr>
          </a:p>
          <a:p>
            <a:pPr algn="just"/>
            <a:r>
              <a:rPr lang="es-ES" sz="2000" dirty="0">
                <a:solidFill>
                  <a:schemeClr val="tx1"/>
                </a:solidFill>
                <a:latin typeface="Times New Roman" panose="02020603050405020304" pitchFamily="18" charset="0"/>
                <a:cs typeface="Times New Roman" panose="02020603050405020304" pitchFamily="18" charset="0"/>
              </a:rPr>
              <a:t>En el proyecto, se muestran las posibilidades reales de la domótica y los trabajos desarrollados por ingenieros en instrumentación electrónica en este ámbito. Para ello se ha construido “Casa Domótica”, un modelo a escala 1:4 (es decir un metro equivale a 4 cm) de una vivienda, dotada con gran parte de los elementos que en la práctica puede interesar automatizar en una vivienda.</a:t>
            </a:r>
            <a:endParaRPr lang="es-MX"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02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3CC6E1-6375-4975-A02D-37C30078FC68}"/>
              </a:ext>
            </a:extLst>
          </p:cNvPr>
          <p:cNvSpPr>
            <a:spLocks noGrp="1"/>
          </p:cNvSpPr>
          <p:nvPr>
            <p:ph type="title"/>
          </p:nvPr>
        </p:nvSpPr>
        <p:spPr/>
        <p:txBody>
          <a:bodyPr/>
          <a:lstStyle/>
          <a:p>
            <a:r>
              <a:rPr lang="es-MX" dirty="0">
                <a:solidFill>
                  <a:schemeClr val="tx1"/>
                </a:solidFill>
                <a:latin typeface="Times New Roman" panose="02020603050405020304" pitchFamily="18" charset="0"/>
                <a:cs typeface="Times New Roman" panose="02020603050405020304" pitchFamily="18" charset="0"/>
              </a:rPr>
              <a:t>Especificaciones funcionales</a:t>
            </a:r>
          </a:p>
        </p:txBody>
      </p:sp>
      <p:sp>
        <p:nvSpPr>
          <p:cNvPr id="3" name="Marcador de contenido 2">
            <a:extLst>
              <a:ext uri="{FF2B5EF4-FFF2-40B4-BE49-F238E27FC236}">
                <a16:creationId xmlns:a16="http://schemas.microsoft.com/office/drawing/2014/main" id="{44F08ED2-F87F-488F-AC28-AA3B26444F9E}"/>
              </a:ext>
            </a:extLst>
          </p:cNvPr>
          <p:cNvSpPr>
            <a:spLocks noGrp="1"/>
          </p:cNvSpPr>
          <p:nvPr>
            <p:ph idx="1"/>
          </p:nvPr>
        </p:nvSpPr>
        <p:spPr/>
        <p:txBody>
          <a:bodyPr>
            <a:normAutofit/>
          </a:bodyPr>
          <a:lstStyle/>
          <a:p>
            <a:pPr algn="just"/>
            <a:r>
              <a:rPr lang="es-MX" sz="2000" dirty="0">
                <a:solidFill>
                  <a:schemeClr val="tx1"/>
                </a:solidFill>
                <a:latin typeface="Times New Roman" panose="02020603050405020304" pitchFamily="18" charset="0"/>
                <a:cs typeface="Times New Roman" panose="02020603050405020304" pitchFamily="18" charset="0"/>
              </a:rPr>
              <a:t>La vivienda en miniatura se dispone de control y demostración de las siguientes funciones domóticas:</a:t>
            </a:r>
          </a:p>
          <a:p>
            <a:pPr algn="just">
              <a:buFont typeface="Arial" panose="020B0604020202020204" pitchFamily="34" charset="0"/>
              <a:buChar char="•"/>
            </a:pPr>
            <a:r>
              <a:rPr lang="es-MX" sz="2000" dirty="0">
                <a:solidFill>
                  <a:schemeClr val="tx1"/>
                </a:solidFill>
                <a:latin typeface="Times New Roman" panose="02020603050405020304" pitchFamily="18" charset="0"/>
                <a:cs typeface="Times New Roman" panose="02020603050405020304" pitchFamily="18" charset="0"/>
              </a:rPr>
              <a:t>Gestión de alarmas técnicas:</a:t>
            </a:r>
          </a:p>
          <a:p>
            <a:pPr lvl="1">
              <a:buFont typeface="Wingdings" panose="05000000000000000000" pitchFamily="2" charset="2"/>
              <a:buChar char="§"/>
            </a:pPr>
            <a:r>
              <a:rPr lang="es-MX" sz="2000" dirty="0">
                <a:solidFill>
                  <a:schemeClr val="tx1"/>
                </a:solidFill>
                <a:latin typeface="Times New Roman" panose="02020603050405020304" pitchFamily="18" charset="0"/>
                <a:cs typeface="Times New Roman" panose="02020603050405020304" pitchFamily="18" charset="0"/>
              </a:rPr>
              <a:t>Detección y aviso de incendios.</a:t>
            </a:r>
          </a:p>
          <a:p>
            <a:pPr lvl="1">
              <a:buFont typeface="Wingdings" panose="05000000000000000000" pitchFamily="2" charset="2"/>
              <a:buChar char="§"/>
            </a:pPr>
            <a:r>
              <a:rPr lang="es-MX" sz="2000" dirty="0">
                <a:solidFill>
                  <a:schemeClr val="tx1"/>
                </a:solidFill>
                <a:latin typeface="Times New Roman" panose="02020603050405020304" pitchFamily="18" charset="0"/>
                <a:cs typeface="Times New Roman" panose="02020603050405020304" pitchFamily="18" charset="0"/>
              </a:rPr>
              <a:t>Detección y aviso de intrusos.</a:t>
            </a:r>
          </a:p>
          <a:p>
            <a:pPr algn="just">
              <a:buFont typeface="Arial" panose="020B0604020202020204" pitchFamily="34" charset="0"/>
              <a:buChar char="•"/>
            </a:pPr>
            <a:r>
              <a:rPr lang="es-ES" sz="2000" dirty="0">
                <a:solidFill>
                  <a:schemeClr val="tx1"/>
                </a:solidFill>
                <a:latin typeface="Times New Roman" panose="02020603050405020304" pitchFamily="18" charset="0"/>
                <a:cs typeface="Times New Roman" panose="02020603050405020304" pitchFamily="18" charset="0"/>
              </a:rPr>
              <a:t>Control de iluminación:</a:t>
            </a:r>
          </a:p>
          <a:p>
            <a:pPr lvl="1" algn="just">
              <a:buFont typeface="Wingdings" panose="05000000000000000000" pitchFamily="2" charset="2"/>
              <a:buChar char="§"/>
            </a:pPr>
            <a:r>
              <a:rPr lang="es-ES" sz="2000" dirty="0">
                <a:solidFill>
                  <a:schemeClr val="tx1"/>
                </a:solidFill>
                <a:latin typeface="Times New Roman" panose="02020603050405020304" pitchFamily="18" charset="0"/>
                <a:cs typeface="Times New Roman" panose="02020603050405020304" pitchFamily="18" charset="0"/>
              </a:rPr>
              <a:t>Gestión horaria. </a:t>
            </a:r>
          </a:p>
          <a:p>
            <a:pPr lvl="1" algn="just">
              <a:buFont typeface="Wingdings" panose="05000000000000000000" pitchFamily="2" charset="2"/>
              <a:buChar char="§"/>
            </a:pPr>
            <a:r>
              <a:rPr lang="es-ES" sz="2000" dirty="0">
                <a:solidFill>
                  <a:schemeClr val="tx1"/>
                </a:solidFill>
                <a:latin typeface="Times New Roman" panose="02020603050405020304" pitchFamily="18" charset="0"/>
                <a:cs typeface="Times New Roman" panose="02020603050405020304" pitchFamily="18" charset="0"/>
              </a:rPr>
              <a:t>Luminosidad.</a:t>
            </a:r>
          </a:p>
        </p:txBody>
      </p:sp>
    </p:spTree>
    <p:extLst>
      <p:ext uri="{BB962C8B-B14F-4D97-AF65-F5344CB8AC3E}">
        <p14:creationId xmlns:p14="http://schemas.microsoft.com/office/powerpoint/2010/main" val="3526489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16EDF24-E2C1-41C4-8225-4E8FDACB9C63}"/>
              </a:ext>
            </a:extLst>
          </p:cNvPr>
          <p:cNvSpPr>
            <a:spLocks noGrp="1"/>
          </p:cNvSpPr>
          <p:nvPr>
            <p:ph idx="1"/>
          </p:nvPr>
        </p:nvSpPr>
        <p:spPr>
          <a:xfrm>
            <a:off x="2589212" y="1073426"/>
            <a:ext cx="8915400" cy="4837796"/>
          </a:xfrm>
        </p:spPr>
        <p:txBody>
          <a:bodyPr>
            <a:normAutofit/>
          </a:bodyPr>
          <a:lstStyle/>
          <a:p>
            <a:pPr>
              <a:buFont typeface="Arial" panose="020B0604020202020204" pitchFamily="34" charset="0"/>
              <a:buChar char="•"/>
            </a:pPr>
            <a:r>
              <a:rPr lang="es-MX" sz="2000" dirty="0">
                <a:solidFill>
                  <a:schemeClr val="tx1"/>
                </a:solidFill>
                <a:latin typeface="Times New Roman" panose="02020603050405020304" pitchFamily="18" charset="0"/>
                <a:cs typeface="Times New Roman" panose="02020603050405020304" pitchFamily="18" charset="0"/>
              </a:rPr>
              <a:t>Control de apertura y cierre:</a:t>
            </a:r>
          </a:p>
          <a:p>
            <a:pPr lvl="1">
              <a:buFont typeface="Wingdings" panose="05000000000000000000" pitchFamily="2" charset="2"/>
              <a:buChar char="§"/>
            </a:pPr>
            <a:r>
              <a:rPr lang="es-MX" sz="2000" dirty="0">
                <a:solidFill>
                  <a:schemeClr val="tx1"/>
                </a:solidFill>
                <a:latin typeface="Times New Roman" panose="02020603050405020304" pitchFamily="18" charset="0"/>
                <a:cs typeface="Times New Roman" panose="02020603050405020304" pitchFamily="18" charset="0"/>
              </a:rPr>
              <a:t>Puerta principal con código de seguridad.</a:t>
            </a:r>
          </a:p>
          <a:p>
            <a:pPr lvl="1">
              <a:buFont typeface="Wingdings" panose="05000000000000000000" pitchFamily="2" charset="2"/>
              <a:buChar char="§"/>
            </a:pPr>
            <a:r>
              <a:rPr lang="es-MX" sz="2000" dirty="0">
                <a:solidFill>
                  <a:schemeClr val="tx1"/>
                </a:solidFill>
                <a:latin typeface="Times New Roman" panose="02020603050405020304" pitchFamily="18" charset="0"/>
                <a:cs typeface="Times New Roman" panose="02020603050405020304" pitchFamily="18" charset="0"/>
              </a:rPr>
              <a:t>Pluma de estacionamiento.</a:t>
            </a:r>
          </a:p>
          <a:p>
            <a:pPr lvl="1">
              <a:buFont typeface="Wingdings" panose="05000000000000000000" pitchFamily="2" charset="2"/>
              <a:buChar char="§"/>
            </a:pPr>
            <a:r>
              <a:rPr lang="es-MX" sz="2000" dirty="0">
                <a:solidFill>
                  <a:schemeClr val="tx1"/>
                </a:solidFill>
                <a:latin typeface="Times New Roman" panose="02020603050405020304" pitchFamily="18" charset="0"/>
                <a:cs typeface="Times New Roman" panose="02020603050405020304" pitchFamily="18" charset="0"/>
              </a:rPr>
              <a:t>Elevador.</a:t>
            </a:r>
          </a:p>
          <a:p>
            <a:pPr marL="457200" lvl="1" indent="0">
              <a:buNone/>
            </a:pPr>
            <a:endParaRPr lang="es-ES" sz="1800" dirty="0">
              <a:solidFill>
                <a:schemeClr val="tx1"/>
              </a:solidFill>
              <a:latin typeface="Times New Roman" panose="02020603050405020304" pitchFamily="18" charset="0"/>
              <a:cs typeface="Times New Roman" panose="02020603050405020304" pitchFamily="18" charset="0"/>
            </a:endParaRPr>
          </a:p>
          <a:p>
            <a:pPr marL="0" indent="0">
              <a:buNone/>
            </a:pPr>
            <a:endParaRPr lang="es-MX" dirty="0">
              <a:solidFill>
                <a:schemeClr val="tx1"/>
              </a:solidFill>
              <a:latin typeface="Times New Roman" panose="02020603050405020304" pitchFamily="18" charset="0"/>
              <a:cs typeface="Times New Roman" panose="02020603050405020304" pitchFamily="18" charset="0"/>
            </a:endParaRPr>
          </a:p>
          <a:p>
            <a:pPr marL="0" indent="0">
              <a:buNone/>
            </a:pPr>
            <a:endParaRPr lang="es-MX" dirty="0">
              <a:solidFill>
                <a:schemeClr val="tx1"/>
              </a:solidFill>
              <a:latin typeface="Times New Roman" panose="02020603050405020304" pitchFamily="18" charset="0"/>
              <a:cs typeface="Times New Roman" panose="02020603050405020304" pitchFamily="18" charset="0"/>
            </a:endParaRPr>
          </a:p>
          <a:p>
            <a:pPr marL="0" indent="0">
              <a:buNone/>
            </a:pPr>
            <a:endParaRPr lang="es-MX" dirty="0"/>
          </a:p>
        </p:txBody>
      </p:sp>
    </p:spTree>
    <p:extLst>
      <p:ext uri="{BB962C8B-B14F-4D97-AF65-F5344CB8AC3E}">
        <p14:creationId xmlns:p14="http://schemas.microsoft.com/office/powerpoint/2010/main" val="3795008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5F1DF4-B176-4323-A6F8-E782681229F1}"/>
              </a:ext>
            </a:extLst>
          </p:cNvPr>
          <p:cNvSpPr>
            <a:spLocks noGrp="1"/>
          </p:cNvSpPr>
          <p:nvPr>
            <p:ph type="title"/>
          </p:nvPr>
        </p:nvSpPr>
        <p:spPr/>
        <p:txBody>
          <a:bodyPr/>
          <a:lstStyle/>
          <a:p>
            <a:r>
              <a:rPr lang="es-MX" dirty="0">
                <a:latin typeface="Times New Roman" panose="02020603050405020304" pitchFamily="18" charset="0"/>
                <a:cs typeface="Times New Roman" panose="02020603050405020304" pitchFamily="18" charset="0"/>
              </a:rPr>
              <a:t>Programa de control</a:t>
            </a:r>
          </a:p>
        </p:txBody>
      </p:sp>
      <p:sp>
        <p:nvSpPr>
          <p:cNvPr id="3" name="Marcador de contenido 2">
            <a:extLst>
              <a:ext uri="{FF2B5EF4-FFF2-40B4-BE49-F238E27FC236}">
                <a16:creationId xmlns:a16="http://schemas.microsoft.com/office/drawing/2014/main" id="{B7DEC692-3C30-4343-804D-DE777F0E789A}"/>
              </a:ext>
            </a:extLst>
          </p:cNvPr>
          <p:cNvSpPr>
            <a:spLocks noGrp="1"/>
          </p:cNvSpPr>
          <p:nvPr>
            <p:ph idx="1"/>
          </p:nvPr>
        </p:nvSpPr>
        <p:spPr/>
        <p:txBody>
          <a:bodyPr>
            <a:normAutofit/>
          </a:bodyPr>
          <a:lstStyle/>
          <a:p>
            <a:pPr algn="just"/>
            <a:r>
              <a:rPr lang="es-MX" sz="2000" dirty="0">
                <a:solidFill>
                  <a:schemeClr val="tx1"/>
                </a:solidFill>
                <a:latin typeface="Times New Roman" panose="02020603050405020304" pitchFamily="18" charset="0"/>
                <a:cs typeface="Times New Roman" panose="02020603050405020304" pitchFamily="18" charset="0"/>
              </a:rPr>
              <a:t>Atmel Studios: </a:t>
            </a:r>
            <a:r>
              <a:rPr lang="es-ES" sz="2000" dirty="0">
                <a:solidFill>
                  <a:schemeClr val="tx1"/>
                </a:solidFill>
                <a:latin typeface="Times New Roman" panose="02020603050405020304" pitchFamily="18" charset="0"/>
                <a:cs typeface="Times New Roman" panose="02020603050405020304" pitchFamily="18" charset="0"/>
              </a:rPr>
              <a:t>Atmel es uno de los pocos fabricantes de microcontroladores que nos proporciona de manera gratuita todas las herramientas software necesarias para poder trabajar con sus microcontroladores. Estas herramientas (editor, compilador, ensamblador, </a:t>
            </a:r>
            <a:r>
              <a:rPr lang="es-ES" sz="2000" dirty="0" err="1">
                <a:solidFill>
                  <a:schemeClr val="tx1"/>
                </a:solidFill>
                <a:latin typeface="Times New Roman" panose="02020603050405020304" pitchFamily="18" charset="0"/>
                <a:cs typeface="Times New Roman" panose="02020603050405020304" pitchFamily="18" charset="0"/>
              </a:rPr>
              <a:t>linker</a:t>
            </a:r>
            <a:r>
              <a:rPr lang="es-ES" sz="2000" dirty="0">
                <a:solidFill>
                  <a:schemeClr val="tx1"/>
                </a:solidFill>
                <a:latin typeface="Times New Roman" panose="02020603050405020304" pitchFamily="18" charset="0"/>
                <a:cs typeface="Times New Roman" panose="02020603050405020304" pitchFamily="18" charset="0"/>
              </a:rPr>
              <a:t>, etc..) las encontramos integradas, un entorno de desarrollo profesional y gratuito para los microcontroladores de Atmel.</a:t>
            </a:r>
          </a:p>
          <a:p>
            <a:pPr algn="just"/>
            <a:endParaRPr lang="es-ES" sz="2000" dirty="0">
              <a:solidFill>
                <a:schemeClr val="tx1"/>
              </a:solidFill>
              <a:latin typeface="Times New Roman" panose="02020603050405020304" pitchFamily="18" charset="0"/>
              <a:cs typeface="Times New Roman" panose="02020603050405020304" pitchFamily="18" charset="0"/>
            </a:endParaRPr>
          </a:p>
          <a:p>
            <a:pPr algn="just"/>
            <a:r>
              <a:rPr lang="es-MX" sz="2000" dirty="0">
                <a:solidFill>
                  <a:schemeClr val="tx1"/>
                </a:solidFill>
                <a:latin typeface="Times New Roman" panose="02020603050405020304" pitchFamily="18" charset="0"/>
                <a:cs typeface="Times New Roman" panose="02020603050405020304" pitchFamily="18" charset="0"/>
              </a:rPr>
              <a:t>Proteus v7.10:</a:t>
            </a:r>
            <a:r>
              <a:rPr lang="es-ES" dirty="0"/>
              <a:t> </a:t>
            </a:r>
            <a:r>
              <a:rPr lang="es-ES" sz="2000" dirty="0">
                <a:solidFill>
                  <a:schemeClr val="tx1"/>
                </a:solidFill>
                <a:latin typeface="Times New Roman" panose="02020603050405020304" pitchFamily="18" charset="0"/>
                <a:cs typeface="Times New Roman" panose="02020603050405020304" pitchFamily="18" charset="0"/>
              </a:rPr>
              <a:t>Es un software para la ejecución de proyectos de construcción de equipos electrónicos en todas sus etapas: diseño del esquema electrónico, programación del software, construcción de la placa de circuito impreso, simulación de todo el conjunto, depuración de errores, documentación y construcción.</a:t>
            </a:r>
            <a:endParaRPr lang="es-MX"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707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690EC1B-6047-4B2E-9960-193A7B4FE941}"/>
              </a:ext>
            </a:extLst>
          </p:cNvPr>
          <p:cNvSpPr>
            <a:spLocks noGrp="1"/>
          </p:cNvSpPr>
          <p:nvPr>
            <p:ph idx="1"/>
          </p:nvPr>
        </p:nvSpPr>
        <p:spPr/>
        <p:txBody>
          <a:bodyPr/>
          <a:lstStyle/>
          <a:p>
            <a:pPr algn="just"/>
            <a:r>
              <a:rPr lang="es-MX" sz="2000" dirty="0">
                <a:solidFill>
                  <a:schemeClr val="tx1"/>
                </a:solidFill>
                <a:latin typeface="Times New Roman" panose="02020603050405020304" pitchFamily="18" charset="0"/>
                <a:cs typeface="Times New Roman" panose="02020603050405020304" pitchFamily="18" charset="0"/>
              </a:rPr>
              <a:t>Arduino IDE: </a:t>
            </a:r>
            <a:r>
              <a:rPr lang="es-ES" sz="2000" dirty="0">
                <a:solidFill>
                  <a:schemeClr val="tx1"/>
                </a:solidFill>
                <a:latin typeface="Times New Roman" panose="02020603050405020304" pitchFamily="18" charset="0"/>
                <a:cs typeface="Times New Roman" panose="02020603050405020304" pitchFamily="18" charset="0"/>
              </a:rPr>
              <a:t>El software Arduino de código abierto (IDE) hace que sea fácil escribir código y subirlo a la placa. Se ejecuta en Windows, Mac OS X y Linux. El entorno está escrito en Java y se basa en el procesamiento y otro software de código abierto.</a:t>
            </a:r>
            <a:endParaRPr lang="es-MX" sz="2000" dirty="0">
              <a:solidFill>
                <a:schemeClr val="tx1"/>
              </a:solidFill>
              <a:latin typeface="Times New Roman" panose="02020603050405020304" pitchFamily="18" charset="0"/>
              <a:cs typeface="Times New Roman" panose="02020603050405020304" pitchFamily="18" charset="0"/>
            </a:endParaRPr>
          </a:p>
          <a:p>
            <a:endParaRPr lang="es-MX" dirty="0"/>
          </a:p>
        </p:txBody>
      </p:sp>
    </p:spTree>
    <p:extLst>
      <p:ext uri="{BB962C8B-B14F-4D97-AF65-F5344CB8AC3E}">
        <p14:creationId xmlns:p14="http://schemas.microsoft.com/office/powerpoint/2010/main" val="127795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7D5032-B05C-4DDC-8844-8D480AB7AF3C}"/>
              </a:ext>
            </a:extLst>
          </p:cNvPr>
          <p:cNvSpPr>
            <a:spLocks noGrp="1"/>
          </p:cNvSpPr>
          <p:nvPr>
            <p:ph type="title"/>
          </p:nvPr>
        </p:nvSpPr>
        <p:spPr/>
        <p:txBody>
          <a:bodyPr>
            <a:normAutofit/>
          </a:bodyPr>
          <a:lstStyle/>
          <a:p>
            <a:r>
              <a:rPr lang="es-MX" sz="2000" dirty="0">
                <a:latin typeface="Times New Roman" panose="02020603050405020304" pitchFamily="18" charset="0"/>
                <a:cs typeface="Times New Roman" panose="02020603050405020304" pitchFamily="18" charset="0"/>
              </a:rPr>
              <a:t>Atmel Studios</a:t>
            </a:r>
          </a:p>
        </p:txBody>
      </p:sp>
      <p:pic>
        <p:nvPicPr>
          <p:cNvPr id="4" name="Marcador de contenido 3">
            <a:extLst>
              <a:ext uri="{FF2B5EF4-FFF2-40B4-BE49-F238E27FC236}">
                <a16:creationId xmlns:a16="http://schemas.microsoft.com/office/drawing/2014/main" id="{F6B351D7-80F8-4FD4-9BFA-433F77031584}"/>
              </a:ext>
            </a:extLst>
          </p:cNvPr>
          <p:cNvPicPr>
            <a:picLocks noGrp="1" noChangeAspect="1"/>
          </p:cNvPicPr>
          <p:nvPr>
            <p:ph idx="1"/>
          </p:nvPr>
        </p:nvPicPr>
        <p:blipFill>
          <a:blip r:embed="rId2"/>
          <a:stretch>
            <a:fillRect/>
          </a:stretch>
        </p:blipFill>
        <p:spPr>
          <a:xfrm>
            <a:off x="2740990" y="1272209"/>
            <a:ext cx="8763622" cy="4683341"/>
          </a:xfrm>
          <a:prstGeom prst="rect">
            <a:avLst/>
          </a:prstGeom>
        </p:spPr>
      </p:pic>
    </p:spTree>
    <p:extLst>
      <p:ext uri="{BB962C8B-B14F-4D97-AF65-F5344CB8AC3E}">
        <p14:creationId xmlns:p14="http://schemas.microsoft.com/office/powerpoint/2010/main" val="364963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D86A3B-A9F3-4F78-AD7E-5BC5427A71AB}"/>
              </a:ext>
            </a:extLst>
          </p:cNvPr>
          <p:cNvSpPr>
            <a:spLocks noGrp="1"/>
          </p:cNvSpPr>
          <p:nvPr>
            <p:ph type="title"/>
          </p:nvPr>
        </p:nvSpPr>
        <p:spPr>
          <a:xfrm>
            <a:off x="2592925" y="624110"/>
            <a:ext cx="8911687" cy="1280890"/>
          </a:xfrm>
        </p:spPr>
        <p:txBody>
          <a:bodyPr>
            <a:normAutofit/>
          </a:bodyPr>
          <a:lstStyle/>
          <a:p>
            <a:r>
              <a:rPr lang="es-MX" sz="2000" dirty="0">
                <a:solidFill>
                  <a:schemeClr val="tx1"/>
                </a:solidFill>
                <a:latin typeface="Times New Roman" panose="02020603050405020304" pitchFamily="18" charset="0"/>
                <a:cs typeface="Times New Roman" panose="02020603050405020304" pitchFamily="18" charset="0"/>
              </a:rPr>
              <a:t>Proteus v7.10</a:t>
            </a:r>
            <a:endParaRPr lang="es-MX" sz="2000" dirty="0"/>
          </a:p>
        </p:txBody>
      </p:sp>
      <p:pic>
        <p:nvPicPr>
          <p:cNvPr id="4" name="Marcador de contenido 3">
            <a:extLst>
              <a:ext uri="{FF2B5EF4-FFF2-40B4-BE49-F238E27FC236}">
                <a16:creationId xmlns:a16="http://schemas.microsoft.com/office/drawing/2014/main" id="{CFEBB4E2-EB98-4F0E-A5B4-F6ADE03E587F}"/>
              </a:ext>
            </a:extLst>
          </p:cNvPr>
          <p:cNvPicPr>
            <a:picLocks noGrp="1" noChangeAspect="1"/>
          </p:cNvPicPr>
          <p:nvPr>
            <p:ph idx="1"/>
          </p:nvPr>
        </p:nvPicPr>
        <p:blipFill>
          <a:blip r:embed="rId2"/>
          <a:stretch>
            <a:fillRect/>
          </a:stretch>
        </p:blipFill>
        <p:spPr>
          <a:xfrm>
            <a:off x="2826048" y="1175440"/>
            <a:ext cx="8445439" cy="4507120"/>
          </a:xfrm>
          <a:prstGeom prst="rect">
            <a:avLst/>
          </a:prstGeom>
        </p:spPr>
      </p:pic>
    </p:spTree>
    <p:extLst>
      <p:ext uri="{BB962C8B-B14F-4D97-AF65-F5344CB8AC3E}">
        <p14:creationId xmlns:p14="http://schemas.microsoft.com/office/powerpoint/2010/main" val="1682858678"/>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403</TotalTime>
  <Words>609</Words>
  <Application>Microsoft Office PowerPoint</Application>
  <PresentationFormat>Panorámica</PresentationFormat>
  <Paragraphs>52</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Century Gothic</vt:lpstr>
      <vt:lpstr>Times New Roman</vt:lpstr>
      <vt:lpstr>Wingdings</vt:lpstr>
      <vt:lpstr>Wingdings 3</vt:lpstr>
      <vt:lpstr>Espiral</vt:lpstr>
      <vt:lpstr>Dale vida a tu casa</vt:lpstr>
      <vt:lpstr>Definición</vt:lpstr>
      <vt:lpstr>Presentación de PowerPoint</vt:lpstr>
      <vt:lpstr>Especificaciones funcionales</vt:lpstr>
      <vt:lpstr>Presentación de PowerPoint</vt:lpstr>
      <vt:lpstr>Programa de control</vt:lpstr>
      <vt:lpstr>Presentación de PowerPoint</vt:lpstr>
      <vt:lpstr>Atmel Studios</vt:lpstr>
      <vt:lpstr>Proteus v7.10</vt:lpstr>
      <vt:lpstr>Arduino IDE</vt:lpstr>
      <vt:lpstr>Materiales</vt:lpstr>
      <vt:lpstr>Dimensiones de la maqueta</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Casa Domótica</dc:title>
  <dc:creator>SUAREZ DEL CARMEN LUIS FERNANDO</dc:creator>
  <cp:lastModifiedBy>Osiel de Jesús López López</cp:lastModifiedBy>
  <cp:revision>42</cp:revision>
  <dcterms:created xsi:type="dcterms:W3CDTF">2020-05-11T22:14:01Z</dcterms:created>
  <dcterms:modified xsi:type="dcterms:W3CDTF">2020-05-14T03:19:24Z</dcterms:modified>
</cp:coreProperties>
</file>