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9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3BA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0" d="100"/>
          <a:sy n="70" d="100"/>
        </p:scale>
        <p:origin x="-61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pPr/>
              <a:t>11/20/2024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09752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pPr/>
              <a:t>11/20/2024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87977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pPr/>
              <a:t>11/20/2024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70333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pPr/>
              <a:t>11/20/2024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86622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pPr/>
              <a:t>11/20/2024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55896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pPr/>
              <a:t>11/20/2024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9975098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pPr/>
              <a:t>11/20/2024</a:t>
            </a:fld>
            <a:endParaRPr lang="en-US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91994714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pPr/>
              <a:t>11/20/2024</a:t>
            </a:fld>
            <a:endParaRPr lang="en-US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9742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pPr/>
              <a:t>11/20/2024</a:t>
            </a:fld>
            <a:endParaRPr lang="en-US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4094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pPr/>
              <a:t>11/20/2024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15439884"/>
      </p:ext>
    </p:extLst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pPr/>
              <a:t>11/20/2024</a:t>
            </a:fld>
            <a:endParaRPr lang="en-US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49152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pPr/>
              <a:t>11/20/2024</a:t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05851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" y="2064183"/>
            <a:ext cx="12192000" cy="1540482"/>
          </a:xfrm>
          <a:solidFill>
            <a:srgbClr val="123BAE"/>
          </a:solidFill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bg1"/>
                </a:solidFill>
              </a:rPr>
              <a:t>КУРСОВОЙ ПРОЕКТ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47454" y="3756280"/>
            <a:ext cx="7897091" cy="1175153"/>
          </a:xfrm>
        </p:spPr>
        <p:txBody>
          <a:bodyPr/>
          <a:lstStyle/>
          <a:p>
            <a:r>
              <a:rPr lang="ru-RU" b="1" dirty="0" smtClean="0">
                <a:solidFill>
                  <a:srgbClr val="002060"/>
                </a:solidFill>
              </a:rPr>
              <a:t>Тема: </a:t>
            </a:r>
            <a:r>
              <a:rPr lang="ru-RU" b="1" dirty="0">
                <a:solidFill>
                  <a:srgbClr val="FF0000"/>
                </a:solidFill>
              </a:rPr>
              <a:t>Разработка автоматизированной информационной системы по ведению базы почтового отделения на базе платформы .NET</a:t>
            </a:r>
            <a:r>
              <a:rPr lang="ru-RU" b="1" dirty="0" smtClean="0">
                <a:solidFill>
                  <a:srgbClr val="FF0000"/>
                </a:solidFill>
              </a:rPr>
              <a:t>.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048000" y="202935"/>
            <a:ext cx="666920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Министерство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образования и науки Нижегородской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области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Государственное бюджетное профессиональное </a:t>
            </a:r>
            <a:b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образовательное учреждение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«Заволжский автомоторный техникум»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(ГБПОУ ЗАМТ)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66425014"/>
              </p:ext>
            </p:extLst>
          </p:nvPr>
        </p:nvGraphicFramePr>
        <p:xfrm>
          <a:off x="858541" y="5083049"/>
          <a:ext cx="10723419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77765">
                  <a:extLst>
                    <a:ext uri="{9D8B030D-6E8A-4147-A177-3AD203B41FA5}">
                      <a16:colId xmlns:a16="http://schemas.microsoft.com/office/drawing/2014/main" xmlns="" val="856406293"/>
                    </a:ext>
                  </a:extLst>
                </a:gridCol>
                <a:gridCol w="5145654">
                  <a:extLst>
                    <a:ext uri="{9D8B030D-6E8A-4147-A177-3AD203B41FA5}">
                      <a16:colId xmlns:a16="http://schemas.microsoft.com/office/drawing/2014/main" xmlns="" val="3577592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Выполнила: </a:t>
                      </a:r>
                      <a:r>
                        <a:rPr lang="ru-RU" baseline="0" dirty="0" err="1" smtClean="0">
                          <a:solidFill>
                            <a:srgbClr val="FF0000"/>
                          </a:solidFill>
                        </a:rPr>
                        <a:t>Капотова</a:t>
                      </a:r>
                      <a:r>
                        <a:rPr lang="ru-RU" baseline="0" dirty="0" smtClean="0">
                          <a:solidFill>
                            <a:srgbClr val="FF0000"/>
                          </a:solidFill>
                        </a:rPr>
                        <a:t> Мария Игоревна</a:t>
                      </a:r>
                      <a:endParaRPr lang="ru-RU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l"/>
                      <a:r>
                        <a:rPr lang="ru-RU" baseline="0" dirty="0" smtClean="0">
                          <a:solidFill>
                            <a:srgbClr val="FF0000"/>
                          </a:solidFill>
                        </a:rPr>
                        <a:t>                       Студентка группы ИС-21А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Руководитель:</a:t>
                      </a:r>
                      <a:r>
                        <a:rPr lang="ru-RU" baseline="0" dirty="0" smtClean="0"/>
                        <a:t> Иванов Илья Александрович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476427313"/>
                  </a:ext>
                </a:extLst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5313218" y="6026360"/>
            <a:ext cx="1565564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340" marR="180340" algn="just">
              <a:spcBef>
                <a:spcPts val="600"/>
              </a:spcBef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Заволжье</a:t>
            </a:r>
          </a:p>
          <a:p>
            <a:pPr marL="180340" marR="180340" algn="ctr">
              <a:spcBef>
                <a:spcPts val="600"/>
              </a:spcBef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xmlns="" val="429053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0" y="450850"/>
            <a:ext cx="12192000" cy="758825"/>
          </a:xfrm>
          <a:prstGeom prst="rect">
            <a:avLst/>
          </a:prstGeom>
          <a:solidFill>
            <a:srgbClr val="123BAE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smtClean="0">
                <a:solidFill>
                  <a:schemeClr val="bg1"/>
                </a:solidFill>
              </a:rPr>
              <a:t>Программные модули</a:t>
            </a:r>
            <a:endParaRPr lang="ru-RU" sz="4000" dirty="0" smtClean="0">
              <a:solidFill>
                <a:schemeClr val="bg1"/>
              </a:solidFill>
            </a:endParaRPr>
          </a:p>
        </p:txBody>
      </p:sp>
      <p:pic>
        <p:nvPicPr>
          <p:cNvPr id="8195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2052" y="2524853"/>
            <a:ext cx="5197721" cy="3828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Рисунок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05563" y="1381853"/>
            <a:ext cx="5396402" cy="356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254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01746" y="4041698"/>
            <a:ext cx="3694371" cy="2710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 txBox="1">
            <a:spLocks/>
          </p:cNvSpPr>
          <p:nvPr/>
        </p:nvSpPr>
        <p:spPr>
          <a:xfrm>
            <a:off x="0" y="450850"/>
            <a:ext cx="12192000" cy="758825"/>
          </a:xfrm>
          <a:prstGeom prst="rect">
            <a:avLst/>
          </a:prstGeom>
          <a:solidFill>
            <a:srgbClr val="123BAE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 smtClean="0">
                <a:solidFill>
                  <a:schemeClr val="bg1"/>
                </a:solidFill>
              </a:rPr>
              <a:t>Программные модули</a:t>
            </a:r>
          </a:p>
        </p:txBody>
      </p:sp>
      <p:pic>
        <p:nvPicPr>
          <p:cNvPr id="9219" name="Рисунок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42425" y="1380701"/>
            <a:ext cx="3813014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Рисунок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15156" y="1452008"/>
            <a:ext cx="3456719" cy="2238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Рисунок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44696" y="4041698"/>
            <a:ext cx="2022479" cy="2508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607326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 txBox="1">
            <a:spLocks/>
          </p:cNvSpPr>
          <p:nvPr/>
        </p:nvSpPr>
        <p:spPr>
          <a:xfrm>
            <a:off x="0" y="450850"/>
            <a:ext cx="12192000" cy="758825"/>
          </a:xfrm>
          <a:prstGeom prst="rect">
            <a:avLst/>
          </a:prstGeom>
          <a:solidFill>
            <a:srgbClr val="123BAE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 smtClean="0">
                <a:solidFill>
                  <a:schemeClr val="bg1"/>
                </a:solidFill>
              </a:rPr>
              <a:t>Применяемые меры защиты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81000" y="1473378"/>
            <a:ext cx="3333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Парольная защита базы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данных</a:t>
            </a:r>
            <a:endParaRPr lang="ru-RU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5917" t="36854" r="23555" b="23261"/>
          <a:stretch/>
        </p:blipFill>
        <p:spPr bwMode="auto">
          <a:xfrm>
            <a:off x="687075" y="2465740"/>
            <a:ext cx="28194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4148134" y="1384085"/>
            <a:ext cx="3009029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lnSpc>
                <a:spcPct val="150000"/>
              </a:lnSpc>
              <a:spcAft>
                <a:spcPts val="0"/>
              </a:spcAft>
              <a:tabLst>
                <a:tab pos="450215" algn="l"/>
                <a:tab pos="900430" algn="l"/>
                <a:tab pos="990600" algn="l"/>
              </a:tabLs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Разграничение прав доступа</a:t>
            </a:r>
            <a:endParaRPr lang="ru-RU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245" name="Рисунок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68105" y="2074124"/>
            <a:ext cx="1969089" cy="2231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8148586" y="1558598"/>
            <a:ext cx="3243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Скрытие пароля при его вводе </a:t>
            </a:r>
            <a:endParaRPr lang="ru-RU" dirty="0"/>
          </a:p>
        </p:txBody>
      </p:sp>
      <p:pic>
        <p:nvPicPr>
          <p:cNvPr id="10249" name="Рисунок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9669" t="36041" r="8727" b="48125"/>
          <a:stretch>
            <a:fillRect/>
          </a:stretch>
        </p:blipFill>
        <p:spPr bwMode="auto">
          <a:xfrm>
            <a:off x="8096773" y="2297550"/>
            <a:ext cx="329565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3714750" y="4479566"/>
            <a:ext cx="41882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Удаление записей из базы данных или корзины осуществляется только после подтверждения </a:t>
            </a:r>
            <a:endParaRPr lang="ru-RU" dirty="0"/>
          </a:p>
        </p:txBody>
      </p:sp>
      <p:pic>
        <p:nvPicPr>
          <p:cNvPr id="10250" name="Рисунок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80627" y="5477805"/>
            <a:ext cx="2544047" cy="1024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83816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90575" y="1519706"/>
            <a:ext cx="10706100" cy="1421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385"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процессе написание программного обеспечения использовался язык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# и база данных </a:t>
            </a:r>
            <a:r>
              <a:rPr lang="en-US" sz="2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MySql</a:t>
            </a: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были усовершенствованы навыки в работе с этим языком программирования и базой данных. Также были получены новые знания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  <p:sp>
        <p:nvSpPr>
          <p:cNvPr id="3" name="Заголовок 1"/>
          <p:cNvSpPr txBox="1">
            <a:spLocks/>
          </p:cNvSpPr>
          <p:nvPr/>
        </p:nvSpPr>
        <p:spPr>
          <a:xfrm>
            <a:off x="0" y="450850"/>
            <a:ext cx="12192000" cy="758825"/>
          </a:xfrm>
          <a:prstGeom prst="rect">
            <a:avLst/>
          </a:prstGeom>
          <a:solidFill>
            <a:srgbClr val="123BAE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dirty="0" smtClean="0">
                <a:solidFill>
                  <a:schemeClr val="bg1"/>
                </a:solidFill>
              </a:rPr>
              <a:t>Заключение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781051" y="3185484"/>
            <a:ext cx="10706100" cy="3268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385"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Внедрение программного обеспечения в организацию должно происходить постепенно. Сначала будет установлена тестовая версия программы, для изучения работы программы сотрудниками</a:t>
            </a:r>
            <a:r>
              <a:rPr lang="ru-RU" sz="20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indent="540385" algn="just">
              <a:lnSpc>
                <a:spcPct val="150000"/>
              </a:lnSpc>
              <a:spcAft>
                <a:spcPts val="0"/>
              </a:spcAft>
            </a:pPr>
            <a:endParaRPr lang="ru-RU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540385" algn="just">
              <a:lnSpc>
                <a:spcPct val="150000"/>
              </a:lnSpc>
              <a:spcAft>
                <a:spcPts val="0"/>
              </a:spcAft>
            </a:pPr>
            <a:r>
              <a:rPr lang="ru-RU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 дальнейшем планируется усовершенствования программы. Добавление функций: работа со сканером и штрих кодами, оплата квитанций и оформление страховок. Сам программный код будет модернизирован.</a:t>
            </a:r>
            <a:endParaRPr lang="ru-R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226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" y="2064183"/>
            <a:ext cx="12192000" cy="1540482"/>
          </a:xfrm>
          <a:solidFill>
            <a:srgbClr val="123BAE"/>
          </a:solidFill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bg1"/>
                </a:solidFill>
              </a:rPr>
              <a:t>КУРСОВОЙ ПРОЕКТ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147454" y="3756280"/>
            <a:ext cx="7897091" cy="1175153"/>
          </a:xfrm>
        </p:spPr>
        <p:txBody>
          <a:bodyPr/>
          <a:lstStyle/>
          <a:p>
            <a:r>
              <a:rPr lang="ru-RU" b="1" dirty="0" smtClean="0">
                <a:solidFill>
                  <a:srgbClr val="002060"/>
                </a:solidFill>
              </a:rPr>
              <a:t>Тема: </a:t>
            </a:r>
            <a:r>
              <a:rPr lang="ru-RU" b="1" dirty="0">
                <a:solidFill>
                  <a:srgbClr val="FF0000"/>
                </a:solidFill>
              </a:rPr>
              <a:t>Разработка автоматизированной информационной системы по ведению базы почтового отделения на базе платформы .NET</a:t>
            </a:r>
            <a:r>
              <a:rPr lang="ru-RU" b="1" dirty="0" smtClean="0">
                <a:solidFill>
                  <a:srgbClr val="FF0000"/>
                </a:solidFill>
              </a:rPr>
              <a:t>.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048000" y="202935"/>
            <a:ext cx="666920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Министерство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образования и науки Нижегородской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области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Государственное бюджетное профессиональное </a:t>
            </a:r>
            <a:b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образовательное учреждение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«Заволжский автомоторный техникум»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(ГБПОУ ЗАМТ)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66425014"/>
              </p:ext>
            </p:extLst>
          </p:nvPr>
        </p:nvGraphicFramePr>
        <p:xfrm>
          <a:off x="858541" y="5083049"/>
          <a:ext cx="10723419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77765">
                  <a:extLst>
                    <a:ext uri="{9D8B030D-6E8A-4147-A177-3AD203B41FA5}">
                      <a16:colId xmlns:a16="http://schemas.microsoft.com/office/drawing/2014/main" xmlns="" val="856406293"/>
                    </a:ext>
                  </a:extLst>
                </a:gridCol>
                <a:gridCol w="5145654">
                  <a:extLst>
                    <a:ext uri="{9D8B030D-6E8A-4147-A177-3AD203B41FA5}">
                      <a16:colId xmlns:a16="http://schemas.microsoft.com/office/drawing/2014/main" xmlns="" val="3577592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Выполнила: </a:t>
                      </a:r>
                      <a:r>
                        <a:rPr lang="ru-RU" baseline="0" dirty="0" err="1" smtClean="0"/>
                        <a:t>Капотова</a:t>
                      </a:r>
                      <a:r>
                        <a:rPr lang="ru-RU" baseline="0" dirty="0" smtClean="0"/>
                        <a:t> Мария Игоревна</a:t>
                      </a:r>
                      <a:endParaRPr lang="ru-RU" dirty="0" smtClean="0"/>
                    </a:p>
                    <a:p>
                      <a:pPr algn="l"/>
                      <a:r>
                        <a:rPr lang="ru-RU" baseline="0" dirty="0" smtClean="0"/>
                        <a:t>                       Студентка группы ИС-21А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 smtClean="0"/>
                        <a:t>Руководитель:</a:t>
                      </a:r>
                      <a:r>
                        <a:rPr lang="ru-RU" baseline="0" dirty="0" smtClean="0"/>
                        <a:t> Иванов Илья Александрович</a:t>
                      </a:r>
                      <a:endParaRPr lang="ru-RU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476427313"/>
                  </a:ext>
                </a:extLst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5313218" y="6026360"/>
            <a:ext cx="1565564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340" marR="180340" algn="just">
              <a:spcBef>
                <a:spcPts val="600"/>
              </a:spcBef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Заволжье</a:t>
            </a:r>
          </a:p>
          <a:p>
            <a:pPr marL="180340" marR="180340" algn="ctr">
              <a:spcBef>
                <a:spcPts val="600"/>
              </a:spcBef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xmlns="" val="429053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50850"/>
            <a:ext cx="12192000" cy="758825"/>
          </a:xfrm>
          <a:solidFill>
            <a:srgbClr val="123BAE"/>
          </a:solidFill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solidFill>
                  <a:schemeClr val="bg1"/>
                </a:solidFill>
              </a:rPr>
              <a:t>Актуальность темы</a:t>
            </a:r>
            <a:endParaRPr lang="ru-RU" sz="40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2450" y="1828800"/>
            <a:ext cx="11087100" cy="4013200"/>
          </a:xfrm>
        </p:spPr>
        <p:txBody>
          <a:bodyPr/>
          <a:lstStyle/>
          <a:p>
            <a:pPr marL="0" indent="540000" algn="just"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Практически невозможно представить нашу жизнь без почтового отделения, ведь оно играет важную роль в нашей жизни.  Каждый из нас, хотя бы раз пользовался услугами почтового отделения, отправлял или получал письма и посылки, оформлял подписки на местные газеты или журналы. Куда проще воспользоваться услугами почты отправив посылку, чем отвезти её самостоятельно на другой конец России. Ежедневно через почтовое отделение проходят десятки, а иногда и тысячи писем и посылок.</a:t>
            </a:r>
          </a:p>
          <a:p>
            <a:pPr marL="0" indent="540000" algn="just"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настоящее время очень сложно представить работу почтового отделения без автоматизированных информационных систем. </a:t>
            </a:r>
          </a:p>
        </p:txBody>
      </p:sp>
    </p:spTree>
    <p:extLst>
      <p:ext uri="{BB962C8B-B14F-4D97-AF65-F5344CB8AC3E}">
        <p14:creationId xmlns:p14="http://schemas.microsoft.com/office/powerpoint/2010/main" xmlns="" val="395011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254000"/>
            <a:ext cx="12192000" cy="955675"/>
          </a:xfrm>
          <a:solidFill>
            <a:srgbClr val="123BAE"/>
          </a:solidFill>
        </p:spPr>
        <p:txBody>
          <a:bodyPr>
            <a:normAutofit fontScale="90000"/>
          </a:bodyPr>
          <a:lstStyle/>
          <a:p>
            <a:pPr algn="ctr"/>
            <a:r>
              <a:rPr lang="ru-RU" sz="4000" dirty="0" smtClean="0">
                <a:solidFill>
                  <a:schemeClr val="bg1"/>
                </a:solidFill>
              </a:rPr>
              <a:t>Обоснование выбора среды разработки и </a:t>
            </a:r>
            <a:r>
              <a:rPr lang="ru-RU" sz="4000" dirty="0">
                <a:solidFill>
                  <a:schemeClr val="bg1"/>
                </a:solidFill>
              </a:rPr>
              <a:t>способа организации входных и выходных данных</a:t>
            </a:r>
          </a:p>
        </p:txBody>
      </p:sp>
      <p:pic>
        <p:nvPicPr>
          <p:cNvPr id="1030" name="Picture 6" descr="https://softmap.ru/upload/iblock/e54/e54939d4e36e17534d4c8d1c8b05c2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05174" y="1987324"/>
            <a:ext cx="1190369" cy="1190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logo-download.com/wp-content/data/images/png/MonoDevelop-logo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6822" t="15953" r="26811" b="23958"/>
          <a:stretch/>
        </p:blipFill>
        <p:spPr bwMode="auto">
          <a:xfrm>
            <a:off x="7686958" y="1961036"/>
            <a:ext cx="1561817" cy="1349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miro.medium.com/max/1200/1*sXIXxTtZPaylbQMgsbI4GA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32716" y="1729328"/>
            <a:ext cx="3624133" cy="17063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s://logo-download.com/wp-content/data/images/png/C++-logo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9054" t="14795" r="29175" b="15280"/>
          <a:stretch/>
        </p:blipFill>
        <p:spPr bwMode="auto">
          <a:xfrm>
            <a:off x="3611455" y="4561119"/>
            <a:ext cx="1194874" cy="133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s://logos-download.com/wp-content/uploads/2016/10/Python_logo_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2240" y="4486297"/>
            <a:ext cx="1338566" cy="1333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miro.medium.com/max/1200/1*w0u2TZpEp3WfKMrlL5jTSw.png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2585" t="20641" r="25489" b="15409"/>
          <a:stretch/>
        </p:blipFill>
        <p:spPr bwMode="auto">
          <a:xfrm>
            <a:off x="1805330" y="3892838"/>
            <a:ext cx="2236641" cy="25203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s://www.pinclipart.com/picdir/big/7-77612_microsoft-access-microsoft-access-logo-clipart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72508" y="4780533"/>
            <a:ext cx="1128939" cy="110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i0.wp.com/losst.ru/wp-content/uploads/2016/12/sqlite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26963" y="4705764"/>
            <a:ext cx="1880807" cy="1253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2" descr="https://24x7servermanagement.com/wp-content/uploads/2016/09/mysql-logo.jpg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14589" y="4335444"/>
            <a:ext cx="3269524" cy="17848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17707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450850"/>
            <a:ext cx="12192000" cy="758825"/>
          </a:xfrm>
          <a:solidFill>
            <a:srgbClr val="123BAE"/>
          </a:solidFill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solidFill>
                  <a:schemeClr val="bg1"/>
                </a:solidFill>
              </a:rPr>
              <a:t>Диаграмма вариантов использования</a:t>
            </a:r>
            <a:endParaRPr lang="ru-RU" sz="4000" dirty="0">
              <a:solidFill>
                <a:schemeClr val="bg1"/>
              </a:solidFill>
            </a:endParaRPr>
          </a:p>
        </p:txBody>
      </p:sp>
      <p:pic>
        <p:nvPicPr>
          <p:cNvPr id="2050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51360" y="1304925"/>
            <a:ext cx="755138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27146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450850"/>
            <a:ext cx="12192000" cy="758825"/>
          </a:xfrm>
          <a:solidFill>
            <a:srgbClr val="123BAE"/>
          </a:solidFill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solidFill>
                  <a:schemeClr val="bg1"/>
                </a:solidFill>
              </a:rPr>
              <a:t>Диаграмма деятельности</a:t>
            </a:r>
            <a:endParaRPr lang="ru-RU" sz="4000" dirty="0">
              <a:solidFill>
                <a:schemeClr val="bg1"/>
              </a:solidFill>
            </a:endParaRPr>
          </a:p>
        </p:txBody>
      </p:sp>
      <p:pic>
        <p:nvPicPr>
          <p:cNvPr id="3074" name="Рисунок 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74044" y="1295400"/>
            <a:ext cx="8443912" cy="5481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19031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450850"/>
            <a:ext cx="12192000" cy="758825"/>
          </a:xfrm>
          <a:solidFill>
            <a:srgbClr val="123BAE"/>
          </a:solidFill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solidFill>
                  <a:schemeClr val="bg1"/>
                </a:solidFill>
              </a:rPr>
              <a:t>Структура БД – </a:t>
            </a:r>
            <a:r>
              <a:rPr lang="en-US" sz="4000" dirty="0" smtClean="0">
                <a:solidFill>
                  <a:schemeClr val="bg1"/>
                </a:solidFill>
              </a:rPr>
              <a:t>E</a:t>
            </a:r>
            <a:r>
              <a:rPr lang="en-US" sz="4000" dirty="0">
                <a:solidFill>
                  <a:schemeClr val="bg1"/>
                </a:solidFill>
              </a:rPr>
              <a:t>R</a:t>
            </a:r>
            <a:r>
              <a:rPr lang="ru-RU" sz="4000" dirty="0" smtClean="0">
                <a:solidFill>
                  <a:schemeClr val="bg1"/>
                </a:solidFill>
              </a:rPr>
              <a:t>-диаграмма</a:t>
            </a:r>
            <a:endParaRPr lang="ru-RU" sz="4000" dirty="0">
              <a:solidFill>
                <a:schemeClr val="bg1"/>
              </a:solidFill>
            </a:endParaRPr>
          </a:p>
        </p:txBody>
      </p:sp>
      <p:pic>
        <p:nvPicPr>
          <p:cNvPr id="4098" name="Picture 2" descr="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05088" y="1385888"/>
            <a:ext cx="6386512" cy="5224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11254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450850"/>
            <a:ext cx="12192000" cy="758825"/>
          </a:xfrm>
          <a:solidFill>
            <a:srgbClr val="123BAE"/>
          </a:solidFill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solidFill>
                  <a:schemeClr val="bg1"/>
                </a:solidFill>
              </a:rPr>
              <a:t>Программные модули</a:t>
            </a:r>
            <a:endParaRPr lang="ru-RU" sz="4000" dirty="0">
              <a:solidFill>
                <a:schemeClr val="bg1"/>
              </a:solidFill>
            </a:endParaRPr>
          </a:p>
        </p:txBody>
      </p:sp>
      <p:pic>
        <p:nvPicPr>
          <p:cNvPr id="5122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47078"/>
            <a:ext cx="5314950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Рисунок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8083" y="1315256"/>
            <a:ext cx="4254352" cy="2608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Рисунок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8083" y="4029074"/>
            <a:ext cx="430097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58585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804" y="3843223"/>
            <a:ext cx="4380568" cy="2714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0" y="450850"/>
            <a:ext cx="12192000" cy="758825"/>
          </a:xfrm>
          <a:solidFill>
            <a:srgbClr val="123BAE"/>
          </a:solidFill>
        </p:spPr>
        <p:txBody>
          <a:bodyPr>
            <a:normAutofit/>
          </a:bodyPr>
          <a:lstStyle/>
          <a:p>
            <a:pPr algn="ctr"/>
            <a:r>
              <a:rPr lang="ru-RU" sz="4000" dirty="0" smtClean="0">
                <a:solidFill>
                  <a:schemeClr val="bg1"/>
                </a:solidFill>
              </a:rPr>
              <a:t>Программные модули</a:t>
            </a:r>
            <a:endParaRPr lang="ru-RU" sz="4000" dirty="0">
              <a:solidFill>
                <a:schemeClr val="bg1"/>
              </a:solidFill>
            </a:endParaRPr>
          </a:p>
        </p:txBody>
      </p:sp>
      <p:pic>
        <p:nvPicPr>
          <p:cNvPr id="6146" name="Рисунок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95879" y="1387545"/>
            <a:ext cx="2588418" cy="2277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Рисунок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88670" y="2066926"/>
            <a:ext cx="5517556" cy="3793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28861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 txBox="1">
            <a:spLocks/>
          </p:cNvSpPr>
          <p:nvPr/>
        </p:nvSpPr>
        <p:spPr>
          <a:xfrm>
            <a:off x="0" y="450850"/>
            <a:ext cx="12192000" cy="758825"/>
          </a:xfrm>
          <a:prstGeom prst="rect">
            <a:avLst/>
          </a:prstGeom>
          <a:solidFill>
            <a:srgbClr val="123BAE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000" smtClean="0">
                <a:solidFill>
                  <a:schemeClr val="bg1"/>
                </a:solidFill>
              </a:rPr>
              <a:t>Программные модули</a:t>
            </a:r>
            <a:endParaRPr lang="ru-RU" sz="4000" dirty="0" smtClean="0">
              <a:solidFill>
                <a:schemeClr val="bg1"/>
              </a:solidFill>
            </a:endParaRPr>
          </a:p>
        </p:txBody>
      </p:sp>
      <p:pic>
        <p:nvPicPr>
          <p:cNvPr id="7171" name="Рисунок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91250" y="3114953"/>
            <a:ext cx="5143500" cy="3522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Рисунок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4989" y="1345406"/>
            <a:ext cx="5161960" cy="334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9377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</TotalTime>
  <Words>322</Words>
  <Application>Microsoft Office PowerPoint</Application>
  <PresentationFormat>Произвольный</PresentationFormat>
  <Paragraphs>44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КУРСОВОЙ ПРОЕКТ</vt:lpstr>
      <vt:lpstr>Актуальность темы</vt:lpstr>
      <vt:lpstr>Обоснование выбора среды разработки и способа организации входных и выходных данных</vt:lpstr>
      <vt:lpstr>Диаграмма вариантов использования</vt:lpstr>
      <vt:lpstr>Диаграмма деятельности</vt:lpstr>
      <vt:lpstr>Структура БД – ER-диаграмма</vt:lpstr>
      <vt:lpstr>Программные модули</vt:lpstr>
      <vt:lpstr>Программные модули</vt:lpstr>
      <vt:lpstr>Слайд 9</vt:lpstr>
      <vt:lpstr>Слайд 10</vt:lpstr>
      <vt:lpstr>Слайд 11</vt:lpstr>
      <vt:lpstr>Слайд 12</vt:lpstr>
      <vt:lpstr>Слайд 13</vt:lpstr>
      <vt:lpstr>КУРСОВОЙ ПРОЕКТ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karpusheva</cp:lastModifiedBy>
  <cp:revision>25</cp:revision>
  <dcterms:created xsi:type="dcterms:W3CDTF">2022-06-15T10:15:27Z</dcterms:created>
  <dcterms:modified xsi:type="dcterms:W3CDTF">2024-11-20T08:27:44Z</dcterms:modified>
</cp:coreProperties>
</file>