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7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73" r:id="rId13"/>
    <p:sldId id="272" r:id="rId14"/>
    <p:sldId id="269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6DCD5-C9BB-4020-9F1B-2D93151B4AB6}" v="339" dt="2025-02-23T20:15:10.156"/>
    <p1510:client id="{A8E3E279-494C-45B9-8A72-0CDE5D26C5C2}" v="102" dt="2025-02-23T15:28:31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81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1FBA7-F479-4046-955C-54ED6DC4B90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7FC6F5B-1C4F-4E3D-B3F7-150036A436A6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Трансформер</a:t>
          </a:r>
          <a:endParaRPr lang="ru-RU" dirty="0"/>
        </a:p>
      </dgm:t>
    </dgm:pt>
    <dgm:pt modelId="{F6AADE78-7449-4EB3-9AAF-942B3E551818}" type="parTrans" cxnId="{9F093908-987A-4B79-9D85-865A9785CCFC}">
      <dgm:prSet/>
      <dgm:spPr/>
      <dgm:t>
        <a:bodyPr/>
        <a:lstStyle/>
        <a:p>
          <a:endParaRPr lang="ru-RU"/>
        </a:p>
      </dgm:t>
    </dgm:pt>
    <dgm:pt modelId="{2F0858CF-EEF8-4C8E-9D3E-D12B8A7DAF3E}" type="sibTrans" cxnId="{9F093908-987A-4B79-9D85-865A9785CCFC}">
      <dgm:prSet/>
      <dgm:spPr/>
      <dgm:t>
        <a:bodyPr/>
        <a:lstStyle/>
        <a:p>
          <a:endParaRPr lang="ru-RU"/>
        </a:p>
      </dgm:t>
    </dgm:pt>
    <dgm:pt modelId="{E39A2F12-2F83-4B16-A7E1-52A76C239208}">
      <dgm:prSet phldrT="[Текст]"/>
      <dgm:spPr/>
      <dgm:t>
        <a:bodyPr/>
        <a:lstStyle/>
        <a:p>
          <a:r>
            <a:rPr lang="ru-RU" b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Многоголовочное</a:t>
          </a:r>
          <a:r>
            <a: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внимание </a:t>
          </a:r>
          <a:endParaRPr lang="ru-RU" dirty="0"/>
        </a:p>
      </dgm:t>
    </dgm:pt>
    <dgm:pt modelId="{830C9D63-3971-4B00-AF67-3F6BED0DCF66}" type="parTrans" cxnId="{ED15FB58-6C72-4B58-AC85-0AD01716DFB3}">
      <dgm:prSet/>
      <dgm:spPr/>
      <dgm:t>
        <a:bodyPr/>
        <a:lstStyle/>
        <a:p>
          <a:endParaRPr lang="ru-RU"/>
        </a:p>
      </dgm:t>
    </dgm:pt>
    <dgm:pt modelId="{3D23C6DF-0DAE-4D41-BB3B-6578DEF39EF7}" type="sibTrans" cxnId="{ED15FB58-6C72-4B58-AC85-0AD01716DFB3}">
      <dgm:prSet/>
      <dgm:spPr/>
      <dgm:t>
        <a:bodyPr/>
        <a:lstStyle/>
        <a:p>
          <a:endParaRPr lang="ru-RU"/>
        </a:p>
      </dgm:t>
    </dgm:pt>
    <dgm:pt modelId="{39957B6D-60F5-4408-8AF2-3D709B4DA4D3}">
      <dgm:prSet phldrT="[Текст]"/>
      <dgm:spPr/>
      <dgm:t>
        <a:bodyPr/>
        <a:lstStyle/>
        <a:p>
          <a:r>
            <a:rPr lang="ru-RU" b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Фидфорвардные</a:t>
          </a:r>
          <a:r>
            <a: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слои </a:t>
          </a:r>
          <a:endParaRPr lang="ru-RU" dirty="0"/>
        </a:p>
      </dgm:t>
    </dgm:pt>
    <dgm:pt modelId="{7CA952B0-8FD0-4788-AA61-7D3DAC6583B8}" type="parTrans" cxnId="{7555DE86-AFE1-487A-BE82-5AA3CE37ECBE}">
      <dgm:prSet/>
      <dgm:spPr/>
      <dgm:t>
        <a:bodyPr/>
        <a:lstStyle/>
        <a:p>
          <a:endParaRPr lang="ru-RU"/>
        </a:p>
      </dgm:t>
    </dgm:pt>
    <dgm:pt modelId="{3580E2BE-0518-41DF-B79C-46A38A1D7A01}" type="sibTrans" cxnId="{7555DE86-AFE1-487A-BE82-5AA3CE37ECBE}">
      <dgm:prSet/>
      <dgm:spPr/>
      <dgm:t>
        <a:bodyPr/>
        <a:lstStyle/>
        <a:p>
          <a:endParaRPr lang="ru-RU"/>
        </a:p>
      </dgm:t>
    </dgm:pt>
    <dgm:pt modelId="{F968114E-DE27-4BC6-AEFF-64C2316EF5F9}">
      <dgm:prSet phldrT="[Текст]"/>
      <dgm:spPr/>
      <dgm:t>
        <a:bodyPr/>
        <a:lstStyle/>
        <a:p>
          <a:pPr>
            <a:buFont typeface="+mj-lt"/>
            <a:buAutoNum type="arabicPeriod" startAt="4"/>
          </a:pPr>
          <a:r>
            <a: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Позиционные </a:t>
          </a:r>
          <a:r>
            <a:rPr lang="ru-RU" b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эмбеддинги</a:t>
          </a:r>
          <a:endParaRPr lang="ru-RU" dirty="0"/>
        </a:p>
      </dgm:t>
    </dgm:pt>
    <dgm:pt modelId="{8E98670D-D452-4378-9F4D-061E88999060}" type="parTrans" cxnId="{4213136A-C041-4CF0-8514-ADED6C13A57C}">
      <dgm:prSet/>
      <dgm:spPr/>
      <dgm:t>
        <a:bodyPr/>
        <a:lstStyle/>
        <a:p>
          <a:endParaRPr lang="ru-RU"/>
        </a:p>
      </dgm:t>
    </dgm:pt>
    <dgm:pt modelId="{4D428F29-3934-4AD2-B6B6-4195FE25F53C}" type="sibTrans" cxnId="{4213136A-C041-4CF0-8514-ADED6C13A57C}">
      <dgm:prSet/>
      <dgm:spPr/>
      <dgm:t>
        <a:bodyPr/>
        <a:lstStyle/>
        <a:p>
          <a:endParaRPr lang="ru-RU"/>
        </a:p>
      </dgm:t>
    </dgm:pt>
    <dgm:pt modelId="{962077D2-B156-41E0-B88F-4F044CFA662C}">
      <dgm:prSet phldrT="[Текст]"/>
      <dgm:spPr/>
      <dgm:t>
        <a:bodyPr/>
        <a:lstStyle/>
        <a:p>
          <a:pPr>
            <a:buFont typeface="+mj-lt"/>
            <a:buAutoNum type="arabicPeriod" startAt="5"/>
          </a:pPr>
          <a:r>
            <a: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Обучение на языковых данных</a:t>
          </a:r>
          <a:endParaRPr lang="ru-RU" dirty="0"/>
        </a:p>
      </dgm:t>
    </dgm:pt>
    <dgm:pt modelId="{2E088BFC-0754-4911-9469-2A0CAF47BA60}" type="parTrans" cxnId="{0ED8AB7C-4615-44F3-9C79-87CA13D014F3}">
      <dgm:prSet/>
      <dgm:spPr/>
      <dgm:t>
        <a:bodyPr/>
        <a:lstStyle/>
        <a:p>
          <a:endParaRPr lang="ru-RU"/>
        </a:p>
      </dgm:t>
    </dgm:pt>
    <dgm:pt modelId="{3BCB59E7-F27C-49FC-8003-0CE22158E314}" type="sibTrans" cxnId="{0ED8AB7C-4615-44F3-9C79-87CA13D014F3}">
      <dgm:prSet/>
      <dgm:spPr/>
      <dgm:t>
        <a:bodyPr/>
        <a:lstStyle/>
        <a:p>
          <a:endParaRPr lang="ru-RU"/>
        </a:p>
      </dgm:t>
    </dgm:pt>
    <dgm:pt modelId="{195924AE-AC22-48C2-ADC7-00561D7277C4}" type="pres">
      <dgm:prSet presAssocID="{5641FBA7-F479-4046-955C-54ED6DC4B907}" presName="Name0" presStyleCnt="0">
        <dgm:presLayoutVars>
          <dgm:dir/>
          <dgm:resizeHandles val="exact"/>
        </dgm:presLayoutVars>
      </dgm:prSet>
      <dgm:spPr/>
    </dgm:pt>
    <dgm:pt modelId="{65527266-BB1B-403E-8C33-81C5C909C7D5}" type="pres">
      <dgm:prSet presAssocID="{07FC6F5B-1C4F-4E3D-B3F7-150036A436A6}" presName="node" presStyleLbl="node1" presStyleIdx="0" presStyleCnt="5">
        <dgm:presLayoutVars>
          <dgm:bulletEnabled val="1"/>
        </dgm:presLayoutVars>
      </dgm:prSet>
      <dgm:spPr/>
    </dgm:pt>
    <dgm:pt modelId="{0689D71A-80B6-4DF1-A296-C551B512081C}" type="pres">
      <dgm:prSet presAssocID="{2F0858CF-EEF8-4C8E-9D3E-D12B8A7DAF3E}" presName="sibTrans" presStyleLbl="sibTrans1D1" presStyleIdx="0" presStyleCnt="4"/>
      <dgm:spPr/>
    </dgm:pt>
    <dgm:pt modelId="{1387E15E-B162-43E0-9F5E-D9DDF2E48CBB}" type="pres">
      <dgm:prSet presAssocID="{2F0858CF-EEF8-4C8E-9D3E-D12B8A7DAF3E}" presName="connectorText" presStyleLbl="sibTrans1D1" presStyleIdx="0" presStyleCnt="4"/>
      <dgm:spPr/>
    </dgm:pt>
    <dgm:pt modelId="{F49203BF-68BE-43CE-BB4F-BC77F98F7E2B}" type="pres">
      <dgm:prSet presAssocID="{E39A2F12-2F83-4B16-A7E1-52A76C239208}" presName="node" presStyleLbl="node1" presStyleIdx="1" presStyleCnt="5">
        <dgm:presLayoutVars>
          <dgm:bulletEnabled val="1"/>
        </dgm:presLayoutVars>
      </dgm:prSet>
      <dgm:spPr/>
    </dgm:pt>
    <dgm:pt modelId="{1345D52E-8F25-4451-A68A-94BDE73B3BD3}" type="pres">
      <dgm:prSet presAssocID="{3D23C6DF-0DAE-4D41-BB3B-6578DEF39EF7}" presName="sibTrans" presStyleLbl="sibTrans1D1" presStyleIdx="1" presStyleCnt="4"/>
      <dgm:spPr/>
    </dgm:pt>
    <dgm:pt modelId="{F019FD46-2C98-479A-B34D-13AD49926A44}" type="pres">
      <dgm:prSet presAssocID="{3D23C6DF-0DAE-4D41-BB3B-6578DEF39EF7}" presName="connectorText" presStyleLbl="sibTrans1D1" presStyleIdx="1" presStyleCnt="4"/>
      <dgm:spPr/>
    </dgm:pt>
    <dgm:pt modelId="{F819F463-6669-425B-AD2A-6479B6CBD078}" type="pres">
      <dgm:prSet presAssocID="{39957B6D-60F5-4408-8AF2-3D709B4DA4D3}" presName="node" presStyleLbl="node1" presStyleIdx="2" presStyleCnt="5">
        <dgm:presLayoutVars>
          <dgm:bulletEnabled val="1"/>
        </dgm:presLayoutVars>
      </dgm:prSet>
      <dgm:spPr/>
    </dgm:pt>
    <dgm:pt modelId="{687E9213-298F-475D-9895-065154E5CBBE}" type="pres">
      <dgm:prSet presAssocID="{3580E2BE-0518-41DF-B79C-46A38A1D7A01}" presName="sibTrans" presStyleLbl="sibTrans1D1" presStyleIdx="2" presStyleCnt="4"/>
      <dgm:spPr/>
    </dgm:pt>
    <dgm:pt modelId="{A99A39CB-6C73-4E29-B333-3FE02D064F9B}" type="pres">
      <dgm:prSet presAssocID="{3580E2BE-0518-41DF-B79C-46A38A1D7A01}" presName="connectorText" presStyleLbl="sibTrans1D1" presStyleIdx="2" presStyleCnt="4"/>
      <dgm:spPr/>
    </dgm:pt>
    <dgm:pt modelId="{FF90B33F-99F2-4517-BBC6-686DF69170AD}" type="pres">
      <dgm:prSet presAssocID="{F968114E-DE27-4BC6-AEFF-64C2316EF5F9}" presName="node" presStyleLbl="node1" presStyleIdx="3" presStyleCnt="5">
        <dgm:presLayoutVars>
          <dgm:bulletEnabled val="1"/>
        </dgm:presLayoutVars>
      </dgm:prSet>
      <dgm:spPr/>
    </dgm:pt>
    <dgm:pt modelId="{D0C76E37-4CF6-4074-9AB7-6D7426262710}" type="pres">
      <dgm:prSet presAssocID="{4D428F29-3934-4AD2-B6B6-4195FE25F53C}" presName="sibTrans" presStyleLbl="sibTrans1D1" presStyleIdx="3" presStyleCnt="4"/>
      <dgm:spPr/>
    </dgm:pt>
    <dgm:pt modelId="{8D020652-3078-412B-9EC3-C1F54B766279}" type="pres">
      <dgm:prSet presAssocID="{4D428F29-3934-4AD2-B6B6-4195FE25F53C}" presName="connectorText" presStyleLbl="sibTrans1D1" presStyleIdx="3" presStyleCnt="4"/>
      <dgm:spPr/>
    </dgm:pt>
    <dgm:pt modelId="{F9EBC21E-CE96-40D0-BCBA-6566CF7D2308}" type="pres">
      <dgm:prSet presAssocID="{962077D2-B156-41E0-B88F-4F044CFA662C}" presName="node" presStyleLbl="node1" presStyleIdx="4" presStyleCnt="5">
        <dgm:presLayoutVars>
          <dgm:bulletEnabled val="1"/>
        </dgm:presLayoutVars>
      </dgm:prSet>
      <dgm:spPr/>
    </dgm:pt>
  </dgm:ptLst>
  <dgm:cxnLst>
    <dgm:cxn modelId="{9F093908-987A-4B79-9D85-865A9785CCFC}" srcId="{5641FBA7-F479-4046-955C-54ED6DC4B907}" destId="{07FC6F5B-1C4F-4E3D-B3F7-150036A436A6}" srcOrd="0" destOrd="0" parTransId="{F6AADE78-7449-4EB3-9AAF-942B3E551818}" sibTransId="{2F0858CF-EEF8-4C8E-9D3E-D12B8A7DAF3E}"/>
    <dgm:cxn modelId="{36278D34-B1D9-4EAF-96E4-9D45757582B8}" type="presOf" srcId="{F968114E-DE27-4BC6-AEFF-64C2316EF5F9}" destId="{FF90B33F-99F2-4517-BBC6-686DF69170AD}" srcOrd="0" destOrd="0" presId="urn:microsoft.com/office/officeart/2005/8/layout/bProcess3"/>
    <dgm:cxn modelId="{BD4C5D64-519A-4304-91E4-BD61CEB41FB9}" type="presOf" srcId="{4D428F29-3934-4AD2-B6B6-4195FE25F53C}" destId="{D0C76E37-4CF6-4074-9AB7-6D7426262710}" srcOrd="0" destOrd="0" presId="urn:microsoft.com/office/officeart/2005/8/layout/bProcess3"/>
    <dgm:cxn modelId="{F3851447-8E9E-4524-8EAD-EF612244BF2F}" type="presOf" srcId="{2F0858CF-EEF8-4C8E-9D3E-D12B8A7DAF3E}" destId="{1387E15E-B162-43E0-9F5E-D9DDF2E48CBB}" srcOrd="1" destOrd="0" presId="urn:microsoft.com/office/officeart/2005/8/layout/bProcess3"/>
    <dgm:cxn modelId="{4213136A-C041-4CF0-8514-ADED6C13A57C}" srcId="{5641FBA7-F479-4046-955C-54ED6DC4B907}" destId="{F968114E-DE27-4BC6-AEFF-64C2316EF5F9}" srcOrd="3" destOrd="0" parTransId="{8E98670D-D452-4378-9F4D-061E88999060}" sibTransId="{4D428F29-3934-4AD2-B6B6-4195FE25F53C}"/>
    <dgm:cxn modelId="{E6BBC74B-D5FA-4857-AF97-1FC736BE9172}" type="presOf" srcId="{39957B6D-60F5-4408-8AF2-3D709B4DA4D3}" destId="{F819F463-6669-425B-AD2A-6479B6CBD078}" srcOrd="0" destOrd="0" presId="urn:microsoft.com/office/officeart/2005/8/layout/bProcess3"/>
    <dgm:cxn modelId="{C3EC0272-9BAC-48E6-BB4F-B65D7BF7D31D}" type="presOf" srcId="{5641FBA7-F479-4046-955C-54ED6DC4B907}" destId="{195924AE-AC22-48C2-ADC7-00561D7277C4}" srcOrd="0" destOrd="0" presId="urn:microsoft.com/office/officeart/2005/8/layout/bProcess3"/>
    <dgm:cxn modelId="{0E208356-C22A-436D-AE5C-31143D7B71F3}" type="presOf" srcId="{E39A2F12-2F83-4B16-A7E1-52A76C239208}" destId="{F49203BF-68BE-43CE-BB4F-BC77F98F7E2B}" srcOrd="0" destOrd="0" presId="urn:microsoft.com/office/officeart/2005/8/layout/bProcess3"/>
    <dgm:cxn modelId="{ED15FB58-6C72-4B58-AC85-0AD01716DFB3}" srcId="{5641FBA7-F479-4046-955C-54ED6DC4B907}" destId="{E39A2F12-2F83-4B16-A7E1-52A76C239208}" srcOrd="1" destOrd="0" parTransId="{830C9D63-3971-4B00-AF67-3F6BED0DCF66}" sibTransId="{3D23C6DF-0DAE-4D41-BB3B-6578DEF39EF7}"/>
    <dgm:cxn modelId="{3436A07B-CAA4-4E1D-AA53-0E726D9A4789}" type="presOf" srcId="{3580E2BE-0518-41DF-B79C-46A38A1D7A01}" destId="{A99A39CB-6C73-4E29-B333-3FE02D064F9B}" srcOrd="1" destOrd="0" presId="urn:microsoft.com/office/officeart/2005/8/layout/bProcess3"/>
    <dgm:cxn modelId="{0ED8AB7C-4615-44F3-9C79-87CA13D014F3}" srcId="{5641FBA7-F479-4046-955C-54ED6DC4B907}" destId="{962077D2-B156-41E0-B88F-4F044CFA662C}" srcOrd="4" destOrd="0" parTransId="{2E088BFC-0754-4911-9469-2A0CAF47BA60}" sibTransId="{3BCB59E7-F27C-49FC-8003-0CE22158E314}"/>
    <dgm:cxn modelId="{7555DE86-AFE1-487A-BE82-5AA3CE37ECBE}" srcId="{5641FBA7-F479-4046-955C-54ED6DC4B907}" destId="{39957B6D-60F5-4408-8AF2-3D709B4DA4D3}" srcOrd="2" destOrd="0" parTransId="{7CA952B0-8FD0-4788-AA61-7D3DAC6583B8}" sibTransId="{3580E2BE-0518-41DF-B79C-46A38A1D7A01}"/>
    <dgm:cxn modelId="{6D0924A3-A33A-453E-A6EA-5AA9BAFC60D7}" type="presOf" srcId="{4D428F29-3934-4AD2-B6B6-4195FE25F53C}" destId="{8D020652-3078-412B-9EC3-C1F54B766279}" srcOrd="1" destOrd="0" presId="urn:microsoft.com/office/officeart/2005/8/layout/bProcess3"/>
    <dgm:cxn modelId="{58A84CCD-62D4-407E-8E35-32F9A9A62457}" type="presOf" srcId="{2F0858CF-EEF8-4C8E-9D3E-D12B8A7DAF3E}" destId="{0689D71A-80B6-4DF1-A296-C551B512081C}" srcOrd="0" destOrd="0" presId="urn:microsoft.com/office/officeart/2005/8/layout/bProcess3"/>
    <dgm:cxn modelId="{003468E1-578D-453E-8F4A-2C630E71703F}" type="presOf" srcId="{3580E2BE-0518-41DF-B79C-46A38A1D7A01}" destId="{687E9213-298F-475D-9895-065154E5CBBE}" srcOrd="0" destOrd="0" presId="urn:microsoft.com/office/officeart/2005/8/layout/bProcess3"/>
    <dgm:cxn modelId="{4C855BF3-E339-48BF-A578-F52C20FA4AB5}" type="presOf" srcId="{962077D2-B156-41E0-B88F-4F044CFA662C}" destId="{F9EBC21E-CE96-40D0-BCBA-6566CF7D2308}" srcOrd="0" destOrd="0" presId="urn:microsoft.com/office/officeart/2005/8/layout/bProcess3"/>
    <dgm:cxn modelId="{1365EAF9-B9F3-4BCF-9A6F-A035822D25EB}" type="presOf" srcId="{3D23C6DF-0DAE-4D41-BB3B-6578DEF39EF7}" destId="{1345D52E-8F25-4451-A68A-94BDE73B3BD3}" srcOrd="0" destOrd="0" presId="urn:microsoft.com/office/officeart/2005/8/layout/bProcess3"/>
    <dgm:cxn modelId="{E1C7DEFB-819C-45C2-A814-F9DD66D6D059}" type="presOf" srcId="{07FC6F5B-1C4F-4E3D-B3F7-150036A436A6}" destId="{65527266-BB1B-403E-8C33-81C5C909C7D5}" srcOrd="0" destOrd="0" presId="urn:microsoft.com/office/officeart/2005/8/layout/bProcess3"/>
    <dgm:cxn modelId="{A0D8BEFF-3BFF-467A-BC83-796FFF76E170}" type="presOf" srcId="{3D23C6DF-0DAE-4D41-BB3B-6578DEF39EF7}" destId="{F019FD46-2C98-479A-B34D-13AD49926A44}" srcOrd="1" destOrd="0" presId="urn:microsoft.com/office/officeart/2005/8/layout/bProcess3"/>
    <dgm:cxn modelId="{F4062552-3FD0-480F-842A-61579F11A46D}" type="presParOf" srcId="{195924AE-AC22-48C2-ADC7-00561D7277C4}" destId="{65527266-BB1B-403E-8C33-81C5C909C7D5}" srcOrd="0" destOrd="0" presId="urn:microsoft.com/office/officeart/2005/8/layout/bProcess3"/>
    <dgm:cxn modelId="{7F180325-3839-4FE7-84AD-73F8667EF33F}" type="presParOf" srcId="{195924AE-AC22-48C2-ADC7-00561D7277C4}" destId="{0689D71A-80B6-4DF1-A296-C551B512081C}" srcOrd="1" destOrd="0" presId="urn:microsoft.com/office/officeart/2005/8/layout/bProcess3"/>
    <dgm:cxn modelId="{61CC702B-4741-4C24-A969-7DD6D91679BF}" type="presParOf" srcId="{0689D71A-80B6-4DF1-A296-C551B512081C}" destId="{1387E15E-B162-43E0-9F5E-D9DDF2E48CBB}" srcOrd="0" destOrd="0" presId="urn:microsoft.com/office/officeart/2005/8/layout/bProcess3"/>
    <dgm:cxn modelId="{E665F55E-A61E-4A98-9CB7-45D9D14009BC}" type="presParOf" srcId="{195924AE-AC22-48C2-ADC7-00561D7277C4}" destId="{F49203BF-68BE-43CE-BB4F-BC77F98F7E2B}" srcOrd="2" destOrd="0" presId="urn:microsoft.com/office/officeart/2005/8/layout/bProcess3"/>
    <dgm:cxn modelId="{9ADACBCC-9420-46A5-9F40-810A63D3ED6C}" type="presParOf" srcId="{195924AE-AC22-48C2-ADC7-00561D7277C4}" destId="{1345D52E-8F25-4451-A68A-94BDE73B3BD3}" srcOrd="3" destOrd="0" presId="urn:microsoft.com/office/officeart/2005/8/layout/bProcess3"/>
    <dgm:cxn modelId="{8509AA51-20B3-4A1F-87CD-9D621C1D0616}" type="presParOf" srcId="{1345D52E-8F25-4451-A68A-94BDE73B3BD3}" destId="{F019FD46-2C98-479A-B34D-13AD49926A44}" srcOrd="0" destOrd="0" presId="urn:microsoft.com/office/officeart/2005/8/layout/bProcess3"/>
    <dgm:cxn modelId="{B3270CC8-C900-4C8E-9AAB-A731254C485D}" type="presParOf" srcId="{195924AE-AC22-48C2-ADC7-00561D7277C4}" destId="{F819F463-6669-425B-AD2A-6479B6CBD078}" srcOrd="4" destOrd="0" presId="urn:microsoft.com/office/officeart/2005/8/layout/bProcess3"/>
    <dgm:cxn modelId="{F79A8BCE-ABC0-43A0-A0D9-4FA5B5728CBB}" type="presParOf" srcId="{195924AE-AC22-48C2-ADC7-00561D7277C4}" destId="{687E9213-298F-475D-9895-065154E5CBBE}" srcOrd="5" destOrd="0" presId="urn:microsoft.com/office/officeart/2005/8/layout/bProcess3"/>
    <dgm:cxn modelId="{D88942DE-E055-4BE4-9968-5921CDFE2E8B}" type="presParOf" srcId="{687E9213-298F-475D-9895-065154E5CBBE}" destId="{A99A39CB-6C73-4E29-B333-3FE02D064F9B}" srcOrd="0" destOrd="0" presId="urn:microsoft.com/office/officeart/2005/8/layout/bProcess3"/>
    <dgm:cxn modelId="{71EDEEED-EE0C-4C91-A875-456C474801B6}" type="presParOf" srcId="{195924AE-AC22-48C2-ADC7-00561D7277C4}" destId="{FF90B33F-99F2-4517-BBC6-686DF69170AD}" srcOrd="6" destOrd="0" presId="urn:microsoft.com/office/officeart/2005/8/layout/bProcess3"/>
    <dgm:cxn modelId="{596257DF-797C-4C8A-A8C0-2803BEB6F288}" type="presParOf" srcId="{195924AE-AC22-48C2-ADC7-00561D7277C4}" destId="{D0C76E37-4CF6-4074-9AB7-6D7426262710}" srcOrd="7" destOrd="0" presId="urn:microsoft.com/office/officeart/2005/8/layout/bProcess3"/>
    <dgm:cxn modelId="{C5E1A440-91FD-4399-995B-2882031BE632}" type="presParOf" srcId="{D0C76E37-4CF6-4074-9AB7-6D7426262710}" destId="{8D020652-3078-412B-9EC3-C1F54B766279}" srcOrd="0" destOrd="0" presId="urn:microsoft.com/office/officeart/2005/8/layout/bProcess3"/>
    <dgm:cxn modelId="{A9BCE217-CE6A-4D41-A9DD-EF5083162BD0}" type="presParOf" srcId="{195924AE-AC22-48C2-ADC7-00561D7277C4}" destId="{F9EBC21E-CE96-40D0-BCBA-6566CF7D2308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E581B8-F03D-4E40-AB9F-BDFBD0C37E4E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0E7A17C-5258-46AB-90FD-F136D147DBCD}">
      <dgm:prSet phldrT="[Текст]"/>
      <dgm:spPr/>
      <dgm:t>
        <a:bodyPr/>
        <a:lstStyle/>
        <a:p>
          <a:r>
            <a: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Трансформер</a:t>
          </a:r>
          <a:endParaRPr lang="ru-RU" dirty="0"/>
        </a:p>
      </dgm:t>
    </dgm:pt>
    <dgm:pt modelId="{B0259CDF-5740-4E66-80DB-BF3B2841F9C4}" type="parTrans" cxnId="{221BBEB6-05BD-4FBC-B4B6-FEC82CBD65D9}">
      <dgm:prSet/>
      <dgm:spPr/>
      <dgm:t>
        <a:bodyPr/>
        <a:lstStyle/>
        <a:p>
          <a:endParaRPr lang="ru-RU"/>
        </a:p>
      </dgm:t>
    </dgm:pt>
    <dgm:pt modelId="{9A4E8DB8-D875-4B21-B9AD-D17AB03DB0A7}" type="sibTrans" cxnId="{221BBEB6-05BD-4FBC-B4B6-FEC82CBD65D9}">
      <dgm:prSet/>
      <dgm:spPr/>
      <dgm:t>
        <a:bodyPr/>
        <a:lstStyle/>
        <a:p>
          <a:endParaRPr lang="ru-RU"/>
        </a:p>
      </dgm:t>
    </dgm:pt>
    <dgm:pt modelId="{02FFD6D0-306C-4588-80E3-3D6F91048D90}">
      <dgm:prSet phldrT="[Текст]"/>
      <dgm:spPr/>
      <dgm:t>
        <a:bodyPr/>
        <a:lstStyle/>
        <a:p>
          <a:r>
            <a:rPr lang="ru-RU" b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Многоголовочное</a:t>
          </a:r>
          <a:r>
            <a: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внимание </a:t>
          </a:r>
          <a:endParaRPr lang="ru-RU" dirty="0"/>
        </a:p>
      </dgm:t>
    </dgm:pt>
    <dgm:pt modelId="{64C75D8B-090D-47DB-9D28-08F04D9A62F3}" type="parTrans" cxnId="{B445993C-38BE-44CA-B819-88AF4EA62614}">
      <dgm:prSet/>
      <dgm:spPr/>
      <dgm:t>
        <a:bodyPr/>
        <a:lstStyle/>
        <a:p>
          <a:endParaRPr lang="ru-RU"/>
        </a:p>
      </dgm:t>
    </dgm:pt>
    <dgm:pt modelId="{5898062B-14BC-42C4-84E6-A14E5456A75D}" type="sibTrans" cxnId="{B445993C-38BE-44CA-B819-88AF4EA62614}">
      <dgm:prSet/>
      <dgm:spPr/>
      <dgm:t>
        <a:bodyPr/>
        <a:lstStyle/>
        <a:p>
          <a:endParaRPr lang="ru-RU"/>
        </a:p>
      </dgm:t>
    </dgm:pt>
    <dgm:pt modelId="{7932AA98-6AF6-4F6F-BB1F-69857B2C81DF}">
      <dgm:prSet phldrT="[Текст]"/>
      <dgm:spPr/>
      <dgm:t>
        <a:bodyPr/>
        <a:lstStyle/>
        <a:p>
          <a:r>
            <a:rPr lang="ru-RU" b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Фидфорвардные</a:t>
          </a:r>
          <a:r>
            <a: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слои </a:t>
          </a:r>
          <a:endParaRPr lang="ru-RU" dirty="0"/>
        </a:p>
      </dgm:t>
    </dgm:pt>
    <dgm:pt modelId="{EFC045CF-AD4C-4524-8EF5-046D530CD1EB}" type="parTrans" cxnId="{2D770D41-1D3A-410A-AF30-15B05B4EF8A8}">
      <dgm:prSet/>
      <dgm:spPr/>
      <dgm:t>
        <a:bodyPr/>
        <a:lstStyle/>
        <a:p>
          <a:endParaRPr lang="ru-RU"/>
        </a:p>
      </dgm:t>
    </dgm:pt>
    <dgm:pt modelId="{D981FB2C-CFCC-4791-971D-588CE1528CD1}" type="sibTrans" cxnId="{2D770D41-1D3A-410A-AF30-15B05B4EF8A8}">
      <dgm:prSet/>
      <dgm:spPr/>
      <dgm:t>
        <a:bodyPr/>
        <a:lstStyle/>
        <a:p>
          <a:endParaRPr lang="ru-RU"/>
        </a:p>
      </dgm:t>
    </dgm:pt>
    <dgm:pt modelId="{0A4C1C40-DF5F-4092-A358-67857C15199E}">
      <dgm:prSet phldrT="[Текст]"/>
      <dgm:spPr/>
      <dgm:t>
        <a:bodyPr/>
        <a:lstStyle/>
        <a:p>
          <a:r>
            <a: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Позиционные </a:t>
          </a:r>
          <a:r>
            <a:rPr lang="ru-RU" b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эмбеддинги</a:t>
          </a:r>
          <a:endParaRPr lang="ru-RU" dirty="0"/>
        </a:p>
      </dgm:t>
    </dgm:pt>
    <dgm:pt modelId="{DD643CC3-8703-4A0E-AD9C-7D4D811AB5DA}" type="parTrans" cxnId="{D1AC7E4F-E593-4187-A11E-1EDDDDB07D2F}">
      <dgm:prSet/>
      <dgm:spPr/>
      <dgm:t>
        <a:bodyPr/>
        <a:lstStyle/>
        <a:p>
          <a:endParaRPr lang="ru-RU"/>
        </a:p>
      </dgm:t>
    </dgm:pt>
    <dgm:pt modelId="{E2439334-5410-4E19-8793-22110BE2BA39}" type="sibTrans" cxnId="{D1AC7E4F-E593-4187-A11E-1EDDDDB07D2F}">
      <dgm:prSet/>
      <dgm:spPr/>
      <dgm:t>
        <a:bodyPr/>
        <a:lstStyle/>
        <a:p>
          <a:endParaRPr lang="ru-RU"/>
        </a:p>
      </dgm:t>
    </dgm:pt>
    <dgm:pt modelId="{DAD99808-4115-4F81-9B9F-D12A83F94B8D}">
      <dgm:prSet phldrT="[Текст]"/>
      <dgm:spPr/>
      <dgm:t>
        <a:bodyPr/>
        <a:lstStyle/>
        <a:p>
          <a:r>
            <a: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Обучение на инструкциях</a:t>
          </a:r>
          <a:endParaRPr lang="ru-RU" dirty="0"/>
        </a:p>
      </dgm:t>
    </dgm:pt>
    <dgm:pt modelId="{EBC412A8-BAC5-463F-BA9B-D90486BFAA51}" type="parTrans" cxnId="{8462159C-E65B-45A0-8ADA-D9D8A941A129}">
      <dgm:prSet/>
      <dgm:spPr/>
      <dgm:t>
        <a:bodyPr/>
        <a:lstStyle/>
        <a:p>
          <a:endParaRPr lang="ru-RU"/>
        </a:p>
      </dgm:t>
    </dgm:pt>
    <dgm:pt modelId="{EFD05DED-D9FC-49CA-AF8B-806AD647BE43}" type="sibTrans" cxnId="{8462159C-E65B-45A0-8ADA-D9D8A941A129}">
      <dgm:prSet/>
      <dgm:spPr/>
      <dgm:t>
        <a:bodyPr/>
        <a:lstStyle/>
        <a:p>
          <a:endParaRPr lang="ru-RU"/>
        </a:p>
      </dgm:t>
    </dgm:pt>
    <dgm:pt modelId="{D4CCFCF1-7CA1-4382-A9E2-2E836B99210B}">
      <dgm:prSet phldrT="[Текст]"/>
      <dgm:spPr/>
      <dgm:t>
        <a:bodyPr/>
        <a:lstStyle/>
        <a:p>
          <a:r>
            <a: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Оптимизация и эффективность</a:t>
          </a:r>
          <a:endParaRPr lang="ru-RU" dirty="0"/>
        </a:p>
      </dgm:t>
    </dgm:pt>
    <dgm:pt modelId="{BEC47BE9-738F-4A80-89B6-C7D35677EF7A}" type="parTrans" cxnId="{3F197B4D-1105-448F-8C6D-435F15E54805}">
      <dgm:prSet/>
      <dgm:spPr/>
      <dgm:t>
        <a:bodyPr/>
        <a:lstStyle/>
        <a:p>
          <a:endParaRPr lang="ru-RU"/>
        </a:p>
      </dgm:t>
    </dgm:pt>
    <dgm:pt modelId="{A2B538FC-C7EF-45C2-A559-BAF30780CA9E}" type="sibTrans" cxnId="{3F197B4D-1105-448F-8C6D-435F15E54805}">
      <dgm:prSet/>
      <dgm:spPr/>
      <dgm:t>
        <a:bodyPr/>
        <a:lstStyle/>
        <a:p>
          <a:endParaRPr lang="ru-RU"/>
        </a:p>
      </dgm:t>
    </dgm:pt>
    <dgm:pt modelId="{FA1A12FE-228F-4ABD-B7D8-C98D60376C91}" type="pres">
      <dgm:prSet presAssocID="{10E581B8-F03D-4E40-AB9F-BDFBD0C37E4E}" presName="Name0" presStyleCnt="0">
        <dgm:presLayoutVars>
          <dgm:dir/>
          <dgm:resizeHandles val="exact"/>
        </dgm:presLayoutVars>
      </dgm:prSet>
      <dgm:spPr/>
    </dgm:pt>
    <dgm:pt modelId="{0D1F9FFB-E9BA-42CD-AD65-5FBFEAC51ECD}" type="pres">
      <dgm:prSet presAssocID="{A0E7A17C-5258-46AB-90FD-F136D147DBCD}" presName="node" presStyleLbl="node1" presStyleIdx="0" presStyleCnt="6">
        <dgm:presLayoutVars>
          <dgm:bulletEnabled val="1"/>
        </dgm:presLayoutVars>
      </dgm:prSet>
      <dgm:spPr/>
    </dgm:pt>
    <dgm:pt modelId="{6DC4A694-461D-487C-AB57-05BC96180054}" type="pres">
      <dgm:prSet presAssocID="{9A4E8DB8-D875-4B21-B9AD-D17AB03DB0A7}" presName="sibTrans" presStyleLbl="sibTrans1D1" presStyleIdx="0" presStyleCnt="5"/>
      <dgm:spPr/>
    </dgm:pt>
    <dgm:pt modelId="{2C35FE40-45AA-4D51-9E08-ECABCEA999EE}" type="pres">
      <dgm:prSet presAssocID="{9A4E8DB8-D875-4B21-B9AD-D17AB03DB0A7}" presName="connectorText" presStyleLbl="sibTrans1D1" presStyleIdx="0" presStyleCnt="5"/>
      <dgm:spPr/>
    </dgm:pt>
    <dgm:pt modelId="{B5167D89-51C1-4CC9-AFC7-7902BCED19CB}" type="pres">
      <dgm:prSet presAssocID="{02FFD6D0-306C-4588-80E3-3D6F91048D90}" presName="node" presStyleLbl="node1" presStyleIdx="1" presStyleCnt="6">
        <dgm:presLayoutVars>
          <dgm:bulletEnabled val="1"/>
        </dgm:presLayoutVars>
      </dgm:prSet>
      <dgm:spPr/>
    </dgm:pt>
    <dgm:pt modelId="{E7D7D21B-D707-4027-B818-5DE9F54ED500}" type="pres">
      <dgm:prSet presAssocID="{5898062B-14BC-42C4-84E6-A14E5456A75D}" presName="sibTrans" presStyleLbl="sibTrans1D1" presStyleIdx="1" presStyleCnt="5"/>
      <dgm:spPr/>
    </dgm:pt>
    <dgm:pt modelId="{61D2EA74-FB0B-4238-B831-24D4103BECF6}" type="pres">
      <dgm:prSet presAssocID="{5898062B-14BC-42C4-84E6-A14E5456A75D}" presName="connectorText" presStyleLbl="sibTrans1D1" presStyleIdx="1" presStyleCnt="5"/>
      <dgm:spPr/>
    </dgm:pt>
    <dgm:pt modelId="{C31F68C3-7986-4EA0-9E5B-A99AC094524B}" type="pres">
      <dgm:prSet presAssocID="{7932AA98-6AF6-4F6F-BB1F-69857B2C81DF}" presName="node" presStyleLbl="node1" presStyleIdx="2" presStyleCnt="6">
        <dgm:presLayoutVars>
          <dgm:bulletEnabled val="1"/>
        </dgm:presLayoutVars>
      </dgm:prSet>
      <dgm:spPr/>
    </dgm:pt>
    <dgm:pt modelId="{D4D6D0B4-EF59-41E8-B955-5F80F283109E}" type="pres">
      <dgm:prSet presAssocID="{D981FB2C-CFCC-4791-971D-588CE1528CD1}" presName="sibTrans" presStyleLbl="sibTrans1D1" presStyleIdx="2" presStyleCnt="5"/>
      <dgm:spPr/>
    </dgm:pt>
    <dgm:pt modelId="{AEF01F75-A898-4D32-BE54-6C311C57A64E}" type="pres">
      <dgm:prSet presAssocID="{D981FB2C-CFCC-4791-971D-588CE1528CD1}" presName="connectorText" presStyleLbl="sibTrans1D1" presStyleIdx="2" presStyleCnt="5"/>
      <dgm:spPr/>
    </dgm:pt>
    <dgm:pt modelId="{452B7384-52E3-4B3F-9998-830794D2C45B}" type="pres">
      <dgm:prSet presAssocID="{0A4C1C40-DF5F-4092-A358-67857C15199E}" presName="node" presStyleLbl="node1" presStyleIdx="3" presStyleCnt="6">
        <dgm:presLayoutVars>
          <dgm:bulletEnabled val="1"/>
        </dgm:presLayoutVars>
      </dgm:prSet>
      <dgm:spPr/>
    </dgm:pt>
    <dgm:pt modelId="{7152D541-DFDB-44BE-937B-CE103145CC08}" type="pres">
      <dgm:prSet presAssocID="{E2439334-5410-4E19-8793-22110BE2BA39}" presName="sibTrans" presStyleLbl="sibTrans1D1" presStyleIdx="3" presStyleCnt="5"/>
      <dgm:spPr/>
    </dgm:pt>
    <dgm:pt modelId="{3035805F-DF7B-48AB-ACC0-3D639EE07F26}" type="pres">
      <dgm:prSet presAssocID="{E2439334-5410-4E19-8793-22110BE2BA39}" presName="connectorText" presStyleLbl="sibTrans1D1" presStyleIdx="3" presStyleCnt="5"/>
      <dgm:spPr/>
    </dgm:pt>
    <dgm:pt modelId="{1BDFE8CF-30B8-46BE-8A94-D0A1225E924B}" type="pres">
      <dgm:prSet presAssocID="{DAD99808-4115-4F81-9B9F-D12A83F94B8D}" presName="node" presStyleLbl="node1" presStyleIdx="4" presStyleCnt="6">
        <dgm:presLayoutVars>
          <dgm:bulletEnabled val="1"/>
        </dgm:presLayoutVars>
      </dgm:prSet>
      <dgm:spPr/>
    </dgm:pt>
    <dgm:pt modelId="{516B164B-07BB-45CA-A442-E2EF29A2D258}" type="pres">
      <dgm:prSet presAssocID="{EFD05DED-D9FC-49CA-AF8B-806AD647BE43}" presName="sibTrans" presStyleLbl="sibTrans1D1" presStyleIdx="4" presStyleCnt="5"/>
      <dgm:spPr/>
    </dgm:pt>
    <dgm:pt modelId="{347FA66D-AA83-4102-B636-0F2DF619534D}" type="pres">
      <dgm:prSet presAssocID="{EFD05DED-D9FC-49CA-AF8B-806AD647BE43}" presName="connectorText" presStyleLbl="sibTrans1D1" presStyleIdx="4" presStyleCnt="5"/>
      <dgm:spPr/>
    </dgm:pt>
    <dgm:pt modelId="{E40B34B2-E11D-4BA9-8A5E-0A70EE78442F}" type="pres">
      <dgm:prSet presAssocID="{D4CCFCF1-7CA1-4382-A9E2-2E836B99210B}" presName="node" presStyleLbl="node1" presStyleIdx="5" presStyleCnt="6">
        <dgm:presLayoutVars>
          <dgm:bulletEnabled val="1"/>
        </dgm:presLayoutVars>
      </dgm:prSet>
      <dgm:spPr/>
    </dgm:pt>
  </dgm:ptLst>
  <dgm:cxnLst>
    <dgm:cxn modelId="{6CFB0725-F1A0-40F1-8F48-B74E1E91B49C}" type="presOf" srcId="{0A4C1C40-DF5F-4092-A358-67857C15199E}" destId="{452B7384-52E3-4B3F-9998-830794D2C45B}" srcOrd="0" destOrd="0" presId="urn:microsoft.com/office/officeart/2005/8/layout/bProcess3"/>
    <dgm:cxn modelId="{40F4E734-9598-4625-9CD1-72132D6FB545}" type="presOf" srcId="{D981FB2C-CFCC-4791-971D-588CE1528CD1}" destId="{AEF01F75-A898-4D32-BE54-6C311C57A64E}" srcOrd="1" destOrd="0" presId="urn:microsoft.com/office/officeart/2005/8/layout/bProcess3"/>
    <dgm:cxn modelId="{631E1739-5FEC-45A1-B3C2-BD8039E40999}" type="presOf" srcId="{EFD05DED-D9FC-49CA-AF8B-806AD647BE43}" destId="{347FA66D-AA83-4102-B636-0F2DF619534D}" srcOrd="1" destOrd="0" presId="urn:microsoft.com/office/officeart/2005/8/layout/bProcess3"/>
    <dgm:cxn modelId="{B445993C-38BE-44CA-B819-88AF4EA62614}" srcId="{10E581B8-F03D-4E40-AB9F-BDFBD0C37E4E}" destId="{02FFD6D0-306C-4588-80E3-3D6F91048D90}" srcOrd="1" destOrd="0" parTransId="{64C75D8B-090D-47DB-9D28-08F04D9A62F3}" sibTransId="{5898062B-14BC-42C4-84E6-A14E5456A75D}"/>
    <dgm:cxn modelId="{8B00C93E-B537-428E-A908-DD7DD02E16EC}" type="presOf" srcId="{D981FB2C-CFCC-4791-971D-588CE1528CD1}" destId="{D4D6D0B4-EF59-41E8-B955-5F80F283109E}" srcOrd="0" destOrd="0" presId="urn:microsoft.com/office/officeart/2005/8/layout/bProcess3"/>
    <dgm:cxn modelId="{778D0641-762D-4125-A5D1-2BEEBC577A90}" type="presOf" srcId="{9A4E8DB8-D875-4B21-B9AD-D17AB03DB0A7}" destId="{2C35FE40-45AA-4D51-9E08-ECABCEA999EE}" srcOrd="1" destOrd="0" presId="urn:microsoft.com/office/officeart/2005/8/layout/bProcess3"/>
    <dgm:cxn modelId="{2D770D41-1D3A-410A-AF30-15B05B4EF8A8}" srcId="{10E581B8-F03D-4E40-AB9F-BDFBD0C37E4E}" destId="{7932AA98-6AF6-4F6F-BB1F-69857B2C81DF}" srcOrd="2" destOrd="0" parTransId="{EFC045CF-AD4C-4524-8EF5-046D530CD1EB}" sibTransId="{D981FB2C-CFCC-4791-971D-588CE1528CD1}"/>
    <dgm:cxn modelId="{3F197B4D-1105-448F-8C6D-435F15E54805}" srcId="{10E581B8-F03D-4E40-AB9F-BDFBD0C37E4E}" destId="{D4CCFCF1-7CA1-4382-A9E2-2E836B99210B}" srcOrd="5" destOrd="0" parTransId="{BEC47BE9-738F-4A80-89B6-C7D35677EF7A}" sibTransId="{A2B538FC-C7EF-45C2-A559-BAF30780CA9E}"/>
    <dgm:cxn modelId="{D1AC7E4F-E593-4187-A11E-1EDDDDB07D2F}" srcId="{10E581B8-F03D-4E40-AB9F-BDFBD0C37E4E}" destId="{0A4C1C40-DF5F-4092-A358-67857C15199E}" srcOrd="3" destOrd="0" parTransId="{DD643CC3-8703-4A0E-AD9C-7D4D811AB5DA}" sibTransId="{E2439334-5410-4E19-8793-22110BE2BA39}"/>
    <dgm:cxn modelId="{5427EB52-BF92-4DDE-90BA-B4EA109BA464}" type="presOf" srcId="{E2439334-5410-4E19-8793-22110BE2BA39}" destId="{3035805F-DF7B-48AB-ACC0-3D639EE07F26}" srcOrd="1" destOrd="0" presId="urn:microsoft.com/office/officeart/2005/8/layout/bProcess3"/>
    <dgm:cxn modelId="{1DFC6C5A-9905-4F52-8551-D29877A69704}" type="presOf" srcId="{DAD99808-4115-4F81-9B9F-D12A83F94B8D}" destId="{1BDFE8CF-30B8-46BE-8A94-D0A1225E924B}" srcOrd="0" destOrd="0" presId="urn:microsoft.com/office/officeart/2005/8/layout/bProcess3"/>
    <dgm:cxn modelId="{A472D694-8121-4479-9A96-9FCAA7BB7B3E}" type="presOf" srcId="{7932AA98-6AF6-4F6F-BB1F-69857B2C81DF}" destId="{C31F68C3-7986-4EA0-9E5B-A99AC094524B}" srcOrd="0" destOrd="0" presId="urn:microsoft.com/office/officeart/2005/8/layout/bProcess3"/>
    <dgm:cxn modelId="{3ACBF295-03F0-4546-B3B9-7F440F9790ED}" type="presOf" srcId="{5898062B-14BC-42C4-84E6-A14E5456A75D}" destId="{E7D7D21B-D707-4027-B818-5DE9F54ED500}" srcOrd="0" destOrd="0" presId="urn:microsoft.com/office/officeart/2005/8/layout/bProcess3"/>
    <dgm:cxn modelId="{044D9D98-FF19-482D-A02C-2041B80E4214}" type="presOf" srcId="{A0E7A17C-5258-46AB-90FD-F136D147DBCD}" destId="{0D1F9FFB-E9BA-42CD-AD65-5FBFEAC51ECD}" srcOrd="0" destOrd="0" presId="urn:microsoft.com/office/officeart/2005/8/layout/bProcess3"/>
    <dgm:cxn modelId="{C4B7BE99-533A-4FB5-AF84-5CA62020EFE5}" type="presOf" srcId="{9A4E8DB8-D875-4B21-B9AD-D17AB03DB0A7}" destId="{6DC4A694-461D-487C-AB57-05BC96180054}" srcOrd="0" destOrd="0" presId="urn:microsoft.com/office/officeart/2005/8/layout/bProcess3"/>
    <dgm:cxn modelId="{8462159C-E65B-45A0-8ADA-D9D8A941A129}" srcId="{10E581B8-F03D-4E40-AB9F-BDFBD0C37E4E}" destId="{DAD99808-4115-4F81-9B9F-D12A83F94B8D}" srcOrd="4" destOrd="0" parTransId="{EBC412A8-BAC5-463F-BA9B-D90486BFAA51}" sibTransId="{EFD05DED-D9FC-49CA-AF8B-806AD647BE43}"/>
    <dgm:cxn modelId="{3FD57BA3-B8E5-4FC0-B75A-7A5A8B453C72}" type="presOf" srcId="{5898062B-14BC-42C4-84E6-A14E5456A75D}" destId="{61D2EA74-FB0B-4238-B831-24D4103BECF6}" srcOrd="1" destOrd="0" presId="urn:microsoft.com/office/officeart/2005/8/layout/bProcess3"/>
    <dgm:cxn modelId="{770294B2-5795-4C79-8098-5C33D1CFE335}" type="presOf" srcId="{02FFD6D0-306C-4588-80E3-3D6F91048D90}" destId="{B5167D89-51C1-4CC9-AFC7-7902BCED19CB}" srcOrd="0" destOrd="0" presId="urn:microsoft.com/office/officeart/2005/8/layout/bProcess3"/>
    <dgm:cxn modelId="{221BBEB6-05BD-4FBC-B4B6-FEC82CBD65D9}" srcId="{10E581B8-F03D-4E40-AB9F-BDFBD0C37E4E}" destId="{A0E7A17C-5258-46AB-90FD-F136D147DBCD}" srcOrd="0" destOrd="0" parTransId="{B0259CDF-5740-4E66-80DB-BF3B2841F9C4}" sibTransId="{9A4E8DB8-D875-4B21-B9AD-D17AB03DB0A7}"/>
    <dgm:cxn modelId="{6CFBE8CF-4ADF-47B5-A440-458EDD378A12}" type="presOf" srcId="{10E581B8-F03D-4E40-AB9F-BDFBD0C37E4E}" destId="{FA1A12FE-228F-4ABD-B7D8-C98D60376C91}" srcOrd="0" destOrd="0" presId="urn:microsoft.com/office/officeart/2005/8/layout/bProcess3"/>
    <dgm:cxn modelId="{B4FF27D3-8136-4009-83F6-56323080AF76}" type="presOf" srcId="{E2439334-5410-4E19-8793-22110BE2BA39}" destId="{7152D541-DFDB-44BE-937B-CE103145CC08}" srcOrd="0" destOrd="0" presId="urn:microsoft.com/office/officeart/2005/8/layout/bProcess3"/>
    <dgm:cxn modelId="{E144E1EA-6361-453D-99BC-F412442389DA}" type="presOf" srcId="{EFD05DED-D9FC-49CA-AF8B-806AD647BE43}" destId="{516B164B-07BB-45CA-A442-E2EF29A2D258}" srcOrd="0" destOrd="0" presId="urn:microsoft.com/office/officeart/2005/8/layout/bProcess3"/>
    <dgm:cxn modelId="{E5E854EF-BB3A-44C7-8E75-6303BE271356}" type="presOf" srcId="{D4CCFCF1-7CA1-4382-A9E2-2E836B99210B}" destId="{E40B34B2-E11D-4BA9-8A5E-0A70EE78442F}" srcOrd="0" destOrd="0" presId="urn:microsoft.com/office/officeart/2005/8/layout/bProcess3"/>
    <dgm:cxn modelId="{A61FEC8B-E191-45A6-8700-AA7A5D03452B}" type="presParOf" srcId="{FA1A12FE-228F-4ABD-B7D8-C98D60376C91}" destId="{0D1F9FFB-E9BA-42CD-AD65-5FBFEAC51ECD}" srcOrd="0" destOrd="0" presId="urn:microsoft.com/office/officeart/2005/8/layout/bProcess3"/>
    <dgm:cxn modelId="{99BE6EE9-3185-43D0-A013-2C2A62940370}" type="presParOf" srcId="{FA1A12FE-228F-4ABD-B7D8-C98D60376C91}" destId="{6DC4A694-461D-487C-AB57-05BC96180054}" srcOrd="1" destOrd="0" presId="urn:microsoft.com/office/officeart/2005/8/layout/bProcess3"/>
    <dgm:cxn modelId="{F73C1D0F-2DEF-4DD4-B725-A701C58A04A5}" type="presParOf" srcId="{6DC4A694-461D-487C-AB57-05BC96180054}" destId="{2C35FE40-45AA-4D51-9E08-ECABCEA999EE}" srcOrd="0" destOrd="0" presId="urn:microsoft.com/office/officeart/2005/8/layout/bProcess3"/>
    <dgm:cxn modelId="{4062A82D-34FB-41CE-B9C7-D39D193848C2}" type="presParOf" srcId="{FA1A12FE-228F-4ABD-B7D8-C98D60376C91}" destId="{B5167D89-51C1-4CC9-AFC7-7902BCED19CB}" srcOrd="2" destOrd="0" presId="urn:microsoft.com/office/officeart/2005/8/layout/bProcess3"/>
    <dgm:cxn modelId="{F2CA1620-6444-4C1F-9FC1-C9C353E5726D}" type="presParOf" srcId="{FA1A12FE-228F-4ABD-B7D8-C98D60376C91}" destId="{E7D7D21B-D707-4027-B818-5DE9F54ED500}" srcOrd="3" destOrd="0" presId="urn:microsoft.com/office/officeart/2005/8/layout/bProcess3"/>
    <dgm:cxn modelId="{36DDF583-AA9F-4F13-BAFB-2C3C1CE94B0F}" type="presParOf" srcId="{E7D7D21B-D707-4027-B818-5DE9F54ED500}" destId="{61D2EA74-FB0B-4238-B831-24D4103BECF6}" srcOrd="0" destOrd="0" presId="urn:microsoft.com/office/officeart/2005/8/layout/bProcess3"/>
    <dgm:cxn modelId="{0D027625-3507-4B94-8F5F-6D00634ABBC6}" type="presParOf" srcId="{FA1A12FE-228F-4ABD-B7D8-C98D60376C91}" destId="{C31F68C3-7986-4EA0-9E5B-A99AC094524B}" srcOrd="4" destOrd="0" presId="urn:microsoft.com/office/officeart/2005/8/layout/bProcess3"/>
    <dgm:cxn modelId="{B4F476D0-7BFA-4699-91F0-8EC59E7AF5BE}" type="presParOf" srcId="{FA1A12FE-228F-4ABD-B7D8-C98D60376C91}" destId="{D4D6D0B4-EF59-41E8-B955-5F80F283109E}" srcOrd="5" destOrd="0" presId="urn:microsoft.com/office/officeart/2005/8/layout/bProcess3"/>
    <dgm:cxn modelId="{E6A3F445-7448-45BD-A84C-55E8274FA979}" type="presParOf" srcId="{D4D6D0B4-EF59-41E8-B955-5F80F283109E}" destId="{AEF01F75-A898-4D32-BE54-6C311C57A64E}" srcOrd="0" destOrd="0" presId="urn:microsoft.com/office/officeart/2005/8/layout/bProcess3"/>
    <dgm:cxn modelId="{D273E38B-198C-4182-9877-8E1BD707A3F3}" type="presParOf" srcId="{FA1A12FE-228F-4ABD-B7D8-C98D60376C91}" destId="{452B7384-52E3-4B3F-9998-830794D2C45B}" srcOrd="6" destOrd="0" presId="urn:microsoft.com/office/officeart/2005/8/layout/bProcess3"/>
    <dgm:cxn modelId="{E511E88C-86DF-4510-8C17-99704A0006D3}" type="presParOf" srcId="{FA1A12FE-228F-4ABD-B7D8-C98D60376C91}" destId="{7152D541-DFDB-44BE-937B-CE103145CC08}" srcOrd="7" destOrd="0" presId="urn:microsoft.com/office/officeart/2005/8/layout/bProcess3"/>
    <dgm:cxn modelId="{EFBE18A4-5004-4CC8-9A86-B3971FAF96B8}" type="presParOf" srcId="{7152D541-DFDB-44BE-937B-CE103145CC08}" destId="{3035805F-DF7B-48AB-ACC0-3D639EE07F26}" srcOrd="0" destOrd="0" presId="urn:microsoft.com/office/officeart/2005/8/layout/bProcess3"/>
    <dgm:cxn modelId="{1F58F7A2-49CD-4A1B-8417-2F4651813BC3}" type="presParOf" srcId="{FA1A12FE-228F-4ABD-B7D8-C98D60376C91}" destId="{1BDFE8CF-30B8-46BE-8A94-D0A1225E924B}" srcOrd="8" destOrd="0" presId="urn:microsoft.com/office/officeart/2005/8/layout/bProcess3"/>
    <dgm:cxn modelId="{08C61CF3-3ED3-4115-91FA-372B991D11F9}" type="presParOf" srcId="{FA1A12FE-228F-4ABD-B7D8-C98D60376C91}" destId="{516B164B-07BB-45CA-A442-E2EF29A2D258}" srcOrd="9" destOrd="0" presId="urn:microsoft.com/office/officeart/2005/8/layout/bProcess3"/>
    <dgm:cxn modelId="{A1ED41A4-B2E3-4F23-BA74-8E0FE1BC0927}" type="presParOf" srcId="{516B164B-07BB-45CA-A442-E2EF29A2D258}" destId="{347FA66D-AA83-4102-B636-0F2DF619534D}" srcOrd="0" destOrd="0" presId="urn:microsoft.com/office/officeart/2005/8/layout/bProcess3"/>
    <dgm:cxn modelId="{5EF22981-1907-423D-9F8B-095DFA8D0FC7}" type="presParOf" srcId="{FA1A12FE-228F-4ABD-B7D8-C98D60376C91}" destId="{E40B34B2-E11D-4BA9-8A5E-0A70EE78442F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9D71A-80B6-4DF1-A296-C551B512081C}">
      <dsp:nvSpPr>
        <dsp:cNvPr id="0" name=""/>
        <dsp:cNvSpPr/>
      </dsp:nvSpPr>
      <dsp:spPr>
        <a:xfrm>
          <a:off x="2349962" y="959567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90911" y="1002590"/>
        <a:ext cx="26973" cy="5394"/>
      </dsp:txXfrm>
    </dsp:sp>
    <dsp:sp modelId="{65527266-BB1B-403E-8C33-81C5C909C7D5}">
      <dsp:nvSpPr>
        <dsp:cNvPr id="0" name=""/>
        <dsp:cNvSpPr/>
      </dsp:nvSpPr>
      <dsp:spPr>
        <a:xfrm>
          <a:off x="6230" y="301628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2000" b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Трансформер</a:t>
          </a:r>
          <a:endParaRPr lang="ru-RU" sz="2000" kern="1200" dirty="0"/>
        </a:p>
      </dsp:txBody>
      <dsp:txXfrm>
        <a:off x="6230" y="301628"/>
        <a:ext cx="2345531" cy="1407318"/>
      </dsp:txXfrm>
    </dsp:sp>
    <dsp:sp modelId="{1345D52E-8F25-4451-A68A-94BDE73B3BD3}">
      <dsp:nvSpPr>
        <dsp:cNvPr id="0" name=""/>
        <dsp:cNvSpPr/>
      </dsp:nvSpPr>
      <dsp:spPr>
        <a:xfrm>
          <a:off x="5234965" y="959567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475914" y="1002590"/>
        <a:ext cx="26973" cy="5394"/>
      </dsp:txXfrm>
    </dsp:sp>
    <dsp:sp modelId="{F49203BF-68BE-43CE-BB4F-BC77F98F7E2B}">
      <dsp:nvSpPr>
        <dsp:cNvPr id="0" name=""/>
        <dsp:cNvSpPr/>
      </dsp:nvSpPr>
      <dsp:spPr>
        <a:xfrm>
          <a:off x="2891234" y="301628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Многоголовочное</a:t>
          </a:r>
          <a:r>
            <a:rPr lang="ru-RU" sz="2000" b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внимание </a:t>
          </a:r>
          <a:endParaRPr lang="ru-RU" sz="2000" kern="1200" dirty="0"/>
        </a:p>
      </dsp:txBody>
      <dsp:txXfrm>
        <a:off x="2891234" y="301628"/>
        <a:ext cx="2345531" cy="1407318"/>
      </dsp:txXfrm>
    </dsp:sp>
    <dsp:sp modelId="{687E9213-298F-475D-9895-065154E5CBBE}">
      <dsp:nvSpPr>
        <dsp:cNvPr id="0" name=""/>
        <dsp:cNvSpPr/>
      </dsp:nvSpPr>
      <dsp:spPr>
        <a:xfrm>
          <a:off x="1178996" y="1707146"/>
          <a:ext cx="5770006" cy="508872"/>
        </a:xfrm>
        <a:custGeom>
          <a:avLst/>
          <a:gdLst/>
          <a:ahLst/>
          <a:cxnLst/>
          <a:rect l="0" t="0" r="0" b="0"/>
          <a:pathLst>
            <a:path>
              <a:moveTo>
                <a:pt x="5770006" y="0"/>
              </a:moveTo>
              <a:lnTo>
                <a:pt x="5770006" y="271536"/>
              </a:lnTo>
              <a:lnTo>
                <a:pt x="0" y="271536"/>
              </a:lnTo>
              <a:lnTo>
                <a:pt x="0" y="50887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919120" y="1958885"/>
        <a:ext cx="289758" cy="5394"/>
      </dsp:txXfrm>
    </dsp:sp>
    <dsp:sp modelId="{F819F463-6669-425B-AD2A-6479B6CBD078}">
      <dsp:nvSpPr>
        <dsp:cNvPr id="0" name=""/>
        <dsp:cNvSpPr/>
      </dsp:nvSpPr>
      <dsp:spPr>
        <a:xfrm>
          <a:off x="5776237" y="301628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Фидфорвардные</a:t>
          </a:r>
          <a:r>
            <a:rPr lang="ru-RU" sz="2000" b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слои </a:t>
          </a:r>
          <a:endParaRPr lang="ru-RU" sz="2000" kern="1200" dirty="0"/>
        </a:p>
      </dsp:txBody>
      <dsp:txXfrm>
        <a:off x="5776237" y="301628"/>
        <a:ext cx="2345531" cy="1407318"/>
      </dsp:txXfrm>
    </dsp:sp>
    <dsp:sp modelId="{D0C76E37-4CF6-4074-9AB7-6D7426262710}">
      <dsp:nvSpPr>
        <dsp:cNvPr id="0" name=""/>
        <dsp:cNvSpPr/>
      </dsp:nvSpPr>
      <dsp:spPr>
        <a:xfrm>
          <a:off x="2349962" y="2906358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90911" y="2949381"/>
        <a:ext cx="26973" cy="5394"/>
      </dsp:txXfrm>
    </dsp:sp>
    <dsp:sp modelId="{FF90B33F-99F2-4517-BBC6-686DF69170AD}">
      <dsp:nvSpPr>
        <dsp:cNvPr id="0" name=""/>
        <dsp:cNvSpPr/>
      </dsp:nvSpPr>
      <dsp:spPr>
        <a:xfrm>
          <a:off x="6230" y="2248419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2000" b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Позиционные </a:t>
          </a:r>
          <a:r>
            <a:rPr lang="ru-RU" sz="2000" b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эмбеддинги</a:t>
          </a:r>
          <a:endParaRPr lang="ru-RU" sz="2000" kern="1200" dirty="0"/>
        </a:p>
      </dsp:txBody>
      <dsp:txXfrm>
        <a:off x="6230" y="2248419"/>
        <a:ext cx="2345531" cy="1407318"/>
      </dsp:txXfrm>
    </dsp:sp>
    <dsp:sp modelId="{F9EBC21E-CE96-40D0-BCBA-6566CF7D2308}">
      <dsp:nvSpPr>
        <dsp:cNvPr id="0" name=""/>
        <dsp:cNvSpPr/>
      </dsp:nvSpPr>
      <dsp:spPr>
        <a:xfrm>
          <a:off x="2891234" y="2248419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2000" b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Обучение на языковых данных</a:t>
          </a:r>
          <a:endParaRPr lang="ru-RU" sz="2000" kern="1200" dirty="0"/>
        </a:p>
      </dsp:txBody>
      <dsp:txXfrm>
        <a:off x="2891234" y="2248419"/>
        <a:ext cx="2345531" cy="1407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4A694-461D-487C-AB57-05BC96180054}">
      <dsp:nvSpPr>
        <dsp:cNvPr id="0" name=""/>
        <dsp:cNvSpPr/>
      </dsp:nvSpPr>
      <dsp:spPr>
        <a:xfrm>
          <a:off x="1906418" y="1309229"/>
          <a:ext cx="4071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712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99039" y="1352761"/>
        <a:ext cx="21886" cy="4377"/>
      </dsp:txXfrm>
    </dsp:sp>
    <dsp:sp modelId="{0D1F9FFB-E9BA-42CD-AD65-5FBFEAC51ECD}">
      <dsp:nvSpPr>
        <dsp:cNvPr id="0" name=""/>
        <dsp:cNvSpPr/>
      </dsp:nvSpPr>
      <dsp:spPr>
        <a:xfrm>
          <a:off x="5055" y="784000"/>
          <a:ext cx="1903163" cy="1141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Трансформер</a:t>
          </a:r>
          <a:endParaRPr lang="ru-RU" sz="1600" kern="1200" dirty="0"/>
        </a:p>
      </dsp:txBody>
      <dsp:txXfrm>
        <a:off x="5055" y="784000"/>
        <a:ext cx="1903163" cy="1141897"/>
      </dsp:txXfrm>
    </dsp:sp>
    <dsp:sp modelId="{E7D7D21B-D707-4027-B818-5DE9F54ED500}">
      <dsp:nvSpPr>
        <dsp:cNvPr id="0" name=""/>
        <dsp:cNvSpPr/>
      </dsp:nvSpPr>
      <dsp:spPr>
        <a:xfrm>
          <a:off x="4247309" y="1309229"/>
          <a:ext cx="4071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712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439930" y="1352761"/>
        <a:ext cx="21886" cy="4377"/>
      </dsp:txXfrm>
    </dsp:sp>
    <dsp:sp modelId="{B5167D89-51C1-4CC9-AFC7-7902BCED19CB}">
      <dsp:nvSpPr>
        <dsp:cNvPr id="0" name=""/>
        <dsp:cNvSpPr/>
      </dsp:nvSpPr>
      <dsp:spPr>
        <a:xfrm>
          <a:off x="2345946" y="784000"/>
          <a:ext cx="1903163" cy="1141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Многоголовочное</a:t>
          </a:r>
          <a:r>
            <a:rPr lang="ru-RU" sz="1600" b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внимание </a:t>
          </a:r>
          <a:endParaRPr lang="ru-RU" sz="1600" kern="1200" dirty="0"/>
        </a:p>
      </dsp:txBody>
      <dsp:txXfrm>
        <a:off x="2345946" y="784000"/>
        <a:ext cx="1903163" cy="1141897"/>
      </dsp:txXfrm>
    </dsp:sp>
    <dsp:sp modelId="{D4D6D0B4-EF59-41E8-B955-5F80F283109E}">
      <dsp:nvSpPr>
        <dsp:cNvPr id="0" name=""/>
        <dsp:cNvSpPr/>
      </dsp:nvSpPr>
      <dsp:spPr>
        <a:xfrm>
          <a:off x="956637" y="1924098"/>
          <a:ext cx="4681781" cy="407127"/>
        </a:xfrm>
        <a:custGeom>
          <a:avLst/>
          <a:gdLst/>
          <a:ahLst/>
          <a:cxnLst/>
          <a:rect l="0" t="0" r="0" b="0"/>
          <a:pathLst>
            <a:path>
              <a:moveTo>
                <a:pt x="4681781" y="0"/>
              </a:moveTo>
              <a:lnTo>
                <a:pt x="4681781" y="220663"/>
              </a:lnTo>
              <a:lnTo>
                <a:pt x="0" y="220663"/>
              </a:lnTo>
              <a:lnTo>
                <a:pt x="0" y="407127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179973" y="2125473"/>
        <a:ext cx="235109" cy="4377"/>
      </dsp:txXfrm>
    </dsp:sp>
    <dsp:sp modelId="{C31F68C3-7986-4EA0-9E5B-A99AC094524B}">
      <dsp:nvSpPr>
        <dsp:cNvPr id="0" name=""/>
        <dsp:cNvSpPr/>
      </dsp:nvSpPr>
      <dsp:spPr>
        <a:xfrm>
          <a:off x="4686837" y="784000"/>
          <a:ext cx="1903163" cy="1141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Фидфорвардные</a:t>
          </a:r>
          <a:r>
            <a:rPr lang="ru-RU" sz="1600" b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слои </a:t>
          </a:r>
          <a:endParaRPr lang="ru-RU" sz="1600" kern="1200" dirty="0"/>
        </a:p>
      </dsp:txBody>
      <dsp:txXfrm>
        <a:off x="4686837" y="784000"/>
        <a:ext cx="1903163" cy="1141897"/>
      </dsp:txXfrm>
    </dsp:sp>
    <dsp:sp modelId="{7152D541-DFDB-44BE-937B-CE103145CC08}">
      <dsp:nvSpPr>
        <dsp:cNvPr id="0" name=""/>
        <dsp:cNvSpPr/>
      </dsp:nvSpPr>
      <dsp:spPr>
        <a:xfrm>
          <a:off x="1906418" y="2888855"/>
          <a:ext cx="4071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712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99039" y="2932386"/>
        <a:ext cx="21886" cy="4377"/>
      </dsp:txXfrm>
    </dsp:sp>
    <dsp:sp modelId="{452B7384-52E3-4B3F-9998-830794D2C45B}">
      <dsp:nvSpPr>
        <dsp:cNvPr id="0" name=""/>
        <dsp:cNvSpPr/>
      </dsp:nvSpPr>
      <dsp:spPr>
        <a:xfrm>
          <a:off x="5055" y="2363626"/>
          <a:ext cx="1903163" cy="1141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Позиционные </a:t>
          </a:r>
          <a:r>
            <a:rPr lang="ru-RU" sz="1600" b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эмбеддинги</a:t>
          </a:r>
          <a:endParaRPr lang="ru-RU" sz="1600" kern="1200" dirty="0"/>
        </a:p>
      </dsp:txBody>
      <dsp:txXfrm>
        <a:off x="5055" y="2363626"/>
        <a:ext cx="1903163" cy="1141897"/>
      </dsp:txXfrm>
    </dsp:sp>
    <dsp:sp modelId="{516B164B-07BB-45CA-A442-E2EF29A2D258}">
      <dsp:nvSpPr>
        <dsp:cNvPr id="0" name=""/>
        <dsp:cNvSpPr/>
      </dsp:nvSpPr>
      <dsp:spPr>
        <a:xfrm>
          <a:off x="4247309" y="2888855"/>
          <a:ext cx="4071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712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439930" y="2932386"/>
        <a:ext cx="21886" cy="4377"/>
      </dsp:txXfrm>
    </dsp:sp>
    <dsp:sp modelId="{1BDFE8CF-30B8-46BE-8A94-D0A1225E924B}">
      <dsp:nvSpPr>
        <dsp:cNvPr id="0" name=""/>
        <dsp:cNvSpPr/>
      </dsp:nvSpPr>
      <dsp:spPr>
        <a:xfrm>
          <a:off x="2345946" y="2363626"/>
          <a:ext cx="1903163" cy="1141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Обучение на инструкциях</a:t>
          </a:r>
          <a:endParaRPr lang="ru-RU" sz="1600" kern="1200" dirty="0"/>
        </a:p>
      </dsp:txBody>
      <dsp:txXfrm>
        <a:off x="2345946" y="2363626"/>
        <a:ext cx="1903163" cy="1141897"/>
      </dsp:txXfrm>
    </dsp:sp>
    <dsp:sp modelId="{E40B34B2-E11D-4BA9-8A5E-0A70EE78442F}">
      <dsp:nvSpPr>
        <dsp:cNvPr id="0" name=""/>
        <dsp:cNvSpPr/>
      </dsp:nvSpPr>
      <dsp:spPr>
        <a:xfrm>
          <a:off x="4686837" y="2363626"/>
          <a:ext cx="1903163" cy="11418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Оптимизация и эффективность</a:t>
          </a:r>
          <a:endParaRPr lang="ru-RU" sz="1600" kern="1200" dirty="0"/>
        </a:p>
      </dsp:txBody>
      <dsp:txXfrm>
        <a:off x="4686837" y="2363626"/>
        <a:ext cx="1903163" cy="1141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010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4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8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30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4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6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3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ol.kontur.ru/publications/2567" TargetMode="External"/><Relationship Id="rId3" Type="http://schemas.openxmlformats.org/officeDocument/2006/relationships/hyperlink" Target="https://huggingface.co/docs/transformers/index" TargetMode="External"/><Relationship Id="rId7" Type="http://schemas.openxmlformats.org/officeDocument/2006/relationships/hyperlink" Target="https://huggingface.co/models" TargetMode="External"/><Relationship Id="rId2" Type="http://schemas.openxmlformats.org/officeDocument/2006/relationships/hyperlink" Target="https://github.com/eternnoir/pyTelegramBot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s://docs.python.org/3/library/asyncio.html" TargetMode="External"/><Relationship Id="rId4" Type="http://schemas.openxmlformats.org/officeDocument/2006/relationships/hyperlink" Target="https://github.com/natasha/natash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33406"/>
            <a:ext cx="9038977" cy="3675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+mj-lt"/>
              </a:rPr>
              <a:t>Тема</a:t>
            </a:r>
            <a:r>
              <a:rPr lang="en-US" sz="51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+mj-lt"/>
              </a:rPr>
              <a:t>: </a:t>
            </a:r>
            <a:r>
              <a:rPr lang="en-US" sz="51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Aharoni"/>
              </a:rPr>
              <a:t>Разработка</a:t>
            </a:r>
            <a:r>
              <a:rPr lang="en-US" sz="51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Aharoni"/>
              </a:rPr>
              <a:t> </a:t>
            </a:r>
            <a:r>
              <a:rPr lang="en-US" sz="51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Aharoni"/>
              </a:rPr>
              <a:t>асинхронного</a:t>
            </a:r>
            <a:r>
              <a:rPr lang="en-US" sz="51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Aharoni"/>
              </a:rPr>
              <a:t> </a:t>
            </a:r>
            <a:r>
              <a:rPr lang="en-US" sz="51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Aharoni"/>
              </a:rPr>
              <a:t>чат-бота</a:t>
            </a:r>
            <a:r>
              <a:rPr lang="en-US" sz="51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Aharoni"/>
              </a:rPr>
              <a:t> (</a:t>
            </a:r>
            <a:r>
              <a:rPr lang="en-US" sz="51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Aharoni"/>
              </a:rPr>
              <a:t>Телеграм</a:t>
            </a:r>
            <a:r>
              <a:rPr lang="en-US" sz="51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Aharoni"/>
              </a:rPr>
              <a:t>) с LLM </a:t>
            </a:r>
            <a:r>
              <a:rPr lang="en-US" sz="51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Aharoni"/>
              </a:rPr>
              <a:t>архитектур</a:t>
            </a:r>
            <a:r>
              <a:rPr lang="en-US" sz="51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Aharoni"/>
              </a:rPr>
              <a:t> GPT и Llama</a:t>
            </a:r>
            <a:endParaRPr lang="en-US" sz="5100" dirty="0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  <a:latin typeface="Aharoni"/>
              <a:cs typeface="Aharon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89092"/>
            <a:ext cx="9931756" cy="178992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dirty="0" err="1">
                <a:cs typeface="Calibri"/>
              </a:rPr>
              <a:t>Докладчик</a:t>
            </a:r>
            <a:r>
              <a:rPr lang="en-US" sz="1900" dirty="0">
                <a:cs typeface="Calibri"/>
              </a:rPr>
              <a:t>: </a:t>
            </a:r>
            <a:r>
              <a:rPr lang="ru-RU" sz="1900" dirty="0">
                <a:cs typeface="Calibri"/>
              </a:rPr>
              <a:t>Осипова Елизавета Андреевна</a:t>
            </a:r>
          </a:p>
          <a:p>
            <a:pPr>
              <a:lnSpc>
                <a:spcPct val="100000"/>
              </a:lnSpc>
            </a:pPr>
            <a:r>
              <a:rPr lang="ru-RU" sz="1900" b="1" dirty="0">
                <a:cs typeface="Calibri"/>
              </a:rPr>
              <a:t>Группа</a:t>
            </a:r>
            <a:r>
              <a:rPr lang="en-US" sz="1900" dirty="0">
                <a:cs typeface="Calibri"/>
              </a:rPr>
              <a:t>:</a:t>
            </a:r>
            <a:r>
              <a:rPr lang="ru-RU" sz="1900" dirty="0">
                <a:cs typeface="Calibri"/>
              </a:rPr>
              <a:t> БПМ-21-2</a:t>
            </a:r>
            <a:endParaRPr lang="en-US" sz="19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C6C6F-3DCE-9D41-77B6-4D3EB2F4D28B}"/>
              </a:ext>
            </a:extLst>
          </p:cNvPr>
          <p:cNvSpPr txBox="1"/>
          <p:nvPr/>
        </p:nvSpPr>
        <p:spPr>
          <a:xfrm>
            <a:off x="4698276" y="6367049"/>
            <a:ext cx="279498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/>
              <a:t>Москва</a:t>
            </a:r>
            <a:r>
              <a:rPr lang="en-US" sz="1600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A354E9-C7A5-8176-CA38-6197F87E6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5D47-42A2-58B1-0BE6-4914B62D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10746213" cy="9612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Скриншоты</a:t>
            </a:r>
            <a:r>
              <a:rPr lang="en-US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 </a:t>
            </a:r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работы</a:t>
            </a:r>
            <a:r>
              <a:rPr lang="en-US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 </a:t>
            </a:r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чат-бота</a:t>
            </a:r>
            <a:endParaRPr lang="en-US" dirty="0" err="1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F7C268-290E-47CB-9919-AFE8A1ECBF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9545" y="1403927"/>
            <a:ext cx="5465474" cy="166235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EA50B9A-0402-4C88-8629-4044585C1D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6916" y="1403927"/>
            <a:ext cx="5505005" cy="166235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F81A358-88DC-4D52-B6B4-92087133013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9545" y="3140003"/>
            <a:ext cx="5465474" cy="174603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58B66E9-9208-4A4D-BD28-DF4B1D24B60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76681" y="3140003"/>
            <a:ext cx="5465474" cy="174603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47D5701-FD41-4CEE-950C-91AACECE3AC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79546" y="4988562"/>
            <a:ext cx="5465474" cy="166235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A55E68E-1DAE-42A4-A2FB-80FECFD93255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276681" y="4979527"/>
            <a:ext cx="5465474" cy="16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485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A354E9-C7A5-8176-CA38-6197F87E6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5D47-42A2-58B1-0BE6-4914B62D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8121115" cy="96127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ru-RU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Архитектура </a:t>
            </a:r>
            <a:r>
              <a:rPr lang="ru-RU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cs typeface="Angsana New"/>
              </a:rPr>
              <a:t>ruGPT3small_based_on_gpt2</a:t>
            </a:r>
            <a:endParaRPr lang="en-US" sz="4000" dirty="0" err="1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  <a:latin typeface="Aharoni"/>
              <a:cs typeface="Angsana New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A8F6FEF-B835-4A9B-842A-9DD3238F4567}"/>
              </a:ext>
            </a:extLst>
          </p:cNvPr>
          <p:cNvSpPr/>
          <p:nvPr/>
        </p:nvSpPr>
        <p:spPr>
          <a:xfrm>
            <a:off x="195832" y="1612722"/>
            <a:ext cx="8880206" cy="731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Модель ruGPT3small_based_on_gpt2 основана на архитектуре GPT-2, адаптированной для работы с русским языком.</a:t>
            </a:r>
          </a:p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1200" b="1" dirty="0">
                <a:solidFill>
                  <a:srgbClr val="1F376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Архитектура GPT-2:</a:t>
            </a:r>
          </a:p>
        </p:txBody>
      </p:sp>
      <p:pic>
        <p:nvPicPr>
          <p:cNvPr id="2054" name="Picture 6" descr="Exploring GPT2 (Part 1) | Kapil Sharma">
            <a:extLst>
              <a:ext uri="{FF2B5EF4-FFF2-40B4-BE49-F238E27FC236}">
                <a16:creationId xmlns:a16="http://schemas.microsoft.com/office/drawing/2014/main" id="{B4202BE4-3020-483A-A28D-F9AD24659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350" y="0"/>
            <a:ext cx="3041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0F621E9C-5EEE-428A-ACC2-2741622CC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457468"/>
              </p:ext>
            </p:extLst>
          </p:nvPr>
        </p:nvGraphicFramePr>
        <p:xfrm>
          <a:off x="765433" y="2484192"/>
          <a:ext cx="8128000" cy="3957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169217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A354E9-C7A5-8176-CA38-6197F87E6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5D47-42A2-58B1-0BE6-4914B62D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10746213" cy="9612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Архитектура </a:t>
            </a:r>
            <a:r>
              <a:rPr lang="ru-RU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cs typeface="Angsana New"/>
              </a:rPr>
              <a:t>Llama-3.2-3B-Instruct</a:t>
            </a:r>
            <a:endParaRPr lang="en-US" sz="4000" dirty="0" err="1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  <a:latin typeface="Aharoni"/>
              <a:cs typeface="Angsana New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4F8997-EF79-47B3-98D3-F1017138E442}"/>
              </a:ext>
            </a:extLst>
          </p:cNvPr>
          <p:cNvSpPr/>
          <p:nvPr/>
        </p:nvSpPr>
        <p:spPr>
          <a:xfrm>
            <a:off x="178525" y="1399925"/>
            <a:ext cx="7265944" cy="119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Модель Llama-3.2-3B-Instruct является частью серии </a:t>
            </a: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LLaMA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Large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Language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Model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Meta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AI), специально разработанной для выполнения инструкций. </a:t>
            </a:r>
          </a:p>
          <a:p>
            <a:pPr>
              <a:lnSpc>
                <a:spcPct val="150000"/>
              </a:lnSpc>
            </a:pP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1200" b="1" dirty="0">
                <a:solidFill>
                  <a:srgbClr val="1F376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Архитектура </a:t>
            </a:r>
            <a:r>
              <a:rPr lang="ru-RU" sz="1200" b="1" dirty="0" err="1">
                <a:solidFill>
                  <a:srgbClr val="1F376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LLaMA</a:t>
            </a:r>
            <a:r>
              <a:rPr lang="ru-RU" sz="1200" b="1" dirty="0">
                <a:solidFill>
                  <a:srgbClr val="1F376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b="1" dirty="0">
              <a:solidFill>
                <a:srgbClr val="1F3763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A2FB79BB-0597-4AD2-91DE-9FF9B3E34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2047429"/>
              </p:ext>
            </p:extLst>
          </p:nvPr>
        </p:nvGraphicFramePr>
        <p:xfrm>
          <a:off x="513969" y="2150075"/>
          <a:ext cx="6595056" cy="4289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B199A1-DBA6-488F-8AD6-30BDA5B10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4469" y="0"/>
            <a:ext cx="4781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301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A354E9-C7A5-8176-CA38-6197F87E6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5D47-42A2-58B1-0BE6-4914B62D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10746213" cy="9612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Сравнение моделей</a:t>
            </a:r>
            <a:endParaRPr lang="en-US" dirty="0" err="1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588CB04-8EB6-43B9-8AF7-2F0DEEB42067}"/>
              </a:ext>
            </a:extLst>
          </p:cNvPr>
          <p:cNvSpPr/>
          <p:nvPr/>
        </p:nvSpPr>
        <p:spPr>
          <a:xfrm>
            <a:off x="274044" y="1489155"/>
            <a:ext cx="10939713" cy="4674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1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Основная задача: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- Если основная задача — работа с русским языком и важна экономия ресурсов, ruGPT3small_based_on_gpt2 будет неплохим выбором из-за её компактности и специализации на русском языке.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- Для задач, где требуется выполнение сложных инструкций и, например поддержка нескольких языков, Llama-3.2-3B-Instruct будет работать лучше благодаря своей мощности.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1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Ресурсы и масштабируемость: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- ruGPT3small_based_on_gpt2 подходит для приложений с ограниченными ресурсами, где важна только скорость ответов.</a:t>
            </a:r>
          </a:p>
          <a:p>
            <a:pPr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- Llama-3.2-3B-Instruct лучше подходит для более сложных задач, где нет ограничения по вычислительным ресурсам и требуется высокая точность выполнения задач. </a:t>
            </a:r>
          </a:p>
          <a:p>
            <a:pPr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модели зависит от требований к задаче и доступных вычислительных ресурсов.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21700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8745C-ED45-3A33-3C82-AFD3E5C5D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9982-7D2B-8E42-F116-800F5E77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10746213" cy="9612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Выводы</a:t>
            </a:r>
            <a:endParaRPr lang="en-US" dirty="0" err="1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F5DE26-80FA-1F60-17F0-D9C0B9262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32" y="1717755"/>
            <a:ext cx="10965420" cy="5140245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ru" sz="2000" dirty="0">
                <a:latin typeface="Times New Roman"/>
                <a:ea typeface="+mn-lt"/>
                <a:cs typeface="+mn-lt"/>
              </a:rPr>
              <a:t>Чат-бот успешно справляется с учебными задачами.</a:t>
            </a:r>
          </a:p>
          <a:p>
            <a:pPr lvl="1"/>
            <a:endParaRPr lang="ru" sz="2000" dirty="0">
              <a:latin typeface="Times New Roman"/>
              <a:cs typeface="Times New Roman"/>
            </a:endParaRPr>
          </a:p>
          <a:p>
            <a:pPr lvl="1"/>
            <a:r>
              <a:rPr lang="ru" sz="2000" dirty="0">
                <a:latin typeface="Times New Roman"/>
                <a:ea typeface="+mn-lt"/>
                <a:cs typeface="+mn-lt"/>
              </a:rPr>
              <a:t>Асинхронный подход повышает производительность.</a:t>
            </a:r>
          </a:p>
          <a:p>
            <a:pPr lvl="1"/>
            <a:endParaRPr lang="ru" sz="2000" dirty="0">
              <a:latin typeface="Times New Roman"/>
              <a:cs typeface="Times New Roman"/>
            </a:endParaRPr>
          </a:p>
          <a:p>
            <a:pPr lvl="1"/>
            <a:r>
              <a:rPr lang="ru" sz="2000" dirty="0">
                <a:latin typeface="Times New Roman"/>
                <a:ea typeface="+mn-lt"/>
                <a:cs typeface="+mn-lt"/>
              </a:rPr>
              <a:t>Для улучшения качества ответов на русском языке требуется тонкая настройка моделей.</a:t>
            </a:r>
          </a:p>
          <a:p>
            <a:pPr lvl="1"/>
            <a:endParaRPr lang="ru" sz="2000" dirty="0">
              <a:latin typeface="Times New Roman"/>
              <a:ea typeface="+mn-lt"/>
              <a:cs typeface="+mn-lt"/>
            </a:endParaRPr>
          </a:p>
          <a:p>
            <a:pPr lvl="1"/>
            <a:r>
              <a:rPr lang="ru-RU" sz="2000" dirty="0">
                <a:latin typeface="Times New Roman"/>
                <a:ea typeface="+mn-lt"/>
                <a:cs typeface="+mn-lt"/>
              </a:rPr>
              <a:t>Выявлены недостатки модели rugpt3small_based_on_gpt2, связанные со странными и неструктурированными ответами. </a:t>
            </a:r>
          </a:p>
          <a:p>
            <a:pPr lvl="1"/>
            <a:endParaRPr lang="ru-RU" sz="2000" dirty="0">
              <a:latin typeface="Times New Roman"/>
              <a:ea typeface="+mn-lt"/>
              <a:cs typeface="+mn-lt"/>
            </a:endParaRPr>
          </a:p>
          <a:p>
            <a:pPr lvl="1"/>
            <a:r>
              <a:rPr lang="ru-RU" sz="2000" dirty="0">
                <a:latin typeface="Times New Roman"/>
                <a:ea typeface="+mn-lt"/>
                <a:cs typeface="+mn-lt"/>
              </a:rPr>
              <a:t>Было протестировано много моделей 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gpt</a:t>
            </a:r>
            <a:r>
              <a:rPr lang="ru-RU" sz="2000" dirty="0">
                <a:latin typeface="Times New Roman"/>
                <a:ea typeface="+mn-lt"/>
                <a:cs typeface="+mn-lt"/>
              </a:rPr>
              <a:t>, однако в данном случае только модель Llama-3.2-3B-Instruct показала себя хорошо при ответе на учебные вопросы.</a:t>
            </a:r>
          </a:p>
          <a:p>
            <a:endParaRPr lang="ru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05541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CE51-44E0-7BF2-1B5E-91502BA4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Литература</a:t>
            </a:r>
            <a:endParaRPr lang="en-US" err="1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E6CC-503A-F100-C54F-FB8C0F403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10773177" cy="46331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" b="1" err="1">
                <a:latin typeface="Times New Roman"/>
                <a:ea typeface="+mn-lt"/>
                <a:cs typeface="+mn-lt"/>
              </a:rPr>
              <a:t>AsyncTeleBot</a:t>
            </a:r>
            <a:r>
              <a:rPr lang="ru" b="1" dirty="0">
                <a:latin typeface="Times New Roman"/>
                <a:ea typeface="+mn-lt"/>
                <a:cs typeface="+mn-lt"/>
              </a:rPr>
              <a:t> </a:t>
            </a:r>
            <a:r>
              <a:rPr lang="ru" b="1" err="1">
                <a:latin typeface="Times New Roman"/>
                <a:ea typeface="+mn-lt"/>
                <a:cs typeface="+mn-lt"/>
              </a:rPr>
              <a:t>Documentation</a:t>
            </a:r>
            <a:r>
              <a:rPr lang="ru" dirty="0">
                <a:latin typeface="Times New Roman"/>
                <a:ea typeface="+mn-lt"/>
                <a:cs typeface="+mn-lt"/>
              </a:rPr>
              <a:t> – </a:t>
            </a:r>
            <a:r>
              <a:rPr lang="ru" dirty="0">
                <a:latin typeface="Times New Roman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https://github.com/eternnoir/pyTelegramBotAPI</a:t>
            </a:r>
            <a:endParaRPr lang="en-US">
              <a:latin typeface="Times New Roman"/>
              <a:cs typeface="Times New Roman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ru" b="1" err="1">
                <a:latin typeface="Times New Roman"/>
                <a:ea typeface="+mn-lt"/>
                <a:cs typeface="+mn-lt"/>
              </a:rPr>
              <a:t>Hugging</a:t>
            </a:r>
            <a:r>
              <a:rPr lang="ru" b="1" dirty="0">
                <a:latin typeface="Times New Roman"/>
                <a:ea typeface="+mn-lt"/>
                <a:cs typeface="+mn-lt"/>
              </a:rPr>
              <a:t> Face </a:t>
            </a:r>
            <a:r>
              <a:rPr lang="ru" b="1" err="1">
                <a:latin typeface="Times New Roman"/>
                <a:ea typeface="+mn-lt"/>
                <a:cs typeface="+mn-lt"/>
              </a:rPr>
              <a:t>Transformers</a:t>
            </a:r>
            <a:r>
              <a:rPr lang="ru" dirty="0">
                <a:latin typeface="Times New Roman"/>
                <a:ea typeface="+mn-lt"/>
                <a:cs typeface="+mn-lt"/>
              </a:rPr>
              <a:t> – </a:t>
            </a:r>
            <a:r>
              <a:rPr lang="ru" dirty="0">
                <a:latin typeface="Times New Roman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https://huggingface.co/docs/transformers/index</a:t>
            </a:r>
            <a:endParaRPr lang="ru">
              <a:latin typeface="Times New Roman"/>
              <a:cs typeface="Times New Roman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ru" b="1" err="1">
                <a:latin typeface="Times New Roman"/>
                <a:ea typeface="+mn-lt"/>
                <a:cs typeface="+mn-lt"/>
              </a:rPr>
              <a:t>Natasha</a:t>
            </a:r>
            <a:r>
              <a:rPr lang="ru" b="1" dirty="0">
                <a:latin typeface="Times New Roman"/>
                <a:ea typeface="+mn-lt"/>
                <a:cs typeface="+mn-lt"/>
              </a:rPr>
              <a:t>: Russian NLP Library</a:t>
            </a:r>
            <a:r>
              <a:rPr lang="ru" dirty="0">
                <a:latin typeface="Times New Roman"/>
                <a:ea typeface="+mn-lt"/>
                <a:cs typeface="+mn-lt"/>
              </a:rPr>
              <a:t> – </a:t>
            </a:r>
            <a:r>
              <a:rPr lang="ru" dirty="0">
                <a:latin typeface="Times New Roman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https://github.com/natasha/natasha</a:t>
            </a:r>
            <a:endParaRPr lang="ru">
              <a:latin typeface="Times New Roman"/>
              <a:cs typeface="Times New Roman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ru" b="1" dirty="0">
                <a:latin typeface="Times New Roman"/>
                <a:ea typeface="+mn-lt"/>
                <a:cs typeface="+mn-lt"/>
              </a:rPr>
              <a:t>Python </a:t>
            </a:r>
            <a:r>
              <a:rPr lang="ru" b="1" err="1">
                <a:latin typeface="Times New Roman"/>
                <a:ea typeface="+mn-lt"/>
                <a:cs typeface="+mn-lt"/>
              </a:rPr>
              <a:t>Asyncio</a:t>
            </a:r>
            <a:r>
              <a:rPr lang="ru" b="1" dirty="0">
                <a:latin typeface="Times New Roman"/>
                <a:ea typeface="+mn-lt"/>
                <a:cs typeface="+mn-lt"/>
              </a:rPr>
              <a:t> </a:t>
            </a:r>
            <a:r>
              <a:rPr lang="ru" b="1" err="1">
                <a:latin typeface="Times New Roman"/>
                <a:ea typeface="+mn-lt"/>
                <a:cs typeface="+mn-lt"/>
              </a:rPr>
              <a:t>Documentation</a:t>
            </a:r>
            <a:r>
              <a:rPr lang="ru" dirty="0">
                <a:latin typeface="Times New Roman"/>
                <a:ea typeface="+mn-lt"/>
                <a:cs typeface="+mn-lt"/>
              </a:rPr>
              <a:t> – </a:t>
            </a:r>
            <a:r>
              <a:rPr lang="ru" dirty="0">
                <a:latin typeface="Times New Roman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https://docs.python.org/3/library/asyncio.html</a:t>
            </a:r>
            <a:endParaRPr lang="en-US">
              <a:latin typeface="Times New Roman"/>
              <a:cs typeface="Times New Roman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ru" b="1" dirty="0">
                <a:latin typeface="Times New Roman"/>
                <a:ea typeface="+mn-lt"/>
                <a:cs typeface="+mn-lt"/>
              </a:rPr>
              <a:t>PEP 8 — Style Guide </a:t>
            </a:r>
            <a:r>
              <a:rPr lang="ru" b="1" err="1">
                <a:latin typeface="Times New Roman"/>
                <a:ea typeface="+mn-lt"/>
                <a:cs typeface="+mn-lt"/>
              </a:rPr>
              <a:t>for</a:t>
            </a:r>
            <a:r>
              <a:rPr lang="ru" b="1" dirty="0">
                <a:latin typeface="Times New Roman"/>
                <a:ea typeface="+mn-lt"/>
                <a:cs typeface="+mn-lt"/>
              </a:rPr>
              <a:t> Python Code</a:t>
            </a:r>
            <a:r>
              <a:rPr lang="ru" dirty="0">
                <a:latin typeface="Times New Roman"/>
                <a:ea typeface="+mn-lt"/>
                <a:cs typeface="+mn-lt"/>
              </a:rPr>
              <a:t> – </a:t>
            </a:r>
            <a:r>
              <a:rPr lang="ru" dirty="0">
                <a:latin typeface="Times New Roman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https://www.python.org/dev/peps/pep-0008/</a:t>
            </a:r>
            <a:endParaRPr lang="en-US">
              <a:latin typeface="Times New Roman"/>
              <a:cs typeface="Times New Roman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ru" b="1" dirty="0" err="1">
                <a:latin typeface="Times New Roman"/>
                <a:ea typeface="+mn-lt"/>
                <a:cs typeface="+mn-lt"/>
              </a:rPr>
              <a:t>Hugging</a:t>
            </a:r>
            <a:r>
              <a:rPr lang="ru" b="1" dirty="0">
                <a:latin typeface="Times New Roman"/>
                <a:ea typeface="+mn-lt"/>
                <a:cs typeface="+mn-lt"/>
              </a:rPr>
              <a:t> Face Model </a:t>
            </a:r>
            <a:r>
              <a:rPr lang="ru" b="1" dirty="0" err="1">
                <a:latin typeface="Times New Roman"/>
                <a:ea typeface="+mn-lt"/>
                <a:cs typeface="+mn-lt"/>
              </a:rPr>
              <a:t>Hub</a:t>
            </a:r>
            <a:r>
              <a:rPr lang="ru" dirty="0">
                <a:latin typeface="Times New Roman"/>
                <a:ea typeface="+mn-lt"/>
                <a:cs typeface="+mn-lt"/>
              </a:rPr>
              <a:t> – </a:t>
            </a:r>
            <a:r>
              <a:rPr lang="ru" dirty="0">
                <a:latin typeface="Times New Roman"/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https://huggingface.co/models</a:t>
            </a:r>
            <a:r>
              <a:rPr lang="ru" dirty="0">
                <a:latin typeface="Times New Roman"/>
                <a:ea typeface="+mn-lt"/>
                <a:cs typeface="Times New Roman"/>
              </a:rPr>
              <a:t>  </a:t>
            </a:r>
            <a:endParaRPr lang="ru" dirty="0">
              <a:latin typeface="Times New Roman"/>
              <a:cs typeface="Times New Roman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latin typeface="Times New Roman"/>
                <a:cs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https://school.kontur.ru/publications/2567</a:t>
            </a:r>
            <a:endParaRPr lang="ru" dirty="0">
              <a:latin typeface="Times New Roman"/>
              <a:cs typeface="Times New Roman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AutoNum type="arabicPeriod"/>
            </a:pPr>
            <a:endParaRPr lang="ru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406822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4AA6-D899-08CC-6554-FF6E4BB0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08" y="231691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latin typeface="Aharoni"/>
                <a:cs typeface="Angsana New"/>
              </a:rPr>
              <a:t>Спасибо</a:t>
            </a:r>
            <a:r>
              <a:rPr lang="en-US" dirty="0">
                <a:latin typeface="Aharoni"/>
                <a:cs typeface="Angsana New"/>
              </a:rPr>
              <a:t> </a:t>
            </a:r>
            <a:r>
              <a:rPr lang="en-US" dirty="0" err="1">
                <a:latin typeface="Aharoni"/>
                <a:cs typeface="Angsana New"/>
              </a:rPr>
              <a:t>за</a:t>
            </a:r>
            <a:r>
              <a:rPr lang="en-US" dirty="0">
                <a:latin typeface="Aharoni"/>
                <a:cs typeface="Angsana New"/>
              </a:rPr>
              <a:t> </a:t>
            </a:r>
            <a:r>
              <a:rPr lang="en-US" dirty="0" err="1">
                <a:latin typeface="Aharoni"/>
                <a:cs typeface="Angsana New"/>
              </a:rPr>
              <a:t>внимание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3339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C5A-A24E-0960-225E-31DC91FA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10746213" cy="96127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Введение</a:t>
            </a:r>
            <a:endParaRPr lang="en-US" sz="6600" dirty="0" err="1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92C13E-D7AA-BBEF-2C87-CEA3C992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25" y="1537809"/>
            <a:ext cx="10773177" cy="46331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" sz="2800" b="1" dirty="0">
                <a:latin typeface="Times New Roman"/>
                <a:ea typeface="+mn-lt"/>
                <a:cs typeface="+mn-lt"/>
              </a:rPr>
              <a:t>Цель работы:</a:t>
            </a:r>
            <a:br>
              <a:rPr lang="ru" sz="2800" b="1" dirty="0">
                <a:latin typeface="Times New Roman"/>
                <a:ea typeface="+mn-lt"/>
                <a:cs typeface="+mn-lt"/>
              </a:rPr>
            </a:br>
            <a:r>
              <a:rPr lang="ru" sz="2800" b="1" dirty="0">
                <a:latin typeface="Times New Roman"/>
                <a:ea typeface="+mn-lt"/>
                <a:cs typeface="+mn-lt"/>
              </a:rPr>
              <a:t>Разработка асинхронного чат-бота для Telegram, использующего языковые модели </a:t>
            </a:r>
            <a:r>
              <a:rPr lang="ru-RU" sz="2800" b="1" dirty="0">
                <a:latin typeface="Times New Roman"/>
                <a:ea typeface="+mn-lt"/>
                <a:cs typeface="+mn-lt"/>
              </a:rPr>
              <a:t>rugpt3small_based_on_gpt2 и Llama-3.2-3B-Instruct </a:t>
            </a:r>
            <a:r>
              <a:rPr lang="ru" sz="2800" b="1" dirty="0">
                <a:latin typeface="Times New Roman"/>
                <a:ea typeface="+mn-lt"/>
                <a:cs typeface="+mn-lt"/>
              </a:rPr>
              <a:t>для генерации ответов на учебные вопросы.</a:t>
            </a:r>
            <a:endParaRPr lang="en-US" sz="2800" b="1" dirty="0">
              <a:latin typeface="Times New Roman"/>
              <a:ea typeface="+mn-lt"/>
              <a:cs typeface="+mn-lt"/>
            </a:endParaRPr>
          </a:p>
          <a:p>
            <a:r>
              <a:rPr lang="ru" sz="2800" b="1" dirty="0">
                <a:latin typeface="Times New Roman"/>
                <a:ea typeface="+mn-lt"/>
                <a:cs typeface="+mn-lt"/>
              </a:rPr>
              <a:t>Основные задачи:</a:t>
            </a:r>
            <a:endParaRPr lang="en-US" sz="2800" dirty="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ru" sz="2800" dirty="0">
                <a:latin typeface="Times New Roman"/>
                <a:ea typeface="+mn-lt"/>
                <a:cs typeface="+mn-lt"/>
              </a:rPr>
              <a:t>Показ расписания и дедлайнов.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" sz="2800" dirty="0">
                <a:latin typeface="Times New Roman"/>
                <a:ea typeface="+mn-lt"/>
                <a:cs typeface="+mn-lt"/>
              </a:rPr>
              <a:t>Ответы на образовательные вопросы.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" sz="2800" dirty="0">
                <a:latin typeface="Times New Roman"/>
                <a:ea typeface="+mn-lt"/>
                <a:cs typeface="+mn-lt"/>
              </a:rPr>
              <a:t>Сравнение языковых моделей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rugpt3small_based_on_gpt2 и Llama-3.2-3B-Instruct.</a:t>
            </a:r>
            <a:endParaRPr lang="ru" sz="2800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45293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C5A-A24E-0960-225E-31DC91FA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10746213" cy="96127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ru-RU" sz="66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Асинхронный бот</a:t>
            </a:r>
            <a:endParaRPr lang="en-US" sz="6600" dirty="0" err="1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92C13E-D7AA-BBEF-2C87-CEA3C992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07" y="1596351"/>
            <a:ext cx="10773177" cy="46331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b="1" dirty="0"/>
              <a:t>Асинхронный и синхронный боты различаются по способу обработки запросов и взаимодействия с пользователем. </a:t>
            </a:r>
          </a:p>
          <a:p>
            <a:r>
              <a:rPr lang="ru-RU" dirty="0"/>
              <a:t>Может обрабатывать несколько запросов одновременно</a:t>
            </a:r>
          </a:p>
          <a:p>
            <a:r>
              <a:rPr lang="ru-RU" dirty="0"/>
              <a:t>Не блокируется на одном запросе и может переключаться между задачами по мере готовности данных или ресурсов.</a:t>
            </a:r>
          </a:p>
          <a:p>
            <a:r>
              <a:rPr lang="ru-RU" dirty="0"/>
              <a:t>Пользователи могут отправлять несколько запросов подряд без ожидания завершения предыдущего.</a:t>
            </a:r>
          </a:p>
          <a:p>
            <a:r>
              <a:rPr lang="ru-RU" dirty="0"/>
              <a:t>Они более сложные в разработке и отладке.</a:t>
            </a:r>
            <a:endParaRPr lang="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1026" name="Picture 2" descr="Асинхронность в программировании">
            <a:extLst>
              <a:ext uri="{FF2B5EF4-FFF2-40B4-BE49-F238E27FC236}">
                <a16:creationId xmlns:a16="http://schemas.microsoft.com/office/drawing/2014/main" id="{2CDD8686-80FF-456E-8EEA-CF423B121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415" y="4904967"/>
            <a:ext cx="4837670" cy="16957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5649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774289-40A4-F09E-B04C-BE8897B81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4970-545C-FFC0-EED4-1D26BE41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10746213" cy="96127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Языковые</a:t>
            </a:r>
            <a:r>
              <a:rPr lang="en-US" sz="66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 </a:t>
            </a:r>
            <a:r>
              <a:rPr lang="en-US" sz="66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модели</a:t>
            </a:r>
            <a:endParaRPr lang="en-US" sz="6600" dirty="0" err="1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C7260C-FE00-4E22-5ECA-695B82767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10773177" cy="46331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" sz="2800" b="1" dirty="0">
                <a:latin typeface="Times New Roman"/>
                <a:ea typeface="+mn-lt"/>
                <a:cs typeface="+mn-lt"/>
              </a:rPr>
              <a:t>Использованные модели:</a:t>
            </a:r>
          </a:p>
          <a:p>
            <a:r>
              <a:rPr lang="ru-RU" sz="2800" dirty="0">
                <a:latin typeface="Times New Roman"/>
                <a:ea typeface="+mn-lt"/>
                <a:cs typeface="+mn-lt"/>
              </a:rPr>
              <a:t>rugpt3small_based_on_gpt2 </a:t>
            </a:r>
          </a:p>
          <a:p>
            <a:r>
              <a:rPr lang="ru-RU" sz="2800" dirty="0">
                <a:latin typeface="Times New Roman"/>
                <a:ea typeface="+mn-lt"/>
                <a:cs typeface="+mn-lt"/>
              </a:rPr>
              <a:t>Llama-3.2-3B-Instruct</a:t>
            </a:r>
            <a:endParaRPr lang="en-US" sz="2800" dirty="0">
              <a:latin typeface="Times New Roman"/>
              <a:ea typeface="+mn-lt"/>
              <a:cs typeface="+mn-lt"/>
            </a:endParaRPr>
          </a:p>
          <a:p>
            <a:endParaRPr lang="ru" sz="2800" b="1" dirty="0">
              <a:latin typeface="Times New Roman"/>
              <a:ea typeface="+mn-lt"/>
              <a:cs typeface="+mn-lt"/>
            </a:endParaRPr>
          </a:p>
          <a:p>
            <a:endParaRPr lang="ru" sz="2800" b="1" dirty="0">
              <a:latin typeface="Times New Roman"/>
              <a:ea typeface="+mn-lt"/>
              <a:cs typeface="+mn-lt"/>
            </a:endParaRPr>
          </a:p>
          <a:p>
            <a:r>
              <a:rPr lang="ru" sz="2800" b="1" dirty="0">
                <a:latin typeface="Times New Roman"/>
                <a:ea typeface="+mn-lt"/>
                <a:cs typeface="+mn-lt"/>
              </a:rPr>
              <a:t>LLaMA-3.2-3B-Instruct</a:t>
            </a:r>
            <a:r>
              <a:rPr lang="ru" sz="2800" dirty="0">
                <a:latin typeface="Times New Roman"/>
                <a:ea typeface="+mn-lt"/>
                <a:cs typeface="+mn-lt"/>
              </a:rPr>
              <a:t> показал наилучшие результаты.</a:t>
            </a:r>
          </a:p>
          <a:p>
            <a:pPr marL="0" indent="0">
              <a:buNone/>
            </a:pPr>
            <a:endParaRPr lang="ru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67024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760688-E591-D3B0-229B-6D9CC41C1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F3EA-DD2D-254E-2FD0-C693B25C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10746213" cy="9612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Выполнение</a:t>
            </a:r>
            <a:r>
              <a:rPr lang="en-US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 </a:t>
            </a:r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лабораторной</a:t>
            </a:r>
            <a:r>
              <a:rPr lang="en-US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 </a:t>
            </a:r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работы</a:t>
            </a:r>
            <a:endParaRPr lang="en-US" sz="4000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29B391-6E9E-DF04-E799-F9C187F1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10773177" cy="46331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" sz="2800" b="1" dirty="0">
                <a:latin typeface="Times New Roman"/>
                <a:ea typeface="+mn-lt"/>
                <a:cs typeface="+mn-lt"/>
              </a:rPr>
              <a:t>Этапы разработки:</a:t>
            </a:r>
            <a:endParaRPr lang="en-US" sz="2800" b="1" dirty="0">
              <a:latin typeface="Times New Roman"/>
              <a:ea typeface="+mn-lt"/>
              <a:cs typeface="+mn-lt"/>
            </a:endParaRPr>
          </a:p>
          <a:p>
            <a:pPr lvl="1"/>
            <a:r>
              <a:rPr lang="ru" sz="2800" dirty="0">
                <a:latin typeface="Times New Roman"/>
                <a:ea typeface="+mn-lt"/>
                <a:cs typeface="+mn-lt"/>
              </a:rPr>
              <a:t>Выбор библиотеки (AsyncTeleBot).</a:t>
            </a:r>
          </a:p>
          <a:p>
            <a:pPr lvl="1"/>
            <a:r>
              <a:rPr lang="ru" sz="2800" dirty="0">
                <a:latin typeface="Times New Roman"/>
                <a:ea typeface="+mn-lt"/>
                <a:cs typeface="+mn-lt"/>
              </a:rPr>
              <a:t>Проектирование функциональности:</a:t>
            </a:r>
            <a:endParaRPr lang="ru" sz="2800" dirty="0">
              <a:latin typeface="Times New Roman"/>
              <a:cs typeface="Times New Roman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ru" sz="2800" dirty="0">
                <a:latin typeface="Times New Roman"/>
                <a:ea typeface="+mn-lt"/>
                <a:cs typeface="+mn-lt"/>
              </a:rPr>
              <a:t>Показ расписания.</a:t>
            </a:r>
            <a:endParaRPr lang="ru" sz="2800" dirty="0">
              <a:latin typeface="Times New Roman"/>
              <a:cs typeface="Times New Roman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ru" sz="2800" dirty="0">
                <a:latin typeface="Times New Roman"/>
                <a:ea typeface="+mn-lt"/>
                <a:cs typeface="+mn-lt"/>
              </a:rPr>
              <a:t>Показ дедлайнов.</a:t>
            </a:r>
            <a:endParaRPr lang="ru" sz="2800" dirty="0">
              <a:latin typeface="Times New Roman"/>
              <a:cs typeface="Times New Roman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ru" sz="2800" dirty="0">
                <a:latin typeface="Times New Roman"/>
                <a:ea typeface="+mn-lt"/>
                <a:cs typeface="+mn-lt"/>
              </a:rPr>
              <a:t>Ответы на вопросы.</a:t>
            </a:r>
          </a:p>
          <a:p>
            <a:pPr lvl="1"/>
            <a:r>
              <a:rPr lang="ru" sz="2800" dirty="0">
                <a:latin typeface="Times New Roman"/>
                <a:ea typeface="+mn-lt"/>
                <a:cs typeface="+mn-lt"/>
              </a:rPr>
              <a:t>Асинхронная реализация.</a:t>
            </a:r>
          </a:p>
          <a:p>
            <a:endParaRPr lang="ru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42991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F8BE8F-AFBC-5848-8F7A-FA96EA499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3C33-F1FA-0ECB-8131-0714C8D7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10746213" cy="9612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Использованные</a:t>
            </a:r>
            <a:r>
              <a:rPr lang="en-US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 </a:t>
            </a:r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технологии</a:t>
            </a:r>
            <a:endParaRPr lang="en-US" sz="4000" dirty="0" err="1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5641C9-D96A-F185-CBA9-3FFA64436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2089156"/>
            <a:ext cx="10773177" cy="46331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" sz="2800" b="1" dirty="0">
                <a:latin typeface="Times New Roman"/>
                <a:ea typeface="+mn-lt"/>
                <a:cs typeface="+mn-lt"/>
              </a:rPr>
              <a:t>Библиотеки и инструменты:</a:t>
            </a:r>
            <a:endParaRPr lang="en-US" sz="2800" b="1" dirty="0">
              <a:latin typeface="Times New Roman"/>
              <a:ea typeface="+mn-lt"/>
              <a:cs typeface="+mn-lt"/>
            </a:endParaRPr>
          </a:p>
          <a:p>
            <a:pPr lvl="1"/>
            <a:r>
              <a:rPr lang="ru" sz="2800" b="1" dirty="0">
                <a:latin typeface="Times New Roman"/>
                <a:ea typeface="+mn-lt"/>
                <a:cs typeface="+mn-lt"/>
              </a:rPr>
              <a:t>AsyncTeleBot</a:t>
            </a:r>
            <a:r>
              <a:rPr lang="ru" sz="2800" dirty="0">
                <a:latin typeface="Times New Roman"/>
                <a:ea typeface="+mn-lt"/>
                <a:cs typeface="+mn-lt"/>
              </a:rPr>
              <a:t>: для асинхронного взаимодействия с Telegram.</a:t>
            </a:r>
            <a:endParaRPr lang="ru" sz="2800" dirty="0">
              <a:latin typeface="Times New Roman"/>
              <a:cs typeface="Times New Roman"/>
            </a:endParaRPr>
          </a:p>
          <a:p>
            <a:pPr lvl="1"/>
            <a:r>
              <a:rPr lang="ru" sz="2800" b="1" dirty="0">
                <a:latin typeface="Times New Roman"/>
                <a:ea typeface="+mn-lt"/>
                <a:cs typeface="+mn-lt"/>
              </a:rPr>
              <a:t>Hugging Face Transformers</a:t>
            </a:r>
            <a:r>
              <a:rPr lang="ru" sz="2800" dirty="0">
                <a:latin typeface="Times New Roman"/>
                <a:ea typeface="+mn-lt"/>
                <a:cs typeface="+mn-lt"/>
              </a:rPr>
              <a:t>: для работы с языковыми моделями.</a:t>
            </a:r>
          </a:p>
          <a:p>
            <a:pPr lvl="1"/>
            <a:r>
              <a:rPr lang="ru" sz="2800" b="1" dirty="0">
                <a:latin typeface="Times New Roman"/>
                <a:ea typeface="+mn-lt"/>
                <a:cs typeface="+mn-lt"/>
              </a:rPr>
              <a:t>Natasha</a:t>
            </a:r>
            <a:r>
              <a:rPr lang="ru" sz="2800" dirty="0">
                <a:latin typeface="Times New Roman"/>
                <a:ea typeface="+mn-lt"/>
                <a:cs typeface="+mn-lt"/>
              </a:rPr>
              <a:t>: для морфологического анализа русского языка.</a:t>
            </a:r>
          </a:p>
          <a:p>
            <a:pPr lvl="1"/>
            <a:r>
              <a:rPr lang="ru" sz="2800" b="1" dirty="0">
                <a:latin typeface="Times New Roman"/>
                <a:ea typeface="+mn-lt"/>
                <a:cs typeface="+mn-lt"/>
              </a:rPr>
              <a:t>Dotenv</a:t>
            </a:r>
            <a:r>
              <a:rPr lang="ru" sz="2800" dirty="0">
                <a:latin typeface="Times New Roman"/>
                <a:ea typeface="+mn-lt"/>
                <a:cs typeface="+mn-lt"/>
              </a:rPr>
              <a:t>: для загрузки переменных окружения.</a:t>
            </a:r>
          </a:p>
          <a:p>
            <a:pPr lvl="1"/>
            <a:r>
              <a:rPr lang="ru" sz="2800" b="1" dirty="0">
                <a:latin typeface="Times New Roman"/>
                <a:ea typeface="+mn-lt"/>
                <a:cs typeface="+mn-lt"/>
              </a:rPr>
              <a:t>Asyncio</a:t>
            </a:r>
            <a:r>
              <a:rPr lang="ru" sz="2800" dirty="0">
                <a:latin typeface="Times New Roman"/>
                <a:ea typeface="+mn-lt"/>
                <a:cs typeface="+mn-lt"/>
              </a:rPr>
              <a:t>: для асинхронного программирования.</a:t>
            </a:r>
          </a:p>
          <a:p>
            <a:endParaRPr lang="ru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84657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B35D8A-C2E6-5545-6693-AF67D2553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53F3-9877-2F0A-34DF-29ED9393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10746213" cy="9612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Модулярность</a:t>
            </a:r>
            <a:r>
              <a:rPr lang="en-US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 </a:t>
            </a:r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кода</a:t>
            </a:r>
            <a:endParaRPr lang="en-US" dirty="0" err="1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C26D37-D8DB-C84A-C007-7E2CA643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10773177" cy="46331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" sz="2400" b="1" dirty="0">
                <a:latin typeface="Times New Roman"/>
                <a:ea typeface="+mn-lt"/>
                <a:cs typeface="+mn-lt"/>
              </a:rPr>
              <a:t>Основные модули: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 lvl="1"/>
            <a:r>
              <a:rPr lang="ru" sz="2400" b="1" dirty="0">
                <a:latin typeface="Times New Roman"/>
                <a:ea typeface="+mn-lt"/>
                <a:cs typeface="+mn-lt"/>
              </a:rPr>
              <a:t>handlers.py</a:t>
            </a:r>
            <a:r>
              <a:rPr lang="ru" sz="2400" dirty="0">
                <a:latin typeface="Times New Roman"/>
                <a:ea typeface="+mn-lt"/>
                <a:cs typeface="+mn-lt"/>
              </a:rPr>
              <a:t>: обработчики сообщений.</a:t>
            </a:r>
          </a:p>
          <a:p>
            <a:pPr lvl="1"/>
            <a:r>
              <a:rPr lang="ru" sz="2400" b="1" dirty="0">
                <a:latin typeface="Times New Roman"/>
                <a:ea typeface="+mn-lt"/>
                <a:cs typeface="+mn-lt"/>
              </a:rPr>
              <a:t>models.py</a:t>
            </a:r>
            <a:r>
              <a:rPr lang="ru" sz="2400" dirty="0">
                <a:latin typeface="Times New Roman"/>
                <a:ea typeface="+mn-lt"/>
                <a:cs typeface="+mn-lt"/>
              </a:rPr>
              <a:t>: работа с языковыми моделями.</a:t>
            </a:r>
          </a:p>
          <a:p>
            <a:pPr lvl="1"/>
            <a:r>
              <a:rPr lang="ru" sz="2400" b="1" dirty="0">
                <a:latin typeface="Times New Roman"/>
                <a:ea typeface="+mn-lt"/>
                <a:cs typeface="+mn-lt"/>
              </a:rPr>
              <a:t>utils.py</a:t>
            </a:r>
            <a:r>
              <a:rPr lang="ru" sz="2400" dirty="0">
                <a:latin typeface="Times New Roman"/>
                <a:ea typeface="+mn-lt"/>
                <a:cs typeface="+mn-lt"/>
              </a:rPr>
              <a:t>: вспомогательные функции.</a:t>
            </a:r>
          </a:p>
          <a:p>
            <a:pPr lvl="1"/>
            <a:r>
              <a:rPr lang="ru" sz="2400" b="1" dirty="0">
                <a:latin typeface="Times New Roman"/>
                <a:ea typeface="+mn-lt"/>
                <a:cs typeface="+mn-lt"/>
              </a:rPr>
              <a:t>tbot.py</a:t>
            </a:r>
            <a:r>
              <a:rPr lang="ru" sz="2400" dirty="0">
                <a:latin typeface="Times New Roman"/>
                <a:ea typeface="+mn-lt"/>
                <a:cs typeface="+mn-lt"/>
              </a:rPr>
              <a:t>: запуск бота.</a:t>
            </a:r>
          </a:p>
          <a:p>
            <a:r>
              <a:rPr lang="ru" sz="2400" b="1" dirty="0">
                <a:latin typeface="Times New Roman"/>
                <a:ea typeface="+mn-lt"/>
                <a:cs typeface="+mn-lt"/>
              </a:rPr>
              <a:t>Преимущества </a:t>
            </a:r>
            <a:r>
              <a:rPr lang="ru" sz="2400" b="1" err="1">
                <a:latin typeface="Times New Roman"/>
                <a:ea typeface="+mn-lt"/>
                <a:cs typeface="+mn-lt"/>
              </a:rPr>
              <a:t>модулярности</a:t>
            </a:r>
            <a:r>
              <a:rPr lang="ru" sz="2400" b="1" dirty="0">
                <a:latin typeface="Times New Roman"/>
                <a:ea typeface="+mn-lt"/>
                <a:cs typeface="+mn-lt"/>
              </a:rPr>
              <a:t>:</a:t>
            </a:r>
          </a:p>
          <a:p>
            <a:pPr lvl="1"/>
            <a:r>
              <a:rPr lang="ru" sz="2400" dirty="0">
                <a:latin typeface="Times New Roman"/>
                <a:ea typeface="+mn-lt"/>
                <a:cs typeface="+mn-lt"/>
              </a:rPr>
              <a:t>Упрощение поддержки и тестирования.</a:t>
            </a:r>
            <a:endParaRPr lang="ru" sz="2400" dirty="0">
              <a:latin typeface="Times New Roman"/>
              <a:cs typeface="Times New Roman"/>
            </a:endParaRPr>
          </a:p>
          <a:p>
            <a:pPr lvl="1"/>
            <a:r>
              <a:rPr lang="ru" sz="2400" dirty="0">
                <a:latin typeface="Times New Roman"/>
                <a:ea typeface="+mn-lt"/>
                <a:cs typeface="+mn-lt"/>
              </a:rPr>
              <a:t>Масштабируемость и повторное использование кода.</a:t>
            </a: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06078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99B30E-CC52-2BA9-E96F-98327D37F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8BAE-2CA1-1F40-24BA-4B672E85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10746213" cy="96127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Использование</a:t>
            </a:r>
            <a:r>
              <a:rPr lang="en-US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 </a:t>
            </a:r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файла</a:t>
            </a:r>
            <a:r>
              <a:rPr lang="en-US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 educational_keywords.txt</a:t>
            </a:r>
            <a:endParaRPr lang="en-US" dirty="0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AF7C12-4217-BF9E-FDBC-59A1E50A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10773177" cy="46331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" sz="2400" b="1" dirty="0">
                <a:latin typeface="Times New Roman"/>
                <a:ea typeface="+mn-lt"/>
                <a:cs typeface="+mn-lt"/>
              </a:rPr>
              <a:t>Цель:</a:t>
            </a:r>
            <a:br>
              <a:rPr lang="ru" sz="2400" b="1" dirty="0">
                <a:latin typeface="Times New Roman"/>
                <a:ea typeface="+mn-lt"/>
                <a:cs typeface="+mn-lt"/>
              </a:rPr>
            </a:br>
            <a:r>
              <a:rPr lang="ru" sz="2400" b="1" dirty="0">
                <a:latin typeface="Times New Roman"/>
                <a:ea typeface="+mn-lt"/>
                <a:cs typeface="+mn-lt"/>
              </a:rPr>
              <a:t>Ограничение бота только учебными темами.</a:t>
            </a:r>
            <a:endParaRPr lang="en-US" sz="2400" b="1">
              <a:latin typeface="Times New Roman"/>
              <a:ea typeface="+mn-lt"/>
              <a:cs typeface="+mn-lt"/>
            </a:endParaRPr>
          </a:p>
          <a:p>
            <a:r>
              <a:rPr lang="ru" sz="2400" b="1" dirty="0">
                <a:latin typeface="Times New Roman"/>
                <a:ea typeface="+mn-lt"/>
                <a:cs typeface="+mn-lt"/>
              </a:rPr>
              <a:t>Как это работает:</a:t>
            </a:r>
          </a:p>
          <a:p>
            <a:pPr lvl="1"/>
            <a:r>
              <a:rPr lang="ru" sz="2400" dirty="0">
                <a:latin typeface="Times New Roman"/>
                <a:ea typeface="+mn-lt"/>
                <a:cs typeface="+mn-lt"/>
              </a:rPr>
              <a:t>Ключевые слова загружаются из файла.</a:t>
            </a:r>
          </a:p>
          <a:p>
            <a:pPr lvl="1"/>
            <a:r>
              <a:rPr lang="ru" sz="2200" dirty="0">
                <a:latin typeface="Times New Roman"/>
                <a:ea typeface="+mn-lt"/>
                <a:cs typeface="+mn-lt"/>
              </a:rPr>
              <a:t>Сообщения проверяются на наличие ключевых слов.</a:t>
            </a:r>
            <a:endParaRPr lang="ru" sz="2200" dirty="0">
              <a:latin typeface="Times New Roman"/>
            </a:endParaRPr>
          </a:p>
          <a:p>
            <a:r>
              <a:rPr lang="ru" sz="2400" b="1" dirty="0">
                <a:latin typeface="Times New Roman"/>
                <a:ea typeface="+mn-lt"/>
                <a:cs typeface="+mn-lt"/>
              </a:rPr>
              <a:t>Недостатки:</a:t>
            </a:r>
            <a:endParaRPr lang="ru" sz="2400" dirty="0">
              <a:latin typeface="Times New Roman"/>
              <a:ea typeface="+mn-lt"/>
              <a:cs typeface="+mn-lt"/>
            </a:endParaRPr>
          </a:p>
          <a:p>
            <a:pPr lvl="1"/>
            <a:r>
              <a:rPr lang="ru" sz="2200" dirty="0">
                <a:latin typeface="Times New Roman"/>
                <a:ea typeface="+mn-lt"/>
                <a:cs typeface="+mn-lt"/>
              </a:rPr>
              <a:t>Костыльное решение.</a:t>
            </a:r>
            <a:endParaRPr lang="ru" sz="2200">
              <a:latin typeface="Times New Roman"/>
              <a:cs typeface="Times New Roman"/>
            </a:endParaRPr>
          </a:p>
          <a:p>
            <a:pPr lvl="1"/>
            <a:r>
              <a:rPr lang="ru" sz="2200" dirty="0">
                <a:latin typeface="Times New Roman"/>
                <a:ea typeface="+mn-lt"/>
                <a:cs typeface="+mn-lt"/>
              </a:rPr>
              <a:t>Нет учета контекста.</a:t>
            </a:r>
          </a:p>
          <a:p>
            <a:pPr lvl="1"/>
            <a:r>
              <a:rPr lang="ru" sz="2200" dirty="0">
                <a:latin typeface="Times New Roman"/>
                <a:ea typeface="+mn-lt"/>
                <a:cs typeface="+mn-lt"/>
              </a:rPr>
              <a:t>Зависимость от списка ключевых слов.</a:t>
            </a:r>
          </a:p>
          <a:p>
            <a:endParaRPr lang="ru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20584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96C8AC-BDD8-0730-090C-03B6C2CB6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29D4-BEEB-E795-CCF6-99893DCA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10746213" cy="9612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Проблемы</a:t>
            </a:r>
            <a:r>
              <a:rPr lang="en-US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 и </a:t>
            </a:r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ограничения</a:t>
            </a:r>
            <a:endParaRPr lang="en-US" dirty="0" err="1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7BD509-DB59-BF9A-6534-643295B2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10773177" cy="46331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" sz="2800" b="1" dirty="0">
                <a:latin typeface="Times New Roman"/>
                <a:ea typeface="+mn-lt"/>
                <a:cs typeface="+mn-lt"/>
              </a:rPr>
              <a:t>Основные проблемы:</a:t>
            </a:r>
            <a:endParaRPr lang="en-US" sz="2800" b="1" dirty="0">
              <a:latin typeface="Times New Roman"/>
              <a:ea typeface="+mn-lt"/>
              <a:cs typeface="+mn-lt"/>
            </a:endParaRPr>
          </a:p>
          <a:p>
            <a:pPr lvl="1"/>
            <a:r>
              <a:rPr lang="ru" sz="2600" dirty="0">
                <a:latin typeface="Times New Roman"/>
                <a:ea typeface="+mn-lt"/>
                <a:cs typeface="+mn-lt"/>
              </a:rPr>
              <a:t>Бесплатные модели Hugging Face плохо справляются с учебными запросами на русском языке.</a:t>
            </a:r>
          </a:p>
          <a:p>
            <a:pPr lvl="1"/>
            <a:r>
              <a:rPr lang="ru" sz="2600" dirty="0">
                <a:latin typeface="Times New Roman"/>
                <a:ea typeface="+mn-lt"/>
                <a:cs typeface="+mn-lt"/>
              </a:rPr>
              <a:t>Требуется тонкая настройка (fine-tuning), что требует GPU.</a:t>
            </a:r>
          </a:p>
          <a:p>
            <a:pPr lvl="1"/>
            <a:r>
              <a:rPr lang="ru" sz="2600" dirty="0">
                <a:latin typeface="Times New Roman"/>
                <a:ea typeface="+mn-lt"/>
                <a:cs typeface="+mn-lt"/>
              </a:rPr>
              <a:t>Ограниченные вычислительные ресурсы на обычных ноутбуках.</a:t>
            </a:r>
          </a:p>
          <a:p>
            <a:endParaRPr lang="ru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93048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241</TotalTime>
  <Words>760</Words>
  <Application>Microsoft Office PowerPoint</Application>
  <PresentationFormat>Широкоэкранный</PresentationFormat>
  <Paragraphs>108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7" baseType="lpstr">
      <vt:lpstr>Aharoni</vt:lpstr>
      <vt:lpstr>Angsana New</vt:lpstr>
      <vt:lpstr>Arial</vt:lpstr>
      <vt:lpstr>Calibri</vt:lpstr>
      <vt:lpstr>Calibri Light</vt:lpstr>
      <vt:lpstr>Century Schoolbook</vt:lpstr>
      <vt:lpstr>Courier New</vt:lpstr>
      <vt:lpstr>Times New Roman</vt:lpstr>
      <vt:lpstr>Wingdings</vt:lpstr>
      <vt:lpstr>Wingdings 2</vt:lpstr>
      <vt:lpstr>Вид</vt:lpstr>
      <vt:lpstr>Тема: Разработка асинхронного чат-бота (Телеграм) с LLM архитектур GPT и Llama</vt:lpstr>
      <vt:lpstr>Введение</vt:lpstr>
      <vt:lpstr>Асинхронный бот</vt:lpstr>
      <vt:lpstr>Языковые модели</vt:lpstr>
      <vt:lpstr>Выполнение лабораторной работы</vt:lpstr>
      <vt:lpstr>Использованные технологии</vt:lpstr>
      <vt:lpstr>Модулярность кода</vt:lpstr>
      <vt:lpstr>Использование файла educational_keywords.txt</vt:lpstr>
      <vt:lpstr>Проблемы и ограничения</vt:lpstr>
      <vt:lpstr>Скриншоты работы чат-бота</vt:lpstr>
      <vt:lpstr>Архитектура ruGPT3small_based_on_gpt2</vt:lpstr>
      <vt:lpstr>Архитектура Llama-3.2-3B-Instruct</vt:lpstr>
      <vt:lpstr>Сравнение моделей</vt:lpstr>
      <vt:lpstr>Выводы</vt:lpstr>
      <vt:lpstr>Литература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Осипова Елизавета Андреевна</cp:lastModifiedBy>
  <cp:revision>669</cp:revision>
  <dcterms:created xsi:type="dcterms:W3CDTF">2013-07-15T20:26:40Z</dcterms:created>
  <dcterms:modified xsi:type="dcterms:W3CDTF">2025-03-10T18:57:17Z</dcterms:modified>
</cp:coreProperties>
</file>