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6DCD5-C9BB-4020-9F1B-2D93151B4AB6}" v="339" dt="2025-02-23T20:15:10.156"/>
    <p1510:client id="{A8E3E279-494C-45B9-8A72-0CDE5D26C5C2}" v="102" dt="2025-02-23T15:28:31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9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4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1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3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5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3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8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0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0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8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ol.kontur.ru/publications/2567" TargetMode="External"/><Relationship Id="rId3" Type="http://schemas.openxmlformats.org/officeDocument/2006/relationships/hyperlink" Target="https://huggingface.co/docs/transformers/index" TargetMode="External"/><Relationship Id="rId7" Type="http://schemas.openxmlformats.org/officeDocument/2006/relationships/hyperlink" Target="https://huggingface.co/models" TargetMode="External"/><Relationship Id="rId2" Type="http://schemas.openxmlformats.org/officeDocument/2006/relationships/hyperlink" Target="https://github.com/eternnoir/pyTelegramBot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s://docs.python.org/3/library/asyncio.html" TargetMode="External"/><Relationship Id="rId4" Type="http://schemas.openxmlformats.org/officeDocument/2006/relationships/hyperlink" Target="https://github.com/natasha/natash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88B753B-FC1B-4EAB-ADA1-95F6C699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33406"/>
            <a:ext cx="9038977" cy="3675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+mj-lt"/>
              </a:rPr>
              <a:t>Тема</a:t>
            </a:r>
            <a:r>
              <a:rPr lang="en-US" sz="51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+mj-lt"/>
              </a:rPr>
              <a:t>: </a:t>
            </a:r>
            <a:r>
              <a:rPr lang="en-US" sz="51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Aharoni"/>
              </a:rPr>
              <a:t>Разработка</a:t>
            </a:r>
            <a:r>
              <a:rPr lang="en-US" sz="51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Aharoni"/>
              </a:rPr>
              <a:t> </a:t>
            </a:r>
            <a:r>
              <a:rPr lang="en-US" sz="51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Aharoni"/>
              </a:rPr>
              <a:t>асинхронного</a:t>
            </a:r>
            <a:r>
              <a:rPr lang="en-US" sz="51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Aharoni"/>
              </a:rPr>
              <a:t> </a:t>
            </a:r>
            <a:r>
              <a:rPr lang="en-US" sz="51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Aharoni"/>
              </a:rPr>
              <a:t>чат-бота</a:t>
            </a:r>
            <a:r>
              <a:rPr lang="en-US" sz="51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Aharoni"/>
              </a:rPr>
              <a:t> (</a:t>
            </a:r>
            <a:r>
              <a:rPr lang="en-US" sz="51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Aharoni"/>
              </a:rPr>
              <a:t>Телеграм</a:t>
            </a:r>
            <a:r>
              <a:rPr lang="en-US" sz="51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Aharoni"/>
              </a:rPr>
              <a:t>) с LLM </a:t>
            </a:r>
            <a:r>
              <a:rPr lang="en-US" sz="51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Aharoni"/>
              </a:rPr>
              <a:t>архитектур</a:t>
            </a:r>
            <a:r>
              <a:rPr lang="en-US" sz="51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ea typeface="+mj-lt"/>
                <a:cs typeface="Aharoni"/>
              </a:rPr>
              <a:t> GPT и Llama</a:t>
            </a:r>
            <a:endParaRPr lang="en-US" sz="5100" dirty="0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  <a:latin typeface="Aharoni"/>
              <a:cs typeface="Aharon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89092"/>
            <a:ext cx="9931756" cy="178992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900" b="1" dirty="0" err="1">
                <a:cs typeface="Calibri"/>
              </a:rPr>
              <a:t>Докладчик</a:t>
            </a:r>
            <a:r>
              <a:rPr lang="en-US" sz="1900" dirty="0">
                <a:cs typeface="Calibri"/>
              </a:rPr>
              <a:t>: </a:t>
            </a:r>
            <a:r>
              <a:rPr lang="ru-RU" sz="1900" dirty="0">
                <a:cs typeface="Calibri"/>
              </a:rPr>
              <a:t>Осипова Елизавета Андреевна</a:t>
            </a:r>
          </a:p>
          <a:p>
            <a:pPr>
              <a:lnSpc>
                <a:spcPct val="100000"/>
              </a:lnSpc>
            </a:pPr>
            <a:r>
              <a:rPr lang="ru-RU" sz="1900" b="1" dirty="0">
                <a:cs typeface="Calibri"/>
              </a:rPr>
              <a:t>Группа</a:t>
            </a:r>
            <a:r>
              <a:rPr lang="en-US" sz="1900" dirty="0">
                <a:cs typeface="Calibri"/>
              </a:rPr>
              <a:t>:</a:t>
            </a:r>
            <a:r>
              <a:rPr lang="ru-RU" sz="1900">
                <a:cs typeface="Calibri"/>
              </a:rPr>
              <a:t> БПМ-21-2</a:t>
            </a:r>
            <a:endParaRPr lang="en-US" sz="19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C6C6F-3DCE-9D41-77B6-4D3EB2F4D28B}"/>
              </a:ext>
            </a:extLst>
          </p:cNvPr>
          <p:cNvSpPr txBox="1"/>
          <p:nvPr/>
        </p:nvSpPr>
        <p:spPr>
          <a:xfrm>
            <a:off x="4698276" y="6367049"/>
            <a:ext cx="279498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/>
              <a:t>Москва</a:t>
            </a:r>
            <a:r>
              <a:rPr lang="en-US" sz="1600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8745C-ED45-3A33-3C82-AFD3E5C5D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529B41-42F0-DCB2-A5AC-F80B04F5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99982-7D2B-8E42-F116-800F5E77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44" y="263939"/>
            <a:ext cx="10746213" cy="9612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Выводы</a:t>
            </a:r>
            <a:endParaRPr lang="en-US" dirty="0" err="1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F5DE26-80FA-1F60-17F0-D9C0B9262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10773177" cy="35119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" sz="2800" b="1" dirty="0">
                <a:latin typeface="Times New Roman"/>
                <a:ea typeface="+mn-lt"/>
                <a:cs typeface="+mn-lt"/>
              </a:rPr>
              <a:t>Итоги:</a:t>
            </a:r>
            <a:endParaRPr lang="en-US" sz="2800" b="1">
              <a:latin typeface="Times New Roman"/>
              <a:ea typeface="+mn-lt"/>
              <a:cs typeface="+mn-lt"/>
            </a:endParaRPr>
          </a:p>
          <a:p>
            <a:pPr lvl="1"/>
            <a:r>
              <a:rPr lang="ru" sz="2600" dirty="0">
                <a:latin typeface="Times New Roman"/>
                <a:ea typeface="+mn-lt"/>
                <a:cs typeface="+mn-lt"/>
              </a:rPr>
              <a:t>Чат-бот успешно справляется с учебными задачами.</a:t>
            </a:r>
            <a:endParaRPr lang="ru" sz="2600">
              <a:latin typeface="Times New Roman"/>
              <a:cs typeface="Times New Roman"/>
            </a:endParaRPr>
          </a:p>
          <a:p>
            <a:pPr lvl="1"/>
            <a:r>
              <a:rPr lang="ru" sz="2600" dirty="0">
                <a:latin typeface="Times New Roman"/>
                <a:ea typeface="+mn-lt"/>
                <a:cs typeface="+mn-lt"/>
              </a:rPr>
              <a:t>Асинхронный подход повышает производительность.</a:t>
            </a:r>
            <a:endParaRPr lang="ru" sz="2600">
              <a:latin typeface="Times New Roman"/>
              <a:cs typeface="Times New Roman"/>
            </a:endParaRPr>
          </a:p>
          <a:p>
            <a:pPr lvl="1"/>
            <a:r>
              <a:rPr lang="ru" sz="2600" dirty="0">
                <a:latin typeface="Times New Roman"/>
                <a:ea typeface="+mn-lt"/>
                <a:cs typeface="+mn-lt"/>
              </a:rPr>
              <a:t>Для улучшения качества ответов на русском языке требуется тонкая настройка моделей.</a:t>
            </a:r>
          </a:p>
          <a:p>
            <a:endParaRPr lang="ru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05541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CE51-44E0-7BF2-1B5E-91502BA4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Литература</a:t>
            </a:r>
            <a:endParaRPr lang="en-US" err="1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E6CC-503A-F100-C54F-FB8C0F403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10773177" cy="46331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" b="1" err="1">
                <a:latin typeface="Times New Roman"/>
                <a:ea typeface="+mn-lt"/>
                <a:cs typeface="+mn-lt"/>
              </a:rPr>
              <a:t>AsyncTeleBot</a:t>
            </a:r>
            <a:r>
              <a:rPr lang="ru" b="1" dirty="0">
                <a:latin typeface="Times New Roman"/>
                <a:ea typeface="+mn-lt"/>
                <a:cs typeface="+mn-lt"/>
              </a:rPr>
              <a:t> </a:t>
            </a:r>
            <a:r>
              <a:rPr lang="ru" b="1" err="1">
                <a:latin typeface="Times New Roman"/>
                <a:ea typeface="+mn-lt"/>
                <a:cs typeface="+mn-lt"/>
              </a:rPr>
              <a:t>Documentation</a:t>
            </a:r>
            <a:r>
              <a:rPr lang="ru" dirty="0">
                <a:latin typeface="Times New Roman"/>
                <a:ea typeface="+mn-lt"/>
                <a:cs typeface="+mn-lt"/>
              </a:rPr>
              <a:t> – </a:t>
            </a:r>
            <a:r>
              <a:rPr lang="ru" dirty="0">
                <a:latin typeface="Times New Roman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https://github.com/eternnoir/pyTelegramBotAPI</a:t>
            </a:r>
            <a:endParaRPr lang="en-US">
              <a:latin typeface="Times New Roman"/>
              <a:cs typeface="Times New Roman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ru" b="1" err="1">
                <a:latin typeface="Times New Roman"/>
                <a:ea typeface="+mn-lt"/>
                <a:cs typeface="+mn-lt"/>
              </a:rPr>
              <a:t>Hugging</a:t>
            </a:r>
            <a:r>
              <a:rPr lang="ru" b="1" dirty="0">
                <a:latin typeface="Times New Roman"/>
                <a:ea typeface="+mn-lt"/>
                <a:cs typeface="+mn-lt"/>
              </a:rPr>
              <a:t> Face </a:t>
            </a:r>
            <a:r>
              <a:rPr lang="ru" b="1" err="1">
                <a:latin typeface="Times New Roman"/>
                <a:ea typeface="+mn-lt"/>
                <a:cs typeface="+mn-lt"/>
              </a:rPr>
              <a:t>Transformers</a:t>
            </a:r>
            <a:r>
              <a:rPr lang="ru" dirty="0">
                <a:latin typeface="Times New Roman"/>
                <a:ea typeface="+mn-lt"/>
                <a:cs typeface="+mn-lt"/>
              </a:rPr>
              <a:t> – </a:t>
            </a:r>
            <a:r>
              <a:rPr lang="ru" dirty="0">
                <a:latin typeface="Times New Roman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https://huggingface.co/docs/transformers/index</a:t>
            </a:r>
            <a:endParaRPr lang="ru">
              <a:latin typeface="Times New Roman"/>
              <a:cs typeface="Times New Roman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ru" b="1" err="1">
                <a:latin typeface="Times New Roman"/>
                <a:ea typeface="+mn-lt"/>
                <a:cs typeface="+mn-lt"/>
              </a:rPr>
              <a:t>Natasha</a:t>
            </a:r>
            <a:r>
              <a:rPr lang="ru" b="1" dirty="0">
                <a:latin typeface="Times New Roman"/>
                <a:ea typeface="+mn-lt"/>
                <a:cs typeface="+mn-lt"/>
              </a:rPr>
              <a:t>: Russian NLP Library</a:t>
            </a:r>
            <a:r>
              <a:rPr lang="ru" dirty="0">
                <a:latin typeface="Times New Roman"/>
                <a:ea typeface="+mn-lt"/>
                <a:cs typeface="+mn-lt"/>
              </a:rPr>
              <a:t> – </a:t>
            </a:r>
            <a:r>
              <a:rPr lang="ru" dirty="0">
                <a:latin typeface="Times New Roman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https://github.com/natasha/natasha</a:t>
            </a:r>
            <a:endParaRPr lang="ru">
              <a:latin typeface="Times New Roman"/>
              <a:cs typeface="Times New Roman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ru" b="1" dirty="0">
                <a:latin typeface="Times New Roman"/>
                <a:ea typeface="+mn-lt"/>
                <a:cs typeface="+mn-lt"/>
              </a:rPr>
              <a:t>Python </a:t>
            </a:r>
            <a:r>
              <a:rPr lang="ru" b="1" err="1">
                <a:latin typeface="Times New Roman"/>
                <a:ea typeface="+mn-lt"/>
                <a:cs typeface="+mn-lt"/>
              </a:rPr>
              <a:t>Asyncio</a:t>
            </a:r>
            <a:r>
              <a:rPr lang="ru" b="1" dirty="0">
                <a:latin typeface="Times New Roman"/>
                <a:ea typeface="+mn-lt"/>
                <a:cs typeface="+mn-lt"/>
              </a:rPr>
              <a:t> </a:t>
            </a:r>
            <a:r>
              <a:rPr lang="ru" b="1" err="1">
                <a:latin typeface="Times New Roman"/>
                <a:ea typeface="+mn-lt"/>
                <a:cs typeface="+mn-lt"/>
              </a:rPr>
              <a:t>Documentation</a:t>
            </a:r>
            <a:r>
              <a:rPr lang="ru" dirty="0">
                <a:latin typeface="Times New Roman"/>
                <a:ea typeface="+mn-lt"/>
                <a:cs typeface="+mn-lt"/>
              </a:rPr>
              <a:t> – </a:t>
            </a:r>
            <a:r>
              <a:rPr lang="ru" dirty="0">
                <a:latin typeface="Times New Roman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https://docs.python.org/3/library/asyncio.html</a:t>
            </a:r>
            <a:endParaRPr lang="en-US">
              <a:latin typeface="Times New Roman"/>
              <a:cs typeface="Times New Roman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ru" b="1" dirty="0">
                <a:latin typeface="Times New Roman"/>
                <a:ea typeface="+mn-lt"/>
                <a:cs typeface="+mn-lt"/>
              </a:rPr>
              <a:t>PEP 8 — Style Guide </a:t>
            </a:r>
            <a:r>
              <a:rPr lang="ru" b="1" err="1">
                <a:latin typeface="Times New Roman"/>
                <a:ea typeface="+mn-lt"/>
                <a:cs typeface="+mn-lt"/>
              </a:rPr>
              <a:t>for</a:t>
            </a:r>
            <a:r>
              <a:rPr lang="ru" b="1" dirty="0">
                <a:latin typeface="Times New Roman"/>
                <a:ea typeface="+mn-lt"/>
                <a:cs typeface="+mn-lt"/>
              </a:rPr>
              <a:t> Python Code</a:t>
            </a:r>
            <a:r>
              <a:rPr lang="ru" dirty="0">
                <a:latin typeface="Times New Roman"/>
                <a:ea typeface="+mn-lt"/>
                <a:cs typeface="+mn-lt"/>
              </a:rPr>
              <a:t> – </a:t>
            </a:r>
            <a:r>
              <a:rPr lang="ru" dirty="0">
                <a:latin typeface="Times New Roman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https://www.python.org/dev/peps/pep-0008/</a:t>
            </a:r>
            <a:endParaRPr lang="en-US">
              <a:latin typeface="Times New Roman"/>
              <a:cs typeface="Times New Roman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ru" b="1" dirty="0" err="1">
                <a:latin typeface="Times New Roman"/>
                <a:ea typeface="+mn-lt"/>
                <a:cs typeface="+mn-lt"/>
              </a:rPr>
              <a:t>Hugging</a:t>
            </a:r>
            <a:r>
              <a:rPr lang="ru" b="1" dirty="0">
                <a:latin typeface="Times New Roman"/>
                <a:ea typeface="+mn-lt"/>
                <a:cs typeface="+mn-lt"/>
              </a:rPr>
              <a:t> Face Model </a:t>
            </a:r>
            <a:r>
              <a:rPr lang="ru" b="1" dirty="0" err="1">
                <a:latin typeface="Times New Roman"/>
                <a:ea typeface="+mn-lt"/>
                <a:cs typeface="+mn-lt"/>
              </a:rPr>
              <a:t>Hub</a:t>
            </a:r>
            <a:r>
              <a:rPr lang="ru" dirty="0">
                <a:latin typeface="Times New Roman"/>
                <a:ea typeface="+mn-lt"/>
                <a:cs typeface="+mn-lt"/>
              </a:rPr>
              <a:t> – </a:t>
            </a:r>
            <a:r>
              <a:rPr lang="ru" dirty="0">
                <a:latin typeface="Times New Roman"/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https://huggingface.co/models</a:t>
            </a:r>
            <a:r>
              <a:rPr lang="ru" dirty="0">
                <a:latin typeface="Times New Roman"/>
                <a:ea typeface="+mn-lt"/>
                <a:cs typeface="Times New Roman"/>
              </a:rPr>
              <a:t>  </a:t>
            </a:r>
            <a:endParaRPr lang="ru" dirty="0">
              <a:latin typeface="Times New Roman"/>
              <a:cs typeface="Times New Roman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latin typeface="Times New Roman"/>
                <a:cs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https://school.kontur.ru/publications/2567</a:t>
            </a:r>
            <a:endParaRPr lang="ru" dirty="0">
              <a:latin typeface="Times New Roman"/>
              <a:cs typeface="Times New Roman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AutoNum type="arabicPeriod"/>
            </a:pPr>
            <a:endParaRPr lang="ru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406822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4AA6-D899-08CC-6554-FF6E4BB0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81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latin typeface="Aharoni"/>
                <a:cs typeface="Angsana New"/>
              </a:rPr>
              <a:t>Спасибо</a:t>
            </a:r>
            <a:r>
              <a:rPr lang="en-US" dirty="0">
                <a:latin typeface="Aharoni"/>
                <a:cs typeface="Angsana New"/>
              </a:rPr>
              <a:t> </a:t>
            </a:r>
            <a:r>
              <a:rPr lang="en-US" dirty="0" err="1">
                <a:latin typeface="Aharoni"/>
                <a:cs typeface="Angsana New"/>
              </a:rPr>
              <a:t>за</a:t>
            </a:r>
            <a:r>
              <a:rPr lang="en-US" dirty="0">
                <a:latin typeface="Aharoni"/>
                <a:cs typeface="Angsana New"/>
              </a:rPr>
              <a:t> </a:t>
            </a:r>
            <a:r>
              <a:rPr lang="en-US" dirty="0" err="1">
                <a:latin typeface="Aharoni"/>
                <a:cs typeface="Angsana New"/>
              </a:rPr>
              <a:t>внимание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6B041F-08F8-71C4-5196-EFE0577653BA}"/>
              </a:ext>
            </a:extLst>
          </p:cNvPr>
          <p:cNvSpPr txBox="1"/>
          <p:nvPr/>
        </p:nvSpPr>
        <p:spPr>
          <a:xfrm>
            <a:off x="2324591" y="3055160"/>
            <a:ext cx="754692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183339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91C5A-A24E-0960-225E-31DC91FA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44" y="263939"/>
            <a:ext cx="10746213" cy="96127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Введение</a:t>
            </a:r>
            <a:endParaRPr lang="en-US" sz="6600" dirty="0" err="1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92C13E-D7AA-BBEF-2C87-CEA3C992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971" y="1494561"/>
            <a:ext cx="10773177" cy="46331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" sz="2800" b="1" dirty="0">
                <a:latin typeface="Times New Roman"/>
                <a:ea typeface="+mn-lt"/>
                <a:cs typeface="+mn-lt"/>
              </a:rPr>
              <a:t>Цель работы:</a:t>
            </a:r>
            <a:br>
              <a:rPr lang="ru" sz="2800" b="1" dirty="0">
                <a:latin typeface="Times New Roman"/>
                <a:ea typeface="+mn-lt"/>
                <a:cs typeface="+mn-lt"/>
              </a:rPr>
            </a:br>
            <a:r>
              <a:rPr lang="ru" sz="2800" b="1" dirty="0">
                <a:latin typeface="Times New Roman"/>
                <a:ea typeface="+mn-lt"/>
                <a:cs typeface="+mn-lt"/>
              </a:rPr>
              <a:t>Разработка асинхронного чат-бота для </a:t>
            </a:r>
            <a:r>
              <a:rPr lang="ru" sz="2800" b="1" err="1">
                <a:latin typeface="Times New Roman"/>
                <a:ea typeface="+mn-lt"/>
                <a:cs typeface="+mn-lt"/>
              </a:rPr>
              <a:t>Telegram</a:t>
            </a:r>
            <a:r>
              <a:rPr lang="ru" sz="2800" b="1" dirty="0">
                <a:latin typeface="Times New Roman"/>
                <a:ea typeface="+mn-lt"/>
                <a:cs typeface="+mn-lt"/>
              </a:rPr>
              <a:t>, использующего языковые модели GPT и </a:t>
            </a:r>
            <a:r>
              <a:rPr lang="ru" sz="2800" b="1" err="1">
                <a:latin typeface="Times New Roman"/>
                <a:ea typeface="+mn-lt"/>
                <a:cs typeface="+mn-lt"/>
              </a:rPr>
              <a:t>LLaMA</a:t>
            </a:r>
            <a:r>
              <a:rPr lang="ru" sz="2800" b="1" dirty="0">
                <a:latin typeface="Times New Roman"/>
                <a:ea typeface="+mn-lt"/>
                <a:cs typeface="+mn-lt"/>
              </a:rPr>
              <a:t> для генерации ответов на учебные вопросы.</a:t>
            </a:r>
            <a:endParaRPr lang="en-US" sz="2800" b="1">
              <a:latin typeface="Times New Roman"/>
              <a:ea typeface="+mn-lt"/>
              <a:cs typeface="+mn-lt"/>
            </a:endParaRPr>
          </a:p>
          <a:p>
            <a:r>
              <a:rPr lang="ru" sz="2800" b="1" dirty="0">
                <a:latin typeface="Times New Roman"/>
                <a:ea typeface="+mn-lt"/>
                <a:cs typeface="+mn-lt"/>
              </a:rPr>
              <a:t>Основные задачи:</a:t>
            </a:r>
            <a:endParaRPr lang="en-US" sz="28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ru" sz="2800" dirty="0">
                <a:latin typeface="Times New Roman"/>
                <a:ea typeface="+mn-lt"/>
                <a:cs typeface="+mn-lt"/>
              </a:rPr>
              <a:t>Показ расписания и дедлайнов.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" sz="2800" dirty="0">
                <a:latin typeface="Times New Roman"/>
                <a:ea typeface="+mn-lt"/>
                <a:cs typeface="+mn-lt"/>
              </a:rPr>
              <a:t>Ответы на образовательные вопросы.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" sz="2800" dirty="0">
                <a:latin typeface="Times New Roman"/>
                <a:ea typeface="+mn-lt"/>
                <a:cs typeface="+mn-lt"/>
              </a:rPr>
              <a:t>Сравнение языковых моделей GPT и </a:t>
            </a:r>
            <a:r>
              <a:rPr lang="ru" sz="2800" err="1">
                <a:latin typeface="Times New Roman"/>
                <a:ea typeface="+mn-lt"/>
                <a:cs typeface="+mn-lt"/>
              </a:rPr>
              <a:t>LLaMA</a:t>
            </a:r>
            <a:r>
              <a:rPr lang="ru" sz="2800" dirty="0">
                <a:latin typeface="Times New Roman"/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ru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45293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774289-40A4-F09E-B04C-BE8897B81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0CBD79-762C-FFB5-3089-2875A3451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B4970-545C-FFC0-EED4-1D26BE41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44" y="263939"/>
            <a:ext cx="10746213" cy="96127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Языковые</a:t>
            </a:r>
            <a:r>
              <a:rPr lang="en-US" sz="66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 </a:t>
            </a:r>
            <a:r>
              <a:rPr lang="en-US" sz="66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модели</a:t>
            </a:r>
            <a:endParaRPr lang="en-US" sz="6600" dirty="0" err="1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C7260C-FE00-4E22-5ECA-695B82767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10773177" cy="46331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" sz="2800" b="1" dirty="0">
                <a:latin typeface="Times New Roman"/>
                <a:ea typeface="+mn-lt"/>
                <a:cs typeface="+mn-lt"/>
              </a:rPr>
              <a:t>Использованные модели:</a:t>
            </a:r>
            <a:endParaRPr lang="en-US" sz="2800" b="1">
              <a:latin typeface="Times New Roman"/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ru" sz="2800" b="1" dirty="0">
                <a:latin typeface="Times New Roman"/>
                <a:ea typeface="+mn-lt"/>
                <a:cs typeface="+mn-lt"/>
              </a:rPr>
              <a:t>LLaMA-2-7B</a:t>
            </a:r>
            <a:r>
              <a:rPr lang="ru" sz="2800" dirty="0">
                <a:latin typeface="Times New Roman"/>
                <a:ea typeface="+mn-lt"/>
                <a:cs typeface="+mn-lt"/>
              </a:rPr>
              <a:t>, </a:t>
            </a:r>
            <a:r>
              <a:rPr lang="ru" sz="2800" b="1" dirty="0">
                <a:latin typeface="Times New Roman"/>
                <a:ea typeface="+mn-lt"/>
                <a:cs typeface="+mn-lt"/>
              </a:rPr>
              <a:t>LLaMA-13B</a:t>
            </a:r>
            <a:r>
              <a:rPr lang="ru" sz="2800" dirty="0">
                <a:latin typeface="Times New Roman"/>
                <a:ea typeface="+mn-lt"/>
                <a:cs typeface="+mn-lt"/>
              </a:rPr>
              <a:t>, </a:t>
            </a:r>
            <a:r>
              <a:rPr lang="ru" sz="2800" b="1" dirty="0" err="1">
                <a:latin typeface="Times New Roman"/>
                <a:ea typeface="+mn-lt"/>
                <a:cs typeface="+mn-lt"/>
              </a:rPr>
              <a:t>LLaMA</a:t>
            </a:r>
            <a:r>
              <a:rPr lang="ru" sz="2800" b="1" dirty="0">
                <a:latin typeface="Times New Roman"/>
                <a:ea typeface="+mn-lt"/>
                <a:cs typeface="+mn-lt"/>
              </a:rPr>
              <a:t> (RU)</a:t>
            </a:r>
            <a:r>
              <a:rPr lang="ru" sz="2800" dirty="0">
                <a:latin typeface="Times New Roman"/>
                <a:ea typeface="+mn-lt"/>
                <a:cs typeface="+mn-lt"/>
              </a:rPr>
              <a:t>.</a:t>
            </a:r>
            <a:endParaRPr lang="ru" sz="28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ru" sz="2800" b="1" dirty="0">
                <a:latin typeface="Times New Roman"/>
                <a:ea typeface="+mn-lt"/>
                <a:cs typeface="+mn-lt"/>
              </a:rPr>
              <a:t>GPT2</a:t>
            </a:r>
            <a:r>
              <a:rPr lang="ru" sz="2800" dirty="0">
                <a:latin typeface="Times New Roman"/>
                <a:ea typeface="+mn-lt"/>
                <a:cs typeface="+mn-lt"/>
              </a:rPr>
              <a:t>, </a:t>
            </a:r>
            <a:r>
              <a:rPr lang="ru" sz="2800" b="1" dirty="0">
                <a:latin typeface="Times New Roman"/>
                <a:ea typeface="+mn-lt"/>
                <a:cs typeface="+mn-lt"/>
              </a:rPr>
              <a:t>GPT-Neo</a:t>
            </a:r>
            <a:r>
              <a:rPr lang="ru" sz="2800" dirty="0">
                <a:latin typeface="Times New Roman"/>
                <a:ea typeface="+mn-lt"/>
                <a:cs typeface="+mn-lt"/>
              </a:rPr>
              <a:t>, </a:t>
            </a:r>
            <a:r>
              <a:rPr lang="ru" sz="2800" b="1" dirty="0">
                <a:latin typeface="Times New Roman"/>
                <a:ea typeface="+mn-lt"/>
                <a:cs typeface="+mn-lt"/>
              </a:rPr>
              <a:t>ruGPT-3</a:t>
            </a:r>
            <a:r>
              <a:rPr lang="ru" sz="2800" dirty="0">
                <a:latin typeface="Times New Roman"/>
                <a:ea typeface="+mn-lt"/>
                <a:cs typeface="+mn-lt"/>
              </a:rPr>
              <a:t>.</a:t>
            </a:r>
          </a:p>
          <a:p>
            <a:r>
              <a:rPr lang="ru" sz="2800" b="1" dirty="0">
                <a:latin typeface="Times New Roman"/>
                <a:ea typeface="+mn-lt"/>
                <a:cs typeface="+mn-lt"/>
              </a:rPr>
              <a:t>LLaMA-3.2-3B-Instruct</a:t>
            </a:r>
            <a:r>
              <a:rPr lang="ru" sz="2800" dirty="0">
                <a:latin typeface="Times New Roman"/>
                <a:ea typeface="+mn-lt"/>
                <a:cs typeface="+mn-lt"/>
              </a:rPr>
              <a:t> показал наилучшие результаты.</a:t>
            </a:r>
          </a:p>
          <a:p>
            <a:pPr marL="0" indent="0">
              <a:buNone/>
            </a:pPr>
            <a:endParaRPr lang="ru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67024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760688-E591-D3B0-229B-6D9CC41C1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3C07C6-F43D-7125-47A5-81A359F50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2F3EA-DD2D-254E-2FD0-C693B25C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44" y="263939"/>
            <a:ext cx="10746213" cy="9612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Выполнение</a:t>
            </a:r>
            <a:r>
              <a:rPr lang="en-US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 </a:t>
            </a:r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лабораторной</a:t>
            </a:r>
            <a:r>
              <a:rPr lang="en-US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 </a:t>
            </a:r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работы</a:t>
            </a:r>
            <a:endParaRPr lang="en-US" sz="4000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29B391-6E9E-DF04-E799-F9C187F1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10773177" cy="46331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" sz="2800" b="1" dirty="0">
                <a:latin typeface="Times New Roman"/>
                <a:ea typeface="+mn-lt"/>
                <a:cs typeface="+mn-lt"/>
              </a:rPr>
              <a:t>Этапы разработки:</a:t>
            </a:r>
            <a:endParaRPr lang="en-US" sz="2800" b="1">
              <a:latin typeface="Times New Roman"/>
              <a:ea typeface="+mn-lt"/>
              <a:cs typeface="+mn-lt"/>
            </a:endParaRPr>
          </a:p>
          <a:p>
            <a:pPr lvl="1"/>
            <a:r>
              <a:rPr lang="ru" sz="2800" dirty="0">
                <a:latin typeface="Times New Roman"/>
                <a:ea typeface="+mn-lt"/>
                <a:cs typeface="+mn-lt"/>
              </a:rPr>
              <a:t>Выбор библиотеки (</a:t>
            </a:r>
            <a:r>
              <a:rPr lang="ru" sz="2800" err="1">
                <a:latin typeface="Times New Roman"/>
                <a:ea typeface="+mn-lt"/>
                <a:cs typeface="+mn-lt"/>
              </a:rPr>
              <a:t>AsyncTeleBot</a:t>
            </a:r>
            <a:r>
              <a:rPr lang="ru" sz="2800" dirty="0">
                <a:latin typeface="Times New Roman"/>
                <a:ea typeface="+mn-lt"/>
                <a:cs typeface="+mn-lt"/>
              </a:rPr>
              <a:t>).</a:t>
            </a:r>
          </a:p>
          <a:p>
            <a:pPr lvl="1"/>
            <a:r>
              <a:rPr lang="ru" sz="2800" dirty="0">
                <a:latin typeface="Times New Roman"/>
                <a:ea typeface="+mn-lt"/>
                <a:cs typeface="+mn-lt"/>
              </a:rPr>
              <a:t>Проектирование функциональности:</a:t>
            </a:r>
            <a:endParaRPr lang="ru" sz="2800">
              <a:latin typeface="Times New Roman"/>
              <a:cs typeface="Times New Roman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ru" sz="2800" dirty="0">
                <a:latin typeface="Times New Roman"/>
                <a:ea typeface="+mn-lt"/>
                <a:cs typeface="+mn-lt"/>
              </a:rPr>
              <a:t>Показ расписания.</a:t>
            </a:r>
            <a:endParaRPr lang="ru" sz="2800">
              <a:latin typeface="Times New Roman"/>
              <a:cs typeface="Times New Roman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ru" sz="2800" dirty="0">
                <a:latin typeface="Times New Roman"/>
                <a:ea typeface="+mn-lt"/>
                <a:cs typeface="+mn-lt"/>
              </a:rPr>
              <a:t>Показ дедлайнов.</a:t>
            </a:r>
            <a:endParaRPr lang="ru" sz="2800">
              <a:latin typeface="Times New Roman"/>
              <a:cs typeface="Times New Roman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ru" sz="2800" dirty="0">
                <a:latin typeface="Times New Roman"/>
                <a:ea typeface="+mn-lt"/>
                <a:cs typeface="+mn-lt"/>
              </a:rPr>
              <a:t>Ответы на вопросы.</a:t>
            </a:r>
          </a:p>
          <a:p>
            <a:pPr lvl="1"/>
            <a:r>
              <a:rPr lang="ru" sz="2800" dirty="0">
                <a:latin typeface="Times New Roman"/>
                <a:ea typeface="+mn-lt"/>
                <a:cs typeface="+mn-lt"/>
              </a:rPr>
              <a:t>Асинхронная реализация.</a:t>
            </a:r>
          </a:p>
          <a:p>
            <a:endParaRPr lang="ru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42991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F8BE8F-AFBC-5848-8F7A-FA96EA499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AFCB98-4601-7836-2DD2-1CDF0C9F7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53C33-F1FA-0ECB-8131-0714C8D7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44" y="263939"/>
            <a:ext cx="10746213" cy="9612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Использованные</a:t>
            </a:r>
            <a:r>
              <a:rPr lang="en-US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 </a:t>
            </a:r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технологии</a:t>
            </a:r>
            <a:endParaRPr lang="en-US" sz="4000" dirty="0" err="1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5641C9-D96A-F185-CBA9-3FFA64436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10773177" cy="46331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" sz="2800" b="1" dirty="0">
                <a:latin typeface="Times New Roman"/>
                <a:ea typeface="+mn-lt"/>
                <a:cs typeface="+mn-lt"/>
              </a:rPr>
              <a:t>Библиотеки и инструменты:</a:t>
            </a:r>
            <a:endParaRPr lang="en-US" sz="2800" b="1">
              <a:latin typeface="Times New Roman"/>
              <a:ea typeface="+mn-lt"/>
              <a:cs typeface="+mn-lt"/>
            </a:endParaRPr>
          </a:p>
          <a:p>
            <a:pPr lvl="1"/>
            <a:r>
              <a:rPr lang="ru" sz="2800" b="1" err="1">
                <a:latin typeface="Times New Roman"/>
                <a:ea typeface="+mn-lt"/>
                <a:cs typeface="+mn-lt"/>
              </a:rPr>
              <a:t>AsyncTeleBot</a:t>
            </a:r>
            <a:r>
              <a:rPr lang="ru" sz="2800" dirty="0">
                <a:latin typeface="Times New Roman"/>
                <a:ea typeface="+mn-lt"/>
                <a:cs typeface="+mn-lt"/>
              </a:rPr>
              <a:t>: для асинхронного взаимодействия с </a:t>
            </a:r>
            <a:r>
              <a:rPr lang="ru" sz="2800" err="1">
                <a:latin typeface="Times New Roman"/>
                <a:ea typeface="+mn-lt"/>
                <a:cs typeface="+mn-lt"/>
              </a:rPr>
              <a:t>Telegram</a:t>
            </a:r>
            <a:r>
              <a:rPr lang="ru" sz="2800" dirty="0">
                <a:latin typeface="Times New Roman"/>
                <a:ea typeface="+mn-lt"/>
                <a:cs typeface="+mn-lt"/>
              </a:rPr>
              <a:t>.</a:t>
            </a:r>
            <a:endParaRPr lang="ru" sz="2800">
              <a:latin typeface="Times New Roman"/>
              <a:cs typeface="Times New Roman"/>
            </a:endParaRPr>
          </a:p>
          <a:p>
            <a:pPr lvl="1"/>
            <a:r>
              <a:rPr lang="ru" sz="2800" b="1" err="1">
                <a:latin typeface="Times New Roman"/>
                <a:ea typeface="+mn-lt"/>
                <a:cs typeface="+mn-lt"/>
              </a:rPr>
              <a:t>Hugging</a:t>
            </a:r>
            <a:r>
              <a:rPr lang="ru" sz="2800" b="1" dirty="0">
                <a:latin typeface="Times New Roman"/>
                <a:ea typeface="+mn-lt"/>
                <a:cs typeface="+mn-lt"/>
              </a:rPr>
              <a:t> Face </a:t>
            </a:r>
            <a:r>
              <a:rPr lang="ru" sz="2800" b="1" err="1">
                <a:latin typeface="Times New Roman"/>
                <a:ea typeface="+mn-lt"/>
                <a:cs typeface="+mn-lt"/>
              </a:rPr>
              <a:t>Transformers</a:t>
            </a:r>
            <a:r>
              <a:rPr lang="ru" sz="2800" dirty="0">
                <a:latin typeface="Times New Roman"/>
                <a:ea typeface="+mn-lt"/>
                <a:cs typeface="+mn-lt"/>
              </a:rPr>
              <a:t>: для работы с языковыми моделями.</a:t>
            </a:r>
          </a:p>
          <a:p>
            <a:pPr lvl="1"/>
            <a:r>
              <a:rPr lang="ru" sz="2800" b="1" err="1">
                <a:latin typeface="Times New Roman"/>
                <a:ea typeface="+mn-lt"/>
                <a:cs typeface="+mn-lt"/>
              </a:rPr>
              <a:t>Natasha</a:t>
            </a:r>
            <a:r>
              <a:rPr lang="ru" sz="2800" dirty="0">
                <a:latin typeface="Times New Roman"/>
                <a:ea typeface="+mn-lt"/>
                <a:cs typeface="+mn-lt"/>
              </a:rPr>
              <a:t>: для морфологического анализа русского языка.</a:t>
            </a:r>
          </a:p>
          <a:p>
            <a:pPr lvl="1"/>
            <a:r>
              <a:rPr lang="ru" sz="2800" b="1" err="1">
                <a:latin typeface="Times New Roman"/>
                <a:ea typeface="+mn-lt"/>
                <a:cs typeface="+mn-lt"/>
              </a:rPr>
              <a:t>Dotenv</a:t>
            </a:r>
            <a:r>
              <a:rPr lang="ru" sz="2800" dirty="0">
                <a:latin typeface="Times New Roman"/>
                <a:ea typeface="+mn-lt"/>
                <a:cs typeface="+mn-lt"/>
              </a:rPr>
              <a:t>: для загрузки переменных окружения.</a:t>
            </a:r>
          </a:p>
          <a:p>
            <a:pPr lvl="1"/>
            <a:r>
              <a:rPr lang="ru" sz="2800" b="1" err="1">
                <a:latin typeface="Times New Roman"/>
                <a:ea typeface="+mn-lt"/>
                <a:cs typeface="+mn-lt"/>
              </a:rPr>
              <a:t>Asyncio</a:t>
            </a:r>
            <a:r>
              <a:rPr lang="ru" sz="2800" dirty="0">
                <a:latin typeface="Times New Roman"/>
                <a:ea typeface="+mn-lt"/>
                <a:cs typeface="+mn-lt"/>
              </a:rPr>
              <a:t>: для асинхронного программирования.</a:t>
            </a:r>
          </a:p>
          <a:p>
            <a:endParaRPr lang="ru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84657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B35D8A-C2E6-5545-6693-AF67D2553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F961DE-AF4F-F4AA-03ED-F3165B821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F53F3-9877-2F0A-34DF-29ED9393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44" y="263939"/>
            <a:ext cx="10746213" cy="9612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Модулярность</a:t>
            </a:r>
            <a:r>
              <a:rPr lang="en-US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 </a:t>
            </a:r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кода</a:t>
            </a:r>
            <a:endParaRPr lang="en-US" dirty="0" err="1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C26D37-D8DB-C84A-C007-7E2CA6439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10773177" cy="46331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" sz="2400" b="1" dirty="0">
                <a:latin typeface="Times New Roman"/>
                <a:ea typeface="+mn-lt"/>
                <a:cs typeface="+mn-lt"/>
              </a:rPr>
              <a:t>Основные модули: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 lvl="1"/>
            <a:r>
              <a:rPr lang="ru" sz="2400" b="1" dirty="0">
                <a:latin typeface="Times New Roman"/>
                <a:ea typeface="+mn-lt"/>
                <a:cs typeface="+mn-lt"/>
              </a:rPr>
              <a:t>handlers.py</a:t>
            </a:r>
            <a:r>
              <a:rPr lang="ru" sz="2400" dirty="0">
                <a:latin typeface="Times New Roman"/>
                <a:ea typeface="+mn-lt"/>
                <a:cs typeface="+mn-lt"/>
              </a:rPr>
              <a:t>: обработчики сообщений.</a:t>
            </a:r>
          </a:p>
          <a:p>
            <a:pPr lvl="1"/>
            <a:r>
              <a:rPr lang="ru" sz="2400" b="1" dirty="0">
                <a:latin typeface="Times New Roman"/>
                <a:ea typeface="+mn-lt"/>
                <a:cs typeface="+mn-lt"/>
              </a:rPr>
              <a:t>models.py</a:t>
            </a:r>
            <a:r>
              <a:rPr lang="ru" sz="2400" dirty="0">
                <a:latin typeface="Times New Roman"/>
                <a:ea typeface="+mn-lt"/>
                <a:cs typeface="+mn-lt"/>
              </a:rPr>
              <a:t>: работа с языковыми моделями.</a:t>
            </a:r>
          </a:p>
          <a:p>
            <a:pPr lvl="1"/>
            <a:r>
              <a:rPr lang="ru" sz="2400" b="1" dirty="0">
                <a:latin typeface="Times New Roman"/>
                <a:ea typeface="+mn-lt"/>
                <a:cs typeface="+mn-lt"/>
              </a:rPr>
              <a:t>utils.py</a:t>
            </a:r>
            <a:r>
              <a:rPr lang="ru" sz="2400" dirty="0">
                <a:latin typeface="Times New Roman"/>
                <a:ea typeface="+mn-lt"/>
                <a:cs typeface="+mn-lt"/>
              </a:rPr>
              <a:t>: вспомогательные функции.</a:t>
            </a:r>
          </a:p>
          <a:p>
            <a:pPr lvl="1"/>
            <a:r>
              <a:rPr lang="ru" sz="2400" b="1" dirty="0">
                <a:latin typeface="Times New Roman"/>
                <a:ea typeface="+mn-lt"/>
                <a:cs typeface="+mn-lt"/>
              </a:rPr>
              <a:t>tbot.py</a:t>
            </a:r>
            <a:r>
              <a:rPr lang="ru" sz="2400" dirty="0">
                <a:latin typeface="Times New Roman"/>
                <a:ea typeface="+mn-lt"/>
                <a:cs typeface="+mn-lt"/>
              </a:rPr>
              <a:t>: запуск бота.</a:t>
            </a:r>
          </a:p>
          <a:p>
            <a:r>
              <a:rPr lang="ru" sz="2400" b="1" dirty="0">
                <a:latin typeface="Times New Roman"/>
                <a:ea typeface="+mn-lt"/>
                <a:cs typeface="+mn-lt"/>
              </a:rPr>
              <a:t>Преимущества </a:t>
            </a:r>
            <a:r>
              <a:rPr lang="ru" sz="2400" b="1" err="1">
                <a:latin typeface="Times New Roman"/>
                <a:ea typeface="+mn-lt"/>
                <a:cs typeface="+mn-lt"/>
              </a:rPr>
              <a:t>модулярности</a:t>
            </a:r>
            <a:r>
              <a:rPr lang="ru" sz="2400" b="1" dirty="0">
                <a:latin typeface="Times New Roman"/>
                <a:ea typeface="+mn-lt"/>
                <a:cs typeface="+mn-lt"/>
              </a:rPr>
              <a:t>:</a:t>
            </a:r>
          </a:p>
          <a:p>
            <a:pPr lvl="1"/>
            <a:r>
              <a:rPr lang="ru" sz="2400" dirty="0">
                <a:latin typeface="Times New Roman"/>
                <a:ea typeface="+mn-lt"/>
                <a:cs typeface="+mn-lt"/>
              </a:rPr>
              <a:t>Упрощение поддержки и тестирования.</a:t>
            </a:r>
            <a:endParaRPr lang="ru" sz="2400" dirty="0">
              <a:latin typeface="Times New Roman"/>
              <a:cs typeface="Times New Roman"/>
            </a:endParaRPr>
          </a:p>
          <a:p>
            <a:pPr lvl="1"/>
            <a:r>
              <a:rPr lang="ru" sz="2400" dirty="0">
                <a:latin typeface="Times New Roman"/>
                <a:ea typeface="+mn-lt"/>
                <a:cs typeface="+mn-lt"/>
              </a:rPr>
              <a:t>Масштабируемость и повторное использование кода.</a:t>
            </a: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06078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99B30E-CC52-2BA9-E96F-98327D37F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0EC14-FCE8-A699-6F51-70698116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58BAE-2CA1-1F40-24BA-4B672E85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44" y="263939"/>
            <a:ext cx="10746213" cy="96127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Использование</a:t>
            </a:r>
            <a:r>
              <a:rPr lang="en-US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 </a:t>
            </a:r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файла</a:t>
            </a:r>
            <a:r>
              <a:rPr lang="en-US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 educational_keywords.txt</a:t>
            </a:r>
            <a:endParaRPr lang="en-US" dirty="0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AF7C12-4217-BF9E-FDBC-59A1E50A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10773177" cy="46331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" sz="2400" b="1" dirty="0">
                <a:latin typeface="Times New Roman"/>
                <a:ea typeface="+mn-lt"/>
                <a:cs typeface="+mn-lt"/>
              </a:rPr>
              <a:t>Цель:</a:t>
            </a:r>
            <a:br>
              <a:rPr lang="ru" sz="2400" b="1" dirty="0">
                <a:latin typeface="Times New Roman"/>
                <a:ea typeface="+mn-lt"/>
                <a:cs typeface="+mn-lt"/>
              </a:rPr>
            </a:br>
            <a:r>
              <a:rPr lang="ru" sz="2400" b="1" dirty="0">
                <a:latin typeface="Times New Roman"/>
                <a:ea typeface="+mn-lt"/>
                <a:cs typeface="+mn-lt"/>
              </a:rPr>
              <a:t>Ограничение бота только учебными темами.</a:t>
            </a:r>
            <a:endParaRPr lang="en-US" sz="2400" b="1">
              <a:latin typeface="Times New Roman"/>
              <a:ea typeface="+mn-lt"/>
              <a:cs typeface="+mn-lt"/>
            </a:endParaRPr>
          </a:p>
          <a:p>
            <a:r>
              <a:rPr lang="ru" sz="2400" b="1" dirty="0">
                <a:latin typeface="Times New Roman"/>
                <a:ea typeface="+mn-lt"/>
                <a:cs typeface="+mn-lt"/>
              </a:rPr>
              <a:t>Как это работает:</a:t>
            </a:r>
          </a:p>
          <a:p>
            <a:pPr lvl="1"/>
            <a:r>
              <a:rPr lang="ru" sz="2400" dirty="0">
                <a:latin typeface="Times New Roman"/>
                <a:ea typeface="+mn-lt"/>
                <a:cs typeface="+mn-lt"/>
              </a:rPr>
              <a:t>Ключевые слова загружаются из файла.</a:t>
            </a:r>
          </a:p>
          <a:p>
            <a:pPr lvl="1"/>
            <a:r>
              <a:rPr lang="ru" sz="2200" dirty="0">
                <a:latin typeface="Times New Roman"/>
                <a:ea typeface="+mn-lt"/>
                <a:cs typeface="+mn-lt"/>
              </a:rPr>
              <a:t>Сообщения проверяются на наличие ключевых слов.</a:t>
            </a:r>
            <a:endParaRPr lang="ru" sz="2200" dirty="0">
              <a:latin typeface="Times New Roman"/>
            </a:endParaRPr>
          </a:p>
          <a:p>
            <a:r>
              <a:rPr lang="ru" sz="2400" b="1" dirty="0">
                <a:latin typeface="Times New Roman"/>
                <a:ea typeface="+mn-lt"/>
                <a:cs typeface="+mn-lt"/>
              </a:rPr>
              <a:t>Недостатки:</a:t>
            </a:r>
            <a:endParaRPr lang="ru" sz="2400" dirty="0">
              <a:latin typeface="Times New Roman"/>
              <a:ea typeface="+mn-lt"/>
              <a:cs typeface="+mn-lt"/>
            </a:endParaRPr>
          </a:p>
          <a:p>
            <a:pPr lvl="1"/>
            <a:r>
              <a:rPr lang="ru" sz="2200" dirty="0">
                <a:latin typeface="Times New Roman"/>
                <a:ea typeface="+mn-lt"/>
                <a:cs typeface="+mn-lt"/>
              </a:rPr>
              <a:t>Костыльное решение.</a:t>
            </a:r>
            <a:endParaRPr lang="ru" sz="2200">
              <a:latin typeface="Times New Roman"/>
              <a:cs typeface="Times New Roman"/>
            </a:endParaRPr>
          </a:p>
          <a:p>
            <a:pPr lvl="1"/>
            <a:r>
              <a:rPr lang="ru" sz="2200" dirty="0">
                <a:latin typeface="Times New Roman"/>
                <a:ea typeface="+mn-lt"/>
                <a:cs typeface="+mn-lt"/>
              </a:rPr>
              <a:t>Нет учета контекста.</a:t>
            </a:r>
          </a:p>
          <a:p>
            <a:pPr lvl="1"/>
            <a:r>
              <a:rPr lang="ru" sz="2200" dirty="0">
                <a:latin typeface="Times New Roman"/>
                <a:ea typeface="+mn-lt"/>
                <a:cs typeface="+mn-lt"/>
              </a:rPr>
              <a:t>Зависимость от списка ключевых слов.</a:t>
            </a:r>
          </a:p>
          <a:p>
            <a:endParaRPr lang="ru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20584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96C8AC-BDD8-0730-090C-03B6C2CB6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87EE36-5322-B68C-E9D3-5F5208025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429D4-BEEB-E795-CCF6-99893DCA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44" y="263939"/>
            <a:ext cx="10746213" cy="9612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Проблемы</a:t>
            </a:r>
            <a:r>
              <a:rPr lang="en-US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 и </a:t>
            </a:r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ограничения</a:t>
            </a:r>
            <a:endParaRPr lang="en-US" dirty="0" err="1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7BD509-DB59-BF9A-6534-643295B2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10773177" cy="46331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" sz="2800" b="1" dirty="0">
                <a:latin typeface="Times New Roman"/>
                <a:ea typeface="+mn-lt"/>
                <a:cs typeface="+mn-lt"/>
              </a:rPr>
              <a:t>Основные проблемы:</a:t>
            </a:r>
            <a:endParaRPr lang="en-US" sz="2800" b="1" dirty="0">
              <a:latin typeface="Times New Roman"/>
              <a:ea typeface="+mn-lt"/>
              <a:cs typeface="+mn-lt"/>
            </a:endParaRPr>
          </a:p>
          <a:p>
            <a:pPr lvl="1"/>
            <a:r>
              <a:rPr lang="ru" sz="2600" dirty="0">
                <a:latin typeface="Times New Roman"/>
                <a:ea typeface="+mn-lt"/>
                <a:cs typeface="+mn-lt"/>
              </a:rPr>
              <a:t>Бесплатные модели Hugging Face плохо справляются с учебными запросами на русском языке.</a:t>
            </a:r>
          </a:p>
          <a:p>
            <a:pPr lvl="1"/>
            <a:r>
              <a:rPr lang="ru" sz="2600" dirty="0">
                <a:latin typeface="Times New Roman"/>
                <a:ea typeface="+mn-lt"/>
                <a:cs typeface="+mn-lt"/>
              </a:rPr>
              <a:t>Требуется тонкая настройка (fine-tuning), что требует GPU.</a:t>
            </a:r>
          </a:p>
          <a:p>
            <a:pPr lvl="1"/>
            <a:r>
              <a:rPr lang="ru" sz="2600" dirty="0">
                <a:latin typeface="Times New Roman"/>
                <a:ea typeface="+mn-lt"/>
                <a:cs typeface="+mn-lt"/>
              </a:rPr>
              <a:t>Ограниченные вычислительные ресурсы на обычных ноутбуках.</a:t>
            </a:r>
          </a:p>
          <a:p>
            <a:endParaRPr lang="ru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93048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A354E9-C7A5-8176-CA38-6197F87E6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8F47CAE-B9C5-3552-31CF-98FBE1179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A5D47-42A2-58B1-0BE6-4914B62D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44" y="263939"/>
            <a:ext cx="10746213" cy="9612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Скриншоты</a:t>
            </a:r>
            <a:r>
              <a:rPr lang="en-US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 </a:t>
            </a:r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работы</a:t>
            </a:r>
            <a:r>
              <a:rPr lang="en-US" sz="4000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 </a:t>
            </a:r>
            <a:r>
              <a:rPr lang="en-US" sz="4000" dirty="0" err="1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чат-бота</a:t>
            </a:r>
            <a:endParaRPr lang="en-US" dirty="0" err="1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F2B9ACB9-8755-6474-22FB-1B56D198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7" y="1229901"/>
            <a:ext cx="2461775" cy="5411493"/>
          </a:xfrm>
          <a:prstGeom prst="rect">
            <a:avLst/>
          </a:prstGeom>
        </p:spPr>
      </p:pic>
      <p:pic>
        <p:nvPicPr>
          <p:cNvPr id="7" name="Picture 6" descr="Screens screenshot of a phone&#10;&#10;AI-generated content may be incorrect.">
            <a:extLst>
              <a:ext uri="{FF2B5EF4-FFF2-40B4-BE49-F238E27FC236}">
                <a16:creationId xmlns:a16="http://schemas.microsoft.com/office/drawing/2014/main" id="{2BF11F01-2A60-7636-87AD-EC91D3ED5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578" y="1226949"/>
            <a:ext cx="2511016" cy="5437323"/>
          </a:xfrm>
          <a:prstGeom prst="rect">
            <a:avLst/>
          </a:prstGeom>
        </p:spPr>
      </p:pic>
      <p:pic>
        <p:nvPicPr>
          <p:cNvPr id="10" name="Picture 9" descr="A screenshot of a cellphone&#10;&#10;AI-generated content may be incorrect.">
            <a:extLst>
              <a:ext uri="{FF2B5EF4-FFF2-40B4-BE49-F238E27FC236}">
                <a16:creationId xmlns:a16="http://schemas.microsoft.com/office/drawing/2014/main" id="{8594C307-81BE-32D0-27FA-7C537F216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719" y="1214034"/>
            <a:ext cx="2505749" cy="5437323"/>
          </a:xfrm>
          <a:prstGeom prst="rect">
            <a:avLst/>
          </a:prstGeom>
        </p:spPr>
      </p:pic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6B9BA00F-0452-3024-B37E-A1D6667DA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470" y="1226948"/>
            <a:ext cx="2541942" cy="542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485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459</Words>
  <Application>Microsoft Office PowerPoint</Application>
  <PresentationFormat>Широкоэкранный</PresentationFormat>
  <Paragraphs>69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Aharoni</vt:lpstr>
      <vt:lpstr>Angsana New</vt:lpstr>
      <vt:lpstr>Arial</vt:lpstr>
      <vt:lpstr>Avenir Next LT Pro</vt:lpstr>
      <vt:lpstr>Calibri</vt:lpstr>
      <vt:lpstr>Courier New</vt:lpstr>
      <vt:lpstr>Times New Roman</vt:lpstr>
      <vt:lpstr>Wingdings</vt:lpstr>
      <vt:lpstr>FadeVTI</vt:lpstr>
      <vt:lpstr>Тема: Разработка асинхронного чат-бота (Телеграм) с LLM архитектур GPT и Llama</vt:lpstr>
      <vt:lpstr>Введение</vt:lpstr>
      <vt:lpstr>Языковые модели</vt:lpstr>
      <vt:lpstr>Выполнение лабораторной работы</vt:lpstr>
      <vt:lpstr>Использованные технологии</vt:lpstr>
      <vt:lpstr>Модулярность кода</vt:lpstr>
      <vt:lpstr>Использование файла educational_keywords.txt</vt:lpstr>
      <vt:lpstr>Проблемы и ограничения</vt:lpstr>
      <vt:lpstr>Скриншоты работы чат-бота</vt:lpstr>
      <vt:lpstr>Выводы</vt:lpstr>
      <vt:lpstr>Литература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</dc:creator>
  <cp:lastModifiedBy>Осипова Елизавета Андреевна</cp:lastModifiedBy>
  <cp:revision>661</cp:revision>
  <dcterms:created xsi:type="dcterms:W3CDTF">2013-07-15T20:26:40Z</dcterms:created>
  <dcterms:modified xsi:type="dcterms:W3CDTF">2025-02-25T14:47:39Z</dcterms:modified>
</cp:coreProperties>
</file>