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2"/>
  </p:notesMasterIdLst>
  <p:sldIdLst>
    <p:sldId id="256" r:id="rId5"/>
    <p:sldId id="259" r:id="rId6"/>
    <p:sldId id="260" r:id="rId7"/>
    <p:sldId id="261" r:id="rId8"/>
    <p:sldId id="262" r:id="rId9"/>
    <p:sldId id="298" r:id="rId10"/>
    <p:sldId id="263" r:id="rId11"/>
    <p:sldId id="299" r:id="rId12"/>
    <p:sldId id="302" r:id="rId13"/>
    <p:sldId id="264" r:id="rId14"/>
    <p:sldId id="266" r:id="rId15"/>
    <p:sldId id="265" r:id="rId16"/>
    <p:sldId id="276" r:id="rId17"/>
    <p:sldId id="303" r:id="rId18"/>
    <p:sldId id="293" r:id="rId19"/>
    <p:sldId id="277" r:id="rId20"/>
    <p:sldId id="284" r:id="rId21"/>
    <p:sldId id="269" r:id="rId22"/>
    <p:sldId id="304" r:id="rId23"/>
    <p:sldId id="305" r:id="rId24"/>
    <p:sldId id="307" r:id="rId25"/>
    <p:sldId id="306" r:id="rId26"/>
    <p:sldId id="308" r:id="rId27"/>
    <p:sldId id="278" r:id="rId28"/>
    <p:sldId id="270" r:id="rId29"/>
    <p:sldId id="309" r:id="rId30"/>
    <p:sldId id="310" r:id="rId31"/>
    <p:sldId id="311" r:id="rId32"/>
    <p:sldId id="312" r:id="rId33"/>
    <p:sldId id="314" r:id="rId34"/>
    <p:sldId id="313" r:id="rId35"/>
    <p:sldId id="315" r:id="rId36"/>
    <p:sldId id="316" r:id="rId37"/>
    <p:sldId id="317" r:id="rId38"/>
    <p:sldId id="294" r:id="rId39"/>
    <p:sldId id="296" r:id="rId40"/>
    <p:sldId id="318" r:id="rId41"/>
    <p:sldId id="319" r:id="rId42"/>
    <p:sldId id="321" r:id="rId43"/>
    <p:sldId id="322" r:id="rId44"/>
    <p:sldId id="323" r:id="rId45"/>
    <p:sldId id="324" r:id="rId46"/>
    <p:sldId id="288" r:id="rId47"/>
    <p:sldId id="289" r:id="rId48"/>
    <p:sldId id="320" r:id="rId49"/>
    <p:sldId id="274" r:id="rId50"/>
    <p:sldId id="275" r:id="rId5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Shubhadeep Sarkar" initials="SS" lastIdx="1" clrIdx="4">
    <p:extLst>
      <p:ext uri="{19B8F6BF-5375-455C-9EA6-DF929625EA0E}">
        <p15:presenceInfo xmlns:p15="http://schemas.microsoft.com/office/powerpoint/2012/main" userId="734c458e77537a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579"/>
    <a:srgbClr val="3A6483"/>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2"/>
    <p:restoredTop sz="88023"/>
  </p:normalViewPr>
  <p:slideViewPr>
    <p:cSldViewPr snapToGrid="0">
      <p:cViewPr varScale="1">
        <p:scale>
          <a:sx n="77" d="100"/>
          <a:sy n="77" d="100"/>
        </p:scale>
        <p:origin x="133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73544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Osir1s-spec/coursera_capstone_project/blob/main/assets/notebook/notebook_Capstone_Bk77PTKe1.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Osir1s-spec/coursera_capstone_project/blob/main/assets/notebook/notebook_EDA_part-2_aAf7UjQZm.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Osir1s-spec/coursera_capstone_project/blob/main/assets/notebook/notebook_EDA_with_sql_9HBNuQQp2.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Osir1s-spec/coursera_capstone_project/blob/main/assets/notebook/notebook_Dashboard_9CPtSq2Cx.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sir1s-%20spec/coursera_capstone_project/blob/main/assets/notebook/dashboard_Python/spacex_dash_app_code.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Osir1s-spec/coursera_capstone_project/blob/main/assets/notebook/notebook_ML_4zdma4gG3.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dash.plotly.com/dash-core-components/rangeslider?utm_medium=Exinfluencer&amp;utm_source=Exinfluencer&amp;utm_content=000026UJ&amp;utm_term=10006555&amp;utm_id=NA-SkillsNetwork-Channel-SkillsNetworkCoursesIBMDS0321ENSkillsNetwork26802033-2021-01-01" TargetMode="External"/><Relationship Id="rId2" Type="http://schemas.openxmlformats.org/officeDocument/2006/relationships/hyperlink" Target="https://dash.plotly.com/dash-core-components/dropdown?utm_medium=Exinfluencer&amp;utm_source=Exinfluencer&amp;utm_content=000026UJ&amp;utm_term=10006555&amp;utm_id=NA-SkillsNetwork-Channel-SkillsNetworkCoursesIBMDS0321ENSkillsNetwork26802033-2021-01-01" TargetMode="Externa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hyperlink" Target="https://plotly.com/python/line-and-scatter/?utm_medium=Exinfluencer&amp;utm_source=Exinfluencer&amp;utm_content=000026UJ&amp;utm_term=10006555&amp;utm_id=NA-SkillsNetwork-Channel-SkillsNetworkCoursesIBMDS0321ENSkillsNetwork26802033-2021-01-01" TargetMode="External"/><Relationship Id="rId4" Type="http://schemas.openxmlformats.org/officeDocument/2006/relationships/hyperlink" Target="https://plotly.com/python/pie-charts/?utm_medium=Exinfluencer&amp;utm_source=Exinfluencer&amp;utm_content=000026UJ&amp;utm_term=10006555&amp;utm_id=NA-SkillsNetwork-Channel-SkillsNetworkCoursesIBMDS0321ENSkillsNetwork26802033-2021-01-0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sir1s-spec/coursera_capstone_project/blob/main/assets/notebook/notebook_Capstone_Project_VzjrkHTzY.ipynb"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sir1s-spec/coursera_capstone_project/blob/main/assets/notebook/notebook_Applied_Data_Science_Capstone_ktoVfTUAx.ipynb"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Shubhadeep Sarkar</a:t>
            </a:r>
          </a:p>
          <a:p>
            <a:r>
              <a:rPr lang="en-US" dirty="0"/>
              <a:t>13</a:t>
            </a:r>
            <a:r>
              <a:rPr lang="en-US" baseline="30000" dirty="0"/>
              <a:t>th</a:t>
            </a:r>
            <a:r>
              <a:rPr lang="en-US" dirty="0"/>
              <a:t> September, 2021</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78754"/>
            <a:ext cx="10515600" cy="2828548"/>
          </a:xfrm>
        </p:spPr>
        <p:txBody>
          <a:bodyPr>
            <a:normAutofit fontScale="47500" lnSpcReduction="20000"/>
          </a:bodyPr>
          <a:lstStyle/>
          <a:p>
            <a:pPr marL="0" indent="0">
              <a:buNone/>
            </a:pPr>
            <a:r>
              <a:rPr lang="en-US" dirty="0"/>
              <a:t>Once the collection of Data was finished, the Data was then filtered. The extracted data contained records of Falcon9 and other rockets. So the record of other rockets were filtered out since we will be dealing with only the launch data of Falcon9. After filtering out the launch data of Falcon9, columns were identified which had missing values, which came out to be Payload mass and Landing pad. But the Landing pad will retain the none values (default value for missing) as it denoted that the launch pad was not used. So only the Payload mass column was dealt with replacing the missing values with mean Payload Mass. </a:t>
            </a:r>
          </a:p>
          <a:p>
            <a:pPr marL="0" indent="0">
              <a:buNone/>
            </a:pPr>
            <a:r>
              <a:rPr lang="en-US" dirty="0"/>
              <a:t>After the missing values in the Data Frames have been dealt, the following were calculated-</a:t>
            </a:r>
          </a:p>
          <a:p>
            <a:pPr marL="514350" indent="-514350">
              <a:buFont typeface="+mj-lt"/>
              <a:buAutoNum type="arabicPeriod"/>
            </a:pPr>
            <a:r>
              <a:rPr lang="en-US" dirty="0"/>
              <a:t>Number of Launches on each Site</a:t>
            </a:r>
          </a:p>
          <a:p>
            <a:pPr marL="514350" indent="-514350">
              <a:buFont typeface="+mj-lt"/>
              <a:buAutoNum type="arabicPeriod"/>
            </a:pPr>
            <a:r>
              <a:rPr lang="en-US" dirty="0"/>
              <a:t>Number and Occurrence of each orbit</a:t>
            </a:r>
          </a:p>
          <a:p>
            <a:pPr marL="514350" indent="-514350">
              <a:buFont typeface="+mj-lt"/>
              <a:buAutoNum type="arabicPeriod"/>
            </a:pPr>
            <a:r>
              <a:rPr lang="en-US" dirty="0"/>
              <a:t>Number and Occurrence of mission outcome per Orbit Type</a:t>
            </a:r>
          </a:p>
          <a:p>
            <a:pPr marL="514350" indent="-514350">
              <a:buFont typeface="+mj-lt"/>
              <a:buAutoNum type="arabicPeriod"/>
            </a:pPr>
            <a:r>
              <a:rPr lang="en-US" dirty="0"/>
              <a:t>Finally created landing outcome label called ‘Class’ from outcome column.</a:t>
            </a:r>
          </a:p>
          <a:p>
            <a:r>
              <a:rPr lang="en-US" dirty="0"/>
              <a:t>Link:-</a:t>
            </a:r>
          </a:p>
          <a:p>
            <a:pPr marL="0" indent="0">
              <a:buNone/>
            </a:pPr>
            <a:r>
              <a:rPr lang="en-US" dirty="0">
                <a:solidFill>
                  <a:schemeClr val="accent1"/>
                </a:solidFill>
              </a:rPr>
              <a:t>  </a:t>
            </a:r>
            <a:r>
              <a:rPr lang="en-US" dirty="0">
                <a:solidFill>
                  <a:schemeClr val="accent1"/>
                </a:solidFill>
                <a:hlinkClick r:id="rId2">
                  <a:extLst>
                    <a:ext uri="{A12FA001-AC4F-418D-AE19-62706E023703}">
                      <ahyp:hlinkClr xmlns:ahyp="http://schemas.microsoft.com/office/drawing/2018/hyperlinkcolor" val="tx"/>
                    </a:ext>
                  </a:extLst>
                </a:hlinkClick>
              </a:rPr>
              <a:t>https://github.com/Osir1s-spec/coursera_capstone_project/blob/main/assets/notebook/notebook_Capstone_Bk77PTKe1.ipynb</a:t>
            </a:r>
            <a:endParaRPr lang="en-US" dirty="0">
              <a:solidFill>
                <a:schemeClr val="accent1"/>
              </a:solidFill>
            </a:endParaRP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10</a:t>
            </a:fld>
            <a:endParaRPr lang="en-US"/>
          </a:p>
        </p:txBody>
      </p:sp>
      <p:sp>
        <p:nvSpPr>
          <p:cNvPr id="3" name="Oval 2">
            <a:extLst>
              <a:ext uri="{FF2B5EF4-FFF2-40B4-BE49-F238E27FC236}">
                <a16:creationId xmlns:a16="http://schemas.microsoft.com/office/drawing/2014/main" id="{A9BAD3F3-B630-4740-A2CA-7C5A00AB23D8}"/>
              </a:ext>
            </a:extLst>
          </p:cNvPr>
          <p:cNvSpPr/>
          <p:nvPr/>
        </p:nvSpPr>
        <p:spPr>
          <a:xfrm>
            <a:off x="838200" y="4307302"/>
            <a:ext cx="2310847" cy="1649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Created Data Frame with defined rows and columns</a:t>
            </a:r>
          </a:p>
        </p:txBody>
      </p:sp>
      <p:sp>
        <p:nvSpPr>
          <p:cNvPr id="6" name="Oval 5">
            <a:extLst>
              <a:ext uri="{FF2B5EF4-FFF2-40B4-BE49-F238E27FC236}">
                <a16:creationId xmlns:a16="http://schemas.microsoft.com/office/drawing/2014/main" id="{3D56FFEA-9099-4094-96ED-C1EB466A150F}"/>
              </a:ext>
            </a:extLst>
          </p:cNvPr>
          <p:cNvSpPr/>
          <p:nvPr/>
        </p:nvSpPr>
        <p:spPr>
          <a:xfrm>
            <a:off x="6561489" y="4307302"/>
            <a:ext cx="2310848" cy="1649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Found columns with missing values</a:t>
            </a:r>
          </a:p>
        </p:txBody>
      </p:sp>
      <p:sp>
        <p:nvSpPr>
          <p:cNvPr id="7" name="Oval 6">
            <a:extLst>
              <a:ext uri="{FF2B5EF4-FFF2-40B4-BE49-F238E27FC236}">
                <a16:creationId xmlns:a16="http://schemas.microsoft.com/office/drawing/2014/main" id="{D295CF15-AD8E-49B5-B3CF-4E2267989B2A}"/>
              </a:ext>
            </a:extLst>
          </p:cNvPr>
          <p:cNvSpPr/>
          <p:nvPr/>
        </p:nvSpPr>
        <p:spPr>
          <a:xfrm>
            <a:off x="9463714" y="4307302"/>
            <a:ext cx="2310847" cy="1649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Replaced the missing values with the mean of respective column</a:t>
            </a:r>
          </a:p>
        </p:txBody>
      </p:sp>
      <p:cxnSp>
        <p:nvCxnSpPr>
          <p:cNvPr id="10" name="Straight Arrow Connector 9">
            <a:extLst>
              <a:ext uri="{FF2B5EF4-FFF2-40B4-BE49-F238E27FC236}">
                <a16:creationId xmlns:a16="http://schemas.microsoft.com/office/drawing/2014/main" id="{3722C92F-8476-4A55-8B1B-140A529CEDB6}"/>
              </a:ext>
            </a:extLst>
          </p:cNvPr>
          <p:cNvCxnSpPr>
            <a:cxnSpLocks/>
            <a:stCxn id="3" idx="6"/>
            <a:endCxn id="8" idx="2"/>
          </p:cNvCxnSpPr>
          <p:nvPr/>
        </p:nvCxnSpPr>
        <p:spPr>
          <a:xfrm>
            <a:off x="3149047" y="5132250"/>
            <a:ext cx="510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EDDAA7-FEBE-414F-AFD9-7B09C4FD76E1}"/>
              </a:ext>
            </a:extLst>
          </p:cNvPr>
          <p:cNvCxnSpPr>
            <a:stCxn id="6" idx="6"/>
            <a:endCxn id="7" idx="2"/>
          </p:cNvCxnSpPr>
          <p:nvPr/>
        </p:nvCxnSpPr>
        <p:spPr>
          <a:xfrm>
            <a:off x="8872337" y="5132250"/>
            <a:ext cx="591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58AD4F4-8D5E-4B3A-B17C-A1B1B94C10F5}"/>
              </a:ext>
            </a:extLst>
          </p:cNvPr>
          <p:cNvSpPr/>
          <p:nvPr/>
        </p:nvSpPr>
        <p:spPr>
          <a:xfrm>
            <a:off x="3659266" y="4307302"/>
            <a:ext cx="2310847" cy="1649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Cleaned and Filtered the Data</a:t>
            </a:r>
          </a:p>
        </p:txBody>
      </p:sp>
      <p:cxnSp>
        <p:nvCxnSpPr>
          <p:cNvPr id="21" name="Straight Arrow Connector 20">
            <a:extLst>
              <a:ext uri="{FF2B5EF4-FFF2-40B4-BE49-F238E27FC236}">
                <a16:creationId xmlns:a16="http://schemas.microsoft.com/office/drawing/2014/main" id="{8B0185BA-097D-49BA-9EFF-81F469D32C45}"/>
              </a:ext>
            </a:extLst>
          </p:cNvPr>
          <p:cNvCxnSpPr>
            <a:stCxn id="8" idx="6"/>
            <a:endCxn id="6" idx="2"/>
          </p:cNvCxnSpPr>
          <p:nvPr/>
        </p:nvCxnSpPr>
        <p:spPr>
          <a:xfrm>
            <a:off x="5970113" y="5132250"/>
            <a:ext cx="591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Summarize what charts were plotted and why used those charts</a:t>
            </a:r>
          </a:p>
          <a:p>
            <a:pPr marL="0" indent="0">
              <a:buNone/>
            </a:pPr>
            <a:r>
              <a:rPr lang="en-US" dirty="0"/>
              <a:t>For data visualization, 6 scatterplot, 1 bar graph and 1 line graph were plotted using the collected and filtered data. These graphs help in the visualization of how each criteria is related to the launch outcome and are easy to understand. The last graph, the line graph allows us to compare the success rate of each year. </a:t>
            </a:r>
          </a:p>
          <a:p>
            <a:endParaRPr lang="en-US" dirty="0"/>
          </a:p>
          <a:p>
            <a:r>
              <a:rPr lang="en-US" dirty="0"/>
              <a:t>Link:-</a:t>
            </a:r>
          </a:p>
          <a:p>
            <a:pPr marL="0" indent="0">
              <a:buNone/>
            </a:pPr>
            <a:r>
              <a:rPr lang="en-US" sz="1900" dirty="0">
                <a:solidFill>
                  <a:schemeClr val="accent1"/>
                </a:solidFill>
                <a:hlinkClick r:id="rId2">
                  <a:extLst>
                    <a:ext uri="{A12FA001-AC4F-418D-AE19-62706E023703}">
                      <ahyp:hlinkClr xmlns:ahyp="http://schemas.microsoft.com/office/drawing/2018/hyperlinkcolor" val="tx"/>
                    </a:ext>
                  </a:extLst>
                </a:hlinkClick>
              </a:rPr>
              <a:t>https://github.com/Osir1s-spec/coursera_capstone_project/blob/main/assets/notebook/notebook_EDA_part-2_aAf7UjQZm.ipynb</a:t>
            </a:r>
            <a:endParaRPr lang="en-US" sz="1900" dirty="0">
              <a:solidFill>
                <a:schemeClr val="accent1"/>
              </a:solidFill>
            </a:endParaRPr>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11</a:t>
            </a:fld>
            <a:endParaRPr lang="en-US"/>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06017"/>
            <a:ext cx="10515600" cy="5064357"/>
          </a:xfrm>
        </p:spPr>
        <p:txBody>
          <a:bodyPr>
            <a:normAutofit fontScale="47500" lnSpcReduction="20000"/>
          </a:bodyPr>
          <a:lstStyle/>
          <a:p>
            <a:r>
              <a:rPr lang="en-US" sz="3100" dirty="0"/>
              <a:t>Summarize performed SQL queries using bullet points</a:t>
            </a:r>
          </a:p>
          <a:p>
            <a:r>
              <a:rPr lang="en-US" sz="3100" dirty="0"/>
              <a:t>The data frames were first uploaded to IBM Database, from where we accessed them using Jupyter Notebook. </a:t>
            </a:r>
          </a:p>
          <a:p>
            <a:r>
              <a:rPr lang="en-US" sz="3100" dirty="0"/>
              <a:t>The list of queries performed using SQL are:-</a:t>
            </a:r>
          </a:p>
          <a:p>
            <a:pPr marL="514350" indent="-514350">
              <a:buFont typeface="+mj-lt"/>
              <a:buAutoNum type="arabicPeriod"/>
            </a:pPr>
            <a:r>
              <a:rPr lang="en-US" sz="3100" dirty="0"/>
              <a:t>  Displayed the names of unique launch sites in the space mission</a:t>
            </a:r>
          </a:p>
          <a:p>
            <a:pPr marL="514350" indent="-514350">
              <a:buFont typeface="+mj-lt"/>
              <a:buAutoNum type="arabicPeriod"/>
            </a:pPr>
            <a:r>
              <a:rPr lang="en-US" sz="3100" dirty="0"/>
              <a:t>Displayed 5 launch sites where their names begin with ‘CCA’</a:t>
            </a:r>
          </a:p>
          <a:p>
            <a:pPr marL="514350" indent="-514350">
              <a:buFont typeface="+mj-lt"/>
              <a:buAutoNum type="arabicPeriod"/>
            </a:pPr>
            <a:r>
              <a:rPr lang="en-US" sz="3100" dirty="0"/>
              <a:t>Displayed total payload mass carried by boosters launched by NASA (CRS)</a:t>
            </a:r>
          </a:p>
          <a:p>
            <a:pPr marL="514350" indent="-514350">
              <a:buFont typeface="+mj-lt"/>
              <a:buAutoNum type="arabicPeriod"/>
            </a:pPr>
            <a:r>
              <a:rPr lang="en-US" sz="3100" dirty="0"/>
              <a:t>Displayed average payload mass carried by booster version F9 v1.1</a:t>
            </a:r>
          </a:p>
          <a:p>
            <a:pPr marL="514350" indent="-514350">
              <a:buFont typeface="+mj-lt"/>
              <a:buAutoNum type="arabicPeriod"/>
            </a:pPr>
            <a:r>
              <a:rPr lang="en-US" sz="3100" dirty="0"/>
              <a:t>Listed the dates when successful landing outcome in ground pad was achieved</a:t>
            </a:r>
          </a:p>
          <a:p>
            <a:pPr marL="514350" indent="-514350">
              <a:buFont typeface="+mj-lt"/>
              <a:buAutoNum type="arabicPeriod"/>
            </a:pPr>
            <a:r>
              <a:rPr lang="en-US" sz="3100" dirty="0"/>
              <a:t>Listed the names of the boosters with success in drone ship and have payload mass &gt;4000 and &lt;6000</a:t>
            </a:r>
          </a:p>
          <a:p>
            <a:pPr marL="514350" indent="-514350">
              <a:buFont typeface="+mj-lt"/>
              <a:buAutoNum type="arabicPeriod"/>
            </a:pPr>
            <a:r>
              <a:rPr lang="en-US" sz="3100" dirty="0"/>
              <a:t>Listed total number of successful and failure mission outcomes</a:t>
            </a:r>
          </a:p>
          <a:p>
            <a:pPr marL="514350" indent="-514350">
              <a:buFont typeface="+mj-lt"/>
              <a:buAutoNum type="arabicPeriod"/>
            </a:pPr>
            <a:r>
              <a:rPr lang="en-US" sz="3100" dirty="0"/>
              <a:t>Listed the names of the booster versions which have carried the maximum payload mass</a:t>
            </a:r>
          </a:p>
          <a:p>
            <a:pPr marL="514350" indent="-514350">
              <a:buFont typeface="+mj-lt"/>
              <a:buAutoNum type="arabicPeriod"/>
            </a:pPr>
            <a:r>
              <a:rPr lang="en-US" sz="3100" dirty="0"/>
              <a:t>Listed the records which display the month names, failure landing outcomes in drone ship, booster versions, launch site for the months in year 2015</a:t>
            </a:r>
          </a:p>
          <a:p>
            <a:pPr marL="514350" indent="-514350">
              <a:buFont typeface="+mj-lt"/>
              <a:buAutoNum type="arabicPeriod"/>
            </a:pPr>
            <a:r>
              <a:rPr lang="en-US" sz="3100" dirty="0"/>
              <a:t>Ranked count of successful landing outcomes between 4</a:t>
            </a:r>
            <a:r>
              <a:rPr lang="en-US" sz="3100" baseline="30000" dirty="0"/>
              <a:t>th</a:t>
            </a:r>
            <a:r>
              <a:rPr lang="en-US" sz="3100" dirty="0"/>
              <a:t> June, 2010 and 20</a:t>
            </a:r>
            <a:r>
              <a:rPr lang="en-US" sz="3100" baseline="30000" dirty="0"/>
              <a:t>th</a:t>
            </a:r>
            <a:r>
              <a:rPr lang="en-US" sz="3100" dirty="0"/>
              <a:t> March, 2017 in descending order </a:t>
            </a:r>
          </a:p>
          <a:p>
            <a:pPr marL="514350" indent="-514350">
              <a:buFont typeface="+mj-lt"/>
              <a:buAutoNum type="arabicPeriod"/>
            </a:pPr>
            <a:endParaRPr lang="en-US" sz="3100" dirty="0"/>
          </a:p>
          <a:p>
            <a:r>
              <a:rPr lang="en-US" sz="3100" dirty="0"/>
              <a:t>Link:-</a:t>
            </a:r>
          </a:p>
          <a:p>
            <a:pPr marL="0" indent="0">
              <a:buNone/>
            </a:pPr>
            <a:r>
              <a:rPr lang="en-US" sz="3100" dirty="0"/>
              <a:t>      </a:t>
            </a:r>
            <a:r>
              <a:rPr lang="en-US" sz="3100" dirty="0">
                <a:solidFill>
                  <a:schemeClr val="accent1"/>
                </a:solidFill>
                <a:hlinkClick r:id="rId2">
                  <a:extLst>
                    <a:ext uri="{A12FA001-AC4F-418D-AE19-62706E023703}">
                      <ahyp:hlinkClr xmlns:ahyp="http://schemas.microsoft.com/office/drawing/2018/hyperlinkcolor" val="tx"/>
                    </a:ext>
                  </a:extLst>
                </a:hlinkClick>
              </a:rPr>
              <a:t>https://github.com/Osir1s-spec/coursera_capstone_project/blob/main/assets/notebook/notebook_EDA_with_sql_9HBNuQQp2.ipynb</a:t>
            </a:r>
            <a:endParaRPr lang="en-US" sz="3100" dirty="0">
              <a:solidFill>
                <a:schemeClr val="accent1"/>
              </a:solidFill>
            </a:endParaRPr>
          </a:p>
          <a:p>
            <a:endParaRPr lang="en-US" sz="3100" dirty="0"/>
          </a:p>
          <a:p>
            <a:endParaRPr lang="en-US" sz="3100" dirty="0"/>
          </a:p>
          <a:p>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12</a:t>
            </a:fld>
            <a:endParaRPr lang="en-US"/>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515600" cy="4665662"/>
          </a:xfrm>
        </p:spPr>
        <p:txBody>
          <a:bodyPr>
            <a:normAutofit fontScale="77500" lnSpcReduction="20000"/>
          </a:bodyPr>
          <a:lstStyle/>
          <a:p>
            <a:r>
              <a:rPr lang="en-US" dirty="0"/>
              <a:t>First we marked all the sites with a red color circle which look like a red dot when zoomed out sufficiently along with their names. </a:t>
            </a:r>
          </a:p>
          <a:p>
            <a:r>
              <a:rPr lang="en-US" dirty="0"/>
              <a:t>After all the sites were marked,  we marked all the successful and failed launches for each site on the map. </a:t>
            </a:r>
          </a:p>
          <a:p>
            <a:r>
              <a:rPr lang="en-US" dirty="0"/>
              <a:t>Each successful launch is indicated by a green marker while a failed launch is indicated by red marker.</a:t>
            </a:r>
          </a:p>
          <a:p>
            <a:r>
              <a:rPr lang="en-US" dirty="0"/>
              <a:t>Since many of these markers coincided at the same coordinates, marker clusters was created. It easily simplified the map. </a:t>
            </a:r>
          </a:p>
          <a:p>
            <a:r>
              <a:rPr lang="en-US" dirty="0"/>
              <a:t>Then finally distance between launch sites and their proximities were calculated. The shortest distance is represented by a green line denoting the proximity coordinates with a red marker. This showed which proximities were closest to the space stations.</a:t>
            </a:r>
          </a:p>
          <a:p>
            <a:r>
              <a:rPr lang="en-US" dirty="0"/>
              <a:t>Link:-</a:t>
            </a:r>
          </a:p>
          <a:p>
            <a:pPr marL="0" indent="0">
              <a:buNone/>
            </a:pPr>
            <a:r>
              <a:rPr lang="en-US" dirty="0"/>
              <a:t>    </a:t>
            </a:r>
            <a:r>
              <a:rPr lang="en-US" sz="2600" dirty="0">
                <a:solidFill>
                  <a:schemeClr val="accent1"/>
                </a:solidFill>
                <a:hlinkClick r:id="rId2">
                  <a:extLst>
                    <a:ext uri="{A12FA001-AC4F-418D-AE19-62706E023703}">
                      <ahyp:hlinkClr xmlns:ahyp="http://schemas.microsoft.com/office/drawing/2018/hyperlinkcolor" val="tx"/>
                    </a:ext>
                  </a:extLst>
                </a:hlinkClick>
              </a:rPr>
              <a:t>https://github.com/Osir1s-spec/coursera_capstone_project/blob/main/assets/notebook/notebook_Dashboard_9CPtSq2Cx.ipynb</a:t>
            </a:r>
            <a:endParaRPr lang="en-US" sz="2600" dirty="0">
              <a:solidFill>
                <a:schemeClr val="accent1"/>
              </a:solidFill>
            </a:endParaRPr>
          </a:p>
          <a:p>
            <a:endParaRPr lang="en-US" dirty="0"/>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13</a:t>
            </a:fld>
            <a:endParaRPr lang="en-US"/>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77500" lnSpcReduction="20000"/>
          </a:bodyPr>
          <a:lstStyle/>
          <a:p>
            <a:r>
              <a:rPr lang="en-US" dirty="0"/>
              <a:t>A dashboard is also included which shows the success and failure pie chart for each and all launch site, which can be selected from the dropdown menu. A scatter plot was also included with slider to plot the chart between a range of values.</a:t>
            </a:r>
          </a:p>
          <a:p>
            <a:r>
              <a:rPr lang="en-US" dirty="0"/>
              <a:t>The pie chart shows the success rate of the missions carried out between all the launch  sites and for each individual site, it shows the success and failure rate. This allows us to easily identify which site has most successful launch rate compared to the others and also tells us about their failure rates.</a:t>
            </a:r>
          </a:p>
          <a:p>
            <a:r>
              <a:rPr lang="en-US" dirty="0"/>
              <a:t>The scatter plot tells us about the  payload mass (in kgs) of all the successful launches among all the sites, and if individually selected, it tells us about the payload mass (in kgs) of each successful and failed launch.</a:t>
            </a:r>
          </a:p>
          <a:p>
            <a:endParaRPr lang="en-US" dirty="0"/>
          </a:p>
          <a:p>
            <a:r>
              <a:rPr lang="en-US" dirty="0"/>
              <a:t>Link:-</a:t>
            </a:r>
          </a:p>
          <a:p>
            <a:pPr marL="0" indent="0">
              <a:buNone/>
            </a:pPr>
            <a:r>
              <a:rPr lang="en-US" dirty="0"/>
              <a:t>   </a:t>
            </a:r>
            <a:r>
              <a:rPr lang="en-US" sz="2600" dirty="0">
                <a:solidFill>
                  <a:schemeClr val="accent1"/>
                </a:solidFill>
                <a:hlinkClick r:id="rId2">
                  <a:extLst>
                    <a:ext uri="{A12FA001-AC4F-418D-AE19-62706E023703}">
                      <ahyp:hlinkClr xmlns:ahyp="http://schemas.microsoft.com/office/drawing/2018/hyperlinkcolor" val="tx"/>
                    </a:ext>
                  </a:extLst>
                </a:hlinkClick>
              </a:rPr>
              <a:t>https://github.com/Osir1s- spec/coursera_capstone_project/blob/main/assets/notebook/dashboard_Python/spacex_dash_app_code.py</a:t>
            </a:r>
            <a:endParaRPr lang="en-US" sz="2600" dirty="0">
              <a:solidFill>
                <a:schemeClr val="accent1"/>
              </a:solidFill>
            </a:endParaRP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14</a:t>
            </a:fld>
            <a:endParaRPr lang="en-US"/>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92500" lnSpcReduction="10000"/>
          </a:bodyPr>
          <a:lstStyle/>
          <a:p>
            <a:r>
              <a:rPr lang="en-US" dirty="0"/>
              <a:t>Summarize how you built, evaluated, improved, and found the best performing classification model</a:t>
            </a:r>
          </a:p>
          <a:p>
            <a:r>
              <a:rPr lang="en-US" dirty="0"/>
              <a:t>After importing all the important libraries required, first a function was created which plots our confusion matrix. Once the data is loaded, the class column is converted to NumPy array and assigned to a variable Y. The data in X is standardized and reassigned to itself. Now we split the data in X and Y into training and testing data, after which we find the best Hyperparameter for SVM, Classification Trees and Logistic Regression. At the end , we find the best method by using the test data.</a:t>
            </a:r>
          </a:p>
          <a:p>
            <a:r>
              <a:rPr lang="en-US" dirty="0"/>
              <a:t>Link:-</a:t>
            </a:r>
          </a:p>
          <a:p>
            <a:pPr marL="0" indent="0">
              <a:buNone/>
            </a:pPr>
            <a:r>
              <a:rPr lang="en-US" dirty="0"/>
              <a:t>   </a:t>
            </a:r>
            <a:r>
              <a:rPr lang="en-US" sz="2200" dirty="0">
                <a:solidFill>
                  <a:schemeClr val="accent1"/>
                </a:solidFill>
                <a:hlinkClick r:id="rId2">
                  <a:extLst>
                    <a:ext uri="{A12FA001-AC4F-418D-AE19-62706E023703}">
                      <ahyp:hlinkClr xmlns:ahyp="http://schemas.microsoft.com/office/drawing/2018/hyperlinkcolor" val="tx"/>
                    </a:ext>
                  </a:extLst>
                </a:hlinkClick>
              </a:rPr>
              <a:t>https://github.com/Osir1s-spec/coursera_capstone_project/blob/main/assets/notebook/notebook_ML_4zdma4gG3.ipynb</a:t>
            </a:r>
            <a:endParaRPr lang="en-US" sz="2200" dirty="0">
              <a:solidFill>
                <a:schemeClr val="accent1"/>
              </a:solidFill>
            </a:endParaRPr>
          </a:p>
          <a:p>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15</a:t>
            </a:fld>
            <a:endParaRPr lang="en-US"/>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endParaRPr lang="en-US" sz="2200" dirty="0"/>
          </a:p>
          <a:p>
            <a:r>
              <a:rPr lang="en-US" sz="2200" dirty="0"/>
              <a:t>Interactive analytics demo in screenshots</a:t>
            </a:r>
          </a:p>
          <a:p>
            <a:pPr marL="0" indent="0">
              <a:buNone/>
            </a:pPr>
            <a:endParaRPr lang="en-US" sz="2200" dirty="0"/>
          </a:p>
          <a:p>
            <a:r>
              <a:rPr lang="en-US" sz="2200" dirty="0"/>
              <a:t>Predictive analysis results</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601249" y="268357"/>
            <a:ext cx="3932237" cy="1142296"/>
          </a:xfrm>
        </p:spPr>
        <p:txBody>
          <a:bodyPr>
            <a:normAutofit fontScale="90000"/>
          </a:bodyPr>
          <a:lstStyle/>
          <a:p>
            <a:r>
              <a:rPr lang="en-CA" sz="3600" b="1" dirty="0"/>
              <a:t>Flight Number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184199" y="4850213"/>
            <a:ext cx="11514158" cy="1421296"/>
          </a:xfrm>
        </p:spPr>
        <p:txBody>
          <a:bodyPr/>
          <a:lstStyle/>
          <a:p>
            <a:endParaRPr lang="en-US" dirty="0"/>
          </a:p>
          <a:p>
            <a:r>
              <a:rPr lang="en-US" dirty="0"/>
              <a:t>The scatter plot above shows all the flight number at each launch site where blue color is for class 0 and orange color is for class1.</a:t>
            </a:r>
          </a:p>
          <a:p>
            <a:r>
              <a:rPr lang="en-US" dirty="0"/>
              <a:t>From the plot we can see that there are 3 launch site in total, with Launch site CCAFS SLC 40 being used the most number of time.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18</a:t>
            </a:fld>
            <a:endParaRPr lang="en-US"/>
          </a:p>
        </p:txBody>
      </p:sp>
      <p:pic>
        <p:nvPicPr>
          <p:cNvPr id="6" name="Picture 5">
            <a:extLst>
              <a:ext uri="{FF2B5EF4-FFF2-40B4-BE49-F238E27FC236}">
                <a16:creationId xmlns:a16="http://schemas.microsoft.com/office/drawing/2014/main" id="{70FBBB7E-7AFC-4E98-8C75-6D856FE2F773}"/>
              </a:ext>
            </a:extLst>
          </p:cNvPr>
          <p:cNvPicPr>
            <a:picLocks noChangeAspect="1"/>
          </p:cNvPicPr>
          <p:nvPr/>
        </p:nvPicPr>
        <p:blipFill>
          <a:blip r:embed="rId2"/>
          <a:stretch>
            <a:fillRect/>
          </a:stretch>
        </p:blipFill>
        <p:spPr>
          <a:xfrm>
            <a:off x="27436" y="2276061"/>
            <a:ext cx="12164564" cy="2489311"/>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7" y="118070"/>
            <a:ext cx="3932237" cy="1371600"/>
          </a:xfrm>
        </p:spPr>
        <p:txBody>
          <a:bodyPr>
            <a:normAutofit/>
          </a:bodyPr>
          <a:lstStyle/>
          <a:p>
            <a:r>
              <a:rPr lang="en-CA" sz="3600" b="1" dirty="0"/>
              <a:t>Payload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4576802"/>
            <a:ext cx="10341734" cy="1943268"/>
          </a:xfrm>
        </p:spPr>
        <p:txBody>
          <a:bodyPr>
            <a:normAutofit/>
          </a:bodyPr>
          <a:lstStyle/>
          <a:p>
            <a:endParaRPr lang="en-US" dirty="0"/>
          </a:p>
          <a:p>
            <a:r>
              <a:rPr lang="en-US" dirty="0"/>
              <a:t>The scatter plot above show us the payload mass in kg carried in each mission conducted at each site with color blue showing class 0 and color orange showing class 1.  </a:t>
            </a:r>
          </a:p>
          <a:p>
            <a:r>
              <a:rPr lang="en-US" dirty="0"/>
              <a:t>From the above plot it can be seen that be for payload with mass between 2000 kg to 8000 kg, launch site CCAFS SLC 40 has been used the most and for payload above 14000 kg, launch site CCAFS SLC 40 and launch site KSC LC 39A both has been used. Whereas for payload between 8000 kg and 10000 kg, launch site VAFB SLC 4E has been used.</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19</a:t>
            </a:fld>
            <a:endParaRPr lang="en-US"/>
          </a:p>
        </p:txBody>
      </p:sp>
      <p:pic>
        <p:nvPicPr>
          <p:cNvPr id="7" name="Picture 6">
            <a:extLst>
              <a:ext uri="{FF2B5EF4-FFF2-40B4-BE49-F238E27FC236}">
                <a16:creationId xmlns:a16="http://schemas.microsoft.com/office/drawing/2014/main" id="{FCD46621-3F92-4FBC-9B2C-218FFC9A053B}"/>
              </a:ext>
            </a:extLst>
          </p:cNvPr>
          <p:cNvPicPr>
            <a:picLocks noChangeAspect="1"/>
          </p:cNvPicPr>
          <p:nvPr/>
        </p:nvPicPr>
        <p:blipFill>
          <a:blip r:embed="rId2"/>
          <a:stretch>
            <a:fillRect/>
          </a:stretch>
        </p:blipFill>
        <p:spPr>
          <a:xfrm>
            <a:off x="0" y="1790646"/>
            <a:ext cx="12192000" cy="2485180"/>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600" dirty="0"/>
              <a:t>Executive Summary</a:t>
            </a:r>
          </a:p>
          <a:p>
            <a:r>
              <a:rPr lang="en-US" sz="3600" dirty="0"/>
              <a:t>Introduction</a:t>
            </a:r>
          </a:p>
          <a:p>
            <a:r>
              <a:rPr lang="en-US" sz="3600" dirty="0"/>
              <a:t>Methodology</a:t>
            </a:r>
          </a:p>
          <a:p>
            <a:r>
              <a:rPr lang="en-US" sz="3600" dirty="0"/>
              <a:t>Results</a:t>
            </a:r>
          </a:p>
          <a:p>
            <a:r>
              <a:rPr lang="en-US" sz="3600" dirty="0"/>
              <a:t>Conclusion</a:t>
            </a:r>
          </a:p>
          <a:p>
            <a:r>
              <a:rPr lang="en-US" sz="36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531675" y="2219118"/>
            <a:ext cx="3932237" cy="3811588"/>
          </a:xfrm>
        </p:spPr>
        <p:txBody>
          <a:bodyPr>
            <a:normAutofit/>
          </a:bodyPr>
          <a:lstStyle/>
          <a:p>
            <a:endParaRPr lang="en-US" dirty="0"/>
          </a:p>
          <a:p>
            <a:endParaRPr lang="en-US" dirty="0"/>
          </a:p>
          <a:p>
            <a:r>
              <a:rPr lang="en-US" dirty="0"/>
              <a:t>The bar chart shows the mean success rate of all the missions carried out for each orbit type.</a:t>
            </a:r>
          </a:p>
          <a:p>
            <a:r>
              <a:rPr lang="en-US" dirty="0"/>
              <a:t>From the bar we can find that orbits ES-L1, GEO, HEO and SSO have the highest mean success rate. </a:t>
            </a:r>
          </a:p>
          <a:p>
            <a:r>
              <a:rPr lang="en-US" dirty="0"/>
              <a:t>Orbit SO has nearly 0 mean success rate, which can be either because no mission for that orbit were carried out or all the missions carried out for this orbit is zero.</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20</a:t>
            </a:fld>
            <a:endParaRPr lang="en-US"/>
          </a:p>
        </p:txBody>
      </p:sp>
      <p:pic>
        <p:nvPicPr>
          <p:cNvPr id="7" name="Picture 6">
            <a:extLst>
              <a:ext uri="{FF2B5EF4-FFF2-40B4-BE49-F238E27FC236}">
                <a16:creationId xmlns:a16="http://schemas.microsoft.com/office/drawing/2014/main" id="{9405E8B9-0D37-4A7F-8AAF-54271CC7CF01}"/>
              </a:ext>
            </a:extLst>
          </p:cNvPr>
          <p:cNvPicPr>
            <a:picLocks noChangeAspect="1"/>
          </p:cNvPicPr>
          <p:nvPr/>
        </p:nvPicPr>
        <p:blipFill>
          <a:blip r:embed="rId2"/>
          <a:stretch>
            <a:fillRect/>
          </a:stretch>
        </p:blipFill>
        <p:spPr>
          <a:xfrm>
            <a:off x="4471381" y="1257300"/>
            <a:ext cx="7720619" cy="4765814"/>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347869"/>
            <a:ext cx="3932237" cy="1311965"/>
          </a:xfrm>
        </p:spPr>
        <p:txBody>
          <a:bodyPr>
            <a:normAutofit fontScale="90000"/>
          </a:bodyPr>
          <a:lstStyle/>
          <a:p>
            <a:r>
              <a:rPr lang="en-CA" sz="3600" b="1" dirty="0"/>
              <a:t>Flight Number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4820478"/>
            <a:ext cx="10514012" cy="1689652"/>
          </a:xfrm>
        </p:spPr>
        <p:txBody>
          <a:bodyPr>
            <a:normAutofit/>
          </a:bodyPr>
          <a:lstStyle/>
          <a:p>
            <a:r>
              <a:rPr lang="en-US" dirty="0"/>
              <a:t>The scatter plot above shows the flight number of each orbit type mission carried out, where blue depicts class 0 and orange depicts class 1.</a:t>
            </a:r>
          </a:p>
          <a:p>
            <a:r>
              <a:rPr lang="en-US" dirty="0"/>
              <a:t>From the scatter plot we find the most of the initial flights were meant for orbit LEO, ISS, PO and GTO, where as the most recent flights were meant for GVLEO orbit. </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21</a:t>
            </a:fld>
            <a:endParaRPr lang="en-US"/>
          </a:p>
        </p:txBody>
      </p:sp>
      <p:pic>
        <p:nvPicPr>
          <p:cNvPr id="7" name="Picture 6">
            <a:extLst>
              <a:ext uri="{FF2B5EF4-FFF2-40B4-BE49-F238E27FC236}">
                <a16:creationId xmlns:a16="http://schemas.microsoft.com/office/drawing/2014/main" id="{BB8D5539-4CC0-4F8F-B303-FD1F8C2C2A36}"/>
              </a:ext>
            </a:extLst>
          </p:cNvPr>
          <p:cNvPicPr>
            <a:picLocks noChangeAspect="1"/>
          </p:cNvPicPr>
          <p:nvPr/>
        </p:nvPicPr>
        <p:blipFill>
          <a:blip r:embed="rId2"/>
          <a:stretch>
            <a:fillRect/>
          </a:stretch>
        </p:blipFill>
        <p:spPr>
          <a:xfrm>
            <a:off x="0" y="1996021"/>
            <a:ext cx="12186406" cy="2269607"/>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69605" y="477079"/>
            <a:ext cx="3932237" cy="1252330"/>
          </a:xfrm>
        </p:spPr>
        <p:txBody>
          <a:bodyPr>
            <a:normAutofit/>
          </a:bodyPr>
          <a:lstStyle/>
          <a:p>
            <a:r>
              <a:rPr lang="en-CA" sz="3600" b="1" dirty="0"/>
              <a:t>Payload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1595161" y="4750904"/>
            <a:ext cx="9129161" cy="1699592"/>
          </a:xfrm>
        </p:spPr>
        <p:txBody>
          <a:bodyPr>
            <a:normAutofit/>
          </a:bodyPr>
          <a:lstStyle/>
          <a:p>
            <a:endParaRPr lang="en-US" dirty="0"/>
          </a:p>
          <a:p>
            <a:r>
              <a:rPr lang="en-US" dirty="0"/>
              <a:t>The above scatter plot shows the payload mass in kg delivered for each orbit type, where blue color depicts class 0 and orange color depicts class 1. </a:t>
            </a:r>
          </a:p>
          <a:p>
            <a:r>
              <a:rPr lang="en-US" dirty="0"/>
              <a:t>From the above scatter plot  we can find that most of lighter payload (between 0 and 8000 kg) were carried for ISS and GTO orbits where as the heaviest payload (above 14000 kg) were carried out for VLEO orbit. </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22</a:t>
            </a:fld>
            <a:endParaRPr lang="en-US"/>
          </a:p>
        </p:txBody>
      </p:sp>
      <p:pic>
        <p:nvPicPr>
          <p:cNvPr id="7" name="Picture 6">
            <a:extLst>
              <a:ext uri="{FF2B5EF4-FFF2-40B4-BE49-F238E27FC236}">
                <a16:creationId xmlns:a16="http://schemas.microsoft.com/office/drawing/2014/main" id="{4CC0AF29-BA15-4488-B098-DA60E3184376}"/>
              </a:ext>
            </a:extLst>
          </p:cNvPr>
          <p:cNvPicPr>
            <a:picLocks noChangeAspect="1"/>
          </p:cNvPicPr>
          <p:nvPr/>
        </p:nvPicPr>
        <p:blipFill>
          <a:blip r:embed="rId2"/>
          <a:stretch>
            <a:fillRect/>
          </a:stretch>
        </p:blipFill>
        <p:spPr>
          <a:xfrm>
            <a:off x="1" y="2019041"/>
            <a:ext cx="12198698" cy="2543019"/>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99423" y="329449"/>
            <a:ext cx="3932237" cy="1262270"/>
          </a:xfrm>
        </p:spPr>
        <p:txBody>
          <a:bodyPr>
            <a:normAutofit fontScale="90000"/>
          </a:bodyPr>
          <a:lstStyle/>
          <a:p>
            <a:r>
              <a:rPr lang="en-CA" sz="3600" b="1" dirty="0"/>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616226" y="4979504"/>
            <a:ext cx="10247244" cy="1800648"/>
          </a:xfrm>
        </p:spPr>
        <p:txBody>
          <a:bodyPr>
            <a:normAutofit/>
          </a:bodyPr>
          <a:lstStyle/>
          <a:p>
            <a:endParaRPr lang="en-US" dirty="0"/>
          </a:p>
          <a:p>
            <a:r>
              <a:rPr lang="en-US" dirty="0"/>
              <a:t>The above line graph shows the success rate during each year. </a:t>
            </a:r>
          </a:p>
          <a:p>
            <a:r>
              <a:rPr lang="en-US" dirty="0"/>
              <a:t>From the line graph it is seen that success rate gradually increased from 2013 to 2017, going from 0 to 0.8, and then dropped in 2018 to 0.6,  and finally reached success rate above 0.8 in 2019. </a:t>
            </a:r>
          </a:p>
          <a:p>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23</a:t>
            </a:fld>
            <a:endParaRPr lang="en-US"/>
          </a:p>
        </p:txBody>
      </p:sp>
      <p:pic>
        <p:nvPicPr>
          <p:cNvPr id="7" name="Picture 6">
            <a:extLst>
              <a:ext uri="{FF2B5EF4-FFF2-40B4-BE49-F238E27FC236}">
                <a16:creationId xmlns:a16="http://schemas.microsoft.com/office/drawing/2014/main" id="{9FBE7F69-7F1C-4898-A743-A661CEAD4CB1}"/>
              </a:ext>
            </a:extLst>
          </p:cNvPr>
          <p:cNvPicPr>
            <a:picLocks noChangeAspect="1"/>
          </p:cNvPicPr>
          <p:nvPr/>
        </p:nvPicPr>
        <p:blipFill>
          <a:blip r:embed="rId2"/>
          <a:stretch>
            <a:fillRect/>
          </a:stretch>
        </p:blipFill>
        <p:spPr>
          <a:xfrm>
            <a:off x="188341" y="1442522"/>
            <a:ext cx="10987354" cy="3705948"/>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24</a:t>
            </a:fld>
            <a:endParaRPr lang="en-US"/>
          </a:p>
        </p:txBody>
      </p:sp>
    </p:spTree>
    <p:extLst>
      <p:ext uri="{BB962C8B-B14F-4D97-AF65-F5344CB8AC3E}">
        <p14:creationId xmlns:p14="http://schemas.microsoft.com/office/powerpoint/2010/main" val="318108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020957" y="5493945"/>
            <a:ext cx="7063408" cy="1227530"/>
          </a:xfrm>
        </p:spPr>
        <p:txBody>
          <a:bodyPr>
            <a:normAutofit fontScale="92500"/>
          </a:bodyPr>
          <a:lstStyle/>
          <a:p>
            <a:pPr marL="0" indent="0">
              <a:buNone/>
            </a:pPr>
            <a:endParaRPr lang="en-US" dirty="0"/>
          </a:p>
          <a:p>
            <a:r>
              <a:rPr lang="en-US" dirty="0"/>
              <a:t>This is a list of all the launch sites used by SpaceX.</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25</a:t>
            </a:fld>
            <a:endParaRPr lang="en-US"/>
          </a:p>
        </p:txBody>
      </p:sp>
      <p:pic>
        <p:nvPicPr>
          <p:cNvPr id="6" name="Picture 5">
            <a:extLst>
              <a:ext uri="{FF2B5EF4-FFF2-40B4-BE49-F238E27FC236}">
                <a16:creationId xmlns:a16="http://schemas.microsoft.com/office/drawing/2014/main" id="{4CE245A6-7AA2-4BD2-BC69-17B79C756BDE}"/>
              </a:ext>
            </a:extLst>
          </p:cNvPr>
          <p:cNvPicPr>
            <a:picLocks noChangeAspect="1"/>
          </p:cNvPicPr>
          <p:nvPr/>
        </p:nvPicPr>
        <p:blipFill>
          <a:blip r:embed="rId2"/>
          <a:stretch>
            <a:fillRect/>
          </a:stretch>
        </p:blipFill>
        <p:spPr>
          <a:xfrm>
            <a:off x="4310269" y="1737985"/>
            <a:ext cx="2626684" cy="4057890"/>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5356341"/>
            <a:ext cx="10129548" cy="958475"/>
          </a:xfrm>
        </p:spPr>
        <p:txBody>
          <a:bodyPr>
            <a:normAutofit/>
          </a:bodyPr>
          <a:lstStyle/>
          <a:p>
            <a:r>
              <a:rPr lang="en-US" dirty="0"/>
              <a:t>The above table shows data on all the launch sites used by SpaceX whose name start with ’CCA’.</a:t>
            </a:r>
          </a:p>
          <a:p>
            <a:pPr marL="0" indent="0">
              <a:buNone/>
            </a:pPr>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pic>
        <p:nvPicPr>
          <p:cNvPr id="6" name="Picture 5">
            <a:extLst>
              <a:ext uri="{FF2B5EF4-FFF2-40B4-BE49-F238E27FC236}">
                <a16:creationId xmlns:a16="http://schemas.microsoft.com/office/drawing/2014/main" id="{79A930F4-DAC6-466F-A397-4585069A6BAB}"/>
              </a:ext>
            </a:extLst>
          </p:cNvPr>
          <p:cNvPicPr>
            <a:picLocks noChangeAspect="1"/>
          </p:cNvPicPr>
          <p:nvPr/>
        </p:nvPicPr>
        <p:blipFill>
          <a:blip r:embed="rId2"/>
          <a:stretch>
            <a:fillRect/>
          </a:stretch>
        </p:blipFill>
        <p:spPr>
          <a:xfrm>
            <a:off x="1186070" y="1628427"/>
            <a:ext cx="9571549" cy="3505504"/>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3976411"/>
            <a:ext cx="10515600" cy="1325563"/>
          </a:xfrm>
        </p:spPr>
        <p:txBody>
          <a:bodyPr>
            <a:normAutofit lnSpcReduction="10000"/>
          </a:bodyPr>
          <a:lstStyle/>
          <a:p>
            <a:pPr marL="0" indent="0">
              <a:buNone/>
            </a:pPr>
            <a:endParaRPr lang="en-US" dirty="0"/>
          </a:p>
          <a:p>
            <a:r>
              <a:rPr lang="en-US" dirty="0"/>
              <a:t>The above query shows the total payload mass delivered by NASA, which is 45596 kg.</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pic>
        <p:nvPicPr>
          <p:cNvPr id="6" name="Picture 5">
            <a:extLst>
              <a:ext uri="{FF2B5EF4-FFF2-40B4-BE49-F238E27FC236}">
                <a16:creationId xmlns:a16="http://schemas.microsoft.com/office/drawing/2014/main" id="{2DAB574D-9C77-461F-99DE-9711C9D0AE6D}"/>
              </a:ext>
            </a:extLst>
          </p:cNvPr>
          <p:cNvPicPr>
            <a:picLocks noChangeAspect="1"/>
          </p:cNvPicPr>
          <p:nvPr/>
        </p:nvPicPr>
        <p:blipFill>
          <a:blip r:embed="rId2"/>
          <a:stretch>
            <a:fillRect/>
          </a:stretch>
        </p:blipFill>
        <p:spPr>
          <a:xfrm>
            <a:off x="671581" y="1878496"/>
            <a:ext cx="10848837" cy="1989098"/>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759369" y="4035287"/>
            <a:ext cx="10515600" cy="1572488"/>
          </a:xfrm>
        </p:spPr>
        <p:txBody>
          <a:bodyPr/>
          <a:lstStyle/>
          <a:p>
            <a:pPr marL="0" indent="0">
              <a:buNone/>
            </a:pPr>
            <a:endParaRPr lang="en-US" dirty="0"/>
          </a:p>
          <a:p>
            <a:r>
              <a:rPr lang="en-US" dirty="0"/>
              <a:t>The above query shows the average payload mass carried by booster version F9 v1.1, which is 2,534 kg.</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pic>
        <p:nvPicPr>
          <p:cNvPr id="6" name="Picture 5">
            <a:extLst>
              <a:ext uri="{FF2B5EF4-FFF2-40B4-BE49-F238E27FC236}">
                <a16:creationId xmlns:a16="http://schemas.microsoft.com/office/drawing/2014/main" id="{9AD712D6-E928-4A9F-AED0-C8CD1CEF9435}"/>
              </a:ext>
            </a:extLst>
          </p:cNvPr>
          <p:cNvPicPr>
            <a:picLocks noChangeAspect="1"/>
          </p:cNvPicPr>
          <p:nvPr/>
        </p:nvPicPr>
        <p:blipFill>
          <a:blip r:embed="rId2"/>
          <a:stretch>
            <a:fillRect/>
          </a:stretch>
        </p:blipFill>
        <p:spPr>
          <a:xfrm>
            <a:off x="241274" y="1765328"/>
            <a:ext cx="11551791" cy="2093588"/>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4137301"/>
            <a:ext cx="10515600" cy="2146852"/>
          </a:xfrm>
        </p:spPr>
        <p:txBody>
          <a:bodyPr>
            <a:normAutofit/>
          </a:bodyPr>
          <a:lstStyle/>
          <a:p>
            <a:pPr marL="0" indent="0">
              <a:buNone/>
            </a:pPr>
            <a:endParaRPr lang="en-US" dirty="0"/>
          </a:p>
          <a:p>
            <a:r>
              <a:rPr lang="en-US" dirty="0"/>
              <a:t>The above query shows the date of first successful landing outcome in ground pad, which is 22</a:t>
            </a:r>
            <a:r>
              <a:rPr lang="en-US" baseline="30000" dirty="0"/>
              <a:t>nd</a:t>
            </a:r>
            <a:r>
              <a:rPr lang="en-US" dirty="0"/>
              <a:t> December, 2012.</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pic>
        <p:nvPicPr>
          <p:cNvPr id="8" name="Picture 7">
            <a:extLst>
              <a:ext uri="{FF2B5EF4-FFF2-40B4-BE49-F238E27FC236}">
                <a16:creationId xmlns:a16="http://schemas.microsoft.com/office/drawing/2014/main" id="{C48223AD-6801-4DCB-AE60-3640C89FB8A6}"/>
              </a:ext>
            </a:extLst>
          </p:cNvPr>
          <p:cNvPicPr>
            <a:picLocks noChangeAspect="1"/>
          </p:cNvPicPr>
          <p:nvPr/>
        </p:nvPicPr>
        <p:blipFill>
          <a:blip r:embed="rId2"/>
          <a:stretch>
            <a:fillRect/>
          </a:stretch>
        </p:blipFill>
        <p:spPr>
          <a:xfrm>
            <a:off x="670041" y="1918252"/>
            <a:ext cx="11217305" cy="2146852"/>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a:p>
            <a:r>
              <a:rPr lang="en-US" sz="2200" dirty="0"/>
              <a:t>Methodologies:- </a:t>
            </a:r>
          </a:p>
          <a:p>
            <a:pPr marL="0" indent="0">
              <a:buNone/>
            </a:pPr>
            <a:r>
              <a:rPr lang="en-US" sz="2200" dirty="0"/>
              <a:t>                 1.  Web Scrapping and Data Wrangling</a:t>
            </a:r>
          </a:p>
          <a:p>
            <a:pPr marL="0" indent="0">
              <a:buNone/>
            </a:pPr>
            <a:r>
              <a:rPr lang="en-US" sz="2200" dirty="0"/>
              <a:t>                 2.  EDA with SQL and visualization with Python</a:t>
            </a:r>
          </a:p>
          <a:p>
            <a:pPr marL="0" indent="0">
              <a:buNone/>
            </a:pPr>
            <a:r>
              <a:rPr lang="en-US" sz="2200" dirty="0"/>
              <a:t>                 3.  Dashboard with plotly</a:t>
            </a:r>
          </a:p>
          <a:p>
            <a:pPr marL="0" indent="0">
              <a:buNone/>
            </a:pPr>
            <a:r>
              <a:rPr lang="en-US" sz="2200" dirty="0"/>
              <a:t>                 4.  Predictive Analysis with ML</a:t>
            </a:r>
          </a:p>
          <a:p>
            <a:endParaRPr lang="en-US" sz="2200" dirty="0"/>
          </a:p>
          <a:p>
            <a:r>
              <a:rPr lang="en-US" sz="2200" dirty="0"/>
              <a:t>Summary of all results</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fontScale="90000"/>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4641574"/>
            <a:ext cx="10515600" cy="1172817"/>
          </a:xfrm>
        </p:spPr>
        <p:txBody>
          <a:bodyPr>
            <a:normAutofit fontScale="92500" lnSpcReduction="20000"/>
          </a:bodyPr>
          <a:lstStyle/>
          <a:p>
            <a:pPr marL="0" indent="0">
              <a:buNone/>
            </a:pPr>
            <a:endParaRPr lang="en-US" dirty="0"/>
          </a:p>
          <a:p>
            <a:r>
              <a:rPr lang="en-US" dirty="0"/>
              <a:t>This is a list of boosters which have success in drone ship and have payload mass greater than 4000 kg but less than 600 kg.</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pic>
        <p:nvPicPr>
          <p:cNvPr id="6" name="Picture 5">
            <a:extLst>
              <a:ext uri="{FF2B5EF4-FFF2-40B4-BE49-F238E27FC236}">
                <a16:creationId xmlns:a16="http://schemas.microsoft.com/office/drawing/2014/main" id="{899CFFED-8094-4873-A8B9-D82357033B94}"/>
              </a:ext>
            </a:extLst>
          </p:cNvPr>
          <p:cNvPicPr>
            <a:picLocks noChangeAspect="1"/>
          </p:cNvPicPr>
          <p:nvPr/>
        </p:nvPicPr>
        <p:blipFill>
          <a:blip r:embed="rId2"/>
          <a:stretch>
            <a:fillRect/>
          </a:stretch>
        </p:blipFill>
        <p:spPr>
          <a:xfrm>
            <a:off x="4585193" y="1823461"/>
            <a:ext cx="2462429" cy="2818113"/>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3709724"/>
            <a:ext cx="10515600" cy="2332302"/>
          </a:xfrm>
        </p:spPr>
        <p:txBody>
          <a:bodyPr>
            <a:normAutofit/>
          </a:bodyPr>
          <a:lstStyle/>
          <a:p>
            <a:pPr marL="0" indent="0">
              <a:buNone/>
            </a:pPr>
            <a:endParaRPr lang="en-US" dirty="0"/>
          </a:p>
          <a:p>
            <a:r>
              <a:rPr lang="en-US" dirty="0"/>
              <a:t>The above query shows the total number successful and failure mission outcome. </a:t>
            </a:r>
          </a:p>
          <a:p>
            <a:r>
              <a:rPr lang="en-US" dirty="0"/>
              <a:t>From the query we find that a total of 100 missions were carried out by SpaceX whose success and failures were determined.</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pic>
        <p:nvPicPr>
          <p:cNvPr id="8" name="Picture 7">
            <a:extLst>
              <a:ext uri="{FF2B5EF4-FFF2-40B4-BE49-F238E27FC236}">
                <a16:creationId xmlns:a16="http://schemas.microsoft.com/office/drawing/2014/main" id="{07FE697A-94E4-4D76-889F-4F12A4196717}"/>
              </a:ext>
            </a:extLst>
          </p:cNvPr>
          <p:cNvPicPr>
            <a:picLocks noChangeAspect="1"/>
          </p:cNvPicPr>
          <p:nvPr/>
        </p:nvPicPr>
        <p:blipFill>
          <a:blip r:embed="rId2"/>
          <a:stretch>
            <a:fillRect/>
          </a:stretch>
        </p:blipFill>
        <p:spPr>
          <a:xfrm>
            <a:off x="194934" y="1998512"/>
            <a:ext cx="11802132" cy="1742259"/>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981739" y="4101710"/>
            <a:ext cx="8372061" cy="1986790"/>
          </a:xfrm>
        </p:spPr>
        <p:txBody>
          <a:bodyPr/>
          <a:lstStyle/>
          <a:p>
            <a:pPr marL="0" indent="0">
              <a:buNone/>
            </a:pPr>
            <a:endParaRPr lang="en-US" dirty="0"/>
          </a:p>
          <a:p>
            <a:r>
              <a:rPr lang="en-US" dirty="0"/>
              <a:t>This is a list of all booster versions which have carried maximum payload.</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pic>
        <p:nvPicPr>
          <p:cNvPr id="6" name="Picture 5">
            <a:extLst>
              <a:ext uri="{FF2B5EF4-FFF2-40B4-BE49-F238E27FC236}">
                <a16:creationId xmlns:a16="http://schemas.microsoft.com/office/drawing/2014/main" id="{D4212439-7A4E-4F0D-809F-34910BDBFA41}"/>
              </a:ext>
            </a:extLst>
          </p:cNvPr>
          <p:cNvPicPr>
            <a:picLocks noChangeAspect="1"/>
          </p:cNvPicPr>
          <p:nvPr/>
        </p:nvPicPr>
        <p:blipFill>
          <a:blip r:embed="rId2"/>
          <a:stretch>
            <a:fillRect/>
          </a:stretch>
        </p:blipFill>
        <p:spPr>
          <a:xfrm>
            <a:off x="1145787" y="1554069"/>
            <a:ext cx="1835952" cy="5095282"/>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3283054"/>
            <a:ext cx="10515600" cy="2758972"/>
          </a:xfrm>
        </p:spPr>
        <p:txBody>
          <a:bodyPr>
            <a:normAutofit/>
          </a:bodyPr>
          <a:lstStyle/>
          <a:p>
            <a:pPr marL="0" indent="0">
              <a:buNone/>
            </a:pPr>
            <a:endParaRPr lang="en-US" dirty="0"/>
          </a:p>
          <a:p>
            <a:r>
              <a:rPr lang="en-US" dirty="0"/>
              <a:t>This is the launch record of boosters which had failure landing outcome on drone ship in the year 2015. </a:t>
            </a:r>
          </a:p>
          <a:p>
            <a:r>
              <a:rPr lang="en-US" dirty="0"/>
              <a:t>From the list we can see that the failed outcomes were carried out in the month of January and April and both of them were launched from the same site.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6" name="Picture 5">
            <a:extLst>
              <a:ext uri="{FF2B5EF4-FFF2-40B4-BE49-F238E27FC236}">
                <a16:creationId xmlns:a16="http://schemas.microsoft.com/office/drawing/2014/main" id="{13201570-AF10-46CF-A183-029B11C87C80}"/>
              </a:ext>
            </a:extLst>
          </p:cNvPr>
          <p:cNvPicPr>
            <a:picLocks noChangeAspect="1"/>
          </p:cNvPicPr>
          <p:nvPr/>
        </p:nvPicPr>
        <p:blipFill>
          <a:blip r:embed="rId2"/>
          <a:stretch>
            <a:fillRect/>
          </a:stretch>
        </p:blipFill>
        <p:spPr>
          <a:xfrm>
            <a:off x="2503985" y="1975688"/>
            <a:ext cx="6658579" cy="1612337"/>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success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199" y="4427171"/>
            <a:ext cx="10515600" cy="1929179"/>
          </a:xfrm>
        </p:spPr>
        <p:txBody>
          <a:bodyPr>
            <a:normAutofit/>
          </a:bodyPr>
          <a:lstStyle/>
          <a:p>
            <a:pPr marL="0" indent="0">
              <a:buNone/>
            </a:pPr>
            <a:endParaRPr lang="en-US" dirty="0"/>
          </a:p>
          <a:p>
            <a:r>
              <a:rPr lang="en-US" dirty="0"/>
              <a:t>The above query shows the rank of count of successful landing outcomes between the date 4</a:t>
            </a:r>
            <a:r>
              <a:rPr lang="en-US" baseline="30000" dirty="0"/>
              <a:t>th</a:t>
            </a:r>
            <a:r>
              <a:rPr lang="en-US" dirty="0"/>
              <a:t> June, 2010 and 20</a:t>
            </a:r>
            <a:r>
              <a:rPr lang="en-US" baseline="30000" dirty="0"/>
              <a:t>th</a:t>
            </a:r>
            <a:r>
              <a:rPr lang="en-US" dirty="0"/>
              <a:t> March, 2017.</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34</a:t>
            </a:fld>
            <a:endParaRPr lang="en-US"/>
          </a:p>
        </p:txBody>
      </p:sp>
      <p:pic>
        <p:nvPicPr>
          <p:cNvPr id="6" name="Picture 5">
            <a:extLst>
              <a:ext uri="{FF2B5EF4-FFF2-40B4-BE49-F238E27FC236}">
                <a16:creationId xmlns:a16="http://schemas.microsoft.com/office/drawing/2014/main" id="{79974989-D759-4781-8D77-3A7CBDA818F2}"/>
              </a:ext>
            </a:extLst>
          </p:cNvPr>
          <p:cNvPicPr>
            <a:picLocks noChangeAspect="1"/>
          </p:cNvPicPr>
          <p:nvPr/>
        </p:nvPicPr>
        <p:blipFill>
          <a:blip r:embed="rId2"/>
          <a:stretch>
            <a:fillRect/>
          </a:stretch>
        </p:blipFill>
        <p:spPr>
          <a:xfrm>
            <a:off x="518671" y="1881337"/>
            <a:ext cx="11154655" cy="2421442"/>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35</a:t>
            </a:fld>
            <a:endParaRPr lang="en-US"/>
          </a:p>
        </p:txBody>
      </p:sp>
    </p:spTree>
    <p:extLst>
      <p:ext uri="{BB962C8B-B14F-4D97-AF65-F5344CB8AC3E}">
        <p14:creationId xmlns:p14="http://schemas.microsoft.com/office/powerpoint/2010/main" val="102335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292341"/>
            <a:ext cx="10515600" cy="830782"/>
          </a:xfrm>
        </p:spPr>
        <p:txBody>
          <a:bodyPr/>
          <a:lstStyle/>
          <a:p>
            <a:r>
              <a:rPr lang="en-US" dirty="0"/>
              <a:t>&lt;Folium map screenshot 1&gt; replace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9647668" y="2802835"/>
            <a:ext cx="2468213" cy="3101009"/>
          </a:xfrm>
        </p:spPr>
        <p:txBody>
          <a:bodyPr>
            <a:normAutofit/>
          </a:bodyPr>
          <a:lstStyle/>
          <a:p>
            <a:pPr marL="0" indent="0">
              <a:buNone/>
            </a:pPr>
            <a:r>
              <a:rPr lang="en-US" dirty="0"/>
              <a:t>This map shows all the launch sites used by SpaceX, denoted by red color.</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36</a:t>
            </a:fld>
            <a:endParaRPr lang="en-US"/>
          </a:p>
        </p:txBody>
      </p:sp>
      <p:pic>
        <p:nvPicPr>
          <p:cNvPr id="6" name="Picture 5">
            <a:extLst>
              <a:ext uri="{FF2B5EF4-FFF2-40B4-BE49-F238E27FC236}">
                <a16:creationId xmlns:a16="http://schemas.microsoft.com/office/drawing/2014/main" id="{BAF0DD8F-EA5C-46C7-9EAA-FA91E6606CAE}"/>
              </a:ext>
            </a:extLst>
          </p:cNvPr>
          <p:cNvPicPr>
            <a:picLocks noChangeAspect="1"/>
          </p:cNvPicPr>
          <p:nvPr/>
        </p:nvPicPr>
        <p:blipFill>
          <a:blip r:embed="rId2"/>
          <a:stretch>
            <a:fillRect/>
          </a:stretch>
        </p:blipFill>
        <p:spPr>
          <a:xfrm>
            <a:off x="76119" y="1439678"/>
            <a:ext cx="9571549" cy="5281797"/>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718930" y="207963"/>
            <a:ext cx="10515600" cy="1325563"/>
          </a:xfrm>
        </p:spPr>
        <p:txBody>
          <a:bodyPr/>
          <a:lstStyle/>
          <a:p>
            <a:r>
              <a:rPr lang="en-US" dirty="0"/>
              <a:t>&lt;Folium map screenshot 2&gt; replace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9183756" y="2151407"/>
            <a:ext cx="2554357" cy="3587061"/>
          </a:xfrm>
        </p:spPr>
        <p:txBody>
          <a:bodyPr>
            <a:normAutofit fontScale="70000" lnSpcReduction="20000"/>
          </a:bodyPr>
          <a:lstStyle/>
          <a:p>
            <a:pPr marL="0" indent="0">
              <a:buNone/>
            </a:pPr>
            <a:endParaRPr lang="en-US" dirty="0"/>
          </a:p>
          <a:p>
            <a:r>
              <a:rPr lang="en-US" dirty="0"/>
              <a:t>Upon clicking each individual map, it will show markings shown in the picture. Here we show the markings of launch site KSC LC-39A.</a:t>
            </a:r>
          </a:p>
          <a:p>
            <a:r>
              <a:rPr lang="en-US" dirty="0"/>
              <a:t>These marking show the class of each mission where green color denote class 1 and red color denote class 0.</a:t>
            </a:r>
          </a:p>
          <a:p>
            <a:pPr marL="0" indent="0">
              <a:buNone/>
            </a:pPr>
            <a:endParaRPr lang="en-US" dirty="0"/>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6" name="Picture 5">
            <a:extLst>
              <a:ext uri="{FF2B5EF4-FFF2-40B4-BE49-F238E27FC236}">
                <a16:creationId xmlns:a16="http://schemas.microsoft.com/office/drawing/2014/main" id="{04C5A15F-017C-46D0-AA13-BAA5201E20C9}"/>
              </a:ext>
            </a:extLst>
          </p:cNvPr>
          <p:cNvPicPr>
            <a:picLocks noChangeAspect="1"/>
          </p:cNvPicPr>
          <p:nvPr/>
        </p:nvPicPr>
        <p:blipFill>
          <a:blip r:embed="rId2"/>
          <a:stretch>
            <a:fillRect/>
          </a:stretch>
        </p:blipFill>
        <p:spPr>
          <a:xfrm>
            <a:off x="0" y="1415006"/>
            <a:ext cx="9064486" cy="5442994"/>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&lt;Folium map screenshot 3&gt; replace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9530750" y="1731480"/>
            <a:ext cx="2333258" cy="4433616"/>
          </a:xfrm>
        </p:spPr>
        <p:txBody>
          <a:bodyPr>
            <a:normAutofit fontScale="85000" lnSpcReduction="20000"/>
          </a:bodyPr>
          <a:lstStyle/>
          <a:p>
            <a:r>
              <a:rPr lang="en-US" dirty="0"/>
              <a:t>As shown in the picture,  proximities of launch site CCAFS SLC 40 were found. </a:t>
            </a:r>
          </a:p>
          <a:p>
            <a:r>
              <a:rPr lang="en-US" dirty="0"/>
              <a:t>The red line show the closes highway, blue line shows the closest coastline and the green line shows the closest railway line.</a:t>
            </a:r>
          </a:p>
          <a:p>
            <a:pPr marL="0" indent="0">
              <a:buNone/>
            </a:pPr>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38</a:t>
            </a:fld>
            <a:endParaRPr lang="en-US"/>
          </a:p>
        </p:txBody>
      </p:sp>
      <p:pic>
        <p:nvPicPr>
          <p:cNvPr id="6" name="Picture 5">
            <a:extLst>
              <a:ext uri="{FF2B5EF4-FFF2-40B4-BE49-F238E27FC236}">
                <a16:creationId xmlns:a16="http://schemas.microsoft.com/office/drawing/2014/main" id="{A832CD09-47E7-412F-8B05-C19058BDCB33}"/>
              </a:ext>
            </a:extLst>
          </p:cNvPr>
          <p:cNvPicPr>
            <a:picLocks noChangeAspect="1"/>
          </p:cNvPicPr>
          <p:nvPr/>
        </p:nvPicPr>
        <p:blipFill>
          <a:blip r:embed="rId2"/>
          <a:stretch>
            <a:fillRect/>
          </a:stretch>
        </p:blipFill>
        <p:spPr>
          <a:xfrm>
            <a:off x="327992" y="1690688"/>
            <a:ext cx="9037107" cy="4433616"/>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39</a:t>
            </a:fld>
            <a:endParaRPr lang="en-US"/>
          </a:p>
        </p:txBody>
      </p:sp>
    </p:spTree>
    <p:extLst>
      <p:ext uri="{BB962C8B-B14F-4D97-AF65-F5344CB8AC3E}">
        <p14:creationId xmlns:p14="http://schemas.microsoft.com/office/powerpoint/2010/main" val="7334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IN" sz="2200" dirty="0"/>
              <a:t>There’s no company in the world which haven’t heard of SpaceX and the feats it achieved. The most notable achievement of SpaceX is that they are the first ones to have successfully landed a launched rocket back on the ground and managed to reuse the same old part for the next venture. So if any alternate company that wants to compete them needs recommendation data as on how successful they might be,  cause after all no one wants to huge amount of money on failures.</a:t>
            </a:r>
          </a:p>
          <a:p>
            <a:pPr marL="0" indent="0">
              <a:buNone/>
            </a:pPr>
            <a:r>
              <a:rPr lang="en-IN" sz="2200" dirty="0"/>
              <a:t>So we will predict if the Falcon 9, the rocket which SpaceX managed to land back successfully, in it’s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 </a:t>
            </a:r>
            <a:endParaRPr lang="en-US" sz="2200" dirty="0"/>
          </a:p>
          <a:p>
            <a:pPr marL="0" indent="0">
              <a:buNone/>
            </a:pPr>
            <a:endParaRPr lang="en-US" sz="2200" dirty="0"/>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1&gt; replace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1" y="5039138"/>
            <a:ext cx="10248420" cy="1682337"/>
          </a:xfrm>
        </p:spPr>
        <p:txBody>
          <a:bodyPr>
            <a:normAutofit fontScale="85000" lnSpcReduction="20000"/>
          </a:bodyPr>
          <a:lstStyle/>
          <a:p>
            <a:r>
              <a:rPr lang="en-US" dirty="0"/>
              <a:t>Replace &lt;Dashboard screenshot 1&gt; title with an appropriate tit</a:t>
            </a:r>
          </a:p>
          <a:p>
            <a:r>
              <a:rPr lang="en-US" dirty="0"/>
              <a:t>The pie chart above shows the success rate for all the launch sites used by SpaceX. </a:t>
            </a:r>
          </a:p>
          <a:p>
            <a:r>
              <a:rPr lang="en-US" dirty="0"/>
              <a:t>From the pie chart, it can concluded that launch site KSC LS-39A has the highest success rate compared to others.</a:t>
            </a:r>
          </a:p>
          <a:p>
            <a:pPr marL="0" indent="0">
              <a:buNone/>
            </a:pPr>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40</a:t>
            </a:fld>
            <a:endParaRPr lang="en-US"/>
          </a:p>
        </p:txBody>
      </p:sp>
      <p:pic>
        <p:nvPicPr>
          <p:cNvPr id="6" name="Picture 5">
            <a:extLst>
              <a:ext uri="{FF2B5EF4-FFF2-40B4-BE49-F238E27FC236}">
                <a16:creationId xmlns:a16="http://schemas.microsoft.com/office/drawing/2014/main" id="{3EEB9F6D-07AB-42E4-BAD8-1F5AD9A57E7C}"/>
              </a:ext>
            </a:extLst>
          </p:cNvPr>
          <p:cNvPicPr>
            <a:picLocks noChangeAspect="1"/>
          </p:cNvPicPr>
          <p:nvPr/>
        </p:nvPicPr>
        <p:blipFill>
          <a:blip r:embed="rId2"/>
          <a:stretch>
            <a:fillRect/>
          </a:stretch>
        </p:blipFill>
        <p:spPr>
          <a:xfrm>
            <a:off x="838200" y="1477724"/>
            <a:ext cx="10248421" cy="3902552"/>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2&gt; replace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927652" y="5456582"/>
            <a:ext cx="10515600" cy="899768"/>
          </a:xfrm>
        </p:spPr>
        <p:txBody>
          <a:bodyPr>
            <a:normAutofit fontScale="92500"/>
          </a:bodyPr>
          <a:lstStyle/>
          <a:p>
            <a:r>
              <a:rPr lang="en-US" dirty="0"/>
              <a:t>The above pie chart shows the success rate of launch site KSC LC-39A, which is 76.9% and is highest among all the launch sites used by SpaceX.</a:t>
            </a:r>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41</a:t>
            </a:fld>
            <a:endParaRPr lang="en-US"/>
          </a:p>
        </p:txBody>
      </p:sp>
      <p:pic>
        <p:nvPicPr>
          <p:cNvPr id="6" name="Picture 5">
            <a:extLst>
              <a:ext uri="{FF2B5EF4-FFF2-40B4-BE49-F238E27FC236}">
                <a16:creationId xmlns:a16="http://schemas.microsoft.com/office/drawing/2014/main" id="{CC07CA0F-26E3-40B7-BDD1-3CBC4ED399E8}"/>
              </a:ext>
            </a:extLst>
          </p:cNvPr>
          <p:cNvPicPr>
            <a:picLocks noChangeAspect="1"/>
          </p:cNvPicPr>
          <p:nvPr/>
        </p:nvPicPr>
        <p:blipFill>
          <a:blip r:embed="rId2"/>
          <a:stretch>
            <a:fillRect/>
          </a:stretch>
        </p:blipFill>
        <p:spPr>
          <a:xfrm>
            <a:off x="248480" y="1401418"/>
            <a:ext cx="11695040" cy="3508512"/>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3&gt;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734817" y="5270329"/>
            <a:ext cx="10515600" cy="1087024"/>
          </a:xfrm>
        </p:spPr>
        <p:txBody>
          <a:bodyPr>
            <a:normAutofit fontScale="85000" lnSpcReduction="20000"/>
          </a:bodyPr>
          <a:lstStyle/>
          <a:p>
            <a:r>
              <a:rPr lang="en-US" dirty="0"/>
              <a:t>The above scatter plot shows  the payload carried during each successful and failed missions, where each color denoted a booster version. </a:t>
            </a:r>
          </a:p>
          <a:p>
            <a:r>
              <a:rPr lang="en-US" dirty="0"/>
              <a:t>The range of payload mass can be changed by using the slider provided above.</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42</a:t>
            </a:fld>
            <a:endParaRPr lang="en-US"/>
          </a:p>
        </p:txBody>
      </p:sp>
      <p:pic>
        <p:nvPicPr>
          <p:cNvPr id="6" name="Picture 5">
            <a:extLst>
              <a:ext uri="{FF2B5EF4-FFF2-40B4-BE49-F238E27FC236}">
                <a16:creationId xmlns:a16="http://schemas.microsoft.com/office/drawing/2014/main" id="{11CBE042-44C0-477A-85F0-CEDE62012DDC}"/>
              </a:ext>
            </a:extLst>
          </p:cNvPr>
          <p:cNvPicPr>
            <a:picLocks noChangeAspect="1"/>
          </p:cNvPicPr>
          <p:nvPr/>
        </p:nvPicPr>
        <p:blipFill>
          <a:blip r:embed="rId2"/>
          <a:stretch>
            <a:fillRect/>
          </a:stretch>
        </p:blipFill>
        <p:spPr>
          <a:xfrm>
            <a:off x="520147" y="1344955"/>
            <a:ext cx="10944941" cy="3833331"/>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43</a:t>
            </a:fld>
            <a:endParaRPr lang="en-US"/>
          </a:p>
        </p:txBody>
      </p:sp>
    </p:spTree>
    <p:extLst>
      <p:ext uri="{BB962C8B-B14F-4D97-AF65-F5344CB8AC3E}">
        <p14:creationId xmlns:p14="http://schemas.microsoft.com/office/powerpoint/2010/main" val="12903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124170" y="2307259"/>
            <a:ext cx="3932237" cy="3423962"/>
          </a:xfrm>
        </p:spPr>
        <p:txBody>
          <a:bodyPr>
            <a:normAutofit/>
          </a:bodyPr>
          <a:lstStyle/>
          <a:p>
            <a:endParaRPr lang="en-US" dirty="0"/>
          </a:p>
          <a:p>
            <a:endParaRPr lang="en-US" dirty="0"/>
          </a:p>
          <a:p>
            <a:pPr marL="285750" indent="-285750">
              <a:buFont typeface="Arial" panose="020B0604020202020204" pitchFamily="34" charset="0"/>
              <a:buChar char="•"/>
            </a:pPr>
            <a:r>
              <a:rPr lang="en-US" sz="2000" dirty="0"/>
              <a:t>The bar chart here shows the accuracy comparison of different models used. </a:t>
            </a:r>
          </a:p>
          <a:p>
            <a:pPr marL="285750" indent="-285750">
              <a:buFont typeface="Arial" panose="020B0604020202020204" pitchFamily="34" charset="0"/>
              <a:buChar char="•"/>
            </a:pPr>
            <a:r>
              <a:rPr lang="en-US" sz="2000" dirty="0"/>
              <a:t>From the bar chart, we find that TREE has the best accuracy among all the models used.</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44</a:t>
            </a:fld>
            <a:endParaRPr lang="en-US"/>
          </a:p>
        </p:txBody>
      </p:sp>
      <p:pic>
        <p:nvPicPr>
          <p:cNvPr id="6" name="Picture 5">
            <a:extLst>
              <a:ext uri="{FF2B5EF4-FFF2-40B4-BE49-F238E27FC236}">
                <a16:creationId xmlns:a16="http://schemas.microsoft.com/office/drawing/2014/main" id="{64BE9E97-5508-4143-8ABE-426983F52910}"/>
              </a:ext>
            </a:extLst>
          </p:cNvPr>
          <p:cNvPicPr>
            <a:picLocks noChangeAspect="1"/>
          </p:cNvPicPr>
          <p:nvPr/>
        </p:nvPicPr>
        <p:blipFill>
          <a:blip r:embed="rId2"/>
          <a:stretch>
            <a:fillRect/>
          </a:stretch>
        </p:blipFill>
        <p:spPr>
          <a:xfrm>
            <a:off x="4618576" y="1642648"/>
            <a:ext cx="7212942" cy="4241317"/>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normAutofit/>
          </a:bodyPr>
          <a:lstStyle/>
          <a:p>
            <a:r>
              <a:rPr lang="en-US" dirty="0"/>
              <a:t>Confusion Matrix</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p:txBody>
          <a:bodyPr>
            <a:normAutofit lnSpcReduction="10000"/>
          </a:bodyPr>
          <a:lstStyle/>
          <a:p>
            <a:endParaRPr lang="en-US" dirty="0"/>
          </a:p>
          <a:p>
            <a:endParaRPr lang="en-US" dirty="0"/>
          </a:p>
          <a:p>
            <a:pPr marL="285750" indent="-285750">
              <a:buFont typeface="Arial" panose="020B0604020202020204" pitchFamily="34" charset="0"/>
              <a:buChar char="•"/>
            </a:pPr>
            <a:r>
              <a:rPr lang="en-US" sz="2000" dirty="0"/>
              <a:t>This is the confusion matrix for the TREE model as this model had the highest accuracy compared to others. </a:t>
            </a:r>
          </a:p>
          <a:p>
            <a:pPr marL="285750" indent="-285750">
              <a:buFont typeface="Arial" panose="020B0604020202020204" pitchFamily="34" charset="0"/>
              <a:buChar char="•"/>
            </a:pPr>
            <a:r>
              <a:rPr lang="en-US" sz="2000" dirty="0"/>
              <a:t>From the confusion matrix we find that the TREE model had nearly predicted accurately for most of the cases except for 3 cases, where the outcome was supposed to land but actually it did not land.</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45</a:t>
            </a:fld>
            <a:endParaRPr lang="en-US"/>
          </a:p>
        </p:txBody>
      </p:sp>
      <p:pic>
        <p:nvPicPr>
          <p:cNvPr id="7" name="Picture 6">
            <a:extLst>
              <a:ext uri="{FF2B5EF4-FFF2-40B4-BE49-F238E27FC236}">
                <a16:creationId xmlns:a16="http://schemas.microsoft.com/office/drawing/2014/main" id="{994F3E0D-C28D-41AE-B864-BE170ABB84F7}"/>
              </a:ext>
            </a:extLst>
          </p:cNvPr>
          <p:cNvPicPr>
            <a:picLocks noChangeAspect="1"/>
          </p:cNvPicPr>
          <p:nvPr/>
        </p:nvPicPr>
        <p:blipFill>
          <a:blip r:embed="rId2"/>
          <a:stretch>
            <a:fillRect/>
          </a:stretch>
        </p:blipFill>
        <p:spPr>
          <a:xfrm>
            <a:off x="6096000" y="1631929"/>
            <a:ext cx="5431138" cy="4237059"/>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62500" lnSpcReduction="20000"/>
          </a:bodyPr>
          <a:lstStyle/>
          <a:p>
            <a:r>
              <a:rPr lang="en-US" dirty="0"/>
              <a:t>One can conclude that SpaceX has used launch site CCAFS SLC 40, but they achieved most of their success on launch site KSC LC-39A, which is a massive 76.9% success rate. </a:t>
            </a:r>
          </a:p>
          <a:p>
            <a:r>
              <a:rPr lang="en-US" dirty="0"/>
              <a:t>Also it can noted that launch site KSC LC-39A has achieved a lot of success on various range of payload compared to it’s counterpart CCAFS SLC 40.</a:t>
            </a:r>
          </a:p>
          <a:p>
            <a:r>
              <a:rPr lang="en-US" dirty="0"/>
              <a:t>Most of lighter payload (between 0 and 8000 kg) were carried for ISS and GTO orbits where as the heaviest payload (above 14000 kg) were carried out for VLEO orbit. But SSO orbit had all it’s missions successful.</a:t>
            </a:r>
          </a:p>
          <a:p>
            <a:r>
              <a:rPr lang="en-US" dirty="0"/>
              <a:t>Booster Versions falling under FT category has enjoyed most success with payload in between 2000 kg to 6000 kg, but the most popular booster version.</a:t>
            </a:r>
          </a:p>
          <a:p>
            <a:r>
              <a:rPr lang="en-US" dirty="0"/>
              <a:t>For prediction of future outcomes of missions, it is seen that nearly all model had the same accuracy but TREE model had higher accuracy than others, so it is recommended that TREE model be used for future prediction. In case to be double sure if the predictions are accurate, then it is recommended to use KNN or SVM model, either of them id fine, after TREE model.</a:t>
            </a:r>
          </a:p>
          <a:p>
            <a:endParaRPr lang="en-US" dirty="0"/>
          </a:p>
          <a:p>
            <a:pPr marL="0" indent="0">
              <a:buNone/>
            </a:pP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46</a:t>
            </a:fld>
            <a:endParaRPr lang="en-US"/>
          </a:p>
        </p:txBody>
      </p:sp>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043341"/>
            <a:ext cx="6809509" cy="4208372"/>
          </a:xfrm>
        </p:spPr>
        <p:txBody>
          <a:bodyPr>
            <a:normAutofit fontScale="55000" lnSpcReduction="20000"/>
          </a:bodyPr>
          <a:lstStyle/>
          <a:p>
            <a:endParaRPr lang="en-US" dirty="0">
              <a:solidFill>
                <a:schemeClr val="accent1"/>
              </a:solidFill>
              <a:hlinkClick r:id="rId2">
                <a:extLst>
                  <a:ext uri="{A12FA001-AC4F-418D-AE19-62706E023703}">
                    <ahyp:hlinkClr xmlns:ahyp="http://schemas.microsoft.com/office/drawing/2018/hyperlinkcolor" val="tx"/>
                  </a:ext>
                </a:extLst>
              </a:hlinkClick>
            </a:endParaRPr>
          </a:p>
          <a:p>
            <a:pPr marL="0" indent="0">
              <a:buNone/>
            </a:pPr>
            <a:r>
              <a:rPr lang="en-US" sz="5000" dirty="0">
                <a:solidFill>
                  <a:schemeClr val="accent1"/>
                </a:solidFill>
                <a:hlinkClick r:id="rId2">
                  <a:extLst>
                    <a:ext uri="{A12FA001-AC4F-418D-AE19-62706E023703}">
                      <ahyp:hlinkClr xmlns:ahyp="http://schemas.microsoft.com/office/drawing/2018/hyperlinkcolor" val="tx"/>
                    </a:ext>
                  </a:extLst>
                </a:hlinkClick>
              </a:rPr>
              <a:t>The following links were used while creating the dashboard:-</a:t>
            </a:r>
          </a:p>
          <a:p>
            <a:r>
              <a:rPr lang="en-US" dirty="0">
                <a:solidFill>
                  <a:schemeClr val="accent1"/>
                </a:solidFill>
                <a:hlinkClick r:id="rId2">
                  <a:extLst>
                    <a:ext uri="{A12FA001-AC4F-418D-AE19-62706E023703}">
                      <ahyp:hlinkClr xmlns:ahyp="http://schemas.microsoft.com/office/drawing/2018/hyperlinkcolor" val="tx"/>
                    </a:ext>
                  </a:extLst>
                </a:hlinkClick>
              </a:rPr>
              <a:t>https://dash.plotly.com/dash-core-components/dropdown?utm_medium=Exinfluencer&amp;utm_source=Exinfluencer&amp;utm_content=000026UJ&amp;utm_term=10006555&amp;utm_id=NA-SkillsNetwork-Channel-SkillsNetworkCoursesIBMDS0321ENSkillsNetwork26802033-2021-01-01</a:t>
            </a:r>
            <a:endParaRPr lang="en-US" dirty="0">
              <a:solidFill>
                <a:schemeClr val="accent1"/>
              </a:solidFill>
            </a:endParaRPr>
          </a:p>
          <a:p>
            <a:r>
              <a:rPr lang="en-US" dirty="0">
                <a:solidFill>
                  <a:schemeClr val="accent1"/>
                </a:solidFill>
                <a:hlinkClick r:id="rId3">
                  <a:extLst>
                    <a:ext uri="{A12FA001-AC4F-418D-AE19-62706E023703}">
                      <ahyp:hlinkClr xmlns:ahyp="http://schemas.microsoft.com/office/drawing/2018/hyperlinkcolor" val="tx"/>
                    </a:ext>
                  </a:extLst>
                </a:hlinkClick>
              </a:rPr>
              <a:t>https://dash.plotly.com/dash-core-components/rangeslider?utm_medium=Exinfluencer&amp;utm_source=Exinfluencer&amp;utm_content=000026UJ&amp;utm_term=10006555&amp;utm_id=NA-SkillsNetwork-Channel-SkillsNetworkCoursesIBMDS0321ENSkillsNetwork26802033-2021-01-01</a:t>
            </a:r>
            <a:endParaRPr lang="en-US" dirty="0">
              <a:solidFill>
                <a:schemeClr val="accent1"/>
              </a:solidFill>
            </a:endParaRPr>
          </a:p>
          <a:p>
            <a:r>
              <a:rPr lang="en-US" dirty="0">
                <a:solidFill>
                  <a:schemeClr val="accent1"/>
                </a:solidFill>
                <a:hlinkClick r:id="rId4">
                  <a:extLst>
                    <a:ext uri="{A12FA001-AC4F-418D-AE19-62706E023703}">
                      <ahyp:hlinkClr xmlns:ahyp="http://schemas.microsoft.com/office/drawing/2018/hyperlinkcolor" val="tx"/>
                    </a:ext>
                  </a:extLst>
                </a:hlinkClick>
              </a:rPr>
              <a:t>https://plotly.com/python/pie-charts/?utm_medium=Exinfluencer&amp;utm_source=Exinfluencer&amp;utm_content=000026UJ&amp;utm_term=10006555&amp;utm_id=NA-SkillsNetwork-Channel-SkillsNetworkCoursesIBMDS0321ENSkillsNetwork26802033-2021-01-01</a:t>
            </a:r>
            <a:endParaRPr lang="en-US" dirty="0">
              <a:solidFill>
                <a:schemeClr val="accent1"/>
              </a:solidFill>
            </a:endParaRPr>
          </a:p>
          <a:p>
            <a:r>
              <a:rPr lang="en-US" dirty="0">
                <a:solidFill>
                  <a:schemeClr val="accent1"/>
                </a:solidFill>
                <a:hlinkClick r:id="rId5">
                  <a:extLst>
                    <a:ext uri="{A12FA001-AC4F-418D-AE19-62706E023703}">
                      <ahyp:hlinkClr xmlns:ahyp="http://schemas.microsoft.com/office/drawing/2018/hyperlinkcolor" val="tx"/>
                    </a:ext>
                  </a:extLst>
                </a:hlinkClick>
              </a:rPr>
              <a:t>https://plotly.com/python/line-and-scatter/?utm_medium=Exinfluencer&amp;utm_source=Exinfluencer&amp;utm_content=000026UJ&amp;utm_term=10006555&amp;utm_id=NA-SkillsNetwork-Channel-SkillsNetworkCoursesIBMDS0321ENSkillsNetwork26802033-2021-01-01</a:t>
            </a:r>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6">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collection methodology:</a:t>
            </a:r>
          </a:p>
          <a:p>
            <a:pPr lvl="1"/>
            <a:r>
              <a:rPr lang="en-US" sz="1800" dirty="0"/>
              <a:t>After making a GET request to the SpaceX API and cleaned the data. Then requested Falcon 9 wiki Page and used BeautifulSoup to extract necessary Data and tables from the webpage.</a:t>
            </a:r>
          </a:p>
          <a:p>
            <a:endParaRPr lang="en-US" sz="2200" dirty="0"/>
          </a:p>
          <a:p>
            <a:r>
              <a:rPr lang="en-US" sz="2200" dirty="0"/>
              <a:t>Perform data wrangling</a:t>
            </a:r>
          </a:p>
          <a:p>
            <a:pPr lvl="1"/>
            <a:r>
              <a:rPr lang="en-US" sz="1800" dirty="0"/>
              <a:t>Once the Data was collected, Data Frames were made from the collected data, the data was reformatted to ensure homogeneity in the same Columns and the missing vales were dealt with appropriate methods.</a:t>
            </a:r>
          </a:p>
          <a:p>
            <a:endParaRPr lang="en-US" sz="2200" dirty="0"/>
          </a:p>
          <a:p>
            <a:r>
              <a:rPr lang="en-US" sz="2200" dirty="0"/>
              <a:t>Perform exploratory data analysis (EDA) using visualization and SQL</a:t>
            </a:r>
          </a:p>
          <a:p>
            <a:endParaRPr lang="en-US" sz="2200" dirty="0"/>
          </a:p>
          <a:p>
            <a:r>
              <a:rPr lang="en-US" sz="2200" dirty="0"/>
              <a:t>Perform interactive visual analytics using Folium and Plotly Dash</a:t>
            </a:r>
          </a:p>
          <a:p>
            <a:endParaRPr lang="en-US" sz="2200" dirty="0"/>
          </a:p>
          <a:p>
            <a:r>
              <a:rPr lang="en-US" sz="2200" dirty="0"/>
              <a:t>Perform predictive analysis using classification models</a:t>
            </a:r>
          </a:p>
          <a:p>
            <a:pPr lvl="1"/>
            <a:r>
              <a:rPr lang="en-US" sz="1800" dirty="0"/>
              <a:t>How to build, tune, evaluate classification models</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63399"/>
            <a:ext cx="10515600" cy="3699567"/>
          </a:xfrm>
        </p:spPr>
        <p:txBody>
          <a:bodyPr/>
          <a:lstStyle/>
          <a:p>
            <a:r>
              <a:rPr lang="en-US" dirty="0"/>
              <a:t>The Data was collected from do different Sources. In the first one a request was made to the SpaceX API, and then the Data for the Data Frames was collected. As for the second one, a request was made for the Falcon9 Launch HTML page as an HTTP response, from there the data and tables were extracted using BeautifulSoup. After the extraction of data, certain operations known as Data Wrangling were made to filter the data and find certain fields.</a:t>
            </a:r>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sp>
        <p:nvSpPr>
          <p:cNvPr id="3" name="Oval 2">
            <a:extLst>
              <a:ext uri="{FF2B5EF4-FFF2-40B4-BE49-F238E27FC236}">
                <a16:creationId xmlns:a16="http://schemas.microsoft.com/office/drawing/2014/main" id="{41401982-5808-4BD4-B6B9-BFF3A40B86E8}"/>
              </a:ext>
            </a:extLst>
          </p:cNvPr>
          <p:cNvSpPr/>
          <p:nvPr/>
        </p:nvSpPr>
        <p:spPr>
          <a:xfrm>
            <a:off x="924339" y="4432852"/>
            <a:ext cx="1956146" cy="1923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Used GET request to request SpaceX Launch Data</a:t>
            </a:r>
          </a:p>
        </p:txBody>
      </p:sp>
      <p:cxnSp>
        <p:nvCxnSpPr>
          <p:cNvPr id="14" name="Straight Arrow Connector 13">
            <a:extLst>
              <a:ext uri="{FF2B5EF4-FFF2-40B4-BE49-F238E27FC236}">
                <a16:creationId xmlns:a16="http://schemas.microsoft.com/office/drawing/2014/main" id="{72710D24-331A-45A3-85CA-61A3FBEB3EF1}"/>
              </a:ext>
            </a:extLst>
          </p:cNvPr>
          <p:cNvCxnSpPr>
            <a:cxnSpLocks/>
            <a:stCxn id="3" idx="6"/>
          </p:cNvCxnSpPr>
          <p:nvPr/>
        </p:nvCxnSpPr>
        <p:spPr>
          <a:xfrm flipV="1">
            <a:off x="2880485" y="5393831"/>
            <a:ext cx="751853" cy="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DCB9C5-651F-43C8-95E8-DC417FD727CD}"/>
              </a:ext>
            </a:extLst>
          </p:cNvPr>
          <p:cNvCxnSpPr>
            <a:cxnSpLocks/>
            <a:stCxn id="25" idx="6"/>
            <a:endCxn id="29" idx="2"/>
          </p:cNvCxnSpPr>
          <p:nvPr/>
        </p:nvCxnSpPr>
        <p:spPr>
          <a:xfrm flipV="1">
            <a:off x="5477702" y="5390256"/>
            <a:ext cx="867606" cy="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971B9F-C75E-4CFA-B2E2-D61FCE212293}"/>
              </a:ext>
            </a:extLst>
          </p:cNvPr>
          <p:cNvCxnSpPr>
            <a:cxnSpLocks/>
            <a:stCxn id="29" idx="6"/>
            <a:endCxn id="36" idx="2"/>
          </p:cNvCxnSpPr>
          <p:nvPr/>
        </p:nvCxnSpPr>
        <p:spPr>
          <a:xfrm flipV="1">
            <a:off x="8190672" y="5390255"/>
            <a:ext cx="9533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71AEE0F-5CEF-45E6-8FC4-280E222A07E1}"/>
              </a:ext>
            </a:extLst>
          </p:cNvPr>
          <p:cNvSpPr/>
          <p:nvPr/>
        </p:nvSpPr>
        <p:spPr>
          <a:xfrm>
            <a:off x="3632338" y="4584758"/>
            <a:ext cx="1845364" cy="16144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Extracted Necessary Data</a:t>
            </a:r>
          </a:p>
        </p:txBody>
      </p:sp>
      <p:sp>
        <p:nvSpPr>
          <p:cNvPr id="29" name="Oval 28">
            <a:extLst>
              <a:ext uri="{FF2B5EF4-FFF2-40B4-BE49-F238E27FC236}">
                <a16:creationId xmlns:a16="http://schemas.microsoft.com/office/drawing/2014/main" id="{9DC6A774-C11A-4E20-AADB-87FBECD7638C}"/>
              </a:ext>
            </a:extLst>
          </p:cNvPr>
          <p:cNvSpPr/>
          <p:nvPr/>
        </p:nvSpPr>
        <p:spPr>
          <a:xfrm>
            <a:off x="6345308" y="4584758"/>
            <a:ext cx="1845364" cy="1610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Filtered the Extracted Data</a:t>
            </a:r>
          </a:p>
        </p:txBody>
      </p:sp>
      <p:sp>
        <p:nvSpPr>
          <p:cNvPr id="36" name="Oval 35">
            <a:extLst>
              <a:ext uri="{FF2B5EF4-FFF2-40B4-BE49-F238E27FC236}">
                <a16:creationId xmlns:a16="http://schemas.microsoft.com/office/drawing/2014/main" id="{3DF14AA9-43A5-4910-B1C1-AFD4196871BF}"/>
              </a:ext>
            </a:extLst>
          </p:cNvPr>
          <p:cNvSpPr/>
          <p:nvPr/>
        </p:nvSpPr>
        <p:spPr>
          <a:xfrm>
            <a:off x="9144000" y="4602441"/>
            <a:ext cx="1665009" cy="1575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Wrangling</a:t>
            </a: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lstStyle/>
          <a:p>
            <a:r>
              <a:rPr lang="en-US" dirty="0"/>
              <a:t>Data collection – SpaceX API</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839788" y="2057400"/>
            <a:ext cx="3932237" cy="3995530"/>
          </a:xfrm>
        </p:spPr>
        <p:txBody>
          <a:bodyPr>
            <a:normAutofit lnSpcReduction="10000"/>
          </a:bodyPr>
          <a:lstStyle/>
          <a:p>
            <a:endParaRPr lang="en-US" dirty="0"/>
          </a:p>
          <a:p>
            <a:pPr marL="285750" indent="-285750">
              <a:buFont typeface="Arial" panose="020B0604020202020204" pitchFamily="34" charset="0"/>
              <a:buChar char="•"/>
            </a:pPr>
            <a:r>
              <a:rPr lang="en-US" dirty="0"/>
              <a:t>Made a get request to the SpaceX API.</a:t>
            </a:r>
          </a:p>
          <a:p>
            <a:pPr marL="285750" indent="-285750">
              <a:buFont typeface="Arial" panose="020B0604020202020204" pitchFamily="34" charset="0"/>
              <a:buChar char="•"/>
            </a:pPr>
            <a:r>
              <a:rPr lang="en-US" dirty="0"/>
              <a:t>Made  static response object to make the requested JSON result more consistent.</a:t>
            </a:r>
          </a:p>
          <a:p>
            <a:pPr marL="285750" indent="-285750">
              <a:buFont typeface="Arial" panose="020B0604020202020204" pitchFamily="34" charset="0"/>
              <a:buChar char="•"/>
            </a:pPr>
            <a:r>
              <a:rPr lang="en-US" dirty="0"/>
              <a:t>Data required (like rocket data, launchpad data, payload mass data, etc.) were extracted.</a:t>
            </a:r>
          </a:p>
          <a:p>
            <a:pPr marL="285750" indent="-285750">
              <a:buFont typeface="Arial" panose="020B0604020202020204" pitchFamily="34" charset="0"/>
              <a:buChar char="•"/>
            </a:pPr>
            <a:r>
              <a:rPr lang="en-US" dirty="0"/>
              <a:t>After extracting the data, data frames was created using Pandas.</a:t>
            </a:r>
          </a:p>
          <a:p>
            <a:pPr marL="285750" indent="-285750">
              <a:buFont typeface="Arial" panose="020B0604020202020204" pitchFamily="34" charset="0"/>
              <a:buChar char="•"/>
            </a:pPr>
            <a:endParaRPr lang="en-US" dirty="0"/>
          </a:p>
          <a:p>
            <a:r>
              <a:rPr lang="en-US" dirty="0"/>
              <a:t>Link:-</a:t>
            </a:r>
          </a:p>
          <a:p>
            <a:r>
              <a:rPr lang="en-US" dirty="0">
                <a:solidFill>
                  <a:schemeClr val="accent1"/>
                </a:solidFill>
                <a:hlinkClick r:id="rId2">
                  <a:extLst>
                    <a:ext uri="{A12FA001-AC4F-418D-AE19-62706E023703}">
                      <ahyp:hlinkClr xmlns:ahyp="http://schemas.microsoft.com/office/drawing/2018/hyperlinkcolor" val="tx"/>
                    </a:ext>
                  </a:extLst>
                </a:hlinkClick>
              </a:rPr>
              <a:t>https://github.com/Osir1s-spec/coursera_capstone_project/blob/main/assets/notebook/notebook_Capstone_Project_VzjrkHTzY.ipynb</a:t>
            </a:r>
            <a:endParaRPr lang="en-US" dirty="0">
              <a:solidFill>
                <a:schemeClr val="accent1"/>
              </a:solidFill>
            </a:endParaRP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a:p>
        </p:txBody>
      </p:sp>
      <p:sp>
        <p:nvSpPr>
          <p:cNvPr id="4" name="Oval 3">
            <a:extLst>
              <a:ext uri="{FF2B5EF4-FFF2-40B4-BE49-F238E27FC236}">
                <a16:creationId xmlns:a16="http://schemas.microsoft.com/office/drawing/2014/main" id="{670135FA-42A8-472C-8537-A90ADA9C5194}"/>
              </a:ext>
            </a:extLst>
          </p:cNvPr>
          <p:cNvSpPr/>
          <p:nvPr/>
        </p:nvSpPr>
        <p:spPr>
          <a:xfrm>
            <a:off x="6217342" y="457200"/>
            <a:ext cx="1997765" cy="1361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Used GET request to get SpaceX Launch Data</a:t>
            </a:r>
          </a:p>
        </p:txBody>
      </p:sp>
      <p:sp>
        <p:nvSpPr>
          <p:cNvPr id="9" name="Oval 8">
            <a:extLst>
              <a:ext uri="{FF2B5EF4-FFF2-40B4-BE49-F238E27FC236}">
                <a16:creationId xmlns:a16="http://schemas.microsoft.com/office/drawing/2014/main" id="{34E1DD96-6EFD-41E1-9ABB-018850334493}"/>
              </a:ext>
            </a:extLst>
          </p:cNvPr>
          <p:cNvSpPr/>
          <p:nvPr/>
        </p:nvSpPr>
        <p:spPr>
          <a:xfrm>
            <a:off x="6217341" y="2492203"/>
            <a:ext cx="1997765" cy="1470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Used Static Response Object</a:t>
            </a:r>
          </a:p>
        </p:txBody>
      </p:sp>
      <p:sp>
        <p:nvSpPr>
          <p:cNvPr id="10" name="Oval 9">
            <a:extLst>
              <a:ext uri="{FF2B5EF4-FFF2-40B4-BE49-F238E27FC236}">
                <a16:creationId xmlns:a16="http://schemas.microsoft.com/office/drawing/2014/main" id="{EFB18062-3057-4A04-B5C9-2E4C0454FE49}"/>
              </a:ext>
            </a:extLst>
          </p:cNvPr>
          <p:cNvSpPr/>
          <p:nvPr/>
        </p:nvSpPr>
        <p:spPr>
          <a:xfrm>
            <a:off x="6217340" y="4811297"/>
            <a:ext cx="1997765" cy="1316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Decoded response content as JSON</a:t>
            </a:r>
          </a:p>
        </p:txBody>
      </p:sp>
      <p:sp>
        <p:nvSpPr>
          <p:cNvPr id="11" name="Oval 10">
            <a:extLst>
              <a:ext uri="{FF2B5EF4-FFF2-40B4-BE49-F238E27FC236}">
                <a16:creationId xmlns:a16="http://schemas.microsoft.com/office/drawing/2014/main" id="{45AEEAE8-6374-4D24-B7AB-3D86F3449823}"/>
              </a:ext>
            </a:extLst>
          </p:cNvPr>
          <p:cNvSpPr/>
          <p:nvPr/>
        </p:nvSpPr>
        <p:spPr>
          <a:xfrm>
            <a:off x="9421466" y="4734234"/>
            <a:ext cx="1779934" cy="1470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Collected the Data on SpaceX rockets.</a:t>
            </a:r>
          </a:p>
        </p:txBody>
      </p:sp>
      <p:cxnSp>
        <p:nvCxnSpPr>
          <p:cNvPr id="14" name="Straight Arrow Connector 13">
            <a:extLst>
              <a:ext uri="{FF2B5EF4-FFF2-40B4-BE49-F238E27FC236}">
                <a16:creationId xmlns:a16="http://schemas.microsoft.com/office/drawing/2014/main" id="{30F5CCB6-3159-427F-9CDA-0B8E61477210}"/>
              </a:ext>
            </a:extLst>
          </p:cNvPr>
          <p:cNvCxnSpPr>
            <a:stCxn id="4" idx="4"/>
            <a:endCxn id="9" idx="0"/>
          </p:cNvCxnSpPr>
          <p:nvPr/>
        </p:nvCxnSpPr>
        <p:spPr>
          <a:xfrm flipH="1">
            <a:off x="7216224" y="1818861"/>
            <a:ext cx="1" cy="673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5F8AEF-7782-4BE2-8BC7-7BBB8A19A4E2}"/>
              </a:ext>
            </a:extLst>
          </p:cNvPr>
          <p:cNvCxnSpPr>
            <a:stCxn id="9" idx="4"/>
            <a:endCxn id="10" idx="0"/>
          </p:cNvCxnSpPr>
          <p:nvPr/>
        </p:nvCxnSpPr>
        <p:spPr>
          <a:xfrm flipH="1">
            <a:off x="7216223" y="3963194"/>
            <a:ext cx="1" cy="848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4198F3-E2B4-46E0-903C-1B52A35BC655}"/>
              </a:ext>
            </a:extLst>
          </p:cNvPr>
          <p:cNvCxnSpPr>
            <a:stCxn id="10" idx="6"/>
            <a:endCxn id="11" idx="2"/>
          </p:cNvCxnSpPr>
          <p:nvPr/>
        </p:nvCxnSpPr>
        <p:spPr>
          <a:xfrm>
            <a:off x="8215105" y="5469730"/>
            <a:ext cx="120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lstStyle/>
          <a:p>
            <a:r>
              <a:rPr lang="en-US" dirty="0"/>
              <a:t>Data collection – Web scraping</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839787" y="2057400"/>
            <a:ext cx="4298741" cy="3811588"/>
          </a:xfrm>
        </p:spPr>
        <p:txBody>
          <a:bodyPr>
            <a:normAutofit fontScale="92500" lnSpcReduction="20000"/>
          </a:bodyPr>
          <a:lstStyle/>
          <a:p>
            <a:endParaRPr lang="en-US" dirty="0"/>
          </a:p>
          <a:p>
            <a:pPr marL="285750" indent="-285750">
              <a:buFont typeface="Arial" panose="020B0604020202020204" pitchFamily="34" charset="0"/>
              <a:buChar char="•"/>
            </a:pPr>
            <a:r>
              <a:rPr lang="en-US" dirty="0"/>
              <a:t>HTTP GET method was used to request the Falcon9 Launch HTML page as an HTTP response.</a:t>
            </a:r>
          </a:p>
          <a:p>
            <a:pPr marL="285750" indent="-285750">
              <a:buFont typeface="Arial" panose="020B0604020202020204" pitchFamily="34" charset="0"/>
              <a:buChar char="•"/>
            </a:pPr>
            <a:r>
              <a:rPr lang="en-US" dirty="0"/>
              <a:t>A BeautifulSoup object was created from the HTML response.</a:t>
            </a:r>
          </a:p>
          <a:p>
            <a:pPr marL="285750" indent="-285750">
              <a:buFont typeface="Arial" panose="020B0604020202020204" pitchFamily="34" charset="0"/>
              <a:buChar char="•"/>
            </a:pPr>
            <a:r>
              <a:rPr lang="en-US" dirty="0"/>
              <a:t>Columns required (like Flight No., Launch Site, Payload, Payload Mass, etc.) were extracted from the tables present on the HTML response.</a:t>
            </a:r>
          </a:p>
          <a:p>
            <a:pPr marL="285750" indent="-285750">
              <a:buFont typeface="Arial" panose="020B0604020202020204" pitchFamily="34" charset="0"/>
              <a:buChar char="•"/>
            </a:pPr>
            <a:r>
              <a:rPr lang="en-US" dirty="0"/>
              <a:t>Data Frame was created from the data extracted from the tables using pandas.</a:t>
            </a:r>
          </a:p>
          <a:p>
            <a:endParaRPr lang="en-US" dirty="0"/>
          </a:p>
          <a:p>
            <a:r>
              <a:rPr lang="en-US" dirty="0"/>
              <a:t>Link:-</a:t>
            </a:r>
          </a:p>
          <a:p>
            <a:r>
              <a:rPr lang="en-US" dirty="0">
                <a:solidFill>
                  <a:schemeClr val="accent1"/>
                </a:solidFill>
                <a:hlinkClick r:id="rId2">
                  <a:extLst>
                    <a:ext uri="{A12FA001-AC4F-418D-AE19-62706E023703}">
                      <ahyp:hlinkClr xmlns:ahyp="http://schemas.microsoft.com/office/drawing/2018/hyperlinkcolor" val="tx"/>
                    </a:ext>
                  </a:extLst>
                </a:hlinkClick>
              </a:rPr>
              <a:t>https://github.com/Osir1s-spec/coursera_capstone_project/blob/main/assets/notebook/notebook_Applied_Data_Science_Capstone_ktoVfTUAx.ipynb</a:t>
            </a:r>
            <a:endParaRPr lang="en-US" dirty="0">
              <a:solidFill>
                <a:schemeClr val="accent1"/>
              </a:solidFill>
            </a:endParaRP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a:p>
        </p:txBody>
      </p:sp>
      <p:sp>
        <p:nvSpPr>
          <p:cNvPr id="4" name="Oval 3">
            <a:extLst>
              <a:ext uri="{FF2B5EF4-FFF2-40B4-BE49-F238E27FC236}">
                <a16:creationId xmlns:a16="http://schemas.microsoft.com/office/drawing/2014/main" id="{00E81D04-880C-4B0E-AD3D-20B729651AED}"/>
              </a:ext>
            </a:extLst>
          </p:cNvPr>
          <p:cNvSpPr/>
          <p:nvPr/>
        </p:nvSpPr>
        <p:spPr>
          <a:xfrm>
            <a:off x="6096000" y="457200"/>
            <a:ext cx="2138153" cy="1431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Requested Falcon9 Launch Wiki Page</a:t>
            </a:r>
          </a:p>
        </p:txBody>
      </p:sp>
      <p:sp>
        <p:nvSpPr>
          <p:cNvPr id="7" name="Oval 6">
            <a:extLst>
              <a:ext uri="{FF2B5EF4-FFF2-40B4-BE49-F238E27FC236}">
                <a16:creationId xmlns:a16="http://schemas.microsoft.com/office/drawing/2014/main" id="{F388037B-5058-4E3D-9162-FA240E30C858}"/>
              </a:ext>
            </a:extLst>
          </p:cNvPr>
          <p:cNvSpPr/>
          <p:nvPr/>
        </p:nvSpPr>
        <p:spPr>
          <a:xfrm>
            <a:off x="6095999" y="2323273"/>
            <a:ext cx="2138153" cy="1540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Used Beautiful Soup to represent html data</a:t>
            </a:r>
          </a:p>
        </p:txBody>
      </p:sp>
      <p:sp>
        <p:nvSpPr>
          <p:cNvPr id="8" name="Oval 7">
            <a:extLst>
              <a:ext uri="{FF2B5EF4-FFF2-40B4-BE49-F238E27FC236}">
                <a16:creationId xmlns:a16="http://schemas.microsoft.com/office/drawing/2014/main" id="{4699E971-45E5-464C-8F97-828767ED7FB4}"/>
              </a:ext>
            </a:extLst>
          </p:cNvPr>
          <p:cNvSpPr/>
          <p:nvPr/>
        </p:nvSpPr>
        <p:spPr>
          <a:xfrm>
            <a:off x="6095999" y="4271307"/>
            <a:ext cx="2138153" cy="1540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Extracted Necessary  Data and table from the webpage</a:t>
            </a:r>
          </a:p>
        </p:txBody>
      </p:sp>
      <p:sp>
        <p:nvSpPr>
          <p:cNvPr id="9" name="Oval 8">
            <a:extLst>
              <a:ext uri="{FF2B5EF4-FFF2-40B4-BE49-F238E27FC236}">
                <a16:creationId xmlns:a16="http://schemas.microsoft.com/office/drawing/2014/main" id="{2B3FC80A-C7B5-44EE-8468-52E0C7D5F956}"/>
              </a:ext>
            </a:extLst>
          </p:cNvPr>
          <p:cNvSpPr/>
          <p:nvPr/>
        </p:nvSpPr>
        <p:spPr>
          <a:xfrm>
            <a:off x="9062210" y="4248977"/>
            <a:ext cx="2138153" cy="15852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Created Data Frame from the extracted table</a:t>
            </a:r>
          </a:p>
        </p:txBody>
      </p:sp>
      <p:cxnSp>
        <p:nvCxnSpPr>
          <p:cNvPr id="11" name="Straight Arrow Connector 10">
            <a:extLst>
              <a:ext uri="{FF2B5EF4-FFF2-40B4-BE49-F238E27FC236}">
                <a16:creationId xmlns:a16="http://schemas.microsoft.com/office/drawing/2014/main" id="{0385E517-783D-4BB3-9838-97856AC9FEBC}"/>
              </a:ext>
            </a:extLst>
          </p:cNvPr>
          <p:cNvCxnSpPr>
            <a:stCxn id="4" idx="4"/>
            <a:endCxn id="7" idx="0"/>
          </p:cNvCxnSpPr>
          <p:nvPr/>
        </p:nvCxnSpPr>
        <p:spPr>
          <a:xfrm flipH="1">
            <a:off x="7165076" y="1888435"/>
            <a:ext cx="1" cy="43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E1A2B90-28A3-4F83-970E-2441A4E7CAF2}"/>
              </a:ext>
            </a:extLst>
          </p:cNvPr>
          <p:cNvCxnSpPr>
            <a:stCxn id="7" idx="4"/>
            <a:endCxn id="8" idx="0"/>
          </p:cNvCxnSpPr>
          <p:nvPr/>
        </p:nvCxnSpPr>
        <p:spPr>
          <a:xfrm>
            <a:off x="7165076" y="3863838"/>
            <a:ext cx="0" cy="407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EE87E14-C734-46DD-B6C5-67078D4FDF0D}"/>
              </a:ext>
            </a:extLst>
          </p:cNvPr>
          <p:cNvCxnSpPr>
            <a:stCxn id="8" idx="6"/>
            <a:endCxn id="9" idx="2"/>
          </p:cNvCxnSpPr>
          <p:nvPr/>
        </p:nvCxnSpPr>
        <p:spPr>
          <a:xfrm flipV="1">
            <a:off x="8234152" y="5041589"/>
            <a:ext cx="828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2970</TotalTime>
  <Words>3381</Words>
  <Application>Microsoft Office PowerPoint</Application>
  <PresentationFormat>Widescreen</PresentationFormat>
  <Paragraphs>289</Paragraphs>
  <Slides>47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IBM Plex Mono SemiBold</vt:lpstr>
      <vt:lpstr>IBM Plex Mono Text</vt:lpstr>
      <vt:lpstr>SLIDE_TEMPLATE_skill_network</vt:lpstr>
      <vt:lpstr>Data Science Capstone project</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&lt;Folium map screenshot 1&gt; replace</vt:lpstr>
      <vt:lpstr>&lt;Folium map screenshot 2&gt; replace</vt:lpstr>
      <vt:lpstr>&lt;Folium map screenshot 3&gt; replace</vt:lpstr>
      <vt:lpstr>Build a Dashboard with Plotly Dash</vt:lpstr>
      <vt:lpstr>&lt;Dashboard screenshot 1&gt; replace</vt:lpstr>
      <vt:lpstr>&lt;Dashboard screenshot 2&gt; replace</vt:lpstr>
      <vt:lpstr>&lt;Dashboard screenshot 3&gt;</vt:lpstr>
      <vt:lpstr>Predictive analysis (Classification)</vt:lpstr>
      <vt:lpstr>Classification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Shubhadeep Sarkar</cp:lastModifiedBy>
  <cp:revision>402</cp:revision>
  <dcterms:created xsi:type="dcterms:W3CDTF">2021-04-29T18:58:34Z</dcterms:created>
  <dcterms:modified xsi:type="dcterms:W3CDTF">2021-09-13T06:00:19Z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