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693" r:id="rId3"/>
    <p:sldMasterId id="2147483718" r:id="rId4"/>
  </p:sldMasterIdLst>
  <p:notesMasterIdLst>
    <p:notesMasterId r:id="rId50"/>
  </p:notesMasterIdLst>
  <p:sldIdLst>
    <p:sldId id="256" r:id="rId5"/>
    <p:sldId id="258" r:id="rId6"/>
    <p:sldId id="259" r:id="rId7"/>
    <p:sldId id="279" r:id="rId8"/>
    <p:sldId id="260" r:id="rId9"/>
    <p:sldId id="261" r:id="rId10"/>
    <p:sldId id="262" r:id="rId11"/>
    <p:sldId id="263" r:id="rId12"/>
    <p:sldId id="277" r:id="rId13"/>
    <p:sldId id="264" r:id="rId14"/>
    <p:sldId id="265" r:id="rId15"/>
    <p:sldId id="266" r:id="rId16"/>
    <p:sldId id="267" r:id="rId17"/>
    <p:sldId id="268" r:id="rId18"/>
    <p:sldId id="257" r:id="rId19"/>
    <p:sldId id="302" r:id="rId20"/>
    <p:sldId id="303" r:id="rId21"/>
    <p:sldId id="269" r:id="rId22"/>
    <p:sldId id="270" r:id="rId23"/>
    <p:sldId id="271" r:id="rId24"/>
    <p:sldId id="272" r:id="rId25"/>
    <p:sldId id="273" r:id="rId26"/>
    <p:sldId id="275" r:id="rId27"/>
    <p:sldId id="276" r:id="rId28"/>
    <p:sldId id="278" r:id="rId29"/>
    <p:sldId id="281" r:id="rId30"/>
    <p:sldId id="300" r:id="rId31"/>
    <p:sldId id="285" r:id="rId32"/>
    <p:sldId id="286" r:id="rId33"/>
    <p:sldId id="287" r:id="rId34"/>
    <p:sldId id="288" r:id="rId35"/>
    <p:sldId id="289" r:id="rId36"/>
    <p:sldId id="290" r:id="rId37"/>
    <p:sldId id="291" r:id="rId38"/>
    <p:sldId id="292" r:id="rId39"/>
    <p:sldId id="293" r:id="rId40"/>
    <p:sldId id="282" r:id="rId41"/>
    <p:sldId id="280" r:id="rId42"/>
    <p:sldId id="284" r:id="rId43"/>
    <p:sldId id="283" r:id="rId44"/>
    <p:sldId id="294" r:id="rId45"/>
    <p:sldId id="296" r:id="rId46"/>
    <p:sldId id="298" r:id="rId47"/>
    <p:sldId id="297" r:id="rId48"/>
    <p:sldId id="29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3" d="100"/>
          <a:sy n="103" d="100"/>
        </p:scale>
        <p:origin x="13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7CD2F1-F440-4BD0-926B-F43536719516}" type="datetimeFigureOut">
              <a:rPr lang="en-GB" smtClean="0"/>
              <a:t>08/10/2013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6BD74-171E-4CFC-B070-18C23E0EE7F0}" type="slidenum">
              <a:rPr lang="en-GB" smtClean="0"/>
              <a:t>‹#›</a:t>
            </a:fld>
            <a:endParaRPr lang="en-GB"/>
          </a:p>
        </p:txBody>
      </p:sp>
    </p:spTree>
    <p:extLst>
      <p:ext uri="{BB962C8B-B14F-4D97-AF65-F5344CB8AC3E}">
        <p14:creationId xmlns:p14="http://schemas.microsoft.com/office/powerpoint/2010/main" val="333186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1</a:t>
            </a:fld>
            <a:endParaRPr lang="en-GB"/>
          </a:p>
        </p:txBody>
      </p:sp>
    </p:spTree>
    <p:extLst>
      <p:ext uri="{BB962C8B-B14F-4D97-AF65-F5344CB8AC3E}">
        <p14:creationId xmlns:p14="http://schemas.microsoft.com/office/powerpoint/2010/main" val="1003499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39</a:t>
            </a:fld>
            <a:endParaRPr lang="en-GB"/>
          </a:p>
        </p:txBody>
      </p:sp>
    </p:spTree>
    <p:extLst>
      <p:ext uri="{BB962C8B-B14F-4D97-AF65-F5344CB8AC3E}">
        <p14:creationId xmlns:p14="http://schemas.microsoft.com/office/powerpoint/2010/main" val="3159259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40</a:t>
            </a:fld>
            <a:endParaRPr lang="en-GB"/>
          </a:p>
        </p:txBody>
      </p:sp>
    </p:spTree>
    <p:extLst>
      <p:ext uri="{BB962C8B-B14F-4D97-AF65-F5344CB8AC3E}">
        <p14:creationId xmlns:p14="http://schemas.microsoft.com/office/powerpoint/2010/main" val="1609840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41</a:t>
            </a:fld>
            <a:endParaRPr lang="en-GB"/>
          </a:p>
        </p:txBody>
      </p:sp>
    </p:spTree>
    <p:extLst>
      <p:ext uri="{BB962C8B-B14F-4D97-AF65-F5344CB8AC3E}">
        <p14:creationId xmlns:p14="http://schemas.microsoft.com/office/powerpoint/2010/main" val="940339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42</a:t>
            </a:fld>
            <a:endParaRPr lang="en-GB"/>
          </a:p>
        </p:txBody>
      </p:sp>
    </p:spTree>
    <p:extLst>
      <p:ext uri="{BB962C8B-B14F-4D97-AF65-F5344CB8AC3E}">
        <p14:creationId xmlns:p14="http://schemas.microsoft.com/office/powerpoint/2010/main" val="250094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4</a:t>
            </a:fld>
            <a:endParaRPr lang="en-GB"/>
          </a:p>
        </p:txBody>
      </p:sp>
    </p:spTree>
    <p:extLst>
      <p:ext uri="{BB962C8B-B14F-4D97-AF65-F5344CB8AC3E}">
        <p14:creationId xmlns:p14="http://schemas.microsoft.com/office/powerpoint/2010/main" val="382904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9</a:t>
            </a:fld>
            <a:endParaRPr lang="en-GB"/>
          </a:p>
        </p:txBody>
      </p:sp>
    </p:spTree>
    <p:extLst>
      <p:ext uri="{BB962C8B-B14F-4D97-AF65-F5344CB8AC3E}">
        <p14:creationId xmlns:p14="http://schemas.microsoft.com/office/powerpoint/2010/main" val="90581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gradFill>
                  <a:gsLst>
                    <a:gs pos="1250">
                      <a:prstClr val="black"/>
                    </a:gs>
                    <a:gs pos="100000">
                      <a:prstClr val="black"/>
                    </a:gs>
                  </a:gsLst>
                  <a:lin ang="5400000" scaled="0"/>
                </a:gradFill>
              </a:rPr>
              <a:t>TechEd 2013</a:t>
            </a:r>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10/8/2013 7:52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05637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23</a:t>
            </a:fld>
            <a:endParaRPr lang="en-GB"/>
          </a:p>
        </p:txBody>
      </p:sp>
    </p:spTree>
    <p:extLst>
      <p:ext uri="{BB962C8B-B14F-4D97-AF65-F5344CB8AC3E}">
        <p14:creationId xmlns:p14="http://schemas.microsoft.com/office/powerpoint/2010/main" val="1329061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24</a:t>
            </a:fld>
            <a:endParaRPr lang="en-GB"/>
          </a:p>
        </p:txBody>
      </p:sp>
    </p:spTree>
    <p:extLst>
      <p:ext uri="{BB962C8B-B14F-4D97-AF65-F5344CB8AC3E}">
        <p14:creationId xmlns:p14="http://schemas.microsoft.com/office/powerpoint/2010/main" val="186955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25</a:t>
            </a:fld>
            <a:endParaRPr lang="en-GB"/>
          </a:p>
        </p:txBody>
      </p:sp>
    </p:spTree>
    <p:extLst>
      <p:ext uri="{BB962C8B-B14F-4D97-AF65-F5344CB8AC3E}">
        <p14:creationId xmlns:p14="http://schemas.microsoft.com/office/powerpoint/2010/main" val="228577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37</a:t>
            </a:fld>
            <a:endParaRPr lang="en-GB"/>
          </a:p>
        </p:txBody>
      </p:sp>
    </p:spTree>
    <p:extLst>
      <p:ext uri="{BB962C8B-B14F-4D97-AF65-F5344CB8AC3E}">
        <p14:creationId xmlns:p14="http://schemas.microsoft.com/office/powerpoint/2010/main" val="3901188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936BD74-171E-4CFC-B070-18C23E0EE7F0}" type="slidenum">
              <a:rPr lang="en-GB" smtClean="0"/>
              <a:t>38</a:t>
            </a:fld>
            <a:endParaRPr lang="en-GB"/>
          </a:p>
        </p:txBody>
      </p:sp>
    </p:spTree>
    <p:extLst>
      <p:ext uri="{BB962C8B-B14F-4D97-AF65-F5344CB8AC3E}">
        <p14:creationId xmlns:p14="http://schemas.microsoft.com/office/powerpoint/2010/main" val="408929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222866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62424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94857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53402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C76270A-9D45-4089-A77F-37DE14F96CE9}"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5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spTree>
    <p:extLst>
      <p:ext uri="{BB962C8B-B14F-4D97-AF65-F5344CB8AC3E}">
        <p14:creationId xmlns:p14="http://schemas.microsoft.com/office/powerpoint/2010/main" val="1895861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72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Inmeta Consulting AS - Terje Sandstrøm  2013</a:t>
            </a:r>
            <a:endParaRPr lang="en-GB"/>
          </a:p>
        </p:txBody>
      </p:sp>
      <p:sp>
        <p:nvSpPr>
          <p:cNvPr id="7" name="Slide Number Placeholder 6"/>
          <p:cNvSpPr>
            <a:spLocks noGrp="1"/>
          </p:cNvSpPr>
          <p:nvPr>
            <p:ph type="sldNum" sz="quarter" idx="12"/>
          </p:nvPr>
        </p:nvSpPr>
        <p:spPr/>
        <p:txBody>
          <a:bodyPr/>
          <a:lstStyle/>
          <a:p>
            <a:fld id="{3C76270A-9D45-4089-A77F-37DE14F96CE9}" type="slidenum">
              <a:rPr lang="en-GB" smtClean="0"/>
              <a:t>‹#›</a:t>
            </a:fld>
            <a:endParaRPr lang="en-GB"/>
          </a:p>
        </p:txBody>
      </p:sp>
    </p:spTree>
    <p:extLst>
      <p:ext uri="{BB962C8B-B14F-4D97-AF65-F5344CB8AC3E}">
        <p14:creationId xmlns:p14="http://schemas.microsoft.com/office/powerpoint/2010/main" val="406255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smtClean="0"/>
              <a:t>Inmeta Consulting AS - Terje Sandstrøm  2013</a:t>
            </a:r>
            <a:endParaRPr lang="en-GB"/>
          </a:p>
        </p:txBody>
      </p:sp>
      <p:sp>
        <p:nvSpPr>
          <p:cNvPr id="9" name="Slide Number Placeholder 8"/>
          <p:cNvSpPr>
            <a:spLocks noGrp="1"/>
          </p:cNvSpPr>
          <p:nvPr>
            <p:ph type="sldNum" sz="quarter" idx="12"/>
          </p:nvPr>
        </p:nvSpPr>
        <p:spPr/>
        <p:txBody>
          <a:bodyPr/>
          <a:lstStyle/>
          <a:p>
            <a:fld id="{3C76270A-9D45-4089-A77F-37DE14F96CE9}"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014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smtClean="0"/>
              <a:t>Inmeta Consulting AS - Terje Sandstrøm  2013</a:t>
            </a:r>
            <a:endParaRPr lang="en-GB"/>
          </a:p>
        </p:txBody>
      </p:sp>
      <p:sp>
        <p:nvSpPr>
          <p:cNvPr id="5" name="Slide Number Placeholder 4"/>
          <p:cNvSpPr>
            <a:spLocks noGrp="1"/>
          </p:cNvSpPr>
          <p:nvPr>
            <p:ph type="sldNum" sz="quarter" idx="12"/>
          </p:nvPr>
        </p:nvSpPr>
        <p:spPr/>
        <p:txBody>
          <a:bodyPr/>
          <a:lstStyle/>
          <a:p>
            <a:fld id="{3C76270A-9D45-4089-A77F-37DE14F96CE9}"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32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smtClean="0"/>
              <a:t>Inmeta Consulting AS - Terje Sandstrøm  2013</a:t>
            </a:r>
            <a:endParaRPr lang="en-GB"/>
          </a:p>
        </p:txBody>
      </p:sp>
      <p:sp>
        <p:nvSpPr>
          <p:cNvPr id="4" name="Slide Number Placeholder 3"/>
          <p:cNvSpPr>
            <a:spLocks noGrp="1"/>
          </p:cNvSpPr>
          <p:nvPr>
            <p:ph type="sldNum" sz="quarter" idx="12"/>
          </p:nvPr>
        </p:nvSpPr>
        <p:spPr/>
        <p:txBody>
          <a:bodyPr/>
          <a:lstStyle/>
          <a:p>
            <a:fld id="{3C76270A-9D45-4089-A77F-37DE14F96CE9}" type="slidenum">
              <a:rPr lang="en-GB" smtClean="0"/>
              <a:t>‹#›</a:t>
            </a:fld>
            <a:endParaRPr lang="en-GB"/>
          </a:p>
        </p:txBody>
      </p:sp>
    </p:spTree>
    <p:extLst>
      <p:ext uri="{BB962C8B-B14F-4D97-AF65-F5344CB8AC3E}">
        <p14:creationId xmlns:p14="http://schemas.microsoft.com/office/powerpoint/2010/main" val="11785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786484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Inmeta Consulting AS - Terje Sandstrøm  2013</a:t>
            </a:r>
            <a:endParaRPr lang="en-GB"/>
          </a:p>
        </p:txBody>
      </p:sp>
      <p:sp>
        <p:nvSpPr>
          <p:cNvPr id="7" name="Slide Number Placeholder 6"/>
          <p:cNvSpPr>
            <a:spLocks noGrp="1"/>
          </p:cNvSpPr>
          <p:nvPr>
            <p:ph type="sldNum" sz="quarter" idx="12"/>
          </p:nvPr>
        </p:nvSpPr>
        <p:spPr/>
        <p:txBody>
          <a:bodyPr/>
          <a:lstStyle/>
          <a:p>
            <a:fld id="{3C76270A-9D45-4089-A77F-37DE14F96CE9}"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672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Inmeta Consulting AS - Terje Sandstrøm  2013</a:t>
            </a:r>
            <a:endParaRPr lang="en-GB"/>
          </a:p>
        </p:txBody>
      </p:sp>
      <p:sp>
        <p:nvSpPr>
          <p:cNvPr id="7" name="Slide Number Placeholder 6"/>
          <p:cNvSpPr>
            <a:spLocks noGrp="1"/>
          </p:cNvSpPr>
          <p:nvPr>
            <p:ph type="sldNum" sz="quarter" idx="12"/>
          </p:nvPr>
        </p:nvSpPr>
        <p:spPr/>
        <p:txBody>
          <a:bodyPr/>
          <a:lstStyle/>
          <a:p>
            <a:fld id="{3C76270A-9D45-4089-A77F-37DE14F96CE9}" type="slidenum">
              <a:rPr lang="en-GB" smtClean="0"/>
              <a:t>‹#›</a:t>
            </a:fld>
            <a:endParaRPr lang="en-GB"/>
          </a:p>
        </p:txBody>
      </p:sp>
    </p:spTree>
    <p:extLst>
      <p:ext uri="{BB962C8B-B14F-4D97-AF65-F5344CB8AC3E}">
        <p14:creationId xmlns:p14="http://schemas.microsoft.com/office/powerpoint/2010/main" val="3823790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smtClean="0"/>
              <a:t>Inmeta Consulting AS - Terje Sandstrøm  2013</a:t>
            </a:r>
            <a:endParaRPr lang="en-GB"/>
          </a:p>
        </p:txBody>
      </p:sp>
      <p:sp>
        <p:nvSpPr>
          <p:cNvPr id="7" name="Slide Number Placeholder 6"/>
          <p:cNvSpPr>
            <a:spLocks noGrp="1"/>
          </p:cNvSpPr>
          <p:nvPr>
            <p:ph type="sldNum" sz="quarter" idx="12"/>
          </p:nvPr>
        </p:nvSpPr>
        <p:spPr/>
        <p:txBody>
          <a:bodyPr/>
          <a:lstStyle/>
          <a:p>
            <a:fld id="{3C76270A-9D45-4089-A77F-37DE14F96CE9}" type="slidenum">
              <a:rPr lang="en-GB" smtClean="0"/>
              <a:t>‹#›</a:t>
            </a:fld>
            <a:endParaRPr lang="en-GB"/>
          </a:p>
        </p:txBody>
      </p:sp>
    </p:spTree>
    <p:extLst>
      <p:ext uri="{BB962C8B-B14F-4D97-AF65-F5344CB8AC3E}">
        <p14:creationId xmlns:p14="http://schemas.microsoft.com/office/powerpoint/2010/main" val="25070140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997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161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spTree>
    <p:extLst>
      <p:ext uri="{BB962C8B-B14F-4D97-AF65-F5344CB8AC3E}">
        <p14:creationId xmlns:p14="http://schemas.microsoft.com/office/powerpoint/2010/main" val="1753436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532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211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5357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
        <p:nvSpPr>
          <p:cNvPr id="6" name="Slide Number Placeholder 5"/>
          <p:cNvSpPr>
            <a:spLocks noGrp="1"/>
          </p:cNvSpPr>
          <p:nvPr>
            <p:ph type="sldNum" sz="quarter" idx="12"/>
          </p:nvPr>
        </p:nvSpPr>
        <p:spPr/>
        <p:txBody>
          <a:bodyPr/>
          <a:lstStyle/>
          <a:p>
            <a:fld id="{3C76270A-9D45-4089-A77F-37DE14F96CE9}"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86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entr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174" y="417443"/>
            <a:ext cx="11449878" cy="6082748"/>
          </a:xfrm>
        </p:spPr>
        <p:txBody>
          <a:bodyPr anchor="ctr" anchorCtr="1"/>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27553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entre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174" y="417443"/>
            <a:ext cx="11449878" cy="6082748"/>
          </a:xfrm>
        </p:spPr>
        <p:txBody>
          <a:bodyPr anchor="ctr" anchorCtr="1"/>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10346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29912" y="473146"/>
            <a:ext cx="1613875" cy="345036"/>
          </a:xfrm>
          <a:prstGeom prst="rect">
            <a:avLst/>
          </a:prstGeom>
        </p:spPr>
      </p:pic>
    </p:spTree>
    <p:extLst>
      <p:ext uri="{BB962C8B-B14F-4D97-AF65-F5344CB8AC3E}">
        <p14:creationId xmlns:p14="http://schemas.microsoft.com/office/powerpoint/2010/main" val="34891568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9323" y="508172"/>
            <a:ext cx="2569090" cy="89762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sp>
        <p:nvSpPr>
          <p:cNvPr id="10" name="Text Placeholder 7"/>
          <p:cNvSpPr>
            <a:spLocks noGrp="1"/>
          </p:cNvSpPr>
          <p:nvPr>
            <p:ph type="body" sz="quarter" idx="13" hasCustomPrompt="1"/>
          </p:nvPr>
        </p:nvSpPr>
        <p:spPr>
          <a:xfrm>
            <a:off x="6364989" y="426210"/>
            <a:ext cx="5378549" cy="909728"/>
          </a:xfrm>
        </p:spPr>
        <p:txBody>
          <a:bodyPr tIns="0" rIns="0"/>
          <a:lstStyle>
            <a:lvl1pPr marL="0" indent="0" algn="r">
              <a:buNone/>
              <a:defRPr sz="5882"/>
            </a:lvl1pPr>
          </a:lstStyle>
          <a:p>
            <a:pPr lvl="0"/>
            <a:r>
              <a:rPr lang="en-US" dirty="0" smtClean="0"/>
              <a:t>Session code</a:t>
            </a:r>
            <a:endParaRPr lang="en-US" dirty="0"/>
          </a:p>
        </p:txBody>
      </p:sp>
      <p:grpSp>
        <p:nvGrpSpPr>
          <p:cNvPr id="97" name="Group 96"/>
          <p:cNvGrpSpPr/>
          <p:nvPr userDrawn="1"/>
        </p:nvGrpSpPr>
        <p:grpSpPr>
          <a:xfrm>
            <a:off x="6632992" y="4022032"/>
            <a:ext cx="2188149" cy="1503592"/>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grpSp>
        <p:nvGrpSpPr>
          <p:cNvPr id="98" name="Group 97"/>
          <p:cNvGrpSpPr/>
          <p:nvPr userDrawn="1"/>
        </p:nvGrpSpPr>
        <p:grpSpPr>
          <a:xfrm>
            <a:off x="18482537" y="1919183"/>
            <a:ext cx="1461360" cy="1486471"/>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Tree>
    <p:extLst>
      <p:ext uri="{BB962C8B-B14F-4D97-AF65-F5344CB8AC3E}">
        <p14:creationId xmlns:p14="http://schemas.microsoft.com/office/powerpoint/2010/main" val="1542616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61915" y="0"/>
            <a:ext cx="4130085" cy="1169890"/>
          </a:xfrm>
          <a:prstGeom prst="rect">
            <a:avLst/>
          </a:prstGeom>
        </p:spPr>
      </p:pic>
    </p:spTree>
    <p:extLst>
      <p:ext uri="{BB962C8B-B14F-4D97-AF65-F5344CB8AC3E}">
        <p14:creationId xmlns:p14="http://schemas.microsoft.com/office/powerpoint/2010/main" val="1621509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69764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619623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1044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04028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9899202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3907716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23717108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4835501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10679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87756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94685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146414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57937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5919620"/>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9635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79926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06358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5550289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155297"/>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003961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42972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2089311"/>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36" indent="0">
              <a:buNone/>
              <a:defRPr sz="2000">
                <a:gradFill>
                  <a:gsLst>
                    <a:gs pos="100000">
                      <a:schemeClr val="tx1"/>
                    </a:gs>
                    <a:gs pos="6000">
                      <a:schemeClr val="tx1"/>
                    </a:gs>
                  </a:gsLst>
                  <a:lin ang="5400000" scaled="0"/>
                </a:gradFill>
              </a:defRPr>
            </a:lvl3pPr>
            <a:lvl4pPr marL="457124" indent="0">
              <a:buNone/>
              <a:defRPr sz="2000">
                <a:gradFill>
                  <a:gsLst>
                    <a:gs pos="100000">
                      <a:schemeClr val="tx1"/>
                    </a:gs>
                    <a:gs pos="6000">
                      <a:schemeClr val="tx1"/>
                    </a:gs>
                  </a:gsLst>
                  <a:lin ang="5400000" scaled="0"/>
                </a:gradFill>
              </a:defRPr>
            </a:lvl4pPr>
            <a:lvl5pPr marL="693622"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4547589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3447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29912" y="473146"/>
            <a:ext cx="1613875" cy="345036"/>
          </a:xfrm>
          <a:prstGeom prst="rect">
            <a:avLst/>
          </a:prstGeom>
        </p:spPr>
      </p:pic>
    </p:spTree>
    <p:extLst>
      <p:ext uri="{BB962C8B-B14F-4D97-AF65-F5344CB8AC3E}">
        <p14:creationId xmlns:p14="http://schemas.microsoft.com/office/powerpoint/2010/main" val="10106163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9323" y="508172"/>
            <a:ext cx="2569090" cy="89762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sp>
        <p:nvSpPr>
          <p:cNvPr id="10" name="Text Placeholder 7"/>
          <p:cNvSpPr>
            <a:spLocks noGrp="1"/>
          </p:cNvSpPr>
          <p:nvPr>
            <p:ph type="body" sz="quarter" idx="13" hasCustomPrompt="1"/>
          </p:nvPr>
        </p:nvSpPr>
        <p:spPr>
          <a:xfrm>
            <a:off x="6364989" y="426210"/>
            <a:ext cx="5378549" cy="909728"/>
          </a:xfrm>
        </p:spPr>
        <p:txBody>
          <a:bodyPr tIns="0" rIns="0"/>
          <a:lstStyle>
            <a:lvl1pPr marL="0" indent="0" algn="r">
              <a:buNone/>
              <a:defRPr sz="5882"/>
            </a:lvl1pPr>
          </a:lstStyle>
          <a:p>
            <a:pPr lvl="0"/>
            <a:r>
              <a:rPr lang="en-US" dirty="0" smtClean="0"/>
              <a:t>Session code</a:t>
            </a:r>
            <a:endParaRPr lang="en-US" dirty="0"/>
          </a:p>
        </p:txBody>
      </p:sp>
      <p:grpSp>
        <p:nvGrpSpPr>
          <p:cNvPr id="97" name="Group 96"/>
          <p:cNvGrpSpPr/>
          <p:nvPr userDrawn="1"/>
        </p:nvGrpSpPr>
        <p:grpSpPr>
          <a:xfrm>
            <a:off x="6632992" y="4022032"/>
            <a:ext cx="2188149" cy="1503592"/>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grpSp>
        <p:nvGrpSpPr>
          <p:cNvPr id="98" name="Group 97"/>
          <p:cNvGrpSpPr/>
          <p:nvPr userDrawn="1"/>
        </p:nvGrpSpPr>
        <p:grpSpPr>
          <a:xfrm>
            <a:off x="18482537" y="1919183"/>
            <a:ext cx="1461360" cy="1486471"/>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7"/>
              <a:endParaRPr lang="en-US" sz="1765">
                <a:solidFill>
                  <a:srgbClr val="FFFFFF"/>
                </a:solidFill>
              </a:endParaRPr>
            </a:p>
          </p:txBody>
        </p:sp>
      </p:grpSp>
    </p:spTree>
    <p:extLst>
      <p:ext uri="{BB962C8B-B14F-4D97-AF65-F5344CB8AC3E}">
        <p14:creationId xmlns:p14="http://schemas.microsoft.com/office/powerpoint/2010/main" val="3265977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69239" y="3866380"/>
            <a:ext cx="8964248" cy="17931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220645" y="3866380"/>
            <a:ext cx="3012842" cy="17931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69239" y="2084173"/>
            <a:ext cx="8964248" cy="17931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878574"/>
            <a:ext cx="5951344" cy="1792326"/>
          </a:xfrm>
          <a:noFill/>
        </p:spPr>
        <p:txBody>
          <a:bodyPr lIns="182880" tIns="146304" rIns="182880" bIns="146304">
            <a:noAutofit/>
          </a:bodyPr>
          <a:lstStyle>
            <a:lvl1pPr marL="0" indent="0">
              <a:spcBef>
                <a:spcPts val="0"/>
              </a:spcBef>
              <a:buNone/>
              <a:defRPr sz="3529"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9323" y="6087146"/>
            <a:ext cx="1522404" cy="326167"/>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61915" y="0"/>
            <a:ext cx="4130085" cy="1169890"/>
          </a:xfrm>
          <a:prstGeom prst="rect">
            <a:avLst/>
          </a:prstGeom>
        </p:spPr>
      </p:pic>
    </p:spTree>
    <p:extLst>
      <p:ext uri="{BB962C8B-B14F-4D97-AF65-F5344CB8AC3E}">
        <p14:creationId xmlns:p14="http://schemas.microsoft.com/office/powerpoint/2010/main" val="2399932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107571" rIns="143428" bIns="107571"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397061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024399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8046539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302" y="1187644"/>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4563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520921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5063100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1164339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0433179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620584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69239" y="1190734"/>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08106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06795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1617324"/>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64236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4547050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002874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258671"/>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219661"/>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233046"/>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33387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8284803"/>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555093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8" cy="2089311"/>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tx1"/>
                    </a:gs>
                    <a:gs pos="6000">
                      <a:schemeClr val="tx1"/>
                    </a:gs>
                  </a:gsLst>
                  <a:lin ang="5400000" scaled="0"/>
                </a:gradFill>
              </a:defRPr>
            </a:lvl2pPr>
            <a:lvl3pPr marL="231736" indent="0">
              <a:buNone/>
              <a:defRPr sz="2000">
                <a:gradFill>
                  <a:gsLst>
                    <a:gs pos="100000">
                      <a:schemeClr val="tx1"/>
                    </a:gs>
                    <a:gs pos="6000">
                      <a:schemeClr val="tx1"/>
                    </a:gs>
                  </a:gsLst>
                  <a:lin ang="5400000" scaled="0"/>
                </a:gradFill>
              </a:defRPr>
            </a:lvl3pPr>
            <a:lvl4pPr marL="457124" indent="0">
              <a:buNone/>
              <a:defRPr sz="2000">
                <a:gradFill>
                  <a:gsLst>
                    <a:gs pos="100000">
                      <a:schemeClr val="tx1"/>
                    </a:gs>
                    <a:gs pos="6000">
                      <a:schemeClr val="tx1"/>
                    </a:gs>
                  </a:gsLst>
                  <a:lin ang="5400000" scaled="0"/>
                </a:gradFill>
              </a:defRPr>
            </a:lvl4pPr>
            <a:lvl5pPr marL="693622" indent="0">
              <a:buNone/>
              <a:defRPr sz="2000">
                <a:gradFill>
                  <a:gsLst>
                    <a:gs pos="100000">
                      <a:schemeClr val="tx1"/>
                    </a:gs>
                    <a:gs pos="6000">
                      <a:schemeClr val="tx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96342420"/>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64602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307195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AU">
              <a:solidFill>
                <a:prstClr val="black"/>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AU" smtClean="0">
                <a:solidFill>
                  <a:prstClr val="black"/>
                </a:solidFill>
              </a:rPr>
              <a:t>Inmeta Consulting AS - Terje Sandstrøm  2013</a:t>
            </a:r>
            <a:endParaRPr lang="en-AU">
              <a:solidFill>
                <a:prstClr val="black"/>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B6715BA-4F84-472C-8BCA-5FE0FE4A42B7}" type="slidenum">
              <a:rPr lang="en-AU">
                <a:solidFill>
                  <a:prstClr val="black"/>
                </a:solidFill>
              </a:rPr>
              <a:pPr/>
              <a:t>‹#›</a:t>
            </a:fld>
            <a:endParaRPr lang="en-AU">
              <a:solidFill>
                <a:prstClr val="black"/>
              </a:solidFill>
            </a:endParaRPr>
          </a:p>
        </p:txBody>
      </p:sp>
    </p:spTree>
    <p:extLst>
      <p:ext uri="{BB962C8B-B14F-4D97-AF65-F5344CB8AC3E}">
        <p14:creationId xmlns:p14="http://schemas.microsoft.com/office/powerpoint/2010/main" val="12210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4.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theme" Target="../theme/theme4.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139" y="337930"/>
            <a:ext cx="11360426" cy="630140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422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Source Sans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ource Sans Pro Black" panose="020B08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urce Sans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urce Sans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urce Sans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Inmeta Consulting AS - Terje Sandstrøm  2013</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76270A-9D45-4089-A77F-37DE14F96CE9}" type="slidenum">
              <a:rPr lang="en-GB" smtClean="0"/>
              <a:t>‹#›</a:t>
            </a:fld>
            <a:endParaRPr lang="en-GB"/>
          </a:p>
        </p:txBody>
      </p:sp>
    </p:spTree>
    <p:extLst>
      <p:ext uri="{BB962C8B-B14F-4D97-AF65-F5344CB8AC3E}">
        <p14:creationId xmlns:p14="http://schemas.microsoft.com/office/powerpoint/2010/main" val="21474967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17322"/>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7824324"/>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geekswithblogs.net/terje"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larzjoakimnilzzon.blogspot.n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Inmeta/Knowledge/wiki/recommended-git-tools"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readify.net/" TargetMode="Externa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0.xml"/><Relationship Id="rId1" Type="http://schemas.openxmlformats.org/officeDocument/2006/relationships/themeOverride" Target="../theme/themeOverride2.xml"/><Relationship Id="rId6" Type="http://schemas.openxmlformats.org/officeDocument/2006/relationships/hyperlink" Target="http://blog.spinthemoose.com/2013/03/09/nuget-tip-2-run-your-own-package-feed/" TargetMode="External"/><Relationship Id="rId5" Type="http://schemas.openxmlformats.org/officeDocument/2006/relationships/hyperlink" Target="http://www.myget.org/" TargetMode="External"/><Relationship Id="rId4" Type="http://schemas.openxmlformats.org/officeDocument/2006/relationships/hyperlink" Target="https://github.com/Inmeta/Knowledge/wiki/NuGet-Setu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0.xml"/><Relationship Id="rId1" Type="http://schemas.openxmlformats.org/officeDocument/2006/relationships/themeOverride" Target="../theme/themeOverride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0.xml"/><Relationship Id="rId1" Type="http://schemas.openxmlformats.org/officeDocument/2006/relationships/themeOverride" Target="../theme/themeOverride4.xml"/><Relationship Id="rId5" Type="http://schemas.openxmlformats.org/officeDocument/2006/relationships/hyperlink" Target="http://www.microsoft.com/en-us/download/details.aspx?id=30474" TargetMode="External"/><Relationship Id="rId4" Type="http://schemas.openxmlformats.org/officeDocument/2006/relationships/hyperlink" Target="https://gittf.codeplex.com/" TargetMode="Externa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themeOverride" Target="../theme/themeOverride5.xml"/><Relationship Id="rId5" Type="http://schemas.openxmlformats.org/officeDocument/2006/relationships/image" Target="../media/image39.png"/><Relationship Id="rId4" Type="http://schemas.openxmlformats.org/officeDocument/2006/relationships/hyperlink" Target="http://stackoverflow.com/questions/1425892/how-do-you-merge-two-git-repositorie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hemeOverride" Target="../theme/themeOverride6.xml"/></Relationships>
</file>

<file path=ppt/slides/_rels/slide45.xml.rels><?xml version="1.0" encoding="UTF-8" standalone="yes"?>
<Relationships xmlns="http://schemas.openxmlformats.org/package/2006/relationships"><Relationship Id="rId2" Type="http://schemas.openxmlformats.org/officeDocument/2006/relationships/hyperlink" Target="http://geekswithblogs.net/Terj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themeOverride" Target="../theme/themeOverride1.xml"/><Relationship Id="rId6" Type="http://schemas.openxmlformats.org/officeDocument/2006/relationships/hyperlink" Target="http://www.amazon.com/gp/product/1430218339?ie=UTF8&amp;camp=1789&amp;creative=9325&amp;creativeASIN=1430218339&amp;linkCode=as2&amp;tag=git-sfconservancy-20" TargetMode="External"/><Relationship Id="rId5" Type="http://schemas.openxmlformats.org/officeDocument/2006/relationships/hyperlink" Target="http://git-scm.com/book" TargetMode="External"/><Relationship Id="rId4" Type="http://schemas.openxmlformats.org/officeDocument/2006/relationships/hyperlink" Target="http://gitsc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smtClean="0"/>
              <a:t>Git i Visual Studio 2013</a:t>
            </a:r>
            <a:endParaRPr lang="en-GB" dirty="0"/>
          </a:p>
        </p:txBody>
      </p:sp>
      <p:sp>
        <p:nvSpPr>
          <p:cNvPr id="3" name="Subtitle 2"/>
          <p:cNvSpPr>
            <a:spLocks noGrp="1"/>
          </p:cNvSpPr>
          <p:nvPr>
            <p:ph type="subTitle" idx="1"/>
          </p:nvPr>
        </p:nvSpPr>
        <p:spPr>
          <a:xfrm>
            <a:off x="2692399" y="3657597"/>
            <a:ext cx="3101912" cy="1320802"/>
          </a:xfrm>
        </p:spPr>
        <p:txBody>
          <a:bodyPr>
            <a:normAutofit fontScale="70000" lnSpcReduction="20000"/>
          </a:bodyPr>
          <a:lstStyle/>
          <a:p>
            <a:r>
              <a:rPr lang="nb-NO" dirty="0" smtClean="0"/>
              <a:t>Terje Sandstrøm</a:t>
            </a:r>
          </a:p>
          <a:p>
            <a:r>
              <a:rPr lang="nb-NO" dirty="0" smtClean="0"/>
              <a:t>Visual Studio ALM MVP</a:t>
            </a:r>
          </a:p>
          <a:p>
            <a:r>
              <a:rPr lang="nb-NO" dirty="0" smtClean="0">
                <a:hlinkClick r:id="rId3"/>
              </a:rPr>
              <a:t>http://geekswithblogs.net/terje</a:t>
            </a:r>
            <a:r>
              <a:rPr lang="nb-NO" dirty="0" smtClean="0"/>
              <a:t> </a:t>
            </a:r>
          </a:p>
          <a:p>
            <a:r>
              <a:rPr lang="nb-NO" dirty="0" smtClean="0"/>
              <a:t>Inmeta Consulting AS</a:t>
            </a:r>
          </a:p>
          <a:p>
            <a:endParaRPr lang="en-GB" dirty="0"/>
          </a:p>
        </p:txBody>
      </p:sp>
      <p:sp>
        <p:nvSpPr>
          <p:cNvPr id="4" name="Footer Placeholder 3"/>
          <p:cNvSpPr>
            <a:spLocks noGrp="1"/>
          </p:cNvSpPr>
          <p:nvPr>
            <p:ph type="ftr" sz="quarter" idx="11"/>
          </p:nvPr>
        </p:nvSpPr>
        <p:spPr/>
        <p:txBody>
          <a:bodyPr/>
          <a:lstStyle/>
          <a:p>
            <a:r>
              <a:rPr lang="en-GB" smtClean="0"/>
              <a:t>Inmeta Consulting AS - Terje Sandstrøm  2013</a:t>
            </a:r>
            <a:endParaRPr lang="en-GB"/>
          </a:p>
        </p:txBody>
      </p:sp>
      <p:sp>
        <p:nvSpPr>
          <p:cNvPr id="5" name="Subtitle 2"/>
          <p:cNvSpPr txBox="1">
            <a:spLocks/>
          </p:cNvSpPr>
          <p:nvPr/>
        </p:nvSpPr>
        <p:spPr>
          <a:xfrm>
            <a:off x="6026538" y="3657597"/>
            <a:ext cx="3101912" cy="1320802"/>
          </a:xfrm>
          <a:prstGeom prst="rect">
            <a:avLst/>
          </a:prstGeom>
        </p:spPr>
        <p:txBody>
          <a:bodyPr vert="horz" lIns="91440" tIns="45720" rIns="91440" bIns="45720" rtlCol="0" anchor="t">
            <a:normAutofit fontScale="700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nb-NO" smtClean="0"/>
              <a:t>Lars </a:t>
            </a:r>
            <a:r>
              <a:rPr lang="nb-NO" dirty="0" smtClean="0"/>
              <a:t>J. Nilsson</a:t>
            </a:r>
          </a:p>
          <a:p>
            <a:r>
              <a:rPr lang="nb-NO" dirty="0" smtClean="0"/>
              <a:t>ALM Manager</a:t>
            </a:r>
          </a:p>
          <a:p>
            <a:r>
              <a:rPr lang="en-GB" dirty="0" smtClean="0">
                <a:hlinkClick r:id="rId4"/>
              </a:rPr>
              <a:t>http</a:t>
            </a:r>
            <a:r>
              <a:rPr lang="en-GB" dirty="0">
                <a:hlinkClick r:id="rId4"/>
              </a:rPr>
              <a:t>://larzjoakimnilzzon.blogspot.no/</a:t>
            </a:r>
            <a:r>
              <a:rPr lang="nb-NO" dirty="0" smtClean="0"/>
              <a:t> </a:t>
            </a:r>
          </a:p>
          <a:p>
            <a:r>
              <a:rPr lang="nb-NO" dirty="0" smtClean="0"/>
              <a:t>Inmeta Consulting AS</a:t>
            </a:r>
          </a:p>
          <a:p>
            <a:endParaRPr lang="en-GB" dirty="0"/>
          </a:p>
        </p:txBody>
      </p:sp>
    </p:spTree>
    <p:extLst>
      <p:ext uri="{BB962C8B-B14F-4D97-AF65-F5344CB8AC3E}">
        <p14:creationId xmlns:p14="http://schemas.microsoft.com/office/powerpoint/2010/main" val="101769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9600" dirty="0" smtClean="0">
                <a:solidFill>
                  <a:schemeClr val="bg1"/>
                </a:solidFill>
                <a:latin typeface="Source Sans Pro Black" panose="020B0803030403020204" pitchFamily="34" charset="0"/>
              </a:rPr>
              <a:t>GIT DESIGN</a:t>
            </a:r>
            <a:endParaRPr lang="en-AU" sz="9600" dirty="0">
              <a:solidFill>
                <a:schemeClr val="bg1"/>
              </a:solidFill>
              <a:latin typeface="Source Sans Pro Black" panose="020B0803030403020204" pitchFamily="34" charset="0"/>
            </a:endParaRPr>
          </a:p>
        </p:txBody>
      </p:sp>
    </p:spTree>
    <p:extLst>
      <p:ext uri="{BB962C8B-B14F-4D97-AF65-F5344CB8AC3E}">
        <p14:creationId xmlns:p14="http://schemas.microsoft.com/office/powerpoint/2010/main" val="1255200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smtClean="0">
                <a:solidFill>
                  <a:schemeClr val="bg1"/>
                </a:solidFill>
                <a:latin typeface="DINPro-Light" panose="02000504040000020003" pitchFamily="50" charset="0"/>
                <a:ea typeface="DejaVu Sans" panose="020B0603030804020204" pitchFamily="34" charset="0"/>
                <a:cs typeface="DejaVu Sans" panose="020B0603030804020204" pitchFamily="34" charset="0"/>
              </a:rPr>
              <a:t>a </a:t>
            </a:r>
          </a:p>
          <a:p>
            <a:pPr marL="0" indent="0" algn="ctr">
              <a:buNone/>
            </a:pPr>
            <a:r>
              <a:rPr lang="en-US" sz="12000" b="1" dirty="0" smtClean="0">
                <a:solidFill>
                  <a:schemeClr val="accent2"/>
                </a:solidFill>
                <a:ea typeface="DejaVu Sans" panose="020B0603030804020204" pitchFamily="34" charset="0"/>
                <a:cs typeface="DejaVu Sans" panose="020B0603030804020204" pitchFamily="34" charset="0"/>
              </a:rPr>
              <a:t>TOOLKIT</a:t>
            </a:r>
            <a:r>
              <a:rPr lang="en-US" sz="13800" b="1" dirty="0" smtClean="0">
                <a:solidFill>
                  <a:schemeClr val="accent2"/>
                </a:solidFill>
                <a:ea typeface="DejaVu Sans" panose="020B0603030804020204" pitchFamily="34" charset="0"/>
                <a:cs typeface="DejaVu Sans" panose="020B0603030804020204" pitchFamily="34" charset="0"/>
              </a:rPr>
              <a:t> </a:t>
            </a:r>
          </a:p>
          <a:p>
            <a:pPr marL="0" indent="0" algn="ctr">
              <a:buNone/>
            </a:pPr>
            <a:r>
              <a:rPr lang="en-US" sz="5400" dirty="0" smtClean="0">
                <a:solidFill>
                  <a:schemeClr val="bg1"/>
                </a:solidFill>
                <a:latin typeface="DINPro-Light" panose="02000504040000020003" pitchFamily="50" charset="0"/>
                <a:ea typeface="DejaVu Sans" panose="020B0603030804020204" pitchFamily="34" charset="0"/>
                <a:cs typeface="DejaVu Sans" panose="020B0603030804020204" pitchFamily="34" charset="0"/>
              </a:rPr>
              <a:t>for a DVCS</a:t>
            </a:r>
          </a:p>
        </p:txBody>
      </p:sp>
    </p:spTree>
    <p:extLst>
      <p:ext uri="{BB962C8B-B14F-4D97-AF65-F5344CB8AC3E}">
        <p14:creationId xmlns:p14="http://schemas.microsoft.com/office/powerpoint/2010/main" val="31402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smtClean="0">
                <a:solidFill>
                  <a:schemeClr val="accent2"/>
                </a:solidFill>
                <a:latin typeface="Source Sans Pro" panose="020B0503030403020204" pitchFamily="34" charset="0"/>
                <a:ea typeface="DejaVu Sans" panose="020B0603030804020204" pitchFamily="34" charset="0"/>
                <a:cs typeface="DejaVu Sans" panose="020B0603030804020204" pitchFamily="34" charset="0"/>
              </a:rPr>
              <a:t> </a:t>
            </a:r>
          </a:p>
          <a:p>
            <a:pPr marL="0" indent="0" algn="ctr">
              <a:buNone/>
            </a:pPr>
            <a:r>
              <a:rPr lang="en-US" sz="6000" dirty="0" smtClean="0">
                <a:solidFill>
                  <a:schemeClr val="accent1"/>
                </a:solidFill>
                <a:latin typeface="DINPro-Light" panose="02000504040000020003" pitchFamily="50" charset="0"/>
                <a:ea typeface="DejaVu Sans" panose="020B0603030804020204" pitchFamily="34" charset="0"/>
                <a:cs typeface="DejaVu Sans" panose="020B0603030804020204" pitchFamily="34" charset="0"/>
              </a:rPr>
              <a:t>many chainable </a:t>
            </a:r>
          </a:p>
          <a:p>
            <a:pPr marL="0" indent="0" algn="ctr">
              <a:buNone/>
            </a:pPr>
            <a:r>
              <a:rPr lang="en-US" sz="10000" dirty="0" smtClean="0">
                <a:solidFill>
                  <a:schemeClr val="bg1"/>
                </a:solidFill>
                <a:ea typeface="DejaVu Sans" panose="020B0603030804020204" pitchFamily="34" charset="0"/>
                <a:cs typeface="DejaVu Sans" panose="020B0603030804020204" pitchFamily="34" charset="0"/>
              </a:rPr>
              <a:t>COMMANDS</a:t>
            </a:r>
            <a:endParaRPr lang="en-US" sz="3200" dirty="0" smtClean="0">
              <a:solidFill>
                <a:schemeClr val="accent1"/>
              </a:solidFill>
              <a:latin typeface="DINPro-Light" panose="02000504040000020003" pitchFamily="50" charset="0"/>
              <a:ea typeface="DejaVu Sans" panose="020B0603030804020204" pitchFamily="34" charset="0"/>
              <a:cs typeface="DejaVu Sans" panose="020B0603030804020204" pitchFamily="34" charset="0"/>
            </a:endParaRPr>
          </a:p>
          <a:p>
            <a:pPr marL="457200" lvl="1" indent="0" algn="ctr">
              <a:buNone/>
            </a:pPr>
            <a:endParaRPr lang="en-US" sz="3200" dirty="0" smtClean="0">
              <a:solidFill>
                <a:schemeClr val="accent2"/>
              </a:solidFill>
              <a:latin typeface="Source Sans Pro" panose="020B0503030403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775889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1714" y="238524"/>
            <a:ext cx="12028571" cy="6380952"/>
          </a:xfrm>
          <a:prstGeom prst="rect">
            <a:avLst/>
          </a:prstGeom>
        </p:spPr>
      </p:pic>
      <p:sp>
        <p:nvSpPr>
          <p:cNvPr id="2" name="TextBox 1"/>
          <p:cNvSpPr txBox="1"/>
          <p:nvPr/>
        </p:nvSpPr>
        <p:spPr>
          <a:xfrm>
            <a:off x="81715" y="238525"/>
            <a:ext cx="12028570" cy="6380951"/>
          </a:xfrm>
          <a:prstGeom prst="rect">
            <a:avLst/>
          </a:prstGeom>
          <a:solidFill>
            <a:schemeClr val="tx2">
              <a:alpha val="68000"/>
            </a:schemeClr>
          </a:solidFill>
        </p:spPr>
        <p:txBody>
          <a:bodyPr wrap="square" rtlCol="0" anchor="ctr" anchorCtr="0">
            <a:noAutofit/>
          </a:bodyPr>
          <a:lstStyle/>
          <a:p>
            <a:pPr algn="ctr"/>
            <a:r>
              <a:rPr lang="en-US" sz="21600" dirty="0">
                <a:solidFill>
                  <a:srgbClr val="ECD078"/>
                </a:solidFill>
                <a:latin typeface="Source Sans Pro Black" panose="020B0803030403020204" pitchFamily="34" charset="0"/>
              </a:rPr>
              <a:t>YIKES!!!!</a:t>
            </a:r>
            <a:endParaRPr lang="en-AU" sz="21600" dirty="0">
              <a:solidFill>
                <a:srgbClr val="ECD078"/>
              </a:solidFill>
              <a:latin typeface="Source Sans Pro Black" panose="020B0803030403020204" pitchFamily="34" charset="0"/>
            </a:endParaRPr>
          </a:p>
        </p:txBody>
      </p:sp>
    </p:spTree>
    <p:extLst>
      <p:ext uri="{BB962C8B-B14F-4D97-AF65-F5344CB8AC3E}">
        <p14:creationId xmlns:p14="http://schemas.microsoft.com/office/powerpoint/2010/main" val="94100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1" indent="0" algn="ctr">
              <a:buNone/>
            </a:pPr>
            <a:endParaRPr lang="en-US" sz="3200" dirty="0" smtClean="0">
              <a:latin typeface="Source Sans Pro" panose="020B0503030403020204" pitchFamily="34" charset="0"/>
              <a:ea typeface="DejaVu Sans" panose="020B0603030804020204" pitchFamily="34" charset="0"/>
              <a:cs typeface="DejaVu Sans" panose="020B0603030804020204" pitchFamily="34" charset="0"/>
            </a:endParaRPr>
          </a:p>
          <a:p>
            <a:pPr marL="0" indent="0" algn="ctr">
              <a:buNone/>
            </a:pPr>
            <a:r>
              <a:rPr lang="en-US" sz="4800" dirty="0" smtClean="0">
                <a:solidFill>
                  <a:schemeClr val="accent1"/>
                </a:solidFill>
                <a:latin typeface="DINPro-Light" panose="02000504040000020003" pitchFamily="50" charset="0"/>
                <a:ea typeface="DejaVu Sans" panose="020B0603030804020204" pitchFamily="34" charset="0"/>
                <a:cs typeface="DejaVu Sans" panose="020B0603030804020204" pitchFamily="34" charset="0"/>
              </a:rPr>
              <a:t>Traditional GIT is:</a:t>
            </a:r>
          </a:p>
          <a:p>
            <a:pPr marL="0" indent="0" algn="ctr">
              <a:buNone/>
            </a:pPr>
            <a:r>
              <a:rPr lang="en-US" sz="4800" dirty="0" smtClean="0">
                <a:solidFill>
                  <a:schemeClr val="accent1"/>
                </a:solidFill>
                <a:latin typeface="DINPro-Light" panose="02000504040000020003" pitchFamily="50" charset="0"/>
                <a:ea typeface="DejaVu Sans" panose="020B0603030804020204" pitchFamily="34" charset="0"/>
                <a:cs typeface="DejaVu Sans" panose="020B0603030804020204" pitchFamily="34" charset="0"/>
              </a:rPr>
              <a:t>big on the</a:t>
            </a:r>
          </a:p>
          <a:p>
            <a:pPr marL="0" indent="0" algn="ctr">
              <a:buNone/>
            </a:pPr>
            <a:r>
              <a:rPr lang="en-US" sz="11500" dirty="0" smtClean="0">
                <a:solidFill>
                  <a:schemeClr val="bg1"/>
                </a:solidFill>
                <a:ea typeface="DejaVu Sans" panose="020B0603030804020204" pitchFamily="34" charset="0"/>
                <a:cs typeface="DejaVu Sans" panose="020B0603030804020204" pitchFamily="34" charset="0"/>
              </a:rPr>
              <a:t>POWER</a:t>
            </a:r>
          </a:p>
          <a:p>
            <a:pPr marL="0" indent="0" algn="ctr">
              <a:buNone/>
            </a:pPr>
            <a:endParaRPr lang="en-US" sz="3600" dirty="0" smtClean="0">
              <a:latin typeface="Source Sans Pro" panose="020B0503030403020204" pitchFamily="34" charset="0"/>
              <a:ea typeface="DejaVu Sans" panose="020B0603030804020204" pitchFamily="34" charset="0"/>
              <a:cs typeface="DejaVu Sans" panose="020B0603030804020204" pitchFamily="34" charset="0"/>
            </a:endParaRPr>
          </a:p>
          <a:p>
            <a:pPr marL="0" indent="0" algn="ctr">
              <a:buNone/>
            </a:pPr>
            <a:r>
              <a:rPr lang="en-US" sz="5400" dirty="0" smtClean="0">
                <a:solidFill>
                  <a:schemeClr val="accent1"/>
                </a:solidFill>
                <a:latin typeface="DINPro-Light" panose="02000504040000020003" pitchFamily="50" charset="0"/>
                <a:ea typeface="DejaVu Sans" panose="020B0603030804020204" pitchFamily="34" charset="0"/>
                <a:cs typeface="DejaVu Sans" panose="020B0603030804020204" pitchFamily="34" charset="0"/>
              </a:rPr>
              <a:t>small on the</a:t>
            </a:r>
          </a:p>
          <a:p>
            <a:pPr marL="0" indent="0" algn="ctr">
              <a:buNone/>
            </a:pPr>
            <a:r>
              <a:rPr lang="en-US" sz="3200" dirty="0" smtClean="0">
                <a:solidFill>
                  <a:schemeClr val="bg1"/>
                </a:solidFill>
                <a:ea typeface="DejaVu Sans" panose="020B0603030804020204" pitchFamily="34" charset="0"/>
                <a:cs typeface="DejaVu Sans" panose="020B0603030804020204" pitchFamily="34" charset="0"/>
              </a:rPr>
              <a:t>friendly</a:t>
            </a:r>
          </a:p>
        </p:txBody>
      </p:sp>
    </p:spTree>
    <p:extLst>
      <p:ext uri="{BB962C8B-B14F-4D97-AF65-F5344CB8AC3E}">
        <p14:creationId xmlns:p14="http://schemas.microsoft.com/office/powerpoint/2010/main" val="375558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514" y="794657"/>
            <a:ext cx="9241971" cy="5724644"/>
          </a:xfrm>
          <a:prstGeom prst="rect">
            <a:avLst/>
          </a:prstGeom>
          <a:noFill/>
        </p:spPr>
        <p:txBody>
          <a:bodyPr wrap="square" rtlCol="0">
            <a:spAutoFit/>
          </a:bodyPr>
          <a:lstStyle/>
          <a:p>
            <a:pPr algn="ctr"/>
            <a:r>
              <a:rPr lang="nb-NO" sz="7200" dirty="0" smtClean="0"/>
              <a:t>Easier tools</a:t>
            </a:r>
          </a:p>
          <a:p>
            <a:endParaRPr lang="nb-NO" dirty="0"/>
          </a:p>
          <a:p>
            <a:endParaRPr lang="nb-NO" dirty="0" smtClean="0"/>
          </a:p>
          <a:p>
            <a:r>
              <a:rPr lang="nb-NO" sz="2400" b="1" dirty="0" smtClean="0"/>
              <a:t>Visual Studio  2012  with Git extensions</a:t>
            </a:r>
          </a:p>
          <a:p>
            <a:endParaRPr lang="nb-NO" sz="2400" b="1" dirty="0"/>
          </a:p>
          <a:p>
            <a:r>
              <a:rPr lang="nb-NO" sz="2400" b="1" dirty="0" smtClean="0"/>
              <a:t>Visual Studio 2013 , Git is included OOB</a:t>
            </a:r>
          </a:p>
          <a:p>
            <a:endParaRPr lang="nb-NO" sz="2400" b="1" dirty="0"/>
          </a:p>
          <a:p>
            <a:r>
              <a:rPr lang="nb-NO" sz="2400" dirty="0" smtClean="0"/>
              <a:t>Add some nice tools:</a:t>
            </a:r>
          </a:p>
          <a:p>
            <a:endParaRPr lang="nb-NO" sz="2400" b="1" dirty="0"/>
          </a:p>
          <a:p>
            <a:r>
              <a:rPr lang="nb-NO" sz="2400" b="1" dirty="0" smtClean="0"/>
              <a:t>SourceTree, Atlassian </a:t>
            </a:r>
          </a:p>
          <a:p>
            <a:endParaRPr lang="nb-NO" sz="2400" b="1" dirty="0" smtClean="0"/>
          </a:p>
          <a:p>
            <a:r>
              <a:rPr lang="nb-NO" sz="2400" b="1" dirty="0" smtClean="0">
                <a:hlinkClick r:id="rId2"/>
              </a:rPr>
              <a:t>https://</a:t>
            </a:r>
            <a:r>
              <a:rPr lang="nb-NO" sz="2400" b="1" dirty="0" smtClean="0">
                <a:hlinkClick r:id="rId2"/>
              </a:rPr>
              <a:t>github.com/Inmeta/Knowledge/wiki/recommended-git-tools</a:t>
            </a:r>
            <a:r>
              <a:rPr lang="nb-NO" sz="2400" b="1" dirty="0" smtClean="0"/>
              <a:t> </a:t>
            </a:r>
            <a:endParaRPr lang="nb-NO" sz="2400" b="1" dirty="0" smtClean="0"/>
          </a:p>
          <a:p>
            <a:endParaRPr lang="en-GB" dirty="0"/>
          </a:p>
        </p:txBody>
      </p:sp>
      <p:sp>
        <p:nvSpPr>
          <p:cNvPr id="5" name="Footer Placeholder 4"/>
          <p:cNvSpPr>
            <a:spLocks noGrp="1"/>
          </p:cNvSpPr>
          <p:nvPr>
            <p:ph type="ftr" sz="quarter" idx="11"/>
          </p:nvPr>
        </p:nvSpPr>
        <p:spPr/>
        <p:txBody>
          <a:bodyPr/>
          <a:lstStyle/>
          <a:p>
            <a:r>
              <a:rPr lang="en-GB" smtClean="0"/>
              <a:t>Inmeta Consulting AS - Terje Sandstrøm  2013</a:t>
            </a:r>
            <a:endParaRPr lang="en-GB"/>
          </a:p>
        </p:txBody>
      </p:sp>
    </p:spTree>
    <p:extLst>
      <p:ext uri="{BB962C8B-B14F-4D97-AF65-F5344CB8AC3E}">
        <p14:creationId xmlns:p14="http://schemas.microsoft.com/office/powerpoint/2010/main" val="252341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1644013"/>
            <a:ext cx="7170719" cy="1795962"/>
          </a:xfrm>
        </p:spPr>
        <p:txBody>
          <a:bodyPr/>
          <a:lstStyle/>
          <a:p>
            <a:r>
              <a:rPr lang="en-US" sz="6470" spc="-71" dirty="0" err="1">
                <a:solidFill>
                  <a:schemeClr val="tx1"/>
                </a:solidFill>
              </a:rPr>
              <a:t>Git</a:t>
            </a:r>
            <a:r>
              <a:rPr lang="en-US" sz="6470" spc="-71" dirty="0">
                <a:solidFill>
                  <a:schemeClr val="tx1"/>
                </a:solidFill>
              </a:rPr>
              <a:t> fully integrated into Visual Studio and TFS</a:t>
            </a:r>
            <a:endParaRPr lang="en-GB" sz="6470" dirty="0"/>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39959" y="1221068"/>
            <a:ext cx="3839882" cy="3839882"/>
          </a:xfrm>
          <a:prstGeom prst="rect">
            <a:avLst/>
          </a:prstGeom>
        </p:spPr>
      </p:pic>
      <p:pic>
        <p:nvPicPr>
          <p:cNvPr id="4" name="Picture 3" descr="VS_Wht_rgb.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57744" y="5993543"/>
            <a:ext cx="2688536" cy="474447"/>
          </a:xfrm>
          <a:prstGeom prst="rect">
            <a:avLst/>
          </a:prstGeom>
        </p:spPr>
      </p:pic>
    </p:spTree>
    <p:extLst>
      <p:ext uri="{BB962C8B-B14F-4D97-AF65-F5344CB8AC3E}">
        <p14:creationId xmlns:p14="http://schemas.microsoft.com/office/powerpoint/2010/main" val="354219773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4251" y="129236"/>
            <a:ext cx="5650278" cy="1978330"/>
            <a:chOff x="1712041" y="128767"/>
            <a:chExt cx="5651080" cy="1978611"/>
          </a:xfrm>
        </p:grpSpPr>
        <p:sp>
          <p:nvSpPr>
            <p:cNvPr id="38" name="Rectangle 37"/>
            <p:cNvSpPr/>
            <p:nvPr/>
          </p:nvSpPr>
          <p:spPr bwMode="auto">
            <a:xfrm>
              <a:off x="1712041" y="145195"/>
              <a:ext cx="5651080" cy="196218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endParaRPr lang="en-US" sz="2798" spc="-51"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41300" y="128767"/>
              <a:ext cx="1706956" cy="478036"/>
            </a:xfrm>
            <a:prstGeom prst="rect">
              <a:avLst/>
            </a:prstGeom>
          </p:spPr>
        </p:pic>
      </p:grpSp>
      <p:sp>
        <p:nvSpPr>
          <p:cNvPr id="2" name="Title 1"/>
          <p:cNvSpPr>
            <a:spLocks noGrp="1"/>
          </p:cNvSpPr>
          <p:nvPr>
            <p:ph type="title"/>
          </p:nvPr>
        </p:nvSpPr>
        <p:spPr>
          <a:xfrm>
            <a:off x="7820283" y="139570"/>
            <a:ext cx="4231912" cy="1107839"/>
          </a:xfrm>
        </p:spPr>
        <p:txBody>
          <a:bodyPr/>
          <a:lstStyle/>
          <a:p>
            <a:pPr algn="r"/>
            <a:r>
              <a:rPr lang="en-GB" sz="4000" dirty="0"/>
              <a:t>Fully integrated</a:t>
            </a:r>
            <a:br>
              <a:rPr lang="en-GB" sz="4000" dirty="0"/>
            </a:br>
            <a:r>
              <a:rPr lang="en-GB" sz="4000" dirty="0"/>
              <a:t>Git support</a:t>
            </a:r>
          </a:p>
        </p:txBody>
      </p:sp>
      <p:grpSp>
        <p:nvGrpSpPr>
          <p:cNvPr id="6" name="Group 5"/>
          <p:cNvGrpSpPr/>
          <p:nvPr/>
        </p:nvGrpSpPr>
        <p:grpSpPr>
          <a:xfrm>
            <a:off x="1714251" y="2394389"/>
            <a:ext cx="5650278" cy="3578349"/>
            <a:chOff x="1712041" y="2394243"/>
            <a:chExt cx="5651080" cy="4324126"/>
          </a:xfrm>
        </p:grpSpPr>
        <p:sp>
          <p:nvSpPr>
            <p:cNvPr id="7" name="Rectangle 6"/>
            <p:cNvSpPr/>
            <p:nvPr/>
          </p:nvSpPr>
          <p:spPr bwMode="auto">
            <a:xfrm>
              <a:off x="1712041" y="2394243"/>
              <a:ext cx="5651080" cy="4324126"/>
            </a:xfrm>
            <a:prstGeom prst="rect">
              <a:avLst/>
            </a:prstGeom>
            <a:solidFill>
              <a:schemeClr val="accent6"/>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1825564" y="2474776"/>
              <a:ext cx="5246379" cy="445888"/>
            </a:xfrm>
            <a:prstGeom prst="rect">
              <a:avLst/>
            </a:prstGeom>
            <a:noFill/>
          </p:spPr>
          <p:txBody>
            <a:bodyPr wrap="square" lIns="0" tIns="0" rIns="0" bIns="0" rtlCol="0">
              <a:spAutoFit/>
            </a:bodyPr>
            <a:lstStyle/>
            <a:p>
              <a:pPr defTabSz="914209"/>
              <a:r>
                <a:rPr lang="en-US" sz="2398" dirty="0">
                  <a:solidFill>
                    <a:srgbClr val="FFFFFF"/>
                  </a:solidFill>
                  <a:latin typeface="Segoe UI Light"/>
                  <a:ea typeface="Segoe UI" pitchFamily="34" charset="0"/>
                  <a:cs typeface="Segoe UI" pitchFamily="34" charset="0"/>
                </a:rPr>
                <a:t>Team Foundation Server / Service</a:t>
              </a:r>
              <a:endParaRPr lang="en-US" sz="4398" dirty="0">
                <a:solidFill>
                  <a:srgbClr val="FFFFFF"/>
                </a:solidFill>
                <a:latin typeface="Segoe UI Light"/>
                <a:ea typeface="Segoe UI" pitchFamily="34" charset="0"/>
                <a:cs typeface="Segoe UI" pitchFamily="34" charset="0"/>
              </a:endParaRPr>
            </a:p>
          </p:txBody>
        </p:sp>
      </p:grpSp>
      <p:grpSp>
        <p:nvGrpSpPr>
          <p:cNvPr id="14" name="Group 13"/>
          <p:cNvGrpSpPr/>
          <p:nvPr/>
        </p:nvGrpSpPr>
        <p:grpSpPr>
          <a:xfrm>
            <a:off x="4591965" y="2979079"/>
            <a:ext cx="2648788" cy="2859906"/>
            <a:chOff x="4590163" y="2979014"/>
            <a:chExt cx="2649164" cy="2860312"/>
          </a:xfrm>
        </p:grpSpPr>
        <p:sp>
          <p:nvSpPr>
            <p:cNvPr id="22" name="Rectangle 21"/>
            <p:cNvSpPr/>
            <p:nvPr/>
          </p:nvSpPr>
          <p:spPr bwMode="auto">
            <a:xfrm>
              <a:off x="4590163" y="2979014"/>
              <a:ext cx="2649164" cy="286031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5361367" y="3066799"/>
              <a:ext cx="1284179" cy="369038"/>
            </a:xfrm>
            <a:prstGeom prst="rect">
              <a:avLst/>
            </a:prstGeom>
            <a:noFill/>
          </p:spPr>
          <p:txBody>
            <a:bodyPr wrap="square" lIns="0" tIns="0" rIns="0" bIns="0" rtlCol="0">
              <a:spAutoFit/>
            </a:bodyPr>
            <a:lstStyle/>
            <a:p>
              <a:pPr defTabSz="914209"/>
              <a:r>
                <a:rPr lang="en-US" sz="2398" dirty="0">
                  <a:solidFill>
                    <a:srgbClr val="FFFFFF"/>
                  </a:solidFill>
                </a:rPr>
                <a:t>Project 2</a:t>
              </a:r>
              <a:endParaRPr lang="en-US" sz="3998" dirty="0">
                <a:solidFill>
                  <a:srgbClr val="FFFFFF"/>
                </a:solidFill>
              </a:endParaRPr>
            </a:p>
          </p:txBody>
        </p:sp>
        <p:sp>
          <p:nvSpPr>
            <p:cNvPr id="24" name="Rectangle 23"/>
            <p:cNvSpPr/>
            <p:nvPr/>
          </p:nvSpPr>
          <p:spPr bwMode="auto">
            <a:xfrm>
              <a:off x="4712052" y="3575730"/>
              <a:ext cx="2430148" cy="2150891"/>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Rectangle 25"/>
          <p:cNvSpPr/>
          <p:nvPr/>
        </p:nvSpPr>
        <p:spPr bwMode="auto">
          <a:xfrm>
            <a:off x="4813617" y="3663518"/>
            <a:ext cx="588948" cy="63634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Issues</a:t>
            </a:r>
          </a:p>
        </p:txBody>
      </p:sp>
      <p:sp>
        <p:nvSpPr>
          <p:cNvPr id="27" name="Rectangle 26"/>
          <p:cNvSpPr/>
          <p:nvPr/>
        </p:nvSpPr>
        <p:spPr bwMode="auto">
          <a:xfrm>
            <a:off x="5471652" y="3662029"/>
            <a:ext cx="648427" cy="63783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Project Mgmt</a:t>
            </a:r>
          </a:p>
        </p:txBody>
      </p:sp>
      <p:sp>
        <p:nvSpPr>
          <p:cNvPr id="28" name="Rectangle 27"/>
          <p:cNvSpPr/>
          <p:nvPr/>
        </p:nvSpPr>
        <p:spPr bwMode="auto">
          <a:xfrm>
            <a:off x="6176524" y="3668723"/>
            <a:ext cx="592242" cy="63113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Build</a:t>
            </a:r>
          </a:p>
        </p:txBody>
      </p:sp>
      <p:sp>
        <p:nvSpPr>
          <p:cNvPr id="43" name="Down Arrow 42"/>
          <p:cNvSpPr/>
          <p:nvPr/>
        </p:nvSpPr>
        <p:spPr bwMode="auto">
          <a:xfrm>
            <a:off x="5765603" y="1916791"/>
            <a:ext cx="299602" cy="56621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4590053" y="1031637"/>
            <a:ext cx="2650701" cy="446185"/>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err="1">
                <a:gradFill>
                  <a:gsLst>
                    <a:gs pos="0">
                      <a:srgbClr val="FFFFFF"/>
                    </a:gs>
                    <a:gs pos="100000">
                      <a:srgbClr val="FFFFFF"/>
                    </a:gs>
                  </a:gsLst>
                  <a:lin ang="5400000" scaled="0"/>
                </a:gradFill>
                <a:ea typeface="Segoe UI" pitchFamily="34" charset="0"/>
                <a:cs typeface="Segoe UI" pitchFamily="34" charset="0"/>
              </a:rPr>
              <a:t>Git</a:t>
            </a:r>
            <a:r>
              <a:rPr lang="en-US" sz="1799" spc="-51" dirty="0">
                <a:gradFill>
                  <a:gsLst>
                    <a:gs pos="0">
                      <a:srgbClr val="FFFFFF"/>
                    </a:gs>
                    <a:gs pos="100000">
                      <a:srgbClr val="FFFFFF"/>
                    </a:gs>
                  </a:gsLst>
                  <a:lin ang="5400000" scaled="0"/>
                </a:gradFill>
                <a:ea typeface="Segoe UI" pitchFamily="34" charset="0"/>
                <a:cs typeface="Segoe UI" pitchFamily="34" charset="0"/>
              </a:rPr>
              <a:t> SCC Provider</a:t>
            </a:r>
          </a:p>
        </p:txBody>
      </p:sp>
      <p:sp>
        <p:nvSpPr>
          <p:cNvPr id="46" name="Down Arrow 45"/>
          <p:cNvSpPr/>
          <p:nvPr/>
        </p:nvSpPr>
        <p:spPr bwMode="auto">
          <a:xfrm rot="5400000">
            <a:off x="7028735" y="4570562"/>
            <a:ext cx="458684" cy="1015959"/>
          </a:xfrm>
          <a:prstGeom prst="down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270"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endParaRPr lang="en-US" sz="1100" b="1" spc="-51"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1827758" y="2985832"/>
            <a:ext cx="2648788" cy="2853154"/>
            <a:chOff x="1825564" y="2985767"/>
            <a:chExt cx="2649164" cy="2853559"/>
          </a:xfrm>
        </p:grpSpPr>
        <p:sp>
          <p:nvSpPr>
            <p:cNvPr id="51" name="Rectangle 50"/>
            <p:cNvSpPr/>
            <p:nvPr/>
          </p:nvSpPr>
          <p:spPr bwMode="auto">
            <a:xfrm>
              <a:off x="1825564" y="2985767"/>
              <a:ext cx="2649164" cy="2853559"/>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2596768" y="3073552"/>
              <a:ext cx="1284179" cy="369038"/>
            </a:xfrm>
            <a:prstGeom prst="rect">
              <a:avLst/>
            </a:prstGeom>
            <a:noFill/>
          </p:spPr>
          <p:txBody>
            <a:bodyPr wrap="square" lIns="0" tIns="0" rIns="0" bIns="0" rtlCol="0">
              <a:spAutoFit/>
            </a:bodyPr>
            <a:lstStyle/>
            <a:p>
              <a:pPr defTabSz="914209"/>
              <a:r>
                <a:rPr lang="en-US" sz="2398" dirty="0">
                  <a:solidFill>
                    <a:srgbClr val="FFFFFF"/>
                  </a:solidFill>
                </a:rPr>
                <a:t>Project 1</a:t>
              </a:r>
              <a:endParaRPr lang="en-US" sz="3998" dirty="0">
                <a:solidFill>
                  <a:srgbClr val="FFFFFF"/>
                </a:solidFill>
              </a:endParaRPr>
            </a:p>
          </p:txBody>
        </p:sp>
        <p:sp>
          <p:nvSpPr>
            <p:cNvPr id="53" name="Rectangle 52"/>
            <p:cNvSpPr/>
            <p:nvPr/>
          </p:nvSpPr>
          <p:spPr bwMode="auto">
            <a:xfrm>
              <a:off x="1947453" y="3582483"/>
              <a:ext cx="2430148" cy="2144138"/>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 name="Rectangle 54"/>
          <p:cNvSpPr/>
          <p:nvPr/>
        </p:nvSpPr>
        <p:spPr bwMode="auto">
          <a:xfrm>
            <a:off x="2024236" y="3665245"/>
            <a:ext cx="598602"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Issues</a:t>
            </a:r>
          </a:p>
        </p:txBody>
      </p:sp>
      <p:sp>
        <p:nvSpPr>
          <p:cNvPr id="56" name="Rectangle 55"/>
          <p:cNvSpPr/>
          <p:nvPr/>
        </p:nvSpPr>
        <p:spPr bwMode="auto">
          <a:xfrm>
            <a:off x="2682271" y="3665245"/>
            <a:ext cx="648427"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Project Mgmt</a:t>
            </a:r>
          </a:p>
        </p:txBody>
      </p:sp>
      <p:sp>
        <p:nvSpPr>
          <p:cNvPr id="57" name="Rectangle 56"/>
          <p:cNvSpPr/>
          <p:nvPr/>
        </p:nvSpPr>
        <p:spPr bwMode="auto">
          <a:xfrm>
            <a:off x="3387142" y="3665245"/>
            <a:ext cx="592242"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Build</a:t>
            </a:r>
          </a:p>
        </p:txBody>
      </p:sp>
      <p:grpSp>
        <p:nvGrpSpPr>
          <p:cNvPr id="16" name="Group 15"/>
          <p:cNvGrpSpPr/>
          <p:nvPr/>
        </p:nvGrpSpPr>
        <p:grpSpPr>
          <a:xfrm>
            <a:off x="4982969" y="4401469"/>
            <a:ext cx="1664090" cy="1190561"/>
            <a:chOff x="4981223" y="3699544"/>
            <a:chExt cx="1664325" cy="1190729"/>
          </a:xfrm>
          <a:solidFill>
            <a:schemeClr val="accent5"/>
          </a:solidFill>
        </p:grpSpPr>
        <p:sp>
          <p:nvSpPr>
            <p:cNvPr id="36" name="Flowchart: Magnetic Disk 35"/>
            <p:cNvSpPr/>
            <p:nvPr/>
          </p:nvSpPr>
          <p:spPr bwMode="auto">
            <a:xfrm>
              <a:off x="4981223" y="3699544"/>
              <a:ext cx="1664325" cy="1190729"/>
            </a:xfrm>
            <a:prstGeom prst="flowChartMagneticDisk">
              <a:avLst/>
            </a:prstGeom>
            <a:solidFill>
              <a:schemeClr val="accent2"/>
            </a:solidFill>
            <a:ln>
              <a:solidFill>
                <a:schemeClr val="accent2">
                  <a:lumMod val="50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a:xfrm>
              <a:off x="5191696" y="4160911"/>
              <a:ext cx="1205072" cy="583043"/>
            </a:xfrm>
            <a:prstGeom prst="rect">
              <a:avLst/>
            </a:prstGeom>
            <a:noFill/>
            <a:ln>
              <a:noFill/>
            </a:ln>
          </p:spPr>
          <p:txBody>
            <a:bodyPr wrap="square">
              <a:spAutoFit/>
            </a:bodyPr>
            <a:lstStyle/>
            <a:p>
              <a:pPr algn="ctr" defTabSz="913672" fontAlgn="base">
                <a:spcBef>
                  <a:spcPct val="0"/>
                </a:spcBef>
                <a:spcAft>
                  <a:spcPct val="0"/>
                </a:spcAft>
              </a:pPr>
              <a:r>
                <a:rPr lang="en-US" sz="3200" spc="-51" dirty="0">
                  <a:gradFill>
                    <a:gsLst>
                      <a:gs pos="0">
                        <a:srgbClr val="FFFFFF"/>
                      </a:gs>
                      <a:gs pos="100000">
                        <a:srgbClr val="FFFFFF"/>
                      </a:gs>
                    </a:gsLst>
                    <a:lin ang="5400000" scaled="0"/>
                  </a:gradFill>
                  <a:ea typeface="Segoe UI" pitchFamily="34" charset="0"/>
                  <a:cs typeface="Segoe UI" pitchFamily="34" charset="0"/>
                </a:rPr>
                <a:t>Git</a:t>
              </a:r>
              <a:endParaRPr lang="en-US" sz="2400" spc="-5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7692518" y="3836156"/>
            <a:ext cx="1096839" cy="1890140"/>
            <a:chOff x="7691156" y="3836213"/>
            <a:chExt cx="1096994" cy="1890408"/>
          </a:xfrm>
        </p:grpSpPr>
        <p:sp>
          <p:nvSpPr>
            <p:cNvPr id="83" name="Rectangle 82"/>
            <p:cNvSpPr/>
            <p:nvPr/>
          </p:nvSpPr>
          <p:spPr bwMode="auto">
            <a:xfrm>
              <a:off x="7691156" y="3836213"/>
              <a:ext cx="1096994" cy="1890408"/>
            </a:xfrm>
            <a:prstGeom prst="rect">
              <a:avLst/>
            </a:prstGeom>
            <a:solidFill>
              <a:schemeClr val="accent6"/>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7765679" y="3894454"/>
              <a:ext cx="1022471" cy="276873"/>
            </a:xfrm>
            <a:prstGeom prst="rect">
              <a:avLst/>
            </a:prstGeom>
            <a:noFill/>
          </p:spPr>
          <p:txBody>
            <a:bodyPr wrap="square" lIns="0" tIns="0" rIns="0" bIns="0" rtlCol="0">
              <a:spAutoFit/>
            </a:bodyPr>
            <a:lstStyle/>
            <a:p>
              <a:pPr defTabSz="914209"/>
              <a:r>
                <a:rPr lang="en-US" sz="1799" b="1" dirty="0">
                  <a:solidFill>
                    <a:srgbClr val="FFFFFF"/>
                  </a:solidFill>
                  <a:ea typeface="Segoe UI" pitchFamily="34" charset="0"/>
                  <a:cs typeface="Segoe UI" pitchFamily="34" charset="0"/>
                </a:rPr>
                <a:t>3</a:t>
              </a:r>
              <a:r>
                <a:rPr lang="en-US" sz="1799" b="1" baseline="30000" dirty="0">
                  <a:solidFill>
                    <a:srgbClr val="FFFFFF"/>
                  </a:solidFill>
                  <a:ea typeface="Segoe UI" pitchFamily="34" charset="0"/>
                  <a:cs typeface="Segoe UI" pitchFamily="34" charset="0"/>
                </a:rPr>
                <a:t>rd</a:t>
              </a:r>
              <a:r>
                <a:rPr lang="en-US" sz="1799" b="1" dirty="0">
                  <a:solidFill>
                    <a:srgbClr val="FFFFFF"/>
                  </a:solidFill>
                </a:rPr>
                <a:t> </a:t>
              </a:r>
              <a:r>
                <a:rPr lang="en-US" sz="1799" b="1" dirty="0">
                  <a:solidFill>
                    <a:srgbClr val="FFFFFF"/>
                  </a:solidFill>
                  <a:ea typeface="Segoe UI" pitchFamily="34" charset="0"/>
                  <a:cs typeface="Segoe UI" pitchFamily="34" charset="0"/>
                </a:rPr>
                <a:t>Party </a:t>
              </a:r>
              <a:endParaRPr lang="en-US" sz="3198" b="1" dirty="0">
                <a:solidFill>
                  <a:srgbClr val="FFFFFF"/>
                </a:solidFill>
                <a:ea typeface="Segoe UI" pitchFamily="34" charset="0"/>
                <a:cs typeface="Segoe UI" pitchFamily="34" charset="0"/>
              </a:endParaRPr>
            </a:p>
          </p:txBody>
        </p:sp>
        <p:sp>
          <p:nvSpPr>
            <p:cNvPr id="85" name="Rectangle 84"/>
            <p:cNvSpPr/>
            <p:nvPr/>
          </p:nvSpPr>
          <p:spPr bwMode="auto">
            <a:xfrm>
              <a:off x="7757995" y="4247549"/>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XCode</a:t>
              </a:r>
            </a:p>
          </p:txBody>
        </p:sp>
        <p:sp>
          <p:nvSpPr>
            <p:cNvPr id="86" name="Rectangle 85"/>
            <p:cNvSpPr/>
            <p:nvPr/>
          </p:nvSpPr>
          <p:spPr bwMode="auto">
            <a:xfrm>
              <a:off x="7757994" y="4612181"/>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Eclipse</a:t>
              </a:r>
            </a:p>
          </p:txBody>
        </p:sp>
        <p:sp>
          <p:nvSpPr>
            <p:cNvPr id="87" name="Rectangle 86"/>
            <p:cNvSpPr/>
            <p:nvPr/>
          </p:nvSpPr>
          <p:spPr bwMode="auto">
            <a:xfrm>
              <a:off x="7750376" y="4978208"/>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Shell</a:t>
              </a:r>
            </a:p>
          </p:txBody>
        </p:sp>
        <p:sp>
          <p:nvSpPr>
            <p:cNvPr id="88" name="Rectangle 87"/>
            <p:cNvSpPr/>
            <p:nvPr/>
          </p:nvSpPr>
          <p:spPr bwMode="auto">
            <a:xfrm>
              <a:off x="7750376" y="5343620"/>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a:t>
              </a:r>
            </a:p>
          </p:txBody>
        </p:sp>
      </p:grpSp>
      <p:sp>
        <p:nvSpPr>
          <p:cNvPr id="48" name="Down Arrow 47"/>
          <p:cNvSpPr/>
          <p:nvPr/>
        </p:nvSpPr>
        <p:spPr bwMode="auto">
          <a:xfrm rot="16200000">
            <a:off x="1560076" y="4641297"/>
            <a:ext cx="511981" cy="890505"/>
          </a:xfrm>
          <a:prstGeom prst="down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vert"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endParaRPr lang="en-US" sz="1100" b="1" spc="-51"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314598" y="3797883"/>
            <a:ext cx="1096839" cy="1890140"/>
            <a:chOff x="312189" y="3797934"/>
            <a:chExt cx="1096994" cy="1890408"/>
          </a:xfrm>
        </p:grpSpPr>
        <p:sp>
          <p:nvSpPr>
            <p:cNvPr id="50" name="Rectangle 49"/>
            <p:cNvSpPr/>
            <p:nvPr/>
          </p:nvSpPr>
          <p:spPr bwMode="auto">
            <a:xfrm>
              <a:off x="312189" y="3797934"/>
              <a:ext cx="1096994" cy="1890408"/>
            </a:xfrm>
            <a:prstGeom prst="rect">
              <a:avLst/>
            </a:prstGeom>
            <a:solidFill>
              <a:schemeClr val="accent6"/>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TextBox 78"/>
            <p:cNvSpPr txBox="1"/>
            <p:nvPr/>
          </p:nvSpPr>
          <p:spPr>
            <a:xfrm>
              <a:off x="383360" y="3878278"/>
              <a:ext cx="1022471" cy="276873"/>
            </a:xfrm>
            <a:prstGeom prst="rect">
              <a:avLst/>
            </a:prstGeom>
            <a:noFill/>
          </p:spPr>
          <p:txBody>
            <a:bodyPr wrap="square" lIns="0" tIns="0" rIns="0" bIns="0" rtlCol="0">
              <a:spAutoFit/>
            </a:bodyPr>
            <a:lstStyle/>
            <a:p>
              <a:pPr defTabSz="914209"/>
              <a:r>
                <a:rPr lang="en-US" sz="1799" b="1" dirty="0">
                  <a:solidFill>
                    <a:srgbClr val="FFFFFF"/>
                  </a:solidFill>
                  <a:ea typeface="Segoe UI" pitchFamily="34" charset="0"/>
                  <a:cs typeface="Segoe UI" pitchFamily="34" charset="0"/>
                </a:rPr>
                <a:t>3</a:t>
              </a:r>
              <a:r>
                <a:rPr lang="en-US" sz="1799" b="1" baseline="30000" dirty="0">
                  <a:solidFill>
                    <a:srgbClr val="FFFFFF"/>
                  </a:solidFill>
                  <a:ea typeface="Segoe UI" pitchFamily="34" charset="0"/>
                  <a:cs typeface="Segoe UI" pitchFamily="34" charset="0"/>
                </a:rPr>
                <a:t>rd</a:t>
              </a:r>
              <a:r>
                <a:rPr lang="en-US" sz="1799" b="1" dirty="0">
                  <a:solidFill>
                    <a:srgbClr val="FFFFFF"/>
                  </a:solidFill>
                </a:rPr>
                <a:t> </a:t>
              </a:r>
              <a:r>
                <a:rPr lang="en-US" sz="1799" b="1" dirty="0">
                  <a:solidFill>
                    <a:srgbClr val="FFFFFF"/>
                  </a:solidFill>
                  <a:ea typeface="Segoe UI" pitchFamily="34" charset="0"/>
                  <a:cs typeface="Segoe UI" pitchFamily="34" charset="0"/>
                </a:rPr>
                <a:t>Party </a:t>
              </a:r>
              <a:endParaRPr lang="en-US" sz="3198" b="1" dirty="0">
                <a:solidFill>
                  <a:srgbClr val="FFFFFF"/>
                </a:solidFill>
                <a:ea typeface="Segoe UI" pitchFamily="34" charset="0"/>
                <a:cs typeface="Segoe UI" pitchFamily="34" charset="0"/>
              </a:endParaRPr>
            </a:p>
          </p:txBody>
        </p:sp>
        <p:sp>
          <p:nvSpPr>
            <p:cNvPr id="47" name="Rectangle 46"/>
            <p:cNvSpPr/>
            <p:nvPr/>
          </p:nvSpPr>
          <p:spPr bwMode="auto">
            <a:xfrm>
              <a:off x="375677" y="4326624"/>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Eclipse</a:t>
              </a:r>
            </a:p>
          </p:txBody>
        </p:sp>
        <p:sp>
          <p:nvSpPr>
            <p:cNvPr id="80" name="Rectangle 79"/>
            <p:cNvSpPr/>
            <p:nvPr/>
          </p:nvSpPr>
          <p:spPr bwMode="auto">
            <a:xfrm>
              <a:off x="375676" y="4710306"/>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Shell</a:t>
              </a:r>
            </a:p>
          </p:txBody>
        </p:sp>
        <p:sp>
          <p:nvSpPr>
            <p:cNvPr id="81" name="Rectangle 80"/>
            <p:cNvSpPr/>
            <p:nvPr/>
          </p:nvSpPr>
          <p:spPr bwMode="auto">
            <a:xfrm>
              <a:off x="368058" y="5095382"/>
              <a:ext cx="970022" cy="29426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a:t>
              </a:r>
            </a:p>
          </p:txBody>
        </p:sp>
      </p:grpSp>
      <p:grpSp>
        <p:nvGrpSpPr>
          <p:cNvPr id="15" name="Group 14"/>
          <p:cNvGrpSpPr/>
          <p:nvPr/>
        </p:nvGrpSpPr>
        <p:grpSpPr>
          <a:xfrm>
            <a:off x="2395863" y="4436999"/>
            <a:ext cx="1571515" cy="1155031"/>
            <a:chOff x="2393749" y="3735079"/>
            <a:chExt cx="1571737" cy="1155194"/>
          </a:xfrm>
          <a:solidFill>
            <a:schemeClr val="accent2"/>
          </a:solidFill>
        </p:grpSpPr>
        <p:sp>
          <p:nvSpPr>
            <p:cNvPr id="63" name="Flowchart: Magnetic Disk 62"/>
            <p:cNvSpPr/>
            <p:nvPr/>
          </p:nvSpPr>
          <p:spPr bwMode="auto">
            <a:xfrm>
              <a:off x="2393749" y="3735079"/>
              <a:ext cx="1571737" cy="1155194"/>
            </a:xfrm>
            <a:prstGeom prst="flowChartMagneticDisk">
              <a:avLst/>
            </a:prstGeom>
            <a:grpFill/>
            <a:ln>
              <a:solidFill>
                <a:schemeClr val="accent2">
                  <a:lumMod val="50000"/>
                </a:scheme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a:xfrm>
              <a:off x="2503870" y="4170793"/>
              <a:ext cx="1252488" cy="583043"/>
            </a:xfrm>
            <a:prstGeom prst="rect">
              <a:avLst/>
            </a:prstGeom>
            <a:noFill/>
            <a:ln>
              <a:noFill/>
            </a:ln>
          </p:spPr>
          <p:txBody>
            <a:bodyPr wrap="square">
              <a:spAutoFit/>
            </a:bodyPr>
            <a:lstStyle/>
            <a:p>
              <a:pPr algn="ctr" defTabSz="913672" fontAlgn="base">
                <a:spcBef>
                  <a:spcPct val="0"/>
                </a:spcBef>
                <a:spcAft>
                  <a:spcPct val="0"/>
                </a:spcAft>
              </a:pPr>
              <a:r>
                <a:rPr lang="en-US" sz="3200" spc="-51" dirty="0">
                  <a:gradFill>
                    <a:gsLst>
                      <a:gs pos="0">
                        <a:srgbClr val="FFFFFF"/>
                      </a:gs>
                      <a:gs pos="100000">
                        <a:srgbClr val="FFFFFF"/>
                      </a:gs>
                    </a:gsLst>
                    <a:lin ang="5400000" scaled="0"/>
                  </a:gradFill>
                  <a:ea typeface="Segoe UI" pitchFamily="34" charset="0"/>
                  <a:cs typeface="Segoe UI" pitchFamily="34" charset="0"/>
                </a:rPr>
                <a:t>TFVC</a:t>
              </a:r>
            </a:p>
          </p:txBody>
        </p:sp>
      </p:grpSp>
      <p:sp>
        <p:nvSpPr>
          <p:cNvPr id="65" name="Rectangle 64"/>
          <p:cNvSpPr/>
          <p:nvPr/>
        </p:nvSpPr>
        <p:spPr bwMode="auto">
          <a:xfrm>
            <a:off x="6825211" y="3686757"/>
            <a:ext cx="267653" cy="61310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a:t>
            </a:r>
          </a:p>
        </p:txBody>
      </p:sp>
      <p:sp>
        <p:nvSpPr>
          <p:cNvPr id="66" name="Rectangle 65"/>
          <p:cNvSpPr/>
          <p:nvPr/>
        </p:nvSpPr>
        <p:spPr bwMode="auto">
          <a:xfrm>
            <a:off x="4035830" y="3665243"/>
            <a:ext cx="267653" cy="63462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3" tIns="45702" rIns="45702" bIns="91403" numCol="1" spcCol="0" rtlCol="0" fromWordArt="0" anchor="ctr" anchorCtr="0" forceAA="0" compatLnSpc="1">
            <a:prstTxWarp prst="textNoShape">
              <a:avLst/>
            </a:prstTxWarp>
            <a:noAutofit/>
          </a:bodyPr>
          <a:lstStyle/>
          <a:p>
            <a:pPr algn="ctr" defTabSz="913672" fontAlgn="base">
              <a:spcBef>
                <a:spcPct val="0"/>
              </a:spcBef>
              <a:spcAft>
                <a:spcPct val="0"/>
              </a:spcAft>
            </a:pPr>
            <a:r>
              <a:rPr lang="en-US" sz="1400" spc="-51" dirty="0">
                <a:gradFill>
                  <a:gsLst>
                    <a:gs pos="0">
                      <a:srgbClr val="FFFFFF"/>
                    </a:gs>
                    <a:gs pos="100000">
                      <a:srgbClr val="FFFFFF"/>
                    </a:gs>
                  </a:gsLst>
                  <a:lin ang="5400000" scaled="0"/>
                </a:gradFill>
                <a:ea typeface="Segoe UI" pitchFamily="34" charset="0"/>
                <a:cs typeface="Segoe UI" pitchFamily="34" charset="0"/>
              </a:rPr>
              <a:t>…</a:t>
            </a:r>
            <a:endParaRPr lang="en-US" sz="1600" spc="-51" dirty="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a:off x="3002351" y="1916791"/>
            <a:ext cx="299602" cy="56621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1827758" y="1023083"/>
            <a:ext cx="2648788" cy="451939"/>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TFS SCC Provider</a:t>
            </a:r>
          </a:p>
        </p:txBody>
      </p:sp>
      <p:sp>
        <p:nvSpPr>
          <p:cNvPr id="61" name="Rectangle 60"/>
          <p:cNvSpPr/>
          <p:nvPr/>
        </p:nvSpPr>
        <p:spPr bwMode="auto">
          <a:xfrm>
            <a:off x="1827759" y="575943"/>
            <a:ext cx="5412995" cy="371818"/>
          </a:xfrm>
          <a:prstGeom prst="rect">
            <a:avLst/>
          </a:prstGeom>
          <a:solidFill>
            <a:schemeClr val="bg2">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r>
              <a:rPr lang="en-GB" sz="2000" spc="-51" dirty="0">
                <a:gradFill>
                  <a:gsLst>
                    <a:gs pos="0">
                      <a:srgbClr val="FFFFFF"/>
                    </a:gs>
                    <a:gs pos="100000">
                      <a:srgbClr val="FFFFFF"/>
                    </a:gs>
                  </a:gsLst>
                  <a:lin ang="5400000" scaled="0"/>
                </a:gradFill>
              </a:rPr>
              <a:t>Team Explorer</a:t>
            </a:r>
          </a:p>
        </p:txBody>
      </p:sp>
      <p:sp>
        <p:nvSpPr>
          <p:cNvPr id="67" name="Rectangle 66"/>
          <p:cNvSpPr/>
          <p:nvPr/>
        </p:nvSpPr>
        <p:spPr bwMode="auto">
          <a:xfrm>
            <a:off x="1827758" y="1560684"/>
            <a:ext cx="2648788" cy="451939"/>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TFVC Object Model</a:t>
            </a:r>
          </a:p>
        </p:txBody>
      </p:sp>
      <p:grpSp>
        <p:nvGrpSpPr>
          <p:cNvPr id="11" name="Group 10"/>
          <p:cNvGrpSpPr/>
          <p:nvPr/>
        </p:nvGrpSpPr>
        <p:grpSpPr>
          <a:xfrm>
            <a:off x="7143640" y="1748830"/>
            <a:ext cx="1474292" cy="1469963"/>
            <a:chOff x="7142199" y="1748591"/>
            <a:chExt cx="1474501" cy="1470172"/>
          </a:xfrm>
        </p:grpSpPr>
        <p:grpSp>
          <p:nvGrpSpPr>
            <p:cNvPr id="70" name="Group 69"/>
            <p:cNvGrpSpPr/>
            <p:nvPr/>
          </p:nvGrpSpPr>
          <p:grpSpPr>
            <a:xfrm>
              <a:off x="7775456" y="2394244"/>
              <a:ext cx="841244" cy="824519"/>
              <a:chOff x="7775456" y="2394244"/>
              <a:chExt cx="841244" cy="824519"/>
            </a:xfrm>
          </p:grpSpPr>
          <p:sp>
            <p:nvSpPr>
              <p:cNvPr id="71" name="Flowchart: Magnetic Disk 70"/>
              <p:cNvSpPr/>
              <p:nvPr/>
            </p:nvSpPr>
            <p:spPr bwMode="auto">
              <a:xfrm>
                <a:off x="7818937" y="2394244"/>
                <a:ext cx="732777" cy="824519"/>
              </a:xfrm>
              <a:prstGeom prst="flowChartMagneticDisk">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a:xfrm>
                <a:off x="7775456" y="2655307"/>
                <a:ext cx="841244" cy="521432"/>
              </a:xfrm>
              <a:prstGeom prst="rect">
                <a:avLst/>
              </a:prstGeom>
            </p:spPr>
            <p:txBody>
              <a:bodyPr wrap="square">
                <a:spAutoFit/>
              </a:bodyPr>
              <a:lstStyle/>
              <a:p>
                <a:pPr algn="ctr" defTabSz="913672" fontAlgn="base">
                  <a:spcBef>
                    <a:spcPct val="0"/>
                  </a:spcBef>
                  <a:spcAft>
                    <a:spcPct val="0"/>
                  </a:spcAft>
                </a:pPr>
                <a:r>
                  <a:rPr lang="en-US" sz="1400" spc="-51" dirty="0">
                    <a:solidFill>
                      <a:srgbClr val="FFFFFF"/>
                    </a:solidFill>
                    <a:ea typeface="Segoe UI" pitchFamily="34" charset="0"/>
                    <a:cs typeface="Segoe UI" pitchFamily="34" charset="0"/>
                  </a:rPr>
                  <a:t>Local  Repo</a:t>
                </a:r>
              </a:p>
            </p:txBody>
          </p:sp>
        </p:grpSp>
        <p:sp>
          <p:nvSpPr>
            <p:cNvPr id="3" name="Bent Arrow 2"/>
            <p:cNvSpPr/>
            <p:nvPr/>
          </p:nvSpPr>
          <p:spPr bwMode="auto">
            <a:xfrm rot="5400000">
              <a:off x="7349853" y="1540937"/>
              <a:ext cx="830549" cy="1245858"/>
            </a:xfrm>
            <a:prstGeom prst="bentArrow">
              <a:avLst>
                <a:gd name="adj1" fmla="val 15389"/>
                <a:gd name="adj2" fmla="val 25000"/>
                <a:gd name="adj3" fmla="val 25000"/>
                <a:gd name="adj4" fmla="val 43750"/>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grpSp>
      <p:sp>
        <p:nvSpPr>
          <p:cNvPr id="68" name="Rectangle 67"/>
          <p:cNvSpPr/>
          <p:nvPr/>
        </p:nvSpPr>
        <p:spPr bwMode="auto">
          <a:xfrm>
            <a:off x="4590052" y="1558220"/>
            <a:ext cx="2650703" cy="451939"/>
          </a:xfrm>
          <a:prstGeom prst="rect">
            <a:avLst/>
          </a:prstGeom>
          <a:solidFill>
            <a:schemeClr val="bg2">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a:gradFill>
                  <a:gsLst>
                    <a:gs pos="0">
                      <a:srgbClr val="FFFFFF"/>
                    </a:gs>
                    <a:gs pos="100000">
                      <a:srgbClr val="FFFFFF"/>
                    </a:gs>
                  </a:gsLst>
                  <a:lin ang="5400000" scaled="0"/>
                </a:gradFill>
                <a:ea typeface="Segoe UI" pitchFamily="34" charset="0"/>
                <a:cs typeface="Segoe UI" pitchFamily="34" charset="0"/>
              </a:rPr>
              <a:t>LibGit2 / LibGit2Sharp</a:t>
            </a:r>
          </a:p>
        </p:txBody>
      </p:sp>
      <p:grpSp>
        <p:nvGrpSpPr>
          <p:cNvPr id="12" name="Group 11"/>
          <p:cNvGrpSpPr/>
          <p:nvPr/>
        </p:nvGrpSpPr>
        <p:grpSpPr>
          <a:xfrm>
            <a:off x="7563777" y="1749089"/>
            <a:ext cx="3448015" cy="3248885"/>
            <a:chOff x="7562396" y="1742499"/>
            <a:chExt cx="3448504" cy="3249347"/>
          </a:xfrm>
        </p:grpSpPr>
        <p:grpSp>
          <p:nvGrpSpPr>
            <p:cNvPr id="73" name="Group 72"/>
            <p:cNvGrpSpPr/>
            <p:nvPr/>
          </p:nvGrpSpPr>
          <p:grpSpPr>
            <a:xfrm>
              <a:off x="9508465" y="3154988"/>
              <a:ext cx="1502435" cy="1836858"/>
              <a:chOff x="9508465" y="3154988"/>
              <a:chExt cx="1502435" cy="1836858"/>
            </a:xfrm>
          </p:grpSpPr>
          <p:sp>
            <p:nvSpPr>
              <p:cNvPr id="74" name="Flowchart: Magnetic Disk 73"/>
              <p:cNvSpPr/>
              <p:nvPr/>
            </p:nvSpPr>
            <p:spPr bwMode="auto">
              <a:xfrm>
                <a:off x="9508465" y="3154988"/>
                <a:ext cx="1502435" cy="1836858"/>
              </a:xfrm>
              <a:prstGeom prst="flowChartMagneticDisk">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endParaRPr lang="en-US" sz="1799" spc="-51" dirty="0">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a:xfrm>
                <a:off x="9679917" y="3836214"/>
                <a:ext cx="1193444" cy="1013002"/>
              </a:xfrm>
              <a:prstGeom prst="rect">
                <a:avLst/>
              </a:prstGeom>
            </p:spPr>
            <p:txBody>
              <a:bodyPr wrap="square">
                <a:spAutoFit/>
              </a:bodyPr>
              <a:lstStyle/>
              <a:p>
                <a:pPr algn="ctr" defTabSz="913672" fontAlgn="base">
                  <a:spcBef>
                    <a:spcPct val="0"/>
                  </a:spcBef>
                  <a:spcAft>
                    <a:spcPct val="0"/>
                  </a:spcAft>
                </a:pPr>
                <a:r>
                  <a:rPr lang="en-US" sz="1998" spc="-51" dirty="0">
                    <a:solidFill>
                      <a:srgbClr val="FFFFFF"/>
                    </a:solidFill>
                    <a:ea typeface="Segoe UI" pitchFamily="34" charset="0"/>
                    <a:cs typeface="Segoe UI" pitchFamily="34" charset="0"/>
                  </a:rPr>
                  <a:t>Other Remote </a:t>
                </a:r>
                <a:r>
                  <a:rPr lang="en-US" sz="1998" spc="-51" dirty="0" err="1">
                    <a:solidFill>
                      <a:srgbClr val="FFFFFF"/>
                    </a:solidFill>
                    <a:ea typeface="Segoe UI" pitchFamily="34" charset="0"/>
                    <a:cs typeface="Segoe UI" pitchFamily="34" charset="0"/>
                  </a:rPr>
                  <a:t>Git</a:t>
                </a:r>
                <a:r>
                  <a:rPr lang="en-US" sz="1998" spc="-51" dirty="0">
                    <a:solidFill>
                      <a:srgbClr val="FFFFFF"/>
                    </a:solidFill>
                    <a:ea typeface="Segoe UI" pitchFamily="34" charset="0"/>
                    <a:cs typeface="Segoe UI" pitchFamily="34" charset="0"/>
                  </a:rPr>
                  <a:t> Repo</a:t>
                </a:r>
              </a:p>
            </p:txBody>
          </p:sp>
        </p:grpSp>
        <p:sp>
          <p:nvSpPr>
            <p:cNvPr id="76" name="Bent Arrow 75"/>
            <p:cNvSpPr/>
            <p:nvPr/>
          </p:nvSpPr>
          <p:spPr bwMode="auto">
            <a:xfrm rot="5400000">
              <a:off x="8156135" y="1148760"/>
              <a:ext cx="1693538" cy="2881015"/>
            </a:xfrm>
            <a:prstGeom prst="bentArrow">
              <a:avLst>
                <a:gd name="adj1" fmla="val 7436"/>
                <a:gd name="adj2" fmla="val 12212"/>
                <a:gd name="adj3" fmla="val 18369"/>
                <a:gd name="adj4" fmla="val 43750"/>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grpSp>
      <p:grpSp>
        <p:nvGrpSpPr>
          <p:cNvPr id="20" name="Group 19"/>
          <p:cNvGrpSpPr/>
          <p:nvPr/>
        </p:nvGrpSpPr>
        <p:grpSpPr>
          <a:xfrm>
            <a:off x="2884433" y="5637576"/>
            <a:ext cx="3270177" cy="1071068"/>
            <a:chOff x="2837784" y="5637888"/>
            <a:chExt cx="3270641" cy="1071220"/>
          </a:xfrm>
          <a:solidFill>
            <a:schemeClr val="accent5"/>
          </a:solidFill>
        </p:grpSpPr>
        <p:sp>
          <p:nvSpPr>
            <p:cNvPr id="19" name="Bent Arrow 18"/>
            <p:cNvSpPr/>
            <p:nvPr/>
          </p:nvSpPr>
          <p:spPr bwMode="auto">
            <a:xfrm rot="16200000">
              <a:off x="2877433" y="5599791"/>
              <a:ext cx="951860" cy="1031157"/>
            </a:xfrm>
            <a:prstGeom prst="bent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sp>
          <p:nvSpPr>
            <p:cNvPr id="77" name="Bent Arrow 76"/>
            <p:cNvSpPr/>
            <p:nvPr/>
          </p:nvSpPr>
          <p:spPr bwMode="auto">
            <a:xfrm rot="16200000" flipV="1">
              <a:off x="5092575" y="5573897"/>
              <a:ext cx="951860" cy="1079841"/>
            </a:xfrm>
            <a:prstGeom prst="bentArrow">
              <a:avLst/>
            </a:prstGeom>
            <a:solidFill>
              <a:srgbClr val="F05033"/>
            </a:solidFill>
            <a:ln>
              <a:solidFill>
                <a:srgbClr val="C00000"/>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23" tIns="45712" rIns="91423" bIns="45712" numCol="1" rtlCol="0" anchor="ctr" anchorCtr="0" compatLnSpc="1">
              <a:prstTxWarp prst="textNoShape">
                <a:avLst/>
              </a:prstTxWarp>
            </a:bodyPr>
            <a:lstStyle/>
            <a:p>
              <a:pPr algn="ctr" defTabSz="913945" fontAlgn="base">
                <a:lnSpc>
                  <a:spcPct val="90000"/>
                </a:lnSpc>
                <a:spcBef>
                  <a:spcPct val="0"/>
                </a:spcBef>
                <a:spcAft>
                  <a:spcPct val="0"/>
                </a:spcAft>
              </a:pPr>
              <a:endParaRPr lang="en-GB" sz="2000" spc="-51" dirty="0">
                <a:gradFill>
                  <a:gsLst>
                    <a:gs pos="0">
                      <a:srgbClr val="FFFFFF"/>
                    </a:gs>
                    <a:gs pos="100000">
                      <a:srgbClr val="FFFFFF"/>
                    </a:gs>
                  </a:gsLst>
                  <a:lin ang="5400000" scaled="0"/>
                </a:gradFill>
              </a:endParaRPr>
            </a:p>
          </p:txBody>
        </p:sp>
        <p:sp>
          <p:nvSpPr>
            <p:cNvPr id="69" name="Rectangle 68"/>
            <p:cNvSpPr/>
            <p:nvPr/>
          </p:nvSpPr>
          <p:spPr bwMode="auto">
            <a:xfrm>
              <a:off x="3778534" y="6257105"/>
              <a:ext cx="1483131" cy="452003"/>
            </a:xfrm>
            <a:prstGeom prst="rect">
              <a:avLst/>
            </a:prstGeom>
            <a:solidFill>
              <a:schemeClr val="accent6"/>
            </a:solidFill>
            <a:ln>
              <a:solidFill>
                <a:schemeClr val="accent6">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03" tIns="45702" rIns="45702" bIns="91403" numCol="1" spcCol="0" rtlCol="0" fromWordArt="0" anchor="b" anchorCtr="0" forceAA="0" compatLnSpc="1">
              <a:prstTxWarp prst="textNoShape">
                <a:avLst/>
              </a:prstTxWarp>
              <a:noAutofit/>
            </a:bodyPr>
            <a:lstStyle/>
            <a:p>
              <a:pPr algn="ctr" defTabSz="913672" fontAlgn="base">
                <a:spcBef>
                  <a:spcPct val="0"/>
                </a:spcBef>
                <a:spcAft>
                  <a:spcPct val="0"/>
                </a:spcAft>
              </a:pPr>
              <a:r>
                <a:rPr lang="en-US" sz="1799" spc="-51" dirty="0" err="1">
                  <a:gradFill>
                    <a:gsLst>
                      <a:gs pos="0">
                        <a:srgbClr val="FFFFFF"/>
                      </a:gs>
                      <a:gs pos="100000">
                        <a:srgbClr val="FFFFFF"/>
                      </a:gs>
                    </a:gsLst>
                    <a:lin ang="5400000" scaled="0"/>
                  </a:gradFill>
                  <a:ea typeface="Segoe UI" pitchFamily="34" charset="0"/>
                  <a:cs typeface="Segoe UI" pitchFamily="34" charset="0"/>
                </a:rPr>
                <a:t>Git</a:t>
              </a:r>
              <a:r>
                <a:rPr lang="en-US" sz="1799" spc="-51" dirty="0">
                  <a:gradFill>
                    <a:gsLst>
                      <a:gs pos="0">
                        <a:srgbClr val="FFFFFF"/>
                      </a:gs>
                      <a:gs pos="100000">
                        <a:srgbClr val="FFFFFF"/>
                      </a:gs>
                    </a:gsLst>
                    <a:lin ang="5400000" scaled="0"/>
                  </a:gradFill>
                  <a:ea typeface="Segoe UI" pitchFamily="34" charset="0"/>
                  <a:cs typeface="Segoe UI" pitchFamily="34" charset="0"/>
                </a:rPr>
                <a:t>-TF</a:t>
              </a:r>
            </a:p>
          </p:txBody>
        </p:sp>
      </p:grpSp>
    </p:spTree>
    <p:extLst>
      <p:ext uri="{BB962C8B-B14F-4D97-AF65-F5344CB8AC3E}">
        <p14:creationId xmlns:p14="http://schemas.microsoft.com/office/powerpoint/2010/main" val="3493915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750"/>
                                        <p:tgtEl>
                                          <p:spTgt spid="15"/>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par>
                          <p:cTn id="24" fill="hold">
                            <p:stCondLst>
                              <p:cond delay="1750"/>
                            </p:stCondLst>
                            <p:childTnLst>
                              <p:par>
                                <p:cTn id="25" presetID="10" presetClass="entr" presetSubtype="0" fill="hold" grpId="0"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250"/>
                                        <p:tgtEl>
                                          <p:spTgt spid="61"/>
                                        </p:tgtEl>
                                      </p:cBhvr>
                                    </p:animEffect>
                                  </p:childTnLst>
                                </p:cTn>
                              </p:par>
                            </p:childTnLst>
                          </p:cTn>
                        </p:par>
                        <p:par>
                          <p:cTn id="37" fill="hold">
                            <p:stCondLst>
                              <p:cond delay="250"/>
                            </p:stCondLst>
                            <p:childTnLst>
                              <p:par>
                                <p:cTn id="38" presetID="10" presetClass="entr" presetSubtype="0"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250"/>
                                        <p:tgtEl>
                                          <p:spTgt spid="49"/>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250"/>
                                        <p:tgtEl>
                                          <p:spTgt spid="67"/>
                                        </p:tgtEl>
                                      </p:cBhvr>
                                    </p:animEffect>
                                  </p:childTnLst>
                                </p:cTn>
                              </p:par>
                            </p:childTnLst>
                          </p:cTn>
                        </p:par>
                        <p:par>
                          <p:cTn id="45" fill="hold">
                            <p:stCondLst>
                              <p:cond delay="750"/>
                            </p:stCondLst>
                            <p:childTnLst>
                              <p:par>
                                <p:cTn id="46" presetID="22" presetClass="entr" presetSubtype="1" fill="hold" grpId="0"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up)">
                                      <p:cBhvr>
                                        <p:cTn id="48" dur="25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22" presetClass="entr" presetSubtype="8"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25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750"/>
                                        <p:tgtEl>
                                          <p:spTgt spid="16"/>
                                        </p:tgtEl>
                                      </p:cBhvr>
                                    </p:animEffect>
                                  </p:childTnLst>
                                </p:cTn>
                              </p:par>
                            </p:childTnLst>
                          </p:cTn>
                        </p:par>
                        <p:par>
                          <p:cTn id="65" fill="hold">
                            <p:stCondLst>
                              <p:cond delay="750"/>
                            </p:stCondLst>
                            <p:childTnLst>
                              <p:par>
                                <p:cTn id="66" presetID="10" presetClass="entr" presetSubtype="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par>
                          <p:cTn id="69" fill="hold">
                            <p:stCondLst>
                              <p:cond delay="1250"/>
                            </p:stCondLst>
                            <p:childTnLst>
                              <p:par>
                                <p:cTn id="70" presetID="10" presetClass="entr" presetSubtype="0" fill="hold" grpId="0" nodeType="after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par>
                          <p:cTn id="73" fill="hold">
                            <p:stCondLst>
                              <p:cond delay="1750"/>
                            </p:stCondLst>
                            <p:childTnLst>
                              <p:par>
                                <p:cTn id="74" presetID="10" presetClass="entr" presetSubtype="0" fill="hold" grpId="0" nodeType="after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par>
                          <p:cTn id="77" fill="hold">
                            <p:stCondLst>
                              <p:cond delay="225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250"/>
                                        <p:tgtEl>
                                          <p:spTgt spid="45"/>
                                        </p:tgtEl>
                                      </p:cBhvr>
                                    </p:animEffect>
                                  </p:childTnLst>
                                </p:cTn>
                              </p:par>
                            </p:childTnLst>
                          </p:cTn>
                        </p:par>
                        <p:par>
                          <p:cTn id="86" fill="hold">
                            <p:stCondLst>
                              <p:cond delay="250"/>
                            </p:stCondLst>
                            <p:childTnLst>
                              <p:par>
                                <p:cTn id="87" presetID="10" presetClass="entr" presetSubtype="0" fill="hold" grpId="0" nodeType="after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fade">
                                      <p:cBhvr>
                                        <p:cTn id="89" dur="250"/>
                                        <p:tgtEl>
                                          <p:spTgt spid="68"/>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wipe(up)">
                                      <p:cBhvr>
                                        <p:cTn id="93" dur="25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wipe(left)">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left)">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6"/>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6" presetClass="entr" presetSubtype="37" fill="hold" nodeType="clickEffect">
                                  <p:stCondLst>
                                    <p:cond delay="0"/>
                                  </p:stCondLst>
                                  <p:childTnLst>
                                    <p:set>
                                      <p:cBhvr>
                                        <p:cTn id="113" dur="1" fill="hold">
                                          <p:stCondLst>
                                            <p:cond delay="0"/>
                                          </p:stCondLst>
                                        </p:cTn>
                                        <p:tgtEl>
                                          <p:spTgt spid="20"/>
                                        </p:tgtEl>
                                        <p:attrNameLst>
                                          <p:attrName>style.visibility</p:attrName>
                                        </p:attrNameLst>
                                      </p:cBhvr>
                                      <p:to>
                                        <p:strVal val="visible"/>
                                      </p:to>
                                    </p:set>
                                    <p:animEffect transition="in" filter="barn(outVertical)">
                                      <p:cBhvr>
                                        <p:cTn id="1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43" grpId="0" animBg="1"/>
      <p:bldP spid="45" grpId="0" animBg="1"/>
      <p:bldP spid="46" grpId="0" animBg="1"/>
      <p:bldP spid="55" grpId="0" animBg="1"/>
      <p:bldP spid="56" grpId="0" animBg="1"/>
      <p:bldP spid="57" grpId="0" animBg="1"/>
      <p:bldP spid="48" grpId="0" animBg="1"/>
      <p:bldP spid="65" grpId="0" animBg="1"/>
      <p:bldP spid="66" grpId="0" animBg="1"/>
      <p:bldP spid="54" grpId="0" animBg="1"/>
      <p:bldP spid="49" grpId="0" animBg="1"/>
      <p:bldP spid="61" grpId="0" animBg="1"/>
      <p:bldP spid="67" grpId="0" animBg="1"/>
      <p:bldP spid="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sz="4800" dirty="0" smtClean="0">
                <a:solidFill>
                  <a:schemeClr val="tx2"/>
                </a:solidFill>
                <a:latin typeface="DINPro-Light" panose="02000504040000020003" pitchFamily="50" charset="0"/>
              </a:rPr>
              <a:t>most version control</a:t>
            </a:r>
          </a:p>
          <a:p>
            <a:pPr algn="ctr"/>
            <a:r>
              <a:rPr lang="en-US" sz="4800" dirty="0" smtClean="0">
                <a:solidFill>
                  <a:schemeClr val="tx2"/>
                </a:solidFill>
                <a:latin typeface="DINPro-Light" panose="02000504040000020003" pitchFamily="50" charset="0"/>
              </a:rPr>
              <a:t>systems store and track </a:t>
            </a:r>
          </a:p>
          <a:p>
            <a:pPr algn="ctr"/>
            <a:r>
              <a:rPr lang="en-US" sz="11500" dirty="0" smtClean="0">
                <a:solidFill>
                  <a:schemeClr val="accent3"/>
                </a:solidFill>
              </a:rPr>
              <a:t>CHANGES</a:t>
            </a:r>
          </a:p>
          <a:p>
            <a:pPr algn="ctr"/>
            <a:endParaRPr lang="en-US" dirty="0" smtClean="0">
              <a:solidFill>
                <a:schemeClr val="bg1"/>
              </a:solidFill>
            </a:endParaRPr>
          </a:p>
          <a:p>
            <a:pPr algn="ctr"/>
            <a:r>
              <a:rPr lang="en-US" b="1" dirty="0" smtClean="0">
                <a:solidFill>
                  <a:schemeClr val="bg1"/>
                </a:solidFill>
                <a:latin typeface="DINPro-Bold" panose="02000503030000020004" pitchFamily="50" charset="0"/>
              </a:rPr>
              <a:t>(e.g. TFVC, SVN, mercurial)</a:t>
            </a:r>
          </a:p>
        </p:txBody>
      </p:sp>
    </p:spTree>
    <p:extLst>
      <p:ext uri="{BB962C8B-B14F-4D97-AF65-F5344CB8AC3E}">
        <p14:creationId xmlns:p14="http://schemas.microsoft.com/office/powerpoint/2010/main" val="4116169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ound Diagonal Corner Rectangle 2"/>
          <p:cNvSpPr/>
          <p:nvPr/>
        </p:nvSpPr>
        <p:spPr>
          <a:xfrm>
            <a:off x="2320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C1</a:t>
            </a:r>
            <a:endParaRPr lang="en-AU" dirty="0">
              <a:solidFill>
                <a:prstClr val="black"/>
              </a:solidFill>
            </a:endParaRPr>
          </a:p>
        </p:txBody>
      </p:sp>
      <p:sp>
        <p:nvSpPr>
          <p:cNvPr id="4" name="Flowchart: Card 3"/>
          <p:cNvSpPr/>
          <p:nvPr/>
        </p:nvSpPr>
        <p:spPr>
          <a:xfrm>
            <a:off x="2320058" y="2901298"/>
            <a:ext cx="1093304" cy="526774"/>
          </a:xfrm>
          <a:prstGeom prst="flowChartPunchedCard">
            <a:avLst/>
          </a:prstGeom>
          <a:solidFill>
            <a:schemeClr val="accent1">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5" name="Flowchart: Card 4"/>
          <p:cNvSpPr/>
          <p:nvPr/>
        </p:nvSpPr>
        <p:spPr>
          <a:xfrm>
            <a:off x="2320058" y="4498184"/>
            <a:ext cx="1093304" cy="526774"/>
          </a:xfrm>
          <a:prstGeom prst="flowChartPunchedCard">
            <a:avLst/>
          </a:prstGeom>
          <a:solidFill>
            <a:schemeClr val="accent1">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6" name="Flowchart: Card 5"/>
          <p:cNvSpPr/>
          <p:nvPr/>
        </p:nvSpPr>
        <p:spPr>
          <a:xfrm>
            <a:off x="2320058" y="3699741"/>
            <a:ext cx="1093304" cy="526774"/>
          </a:xfrm>
          <a:prstGeom prst="flowChartPunchedCard">
            <a:avLst/>
          </a:prstGeom>
          <a:solidFill>
            <a:schemeClr val="accent1">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7" name="Round Diagonal Corner Rectangle 6"/>
          <p:cNvSpPr/>
          <p:nvPr/>
        </p:nvSpPr>
        <p:spPr>
          <a:xfrm>
            <a:off x="3844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C2</a:t>
            </a:r>
            <a:endParaRPr lang="en-AU" dirty="0">
              <a:solidFill>
                <a:prstClr val="black"/>
              </a:solidFill>
            </a:endParaRPr>
          </a:p>
        </p:txBody>
      </p:sp>
      <p:sp>
        <p:nvSpPr>
          <p:cNvPr id="8" name="Trapezoid 7"/>
          <p:cNvSpPr/>
          <p:nvPr/>
        </p:nvSpPr>
        <p:spPr>
          <a:xfrm>
            <a:off x="3844059" y="290129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∆1</a:t>
            </a:r>
          </a:p>
        </p:txBody>
      </p:sp>
      <p:sp>
        <p:nvSpPr>
          <p:cNvPr id="9" name="Trapezoid 8"/>
          <p:cNvSpPr/>
          <p:nvPr/>
        </p:nvSpPr>
        <p:spPr>
          <a:xfrm>
            <a:off x="3844059" y="449155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∆1</a:t>
            </a:r>
          </a:p>
        </p:txBody>
      </p:sp>
      <p:sp>
        <p:nvSpPr>
          <p:cNvPr id="10" name="Round Diagonal Corner Rectangle 9"/>
          <p:cNvSpPr/>
          <p:nvPr/>
        </p:nvSpPr>
        <p:spPr>
          <a:xfrm>
            <a:off x="5368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C3</a:t>
            </a:r>
            <a:endParaRPr lang="en-AU" dirty="0">
              <a:solidFill>
                <a:prstClr val="black"/>
              </a:solidFill>
            </a:endParaRPr>
          </a:p>
        </p:txBody>
      </p:sp>
      <p:sp>
        <p:nvSpPr>
          <p:cNvPr id="11" name="Trapezoid 10"/>
          <p:cNvSpPr/>
          <p:nvPr/>
        </p:nvSpPr>
        <p:spPr>
          <a:xfrm>
            <a:off x="5368059" y="3699741"/>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∆2</a:t>
            </a:r>
          </a:p>
        </p:txBody>
      </p:sp>
      <p:sp>
        <p:nvSpPr>
          <p:cNvPr id="12" name="Trapezoid 11"/>
          <p:cNvSpPr/>
          <p:nvPr/>
        </p:nvSpPr>
        <p:spPr>
          <a:xfrm>
            <a:off x="5368059" y="449155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∆2</a:t>
            </a:r>
          </a:p>
        </p:txBody>
      </p:sp>
      <p:sp>
        <p:nvSpPr>
          <p:cNvPr id="13" name="Round Diagonal Corner Rectangle 12"/>
          <p:cNvSpPr/>
          <p:nvPr/>
        </p:nvSpPr>
        <p:spPr>
          <a:xfrm>
            <a:off x="6892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C4</a:t>
            </a:r>
            <a:endParaRPr lang="en-AU" dirty="0">
              <a:solidFill>
                <a:prstClr val="black"/>
              </a:solidFill>
            </a:endParaRPr>
          </a:p>
        </p:txBody>
      </p:sp>
      <p:sp>
        <p:nvSpPr>
          <p:cNvPr id="14" name="Trapezoid 13"/>
          <p:cNvSpPr/>
          <p:nvPr/>
        </p:nvSpPr>
        <p:spPr>
          <a:xfrm>
            <a:off x="6892059" y="290129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∆3</a:t>
            </a:r>
          </a:p>
        </p:txBody>
      </p:sp>
      <p:sp>
        <p:nvSpPr>
          <p:cNvPr id="15" name="Round Diagonal Corner Rectangle 14"/>
          <p:cNvSpPr/>
          <p:nvPr/>
        </p:nvSpPr>
        <p:spPr>
          <a:xfrm>
            <a:off x="8416059" y="199352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C5</a:t>
            </a:r>
            <a:endParaRPr lang="en-AU" dirty="0">
              <a:solidFill>
                <a:prstClr val="black"/>
              </a:solidFill>
            </a:endParaRPr>
          </a:p>
        </p:txBody>
      </p:sp>
      <p:sp>
        <p:nvSpPr>
          <p:cNvPr id="16" name="Trapezoid 15"/>
          <p:cNvSpPr/>
          <p:nvPr/>
        </p:nvSpPr>
        <p:spPr>
          <a:xfrm>
            <a:off x="8416059" y="2901298"/>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∆4</a:t>
            </a:r>
          </a:p>
        </p:txBody>
      </p:sp>
      <p:sp>
        <p:nvSpPr>
          <p:cNvPr id="17" name="Trapezoid 16"/>
          <p:cNvSpPr/>
          <p:nvPr/>
        </p:nvSpPr>
        <p:spPr>
          <a:xfrm>
            <a:off x="8416059" y="3699741"/>
            <a:ext cx="1093304" cy="526774"/>
          </a:xfrm>
          <a:prstGeom prst="trapezoi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prstClr val="black"/>
                </a:solidFill>
              </a:rPr>
              <a:t>∆4</a:t>
            </a:r>
          </a:p>
        </p:txBody>
      </p:sp>
      <p:cxnSp>
        <p:nvCxnSpPr>
          <p:cNvPr id="18" name="Straight Arrow Connector 17"/>
          <p:cNvCxnSpPr>
            <a:stCxn id="4" idx="3"/>
            <a:endCxn id="8" idx="1"/>
          </p:cNvCxnSpPr>
          <p:nvPr/>
        </p:nvCxnSpPr>
        <p:spPr>
          <a:xfrm>
            <a:off x="3413362" y="3164685"/>
            <a:ext cx="49654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a:off x="3413362" y="4761571"/>
            <a:ext cx="496544"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a:endCxn id="11" idx="1"/>
          </p:cNvCxnSpPr>
          <p:nvPr/>
        </p:nvCxnSpPr>
        <p:spPr>
          <a:xfrm>
            <a:off x="3416468" y="3963128"/>
            <a:ext cx="2017438"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8" idx="3"/>
            <a:endCxn id="14" idx="1"/>
          </p:cNvCxnSpPr>
          <p:nvPr/>
        </p:nvCxnSpPr>
        <p:spPr>
          <a:xfrm>
            <a:off x="4871516" y="3164685"/>
            <a:ext cx="20863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endCxn id="16" idx="1"/>
          </p:cNvCxnSpPr>
          <p:nvPr/>
        </p:nvCxnSpPr>
        <p:spPr>
          <a:xfrm>
            <a:off x="7919515" y="3164685"/>
            <a:ext cx="562391"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1" idx="3"/>
            <a:endCxn id="17" idx="1"/>
          </p:cNvCxnSpPr>
          <p:nvPr/>
        </p:nvCxnSpPr>
        <p:spPr>
          <a:xfrm>
            <a:off x="6395516" y="3963128"/>
            <a:ext cx="20863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a:stCxn id="9" idx="3"/>
            <a:endCxn id="12" idx="1"/>
          </p:cNvCxnSpPr>
          <p:nvPr/>
        </p:nvCxnSpPr>
        <p:spPr>
          <a:xfrm>
            <a:off x="4871516" y="4754945"/>
            <a:ext cx="5623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88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8174" y="417443"/>
            <a:ext cx="5115074" cy="6082748"/>
          </a:xfrm>
        </p:spPr>
        <p:txBody>
          <a:bodyPr/>
          <a:lstStyle/>
          <a:p>
            <a:pPr algn="ctr"/>
            <a:r>
              <a:rPr lang="en-US" dirty="0" smtClean="0">
                <a:solidFill>
                  <a:schemeClr val="accent3"/>
                </a:solidFill>
                <a:latin typeface="Source Code Pro Black" panose="020B0809030403020204" pitchFamily="49" charset="0"/>
              </a:rPr>
              <a:t>SHAMELESSLY</a:t>
            </a:r>
          </a:p>
          <a:p>
            <a:pPr algn="ctr"/>
            <a:r>
              <a:rPr lang="en-US" dirty="0" smtClean="0">
                <a:solidFill>
                  <a:schemeClr val="accent1"/>
                </a:solidFill>
                <a:latin typeface="DINPro-Light" panose="02000504040000020003" pitchFamily="50" charset="0"/>
              </a:rPr>
              <a:t>borrowed from</a:t>
            </a:r>
          </a:p>
          <a:p>
            <a:pPr algn="ctr"/>
            <a:r>
              <a:rPr lang="en-US" sz="6600" b="1" dirty="0" smtClean="0">
                <a:solidFill>
                  <a:schemeClr val="accent1"/>
                </a:solidFill>
                <a:latin typeface="DINPro-Light" panose="02000504040000020003" pitchFamily="50" charset="0"/>
              </a:rPr>
              <a:t>Richard Banks</a:t>
            </a:r>
          </a:p>
          <a:p>
            <a:pPr algn="ctr"/>
            <a:r>
              <a:rPr lang="en-US" sz="1600" dirty="0" smtClean="0">
                <a:solidFill>
                  <a:schemeClr val="accent1"/>
                </a:solidFill>
                <a:latin typeface="DINPro-Light" panose="02000504040000020003" pitchFamily="50" charset="0"/>
              </a:rPr>
              <a:t>Visual Studio ALM MVP, Australia</a:t>
            </a:r>
            <a:endParaRPr lang="en-US" sz="1600" dirty="0" smtClean="0">
              <a:solidFill>
                <a:schemeClr val="bg1"/>
              </a:solidFill>
            </a:endParaRPr>
          </a:p>
          <a:p>
            <a:pPr algn="ctr"/>
            <a:r>
              <a:rPr lang="en-US" sz="1800" dirty="0" smtClean="0">
                <a:solidFill>
                  <a:schemeClr val="accent1"/>
                </a:solidFill>
                <a:latin typeface="DINPro-Light" panose="02000504040000020003" pitchFamily="50" charset="0"/>
              </a:rPr>
              <a:t>http://www.Richard-banks.org</a:t>
            </a:r>
          </a:p>
          <a:p>
            <a:pPr algn="ctr"/>
            <a:r>
              <a:rPr lang="en-AU" sz="1800" dirty="0" smtClean="0">
                <a:solidFill>
                  <a:schemeClr val="accent1"/>
                </a:solidFill>
                <a:latin typeface="DINPro-Light" panose="02000504040000020003" pitchFamily="50" charset="0"/>
                <a:hlinkClick r:id="rId2"/>
              </a:rPr>
              <a:t>Http</a:t>
            </a:r>
            <a:r>
              <a:rPr lang="en-AU" sz="1800" dirty="0">
                <a:solidFill>
                  <a:schemeClr val="accent1"/>
                </a:solidFill>
                <a:latin typeface="DINPro-Light" panose="02000504040000020003" pitchFamily="50" charset="0"/>
                <a:hlinkClick r:id="rId2"/>
              </a:rPr>
              <a:t>://www.readify.net</a:t>
            </a:r>
            <a:r>
              <a:rPr lang="en-AU" sz="1800" dirty="0" smtClean="0">
                <a:solidFill>
                  <a:schemeClr val="accent1"/>
                </a:solidFill>
                <a:latin typeface="DINPro-Light" panose="02000504040000020003" pitchFamily="50" charset="0"/>
                <a:hlinkClick r:id="rId2"/>
              </a:rPr>
              <a:t>/</a:t>
            </a:r>
            <a:endParaRPr lang="en-AU" sz="1800" dirty="0" smtClean="0">
              <a:solidFill>
                <a:schemeClr val="accent1"/>
              </a:solidFill>
              <a:latin typeface="DINPro-Light" panose="02000504040000020003" pitchFamily="50" charset="0"/>
            </a:endParaRPr>
          </a:p>
          <a:p>
            <a:pPr algn="ctr"/>
            <a:endParaRPr lang="en-AU" sz="1800" dirty="0">
              <a:solidFill>
                <a:schemeClr val="accent1"/>
              </a:solidFill>
              <a:latin typeface="DINPro-Light" panose="02000504040000020003" pitchFamily="50" charset="0"/>
            </a:endParaRPr>
          </a:p>
          <a:p>
            <a:pPr algn="ctr"/>
            <a:r>
              <a:rPr lang="en-AU" sz="1800" dirty="0" smtClean="0">
                <a:solidFill>
                  <a:schemeClr val="accent1"/>
                </a:solidFill>
                <a:latin typeface="DINPro-Light" panose="02000504040000020003" pitchFamily="50" charset="0"/>
              </a:rPr>
              <a:t>Which again has …….</a:t>
            </a:r>
            <a:endParaRPr lang="en-AU" sz="1800" dirty="0">
              <a:solidFill>
                <a:schemeClr val="accent1"/>
              </a:solidFill>
              <a:latin typeface="DINPro-Light" panose="02000504040000020003" pitchFamily="50"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543" y="892629"/>
            <a:ext cx="4419600" cy="4419600"/>
          </a:xfrm>
          <a:prstGeom prst="rect">
            <a:avLst/>
          </a:prstGeom>
        </p:spPr>
      </p:pic>
    </p:spTree>
    <p:extLst>
      <p:ext uri="{BB962C8B-B14F-4D97-AF65-F5344CB8AC3E}">
        <p14:creationId xmlns:p14="http://schemas.microsoft.com/office/powerpoint/2010/main" val="1254587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7200" dirty="0" smtClean="0">
                <a:latin typeface="DINPro-Light" panose="02000504040000020003" pitchFamily="50" charset="0"/>
              </a:rPr>
              <a:t>Git</a:t>
            </a:r>
            <a:r>
              <a:rPr lang="en-US" sz="8000" dirty="0" smtClean="0">
                <a:latin typeface="DINPro-Light" panose="02000504040000020003" pitchFamily="50" charset="0"/>
              </a:rPr>
              <a:t> stores </a:t>
            </a:r>
          </a:p>
          <a:p>
            <a:pPr algn="ctr"/>
            <a:r>
              <a:rPr lang="en-US" sz="11500" dirty="0" smtClean="0">
                <a:solidFill>
                  <a:schemeClr val="accent3"/>
                </a:solidFill>
              </a:rPr>
              <a:t>SNAPSHOTS</a:t>
            </a:r>
            <a:r>
              <a:rPr lang="en-US" sz="9600" dirty="0" smtClean="0">
                <a:solidFill>
                  <a:schemeClr val="bg1"/>
                </a:solidFill>
              </a:rPr>
              <a:t> </a:t>
            </a:r>
          </a:p>
          <a:p>
            <a:pPr algn="ctr"/>
            <a:r>
              <a:rPr lang="en-US" sz="8000" dirty="0" smtClean="0">
                <a:latin typeface="DINPro-Light" panose="02000504040000020003" pitchFamily="50" charset="0"/>
              </a:rPr>
              <a:t>of content</a:t>
            </a:r>
          </a:p>
        </p:txBody>
      </p:sp>
    </p:spTree>
    <p:extLst>
      <p:ext uri="{BB962C8B-B14F-4D97-AF65-F5344CB8AC3E}">
        <p14:creationId xmlns:p14="http://schemas.microsoft.com/office/powerpoint/2010/main" val="2248009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4400" dirty="0" smtClean="0">
                <a:latin typeface="DINPro-Light" panose="02000504040000020003" pitchFamily="50" charset="0"/>
              </a:rPr>
              <a:t>Snapshots are stored in a </a:t>
            </a:r>
          </a:p>
          <a:p>
            <a:pPr algn="ctr"/>
            <a:r>
              <a:rPr lang="en-US" sz="5400" dirty="0" smtClean="0">
                <a:solidFill>
                  <a:schemeClr val="accent4"/>
                </a:solidFill>
              </a:rPr>
              <a:t>DIRECTED ACYCLIC GRAPH</a:t>
            </a:r>
          </a:p>
          <a:p>
            <a:pPr algn="ctr"/>
            <a:r>
              <a:rPr lang="en-US" sz="3600" dirty="0" smtClean="0">
                <a:latin typeface="DINPro-Light" panose="02000504040000020003" pitchFamily="50" charset="0"/>
              </a:rPr>
              <a:t>(i.e. a graph database)</a:t>
            </a:r>
            <a:endParaRPr lang="en-AU" sz="3600" dirty="0">
              <a:latin typeface="DINPro-Light" panose="02000504040000020003" pitchFamily="50" charset="0"/>
            </a:endParaRPr>
          </a:p>
        </p:txBody>
      </p:sp>
    </p:spTree>
    <p:extLst>
      <p:ext uri="{BB962C8B-B14F-4D97-AF65-F5344CB8AC3E}">
        <p14:creationId xmlns:p14="http://schemas.microsoft.com/office/powerpoint/2010/main" val="471624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Round Diagonal Corner Rectangle 2"/>
          <p:cNvSpPr/>
          <p:nvPr/>
        </p:nvSpPr>
        <p:spPr>
          <a:xfrm>
            <a:off x="2246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C1</a:t>
            </a:r>
            <a:endParaRPr lang="en-AU" dirty="0">
              <a:solidFill>
                <a:prstClr val="black"/>
              </a:solidFill>
            </a:endParaRPr>
          </a:p>
        </p:txBody>
      </p:sp>
      <p:sp>
        <p:nvSpPr>
          <p:cNvPr id="4" name="Flowchart: Card 3"/>
          <p:cNvSpPr/>
          <p:nvPr/>
        </p:nvSpPr>
        <p:spPr>
          <a:xfrm>
            <a:off x="2246906" y="2840338"/>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5" name="Flowchart: Card 4"/>
          <p:cNvSpPr/>
          <p:nvPr/>
        </p:nvSpPr>
        <p:spPr>
          <a:xfrm>
            <a:off x="2246906" y="4437224"/>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6" name="Flowchart: Card 5"/>
          <p:cNvSpPr/>
          <p:nvPr/>
        </p:nvSpPr>
        <p:spPr>
          <a:xfrm>
            <a:off x="2246906" y="3638781"/>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7" name="Round Diagonal Corner Rectangle 6"/>
          <p:cNvSpPr/>
          <p:nvPr/>
        </p:nvSpPr>
        <p:spPr>
          <a:xfrm>
            <a:off x="3770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C2</a:t>
            </a:r>
            <a:endParaRPr lang="en-AU" dirty="0">
              <a:solidFill>
                <a:prstClr val="black"/>
              </a:solidFill>
            </a:endParaRPr>
          </a:p>
        </p:txBody>
      </p:sp>
      <p:sp>
        <p:nvSpPr>
          <p:cNvPr id="8" name="Round Diagonal Corner Rectangle 7"/>
          <p:cNvSpPr/>
          <p:nvPr/>
        </p:nvSpPr>
        <p:spPr>
          <a:xfrm>
            <a:off x="5294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C3</a:t>
            </a:r>
            <a:endParaRPr lang="en-AU" dirty="0">
              <a:solidFill>
                <a:prstClr val="black"/>
              </a:solidFill>
            </a:endParaRPr>
          </a:p>
        </p:txBody>
      </p:sp>
      <p:sp>
        <p:nvSpPr>
          <p:cNvPr id="9" name="Round Diagonal Corner Rectangle 8"/>
          <p:cNvSpPr/>
          <p:nvPr/>
        </p:nvSpPr>
        <p:spPr>
          <a:xfrm>
            <a:off x="6818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C4</a:t>
            </a:r>
            <a:endParaRPr lang="en-AU" dirty="0">
              <a:solidFill>
                <a:prstClr val="black"/>
              </a:solidFill>
            </a:endParaRPr>
          </a:p>
        </p:txBody>
      </p:sp>
      <p:sp>
        <p:nvSpPr>
          <p:cNvPr id="10" name="Round Diagonal Corner Rectangle 9"/>
          <p:cNvSpPr/>
          <p:nvPr/>
        </p:nvSpPr>
        <p:spPr>
          <a:xfrm>
            <a:off x="8342907" y="1932565"/>
            <a:ext cx="1093304" cy="636104"/>
          </a:xfrm>
          <a:prstGeom prst="round2DiagRect">
            <a:avLst/>
          </a:prstGeom>
          <a:solidFill>
            <a:schemeClr val="bg1">
              <a:lumMod val="8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C5</a:t>
            </a:r>
            <a:endParaRPr lang="en-AU" dirty="0">
              <a:solidFill>
                <a:prstClr val="black"/>
              </a:solidFill>
            </a:endParaRPr>
          </a:p>
        </p:txBody>
      </p:sp>
      <p:cxnSp>
        <p:nvCxnSpPr>
          <p:cNvPr id="11" name="Straight Arrow Connector 10"/>
          <p:cNvCxnSpPr>
            <a:stCxn id="4" idx="3"/>
            <a:endCxn id="14" idx="1"/>
          </p:cNvCxnSpPr>
          <p:nvPr/>
        </p:nvCxnSpPr>
        <p:spPr>
          <a:xfrm>
            <a:off x="3340210" y="3103725"/>
            <a:ext cx="4277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endCxn id="15" idx="1"/>
          </p:cNvCxnSpPr>
          <p:nvPr/>
        </p:nvCxnSpPr>
        <p:spPr>
          <a:xfrm>
            <a:off x="3340210" y="4700611"/>
            <a:ext cx="4277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endCxn id="16" idx="1"/>
          </p:cNvCxnSpPr>
          <p:nvPr/>
        </p:nvCxnSpPr>
        <p:spPr>
          <a:xfrm>
            <a:off x="3343316" y="3902168"/>
            <a:ext cx="424690"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4" name="Flowchart: Card 13"/>
          <p:cNvSpPr/>
          <p:nvPr/>
        </p:nvSpPr>
        <p:spPr>
          <a:xfrm>
            <a:off x="3768006" y="2840338"/>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15" name="Flowchart: Card 14"/>
          <p:cNvSpPr/>
          <p:nvPr/>
        </p:nvSpPr>
        <p:spPr>
          <a:xfrm>
            <a:off x="3768006" y="4437224"/>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16" name="Flowchart: Card 15"/>
          <p:cNvSpPr/>
          <p:nvPr/>
        </p:nvSpPr>
        <p:spPr>
          <a:xfrm>
            <a:off x="3768006" y="3638781"/>
            <a:ext cx="1093304" cy="526774"/>
          </a:xfrm>
          <a:prstGeom prst="flowChartPunchedCard">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17" name="Flowchart: Card 16"/>
          <p:cNvSpPr/>
          <p:nvPr/>
        </p:nvSpPr>
        <p:spPr>
          <a:xfrm>
            <a:off x="5294907" y="2840338"/>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18" name="Flowchart: Card 17"/>
          <p:cNvSpPr/>
          <p:nvPr/>
        </p:nvSpPr>
        <p:spPr>
          <a:xfrm>
            <a:off x="5294907" y="4437224"/>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19" name="Flowchart: Card 18"/>
          <p:cNvSpPr/>
          <p:nvPr/>
        </p:nvSpPr>
        <p:spPr>
          <a:xfrm>
            <a:off x="5294907" y="3638781"/>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20" name="Flowchart: Card 19"/>
          <p:cNvSpPr/>
          <p:nvPr/>
        </p:nvSpPr>
        <p:spPr>
          <a:xfrm>
            <a:off x="6818907" y="2840338"/>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21" name="Flowchart: Card 20"/>
          <p:cNvSpPr/>
          <p:nvPr/>
        </p:nvSpPr>
        <p:spPr>
          <a:xfrm>
            <a:off x="6818907" y="4437224"/>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22" name="Flowchart: Card 21"/>
          <p:cNvSpPr/>
          <p:nvPr/>
        </p:nvSpPr>
        <p:spPr>
          <a:xfrm>
            <a:off x="6818907" y="3638781"/>
            <a:ext cx="1093304" cy="526774"/>
          </a:xfrm>
          <a:prstGeom prst="flowChartPunchedCard">
            <a:avLst/>
          </a:prstGeom>
          <a:solidFill>
            <a:schemeClr val="accent2">
              <a:lumMod val="20000"/>
              <a:lumOff val="8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sp>
        <p:nvSpPr>
          <p:cNvPr id="23" name="Flowchart: Card 22"/>
          <p:cNvSpPr/>
          <p:nvPr/>
        </p:nvSpPr>
        <p:spPr>
          <a:xfrm>
            <a:off x="8342907" y="2840338"/>
            <a:ext cx="1093304" cy="526774"/>
          </a:xfrm>
          <a:prstGeom prst="flowChartPunchedCard">
            <a:avLst/>
          </a:prstGeom>
          <a:solidFill>
            <a:schemeClr val="accent2">
              <a:lumMod val="60000"/>
              <a:lumOff val="4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endParaRPr lang="en-AU" dirty="0">
              <a:solidFill>
                <a:prstClr val="black"/>
              </a:solidFill>
            </a:endParaRPr>
          </a:p>
        </p:txBody>
      </p:sp>
      <p:sp>
        <p:nvSpPr>
          <p:cNvPr id="24" name="Flowchart: Card 23"/>
          <p:cNvSpPr/>
          <p:nvPr/>
        </p:nvSpPr>
        <p:spPr>
          <a:xfrm>
            <a:off x="8342907" y="4437224"/>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endParaRPr lang="en-AU" dirty="0">
              <a:solidFill>
                <a:prstClr val="black"/>
              </a:solidFill>
            </a:endParaRPr>
          </a:p>
        </p:txBody>
      </p:sp>
      <p:sp>
        <p:nvSpPr>
          <p:cNvPr id="25" name="Flowchart: Card 24"/>
          <p:cNvSpPr/>
          <p:nvPr/>
        </p:nvSpPr>
        <p:spPr>
          <a:xfrm>
            <a:off x="8352846" y="3638781"/>
            <a:ext cx="1093304" cy="526774"/>
          </a:xfrm>
          <a:prstGeom prst="flowChartPunchedCard">
            <a:avLst/>
          </a:prstGeom>
          <a:solidFill>
            <a:schemeClr val="accent2">
              <a:lumMod val="40000"/>
              <a:lumOff val="60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endParaRPr lang="en-AU" dirty="0">
              <a:solidFill>
                <a:prstClr val="black"/>
              </a:solidFill>
            </a:endParaRPr>
          </a:p>
        </p:txBody>
      </p:sp>
      <p:cxnSp>
        <p:nvCxnSpPr>
          <p:cNvPr id="26" name="Straight Arrow Connector 25"/>
          <p:cNvCxnSpPr>
            <a:stCxn id="14" idx="3"/>
            <a:endCxn id="17" idx="1"/>
          </p:cNvCxnSpPr>
          <p:nvPr/>
        </p:nvCxnSpPr>
        <p:spPr>
          <a:xfrm>
            <a:off x="4861310" y="3103725"/>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stCxn id="16" idx="3"/>
            <a:endCxn id="19" idx="1"/>
          </p:cNvCxnSpPr>
          <p:nvPr/>
        </p:nvCxnSpPr>
        <p:spPr>
          <a:xfrm>
            <a:off x="4861310" y="3902168"/>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stCxn id="15" idx="3"/>
            <a:endCxn id="18" idx="1"/>
          </p:cNvCxnSpPr>
          <p:nvPr/>
        </p:nvCxnSpPr>
        <p:spPr>
          <a:xfrm>
            <a:off x="4861310" y="4700611"/>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stCxn id="17" idx="3"/>
            <a:endCxn id="20" idx="1"/>
          </p:cNvCxnSpPr>
          <p:nvPr/>
        </p:nvCxnSpPr>
        <p:spPr>
          <a:xfrm>
            <a:off x="6388211" y="3103725"/>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19" idx="3"/>
            <a:endCxn id="22" idx="1"/>
          </p:cNvCxnSpPr>
          <p:nvPr/>
        </p:nvCxnSpPr>
        <p:spPr>
          <a:xfrm>
            <a:off x="6388211" y="3902168"/>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18" idx="3"/>
          </p:cNvCxnSpPr>
          <p:nvPr/>
        </p:nvCxnSpPr>
        <p:spPr>
          <a:xfrm>
            <a:off x="6388211" y="4700611"/>
            <a:ext cx="433597"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20" idx="3"/>
            <a:endCxn id="23" idx="1"/>
          </p:cNvCxnSpPr>
          <p:nvPr/>
        </p:nvCxnSpPr>
        <p:spPr>
          <a:xfrm>
            <a:off x="7912211" y="3103725"/>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stCxn id="22" idx="3"/>
            <a:endCxn id="25" idx="1"/>
          </p:cNvCxnSpPr>
          <p:nvPr/>
        </p:nvCxnSpPr>
        <p:spPr>
          <a:xfrm>
            <a:off x="7912211" y="3902168"/>
            <a:ext cx="440635"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1" idx="3"/>
            <a:endCxn id="24" idx="1"/>
          </p:cNvCxnSpPr>
          <p:nvPr/>
        </p:nvCxnSpPr>
        <p:spPr>
          <a:xfrm>
            <a:off x="7912211" y="4700611"/>
            <a:ext cx="430696" cy="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631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629" y="219634"/>
            <a:ext cx="3567212" cy="29061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241" y="82517"/>
            <a:ext cx="7435106" cy="4030590"/>
          </a:xfrm>
          <a:prstGeom prst="rect">
            <a:avLst/>
          </a:prstGeom>
        </p:spPr>
      </p:pic>
      <p:sp>
        <p:nvSpPr>
          <p:cNvPr id="2" name="Content Placeholder 1"/>
          <p:cNvSpPr>
            <a:spLocks noGrp="1"/>
          </p:cNvSpPr>
          <p:nvPr>
            <p:ph idx="1"/>
          </p:nvPr>
        </p:nvSpPr>
        <p:spPr/>
        <p:txBody>
          <a:bodyPr/>
          <a:lstStyle/>
          <a:p>
            <a:r>
              <a:rPr lang="nb-NO" dirty="0" smtClean="0"/>
              <a:t> </a:t>
            </a:r>
            <a:endParaRPr lang="en-GB" dirty="0"/>
          </a:p>
        </p:txBody>
      </p:sp>
      <p:sp>
        <p:nvSpPr>
          <p:cNvPr id="3" name="Rounded Rectangle 2"/>
          <p:cNvSpPr/>
          <p:nvPr/>
        </p:nvSpPr>
        <p:spPr>
          <a:xfrm>
            <a:off x="8831378" y="478924"/>
            <a:ext cx="2360645" cy="11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TFS 2013</a:t>
            </a:r>
            <a:endParaRPr lang="en-GB" dirty="0"/>
          </a:p>
        </p:txBody>
      </p:sp>
      <p:sp>
        <p:nvSpPr>
          <p:cNvPr id="5" name="Rounded Rectangle 4"/>
          <p:cNvSpPr/>
          <p:nvPr/>
        </p:nvSpPr>
        <p:spPr>
          <a:xfrm>
            <a:off x="6147272" y="478924"/>
            <a:ext cx="2360645" cy="11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GitHub/CodePlex/Bitbucket</a:t>
            </a:r>
            <a:endParaRPr lang="en-GB" dirty="0"/>
          </a:p>
        </p:txBody>
      </p:sp>
      <p:pic>
        <p:nvPicPr>
          <p:cNvPr id="7" name="Picture 6"/>
          <p:cNvPicPr>
            <a:picLocks noChangeAspect="1"/>
          </p:cNvPicPr>
          <p:nvPr/>
        </p:nvPicPr>
        <p:blipFill>
          <a:blip r:embed="rId5"/>
          <a:stretch>
            <a:fillRect/>
          </a:stretch>
        </p:blipFill>
        <p:spPr>
          <a:xfrm>
            <a:off x="1115603" y="475575"/>
            <a:ext cx="2365453" cy="1201016"/>
          </a:xfrm>
          <a:prstGeom prst="rect">
            <a:avLst/>
          </a:prstGeom>
        </p:spPr>
      </p:pic>
      <p:cxnSp>
        <p:nvCxnSpPr>
          <p:cNvPr id="12" name="Straight Arrow Connector 11"/>
          <p:cNvCxnSpPr/>
          <p:nvPr/>
        </p:nvCxnSpPr>
        <p:spPr>
          <a:xfrm>
            <a:off x="3209731" y="1611761"/>
            <a:ext cx="1119673" cy="255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rot="17738371">
            <a:off x="5107356" y="2748282"/>
            <a:ext cx="3061468"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ight Arrow 13"/>
          <p:cNvSpPr/>
          <p:nvPr/>
        </p:nvSpPr>
        <p:spPr>
          <a:xfrm rot="19076677">
            <a:off x="5716645" y="2796077"/>
            <a:ext cx="3869724"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Right Arrow 14"/>
          <p:cNvSpPr/>
          <p:nvPr/>
        </p:nvSpPr>
        <p:spPr>
          <a:xfrm rot="14355022">
            <a:off x="2282647" y="2771936"/>
            <a:ext cx="2847735"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Rectangle 15"/>
          <p:cNvSpPr/>
          <p:nvPr/>
        </p:nvSpPr>
        <p:spPr>
          <a:xfrm>
            <a:off x="3913022" y="3033051"/>
            <a:ext cx="22894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Cloning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3451" y="4265837"/>
            <a:ext cx="1280673" cy="1921009"/>
          </a:xfrm>
          <a:prstGeom prst="rect">
            <a:avLst/>
          </a:prstGeom>
        </p:spPr>
      </p:pic>
      <p:sp>
        <p:nvSpPr>
          <p:cNvPr id="18" name="Rounded Rectangle 17"/>
          <p:cNvSpPr/>
          <p:nvPr/>
        </p:nvSpPr>
        <p:spPr>
          <a:xfrm>
            <a:off x="3974841" y="5854582"/>
            <a:ext cx="2360645" cy="75215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Workspace</a:t>
            </a:r>
            <a:endParaRPr lang="en-GB" dirty="0"/>
          </a:p>
        </p:txBody>
      </p:sp>
      <p:sp>
        <p:nvSpPr>
          <p:cNvPr id="19" name="Up-Down Arrow 18"/>
          <p:cNvSpPr/>
          <p:nvPr/>
        </p:nvSpPr>
        <p:spPr>
          <a:xfrm>
            <a:off x="5122506" y="5363780"/>
            <a:ext cx="177282" cy="4908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Left-Right Arrow 20"/>
          <p:cNvSpPr/>
          <p:nvPr/>
        </p:nvSpPr>
        <p:spPr>
          <a:xfrm>
            <a:off x="3164124" y="6046237"/>
            <a:ext cx="810717" cy="1406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3370523" y="5858139"/>
            <a:ext cx="478016" cy="261610"/>
          </a:xfrm>
          <a:prstGeom prst="rect">
            <a:avLst/>
          </a:prstGeom>
          <a:noFill/>
        </p:spPr>
        <p:txBody>
          <a:bodyPr wrap="none" rtlCol="0">
            <a:spAutoFit/>
          </a:bodyPr>
          <a:lstStyle/>
          <a:p>
            <a:r>
              <a:rPr lang="nb-NO" sz="1100" dirty="0" smtClean="0"/>
              <a:t>Code</a:t>
            </a:r>
            <a:endParaRPr lang="en-GB" sz="1100" dirty="0"/>
          </a:p>
        </p:txBody>
      </p:sp>
      <p:sp>
        <p:nvSpPr>
          <p:cNvPr id="25" name="TextBox 24"/>
          <p:cNvSpPr txBox="1"/>
          <p:nvPr/>
        </p:nvSpPr>
        <p:spPr>
          <a:xfrm>
            <a:off x="5339621" y="5494068"/>
            <a:ext cx="1401346" cy="261610"/>
          </a:xfrm>
          <a:prstGeom prst="rect">
            <a:avLst/>
          </a:prstGeom>
          <a:noFill/>
        </p:spPr>
        <p:txBody>
          <a:bodyPr wrap="none" rtlCol="0">
            <a:spAutoFit/>
          </a:bodyPr>
          <a:lstStyle/>
          <a:p>
            <a:r>
              <a:rPr lang="nb-NO" sz="1100" dirty="0" smtClean="0"/>
              <a:t>Commit, (Stage), Add</a:t>
            </a:r>
            <a:endParaRPr lang="en-GB" sz="1100" dirty="0"/>
          </a:p>
        </p:txBody>
      </p:sp>
      <p:sp>
        <p:nvSpPr>
          <p:cNvPr id="26" name="TextBox 25"/>
          <p:cNvSpPr txBox="1"/>
          <p:nvPr/>
        </p:nvSpPr>
        <p:spPr>
          <a:xfrm>
            <a:off x="6875592" y="3686753"/>
            <a:ext cx="1117614" cy="261610"/>
          </a:xfrm>
          <a:prstGeom prst="rect">
            <a:avLst/>
          </a:prstGeom>
          <a:noFill/>
        </p:spPr>
        <p:txBody>
          <a:bodyPr wrap="none" rtlCol="0">
            <a:spAutoFit/>
          </a:bodyPr>
          <a:lstStyle/>
          <a:p>
            <a:r>
              <a:rPr lang="nb-NO" sz="1100" dirty="0" smtClean="0"/>
              <a:t>Fetch, Pull, Push</a:t>
            </a:r>
            <a:endParaRPr lang="en-GB" sz="1100" dirty="0"/>
          </a:p>
        </p:txBody>
      </p:sp>
      <p:sp>
        <p:nvSpPr>
          <p:cNvPr id="9" name="Rounded Rectangle 8"/>
          <p:cNvSpPr/>
          <p:nvPr/>
        </p:nvSpPr>
        <p:spPr>
          <a:xfrm>
            <a:off x="3974841" y="4169462"/>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Local</a:t>
            </a:r>
            <a:endParaRPr lang="en-GB" dirty="0"/>
          </a:p>
        </p:txBody>
      </p:sp>
      <p:sp>
        <p:nvSpPr>
          <p:cNvPr id="22" name="Footer Placeholder 1"/>
          <p:cNvSpPr txBox="1">
            <a:spLocks/>
          </p:cNvSpPr>
          <p:nvPr/>
        </p:nvSpPr>
        <p:spPr>
          <a:xfrm>
            <a:off x="493296" y="6490779"/>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Inmeta Consulting AS - Terje Sandstrøm  2013</a:t>
            </a:r>
            <a:endParaRPr lang="en-GB" dirty="0"/>
          </a:p>
        </p:txBody>
      </p:sp>
    </p:spTree>
    <p:extLst>
      <p:ext uri="{BB962C8B-B14F-4D97-AF65-F5344CB8AC3E}">
        <p14:creationId xmlns:p14="http://schemas.microsoft.com/office/powerpoint/2010/main" val="1445817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0180" y="486590"/>
            <a:ext cx="6232849" cy="584775"/>
          </a:xfrm>
          <a:prstGeom prst="rect">
            <a:avLst/>
          </a:prstGeom>
          <a:noFill/>
        </p:spPr>
        <p:txBody>
          <a:bodyPr wrap="square" rtlCol="0">
            <a:spAutoFit/>
          </a:bodyPr>
          <a:lstStyle/>
          <a:p>
            <a:r>
              <a:rPr lang="nb-NO" sz="3200" dirty="0" smtClean="0"/>
              <a:t>Repository models</a:t>
            </a:r>
            <a:endParaRPr lang="en-GB" sz="3200" dirty="0"/>
          </a:p>
        </p:txBody>
      </p:sp>
      <p:pic>
        <p:nvPicPr>
          <p:cNvPr id="4" name="Picture 3"/>
          <p:cNvPicPr>
            <a:picLocks noChangeAspect="1"/>
          </p:cNvPicPr>
          <p:nvPr/>
        </p:nvPicPr>
        <p:blipFill>
          <a:blip r:embed="rId3"/>
          <a:stretch>
            <a:fillRect/>
          </a:stretch>
        </p:blipFill>
        <p:spPr>
          <a:xfrm>
            <a:off x="655950" y="1071365"/>
            <a:ext cx="4704762" cy="2200000"/>
          </a:xfrm>
          <a:prstGeom prst="rect">
            <a:avLst/>
          </a:prstGeom>
        </p:spPr>
      </p:pic>
      <p:sp>
        <p:nvSpPr>
          <p:cNvPr id="5" name="Rectangle 4"/>
          <p:cNvSpPr/>
          <p:nvPr/>
        </p:nvSpPr>
        <p:spPr>
          <a:xfrm>
            <a:off x="655950" y="1071365"/>
            <a:ext cx="1116268" cy="923330"/>
          </a:xfrm>
          <a:prstGeom prst="rect">
            <a:avLst/>
          </a:prstGeom>
          <a:noFill/>
        </p:spPr>
        <p:txBody>
          <a:bodyPr wrap="none" lIns="91440" tIns="45720" rIns="91440" bIns="45720">
            <a:spAutoFit/>
          </a:bodyPr>
          <a:lstStyle/>
          <a:p>
            <a:pPr algn="ctr"/>
            <a:r>
              <a:rPr lang="en-US" sz="5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Std</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6" name="Picture 5"/>
          <p:cNvPicPr>
            <a:picLocks noChangeAspect="1"/>
          </p:cNvPicPr>
          <p:nvPr/>
        </p:nvPicPr>
        <p:blipFill>
          <a:blip r:embed="rId4"/>
          <a:stretch>
            <a:fillRect/>
          </a:stretch>
        </p:blipFill>
        <p:spPr>
          <a:xfrm>
            <a:off x="6762941" y="1624316"/>
            <a:ext cx="4619048" cy="1761905"/>
          </a:xfrm>
          <a:prstGeom prst="rect">
            <a:avLst/>
          </a:prstGeom>
        </p:spPr>
      </p:pic>
      <p:sp>
        <p:nvSpPr>
          <p:cNvPr id="7" name="Rectangle 6"/>
          <p:cNvSpPr/>
          <p:nvPr/>
        </p:nvSpPr>
        <p:spPr>
          <a:xfrm>
            <a:off x="7003726" y="855363"/>
            <a:ext cx="4137478" cy="830997"/>
          </a:xfrm>
          <a:prstGeom prst="rect">
            <a:avLst/>
          </a:prstGeom>
          <a:noFill/>
        </p:spPr>
        <p:txBody>
          <a:bodyPr wrap="none" lIns="91440" tIns="45720" rIns="91440" bIns="45720">
            <a:spAutoFit/>
          </a:bodyPr>
          <a:lstStyle/>
          <a:p>
            <a:pPr algn="ctr"/>
            <a:r>
              <a:rPr lang="en-US" sz="2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Integration Manager Workflow</a:t>
            </a:r>
          </a:p>
          <a:p>
            <a:pPr algn="ctr"/>
            <a:r>
              <a:rPr 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Aka </a:t>
            </a:r>
            <a:r>
              <a:rPr lang="en-US" sz="2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Github</a:t>
            </a:r>
            <a:r>
              <a:rPr 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-style, Open Source</a:t>
            </a:r>
            <a:endPar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p:cNvPicPr>
            <a:picLocks noChangeAspect="1"/>
          </p:cNvPicPr>
          <p:nvPr/>
        </p:nvPicPr>
        <p:blipFill>
          <a:blip r:embed="rId5"/>
          <a:stretch>
            <a:fillRect/>
          </a:stretch>
        </p:blipFill>
        <p:spPr>
          <a:xfrm>
            <a:off x="3358520" y="3856140"/>
            <a:ext cx="5819048" cy="2312049"/>
          </a:xfrm>
          <a:prstGeom prst="rect">
            <a:avLst/>
          </a:prstGeom>
        </p:spPr>
      </p:pic>
      <p:sp>
        <p:nvSpPr>
          <p:cNvPr id="9" name="Rectangle 8"/>
          <p:cNvSpPr/>
          <p:nvPr/>
        </p:nvSpPr>
        <p:spPr>
          <a:xfrm>
            <a:off x="3696849" y="3169731"/>
            <a:ext cx="4098301" cy="769441"/>
          </a:xfrm>
          <a:prstGeom prst="rect">
            <a:avLst/>
          </a:prstGeom>
          <a:noFill/>
        </p:spPr>
        <p:txBody>
          <a:bodyPr wrap="none" lIns="91440" tIns="45720" rIns="91440" bIns="45720">
            <a:spAutoFit/>
          </a:bodyPr>
          <a:lstStyle/>
          <a:p>
            <a:pPr algn="ctr"/>
            <a:r>
              <a:rPr lang="en-US" sz="4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Massive Projects</a:t>
            </a:r>
            <a:endParaRPr lang="en-US" sz="4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Footer Placeholder 1"/>
          <p:cNvSpPr>
            <a:spLocks noGrp="1"/>
          </p:cNvSpPr>
          <p:nvPr>
            <p:ph type="ftr" sz="quarter" idx="11"/>
          </p:nvPr>
        </p:nvSpPr>
        <p:spPr/>
        <p:txBody>
          <a:bodyPr/>
          <a:lstStyle/>
          <a:p>
            <a:r>
              <a:rPr lang="en-GB" smtClean="0"/>
              <a:t>Inmeta Consulting AS - Terje Sandstrøm  2013</a:t>
            </a:r>
            <a:endParaRPr lang="en-GB"/>
          </a:p>
        </p:txBody>
      </p:sp>
    </p:spTree>
    <p:extLst>
      <p:ext uri="{BB962C8B-B14F-4D97-AF65-F5344CB8AC3E}">
        <p14:creationId xmlns:p14="http://schemas.microsoft.com/office/powerpoint/2010/main" val="3607468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3241" y="591266"/>
            <a:ext cx="4607608" cy="2031325"/>
          </a:xfrm>
          <a:prstGeom prst="rect">
            <a:avLst/>
          </a:prstGeom>
          <a:noFill/>
        </p:spPr>
        <p:txBody>
          <a:bodyPr wrap="none" rtlCol="0">
            <a:spAutoFit/>
          </a:bodyPr>
          <a:lstStyle/>
          <a:p>
            <a:r>
              <a:rPr lang="nb-NO" sz="3600" dirty="0" smtClean="0"/>
              <a:t>Branching and merging </a:t>
            </a:r>
          </a:p>
          <a:p>
            <a:endParaRPr lang="nb-NO" dirty="0" smtClean="0"/>
          </a:p>
          <a:p>
            <a:endParaRPr lang="nb-NO" dirty="0"/>
          </a:p>
          <a:p>
            <a:r>
              <a:rPr lang="nb-NO" dirty="0" smtClean="0"/>
              <a:t>Frictionless context switching  </a:t>
            </a:r>
          </a:p>
          <a:p>
            <a:r>
              <a:rPr lang="nb-NO" dirty="0" smtClean="0"/>
              <a:t>Flexible </a:t>
            </a:r>
          </a:p>
          <a:p>
            <a:r>
              <a:rPr lang="nb-NO" dirty="0" smtClean="0"/>
              <a:t>Fast</a:t>
            </a:r>
            <a:endParaRPr lang="en-GB" dirty="0"/>
          </a:p>
        </p:txBody>
      </p:sp>
      <p:pic>
        <p:nvPicPr>
          <p:cNvPr id="5" name="Picture 4"/>
          <p:cNvPicPr>
            <a:picLocks noChangeAspect="1"/>
          </p:cNvPicPr>
          <p:nvPr/>
        </p:nvPicPr>
        <p:blipFill>
          <a:blip r:embed="rId3"/>
          <a:stretch>
            <a:fillRect/>
          </a:stretch>
        </p:blipFill>
        <p:spPr>
          <a:xfrm>
            <a:off x="2111807" y="2703826"/>
            <a:ext cx="5590476" cy="2961905"/>
          </a:xfrm>
          <a:prstGeom prst="rect">
            <a:avLst/>
          </a:prstGeom>
        </p:spPr>
      </p:pic>
      <p:sp>
        <p:nvSpPr>
          <p:cNvPr id="2" name="Footer Placeholder 1"/>
          <p:cNvSpPr>
            <a:spLocks noGrp="1"/>
          </p:cNvSpPr>
          <p:nvPr>
            <p:ph type="ftr" sz="quarter" idx="11"/>
          </p:nvPr>
        </p:nvSpPr>
        <p:spPr/>
        <p:txBody>
          <a:bodyPr/>
          <a:lstStyle/>
          <a:p>
            <a:r>
              <a:rPr lang="en-GB" smtClean="0"/>
              <a:t>Inmeta Consulting AS - Terje Sandstrøm  2013</a:t>
            </a:r>
            <a:endParaRPr lang="en-GB"/>
          </a:p>
        </p:txBody>
      </p:sp>
    </p:spTree>
    <p:extLst>
      <p:ext uri="{BB962C8B-B14F-4D97-AF65-F5344CB8AC3E}">
        <p14:creationId xmlns:p14="http://schemas.microsoft.com/office/powerpoint/2010/main" val="3381541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smtClean="0"/>
              <a:t>Demo</a:t>
            </a:r>
            <a:endParaRPr lang="en-GB" dirty="0"/>
          </a:p>
        </p:txBody>
      </p:sp>
    </p:spTree>
    <p:extLst>
      <p:ext uri="{BB962C8B-B14F-4D97-AF65-F5344CB8AC3E}">
        <p14:creationId xmlns:p14="http://schemas.microsoft.com/office/powerpoint/2010/main" val="1401728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Inmeta Consulting AS - Terje Sandstrøm  2013</a:t>
            </a:r>
            <a:endParaRPr lang="en-GB"/>
          </a:p>
        </p:txBody>
      </p:sp>
      <p:sp>
        <p:nvSpPr>
          <p:cNvPr id="3" name="TextBox 2"/>
          <p:cNvSpPr txBox="1"/>
          <p:nvPr/>
        </p:nvSpPr>
        <p:spPr>
          <a:xfrm>
            <a:off x="3517641" y="681135"/>
            <a:ext cx="5546198" cy="584775"/>
          </a:xfrm>
          <a:prstGeom prst="rect">
            <a:avLst/>
          </a:prstGeom>
          <a:noFill/>
        </p:spPr>
        <p:txBody>
          <a:bodyPr wrap="none" rtlCol="0">
            <a:spAutoFit/>
          </a:bodyPr>
          <a:lstStyle/>
          <a:p>
            <a:r>
              <a:rPr lang="nb-NO" sz="3200" b="1" dirty="0" smtClean="0"/>
              <a:t>Terms with different meanings</a:t>
            </a: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3194901147"/>
              </p:ext>
            </p:extLst>
          </p:nvPr>
        </p:nvGraphicFramePr>
        <p:xfrm>
          <a:off x="2050661" y="1194295"/>
          <a:ext cx="8128000" cy="4846320"/>
        </p:xfrm>
        <a:graphic>
          <a:graphicData uri="http://schemas.openxmlformats.org/drawingml/2006/table">
            <a:tbl>
              <a:tblPr firstRow="1" bandRow="1">
                <a:tableStyleId>{5C22544A-7EE6-4342-B048-85BDC9FD1C3A}</a:tableStyleId>
              </a:tblPr>
              <a:tblGrid>
                <a:gridCol w="2032000"/>
                <a:gridCol w="2032000"/>
                <a:gridCol w="2032000"/>
                <a:gridCol w="2032000"/>
              </a:tblGrid>
              <a:tr h="337768">
                <a:tc>
                  <a:txBody>
                    <a:bodyPr/>
                    <a:lstStyle/>
                    <a:p>
                      <a:r>
                        <a:rPr lang="nb-NO" dirty="0" smtClean="0"/>
                        <a:t>Action</a:t>
                      </a:r>
                      <a:endParaRPr lang="en-GB" dirty="0"/>
                    </a:p>
                  </a:txBody>
                  <a:tcPr/>
                </a:tc>
                <a:tc>
                  <a:txBody>
                    <a:bodyPr/>
                    <a:lstStyle/>
                    <a:p>
                      <a:r>
                        <a:rPr lang="nb-NO" dirty="0" smtClean="0"/>
                        <a:t>TFS VC</a:t>
                      </a:r>
                      <a:endParaRPr lang="en-GB" dirty="0"/>
                    </a:p>
                  </a:txBody>
                  <a:tcPr/>
                </a:tc>
                <a:tc>
                  <a:txBody>
                    <a:bodyPr/>
                    <a:lstStyle/>
                    <a:p>
                      <a:r>
                        <a:rPr lang="nb-NO" dirty="0" smtClean="0"/>
                        <a:t>Git</a:t>
                      </a:r>
                      <a:endParaRPr lang="en-GB" dirty="0"/>
                    </a:p>
                  </a:txBody>
                  <a:tcPr/>
                </a:tc>
                <a:tc>
                  <a:txBody>
                    <a:bodyPr/>
                    <a:lstStyle/>
                    <a:p>
                      <a:r>
                        <a:rPr lang="nb-NO" dirty="0" smtClean="0"/>
                        <a:t>VS Git</a:t>
                      </a:r>
                      <a:endParaRPr lang="en-GB" dirty="0"/>
                    </a:p>
                  </a:txBody>
                  <a:tcPr/>
                </a:tc>
              </a:tr>
              <a:tr h="851565">
                <a:tc>
                  <a:txBody>
                    <a:bodyPr/>
                    <a:lstStyle/>
                    <a:p>
                      <a:r>
                        <a:rPr lang="nb-NO" dirty="0" smtClean="0"/>
                        <a:t>Open a file</a:t>
                      </a:r>
                      <a:endParaRPr lang="en-GB" dirty="0"/>
                    </a:p>
                  </a:txBody>
                  <a:tcPr/>
                </a:tc>
                <a:tc>
                  <a:txBody>
                    <a:bodyPr/>
                    <a:lstStyle/>
                    <a:p>
                      <a:r>
                        <a:rPr lang="nb-NO" dirty="0" smtClean="0"/>
                        <a:t>Checkout</a:t>
                      </a:r>
                      <a:endParaRPr lang="en-GB" dirty="0"/>
                    </a:p>
                  </a:txBody>
                  <a:tcPr/>
                </a:tc>
                <a:tc>
                  <a:txBody>
                    <a:bodyPr/>
                    <a:lstStyle/>
                    <a:p>
                      <a:r>
                        <a:rPr lang="nb-NO" dirty="0" smtClean="0"/>
                        <a:t>NA, you just open it</a:t>
                      </a:r>
                      <a:endParaRPr lang="en-GB" dirty="0"/>
                    </a:p>
                  </a:txBody>
                  <a:tcPr/>
                </a:tc>
                <a:tc>
                  <a:txBody>
                    <a:bodyPr/>
                    <a:lstStyle/>
                    <a:p>
                      <a:r>
                        <a:rPr lang="nb-NO" dirty="0" smtClean="0"/>
                        <a:t>Marked as touched</a:t>
                      </a:r>
                      <a:r>
                        <a:rPr lang="nb-NO" baseline="0" dirty="0" smtClean="0"/>
                        <a:t> (like checkout in TFS VC)</a:t>
                      </a:r>
                      <a:endParaRPr lang="en-GB" dirty="0"/>
                    </a:p>
                  </a:txBody>
                  <a:tcPr/>
                </a:tc>
              </a:tr>
              <a:tr h="596095">
                <a:tc>
                  <a:txBody>
                    <a:bodyPr/>
                    <a:lstStyle/>
                    <a:p>
                      <a:r>
                        <a:rPr lang="nb-NO" dirty="0" smtClean="0"/>
                        <a:t>Get</a:t>
                      </a:r>
                      <a:r>
                        <a:rPr lang="nb-NO" baseline="0" dirty="0" smtClean="0"/>
                        <a:t> latest files from server</a:t>
                      </a:r>
                      <a:endParaRPr lang="en-GB" dirty="0"/>
                    </a:p>
                  </a:txBody>
                  <a:tcPr/>
                </a:tc>
                <a:tc>
                  <a:txBody>
                    <a:bodyPr/>
                    <a:lstStyle/>
                    <a:p>
                      <a:r>
                        <a:rPr lang="nb-NO" dirty="0" smtClean="0"/>
                        <a:t>Get Latest</a:t>
                      </a:r>
                      <a:endParaRPr lang="en-GB" dirty="0"/>
                    </a:p>
                  </a:txBody>
                  <a:tcPr/>
                </a:tc>
                <a:tc>
                  <a:txBody>
                    <a:bodyPr/>
                    <a:lstStyle/>
                    <a:p>
                      <a:r>
                        <a:rPr lang="nb-NO" dirty="0" smtClean="0"/>
                        <a:t>Fetch + Pull</a:t>
                      </a:r>
                      <a:endParaRPr lang="en-GB" dirty="0"/>
                    </a:p>
                  </a:txBody>
                  <a:tcPr/>
                </a:tc>
                <a:tc>
                  <a:txBody>
                    <a:bodyPr/>
                    <a:lstStyle/>
                    <a:p>
                      <a:r>
                        <a:rPr lang="nb-NO" dirty="0" smtClean="0"/>
                        <a:t>Fetch + Pull</a:t>
                      </a:r>
                      <a:endParaRPr lang="en-GB" dirty="0"/>
                    </a:p>
                  </a:txBody>
                  <a:tcPr/>
                </a:tc>
              </a:tr>
              <a:tr h="596095">
                <a:tc>
                  <a:txBody>
                    <a:bodyPr/>
                    <a:lstStyle/>
                    <a:p>
                      <a:r>
                        <a:rPr lang="nb-NO" dirty="0" smtClean="0"/>
                        <a:t>Send</a:t>
                      </a:r>
                      <a:r>
                        <a:rPr lang="nb-NO" baseline="0" dirty="0" smtClean="0"/>
                        <a:t> files to server/repo</a:t>
                      </a:r>
                      <a:endParaRPr lang="en-GB" dirty="0"/>
                    </a:p>
                  </a:txBody>
                  <a:tcPr/>
                </a:tc>
                <a:tc>
                  <a:txBody>
                    <a:bodyPr/>
                    <a:lstStyle/>
                    <a:p>
                      <a:r>
                        <a:rPr lang="nb-NO" dirty="0" smtClean="0"/>
                        <a:t>Checkin</a:t>
                      </a:r>
                      <a:endParaRPr lang="en-GB" dirty="0"/>
                    </a:p>
                  </a:txBody>
                  <a:tcPr/>
                </a:tc>
                <a:tc>
                  <a:txBody>
                    <a:bodyPr/>
                    <a:lstStyle/>
                    <a:p>
                      <a:r>
                        <a:rPr lang="nb-NO" dirty="0" smtClean="0"/>
                        <a:t>Commit + Push</a:t>
                      </a:r>
                      <a:endParaRPr lang="en-GB" dirty="0"/>
                    </a:p>
                  </a:txBody>
                  <a:tcPr/>
                </a:tc>
                <a:tc>
                  <a:txBody>
                    <a:bodyPr/>
                    <a:lstStyle/>
                    <a:p>
                      <a:r>
                        <a:rPr lang="nb-NO" dirty="0" smtClean="0"/>
                        <a:t>Commit + Push</a:t>
                      </a:r>
                      <a:endParaRPr lang="en-GB" dirty="0"/>
                    </a:p>
                  </a:txBody>
                  <a:tcPr/>
                </a:tc>
              </a:tr>
              <a:tr h="851565">
                <a:tc>
                  <a:txBody>
                    <a:bodyPr/>
                    <a:lstStyle/>
                    <a:p>
                      <a:r>
                        <a:rPr lang="nb-NO" dirty="0" smtClean="0"/>
                        <a:t>Update all (two above)</a:t>
                      </a:r>
                      <a:endParaRPr lang="en-GB" dirty="0"/>
                    </a:p>
                  </a:txBody>
                  <a:tcPr/>
                </a:tc>
                <a:tc>
                  <a:txBody>
                    <a:bodyPr/>
                    <a:lstStyle/>
                    <a:p>
                      <a:r>
                        <a:rPr lang="nb-NO" dirty="0" smtClean="0"/>
                        <a:t>NA</a:t>
                      </a:r>
                      <a:endParaRPr lang="en-GB" dirty="0"/>
                    </a:p>
                  </a:txBody>
                  <a:tcPr/>
                </a:tc>
                <a:tc>
                  <a:txBody>
                    <a:bodyPr/>
                    <a:lstStyle/>
                    <a:p>
                      <a:r>
                        <a:rPr lang="nb-NO" dirty="0" smtClean="0"/>
                        <a:t>NA</a:t>
                      </a:r>
                      <a:endParaRPr lang="en-GB" dirty="0"/>
                    </a:p>
                  </a:txBody>
                  <a:tcPr/>
                </a:tc>
                <a:tc>
                  <a:txBody>
                    <a:bodyPr/>
                    <a:lstStyle/>
                    <a:p>
                      <a:r>
                        <a:rPr lang="nb-NO" dirty="0" smtClean="0"/>
                        <a:t>Sync </a:t>
                      </a:r>
                    </a:p>
                    <a:p>
                      <a:r>
                        <a:rPr lang="nb-NO" dirty="0" smtClean="0"/>
                        <a:t>Does Pull + Push, may trigger</a:t>
                      </a:r>
                      <a:r>
                        <a:rPr lang="nb-NO" baseline="0" dirty="0" smtClean="0"/>
                        <a:t> a merge</a:t>
                      </a:r>
                      <a:endParaRPr lang="en-GB" dirty="0"/>
                    </a:p>
                  </a:txBody>
                  <a:tcPr/>
                </a:tc>
              </a:tr>
              <a:tr h="596095">
                <a:tc>
                  <a:txBody>
                    <a:bodyPr/>
                    <a:lstStyle/>
                    <a:p>
                      <a:r>
                        <a:rPr lang="nb-NO" dirty="0" smtClean="0"/>
                        <a:t>Move focus to another branch</a:t>
                      </a:r>
                      <a:endParaRPr lang="en-GB" dirty="0"/>
                    </a:p>
                  </a:txBody>
                  <a:tcPr/>
                </a:tc>
                <a:tc>
                  <a:txBody>
                    <a:bodyPr/>
                    <a:lstStyle/>
                    <a:p>
                      <a:r>
                        <a:rPr lang="nb-NO" dirty="0" smtClean="0"/>
                        <a:t>Manually change</a:t>
                      </a:r>
                      <a:r>
                        <a:rPr lang="nb-NO" baseline="0" dirty="0" smtClean="0"/>
                        <a:t> folder in SC</a:t>
                      </a:r>
                      <a:endParaRPr lang="en-GB" dirty="0"/>
                    </a:p>
                  </a:txBody>
                  <a:tcPr/>
                </a:tc>
                <a:tc>
                  <a:txBody>
                    <a:bodyPr/>
                    <a:lstStyle/>
                    <a:p>
                      <a:r>
                        <a:rPr lang="nb-NO" dirty="0" smtClean="0"/>
                        <a:t>Checkout</a:t>
                      </a:r>
                      <a:endParaRPr lang="en-GB" dirty="0"/>
                    </a:p>
                  </a:txBody>
                  <a:tcPr/>
                </a:tc>
                <a:tc>
                  <a:txBody>
                    <a:bodyPr/>
                    <a:lstStyle/>
                    <a:p>
                      <a:r>
                        <a:rPr lang="nb-NO" dirty="0" smtClean="0"/>
                        <a:t>Switch</a:t>
                      </a:r>
                      <a:endParaRPr lang="en-GB" dirty="0"/>
                    </a:p>
                  </a:txBody>
                  <a:tcPr/>
                </a:tc>
              </a:tr>
              <a:tr h="345357">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a:p>
                  </a:txBody>
                  <a:tcPr/>
                </a:tc>
              </a:tr>
              <a:tr h="345357">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330148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24571" y="1824238"/>
            <a:ext cx="3142857" cy="3209524"/>
          </a:xfrm>
          <a:prstGeom prst="rect">
            <a:avLst/>
          </a:prstGeom>
        </p:spPr>
      </p:pic>
    </p:spTree>
    <p:extLst>
      <p:ext uri="{BB962C8B-B14F-4D97-AF65-F5344CB8AC3E}">
        <p14:creationId xmlns:p14="http://schemas.microsoft.com/office/powerpoint/2010/main" val="2493098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2134095" y="1071857"/>
            <a:ext cx="7923809" cy="4714286"/>
          </a:xfrm>
          <a:prstGeom prst="rect">
            <a:avLst/>
          </a:prstGeom>
        </p:spPr>
      </p:pic>
    </p:spTree>
    <p:extLst>
      <p:ext uri="{BB962C8B-B14F-4D97-AF65-F5344CB8AC3E}">
        <p14:creationId xmlns:p14="http://schemas.microsoft.com/office/powerpoint/2010/main" val="308310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298174" y="417443"/>
            <a:ext cx="5115074" cy="6082748"/>
          </a:xfrm>
        </p:spPr>
        <p:txBody>
          <a:bodyPr/>
          <a:lstStyle/>
          <a:p>
            <a:pPr algn="ctr"/>
            <a:r>
              <a:rPr lang="en-US" dirty="0" smtClean="0">
                <a:solidFill>
                  <a:schemeClr val="accent3"/>
                </a:solidFill>
                <a:latin typeface="Source Code Pro Black" panose="020B0809030403020204" pitchFamily="49" charset="0"/>
              </a:rPr>
              <a:t>SHAMELESSLY</a:t>
            </a:r>
          </a:p>
          <a:p>
            <a:pPr algn="ctr"/>
            <a:r>
              <a:rPr lang="en-US" dirty="0" smtClean="0">
                <a:solidFill>
                  <a:schemeClr val="accent1"/>
                </a:solidFill>
                <a:latin typeface="DINPro-Light" panose="02000504040000020003" pitchFamily="50" charset="0"/>
              </a:rPr>
              <a:t>borrowed from</a:t>
            </a:r>
          </a:p>
          <a:p>
            <a:pPr algn="ctr"/>
            <a:r>
              <a:rPr lang="en-US" sz="8000" dirty="0" smtClean="0">
                <a:solidFill>
                  <a:schemeClr val="bg1"/>
                </a:solidFill>
                <a:latin typeface="Source Sans Pro Black" panose="020B0803030403020204" pitchFamily="34" charset="0"/>
              </a:rPr>
              <a:t>SCOTT</a:t>
            </a:r>
            <a:endParaRPr lang="en-US" sz="6600" dirty="0" smtClean="0">
              <a:solidFill>
                <a:schemeClr val="bg1"/>
              </a:solidFill>
              <a:latin typeface="Source Sans Pro Black" panose="020B0803030403020204" pitchFamily="34" charset="0"/>
            </a:endParaRPr>
          </a:p>
          <a:p>
            <a:pPr algn="ctr"/>
            <a:r>
              <a:rPr lang="en-US" sz="7200" dirty="0" smtClean="0">
                <a:solidFill>
                  <a:schemeClr val="bg1"/>
                </a:solidFill>
                <a:latin typeface="Source Sans Pro Black" panose="020B0803030403020204" pitchFamily="34" charset="0"/>
              </a:rPr>
              <a:t>CHACON</a:t>
            </a:r>
            <a:r>
              <a:rPr lang="en-US" sz="1600" dirty="0" smtClean="0">
                <a:solidFill>
                  <a:schemeClr val="bg1"/>
                </a:solidFill>
              </a:rPr>
              <a:t> </a:t>
            </a:r>
          </a:p>
          <a:p>
            <a:pPr algn="ctr"/>
            <a:r>
              <a:rPr lang="en-US" sz="1800" dirty="0" smtClean="0">
                <a:latin typeface="DINPro-Light" panose="02000504040000020003" pitchFamily="50" charset="0"/>
              </a:rPr>
              <a:t>(</a:t>
            </a:r>
            <a:r>
              <a:rPr lang="en-US" sz="1800" dirty="0">
                <a:solidFill>
                  <a:schemeClr val="accent1"/>
                </a:solidFill>
                <a:latin typeface="DINPro-Light" panose="02000504040000020003" pitchFamily="50" charset="0"/>
              </a:rPr>
              <a:t>https://</a:t>
            </a:r>
            <a:r>
              <a:rPr lang="en-US" sz="1800" dirty="0" smtClean="0">
                <a:solidFill>
                  <a:schemeClr val="accent1"/>
                </a:solidFill>
                <a:latin typeface="DINPro-Light" panose="02000504040000020003" pitchFamily="50" charset="0"/>
              </a:rPr>
              <a:t>github.com/schacon/git-presentations</a:t>
            </a:r>
          </a:p>
          <a:p>
            <a:pPr algn="ctr"/>
            <a:r>
              <a:rPr lang="en-US" sz="1800" dirty="0" smtClean="0">
                <a:solidFill>
                  <a:schemeClr val="accent1"/>
                </a:solidFill>
                <a:latin typeface="DINPro-Light" panose="02000504040000020003" pitchFamily="50" charset="0"/>
              </a:rPr>
              <a:t>http://git-scm.com</a:t>
            </a:r>
            <a:endParaRPr lang="en-AU" sz="1800" dirty="0">
              <a:solidFill>
                <a:schemeClr val="accent1"/>
              </a:solidFill>
              <a:latin typeface="DINPro-Light" panose="02000504040000020003" pitchFamily="50" charset="0"/>
            </a:endParaRPr>
          </a:p>
        </p:txBody>
      </p:sp>
      <p:pic>
        <p:nvPicPr>
          <p:cNvPr id="1026" name="Picture 2" descr="http://farm5.static.flickr.com/4013/4305783400_40a52cfbf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936" y="1342025"/>
            <a:ext cx="6356731" cy="423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985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2300762" y="395666"/>
            <a:ext cx="7590476" cy="6066667"/>
          </a:xfrm>
          <a:prstGeom prst="rect">
            <a:avLst/>
          </a:prstGeom>
        </p:spPr>
      </p:pic>
    </p:spTree>
    <p:extLst>
      <p:ext uri="{BB962C8B-B14F-4D97-AF65-F5344CB8AC3E}">
        <p14:creationId xmlns:p14="http://schemas.microsoft.com/office/powerpoint/2010/main" val="425037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2348381" y="414714"/>
            <a:ext cx="7495238" cy="6028571"/>
          </a:xfrm>
          <a:prstGeom prst="rect">
            <a:avLst/>
          </a:prstGeom>
        </p:spPr>
      </p:pic>
    </p:spTree>
    <p:extLst>
      <p:ext uri="{BB962C8B-B14F-4D97-AF65-F5344CB8AC3E}">
        <p14:creationId xmlns:p14="http://schemas.microsoft.com/office/powerpoint/2010/main" val="2490410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1900762" y="409952"/>
            <a:ext cx="8390476" cy="6038095"/>
          </a:xfrm>
          <a:prstGeom prst="rect">
            <a:avLst/>
          </a:prstGeom>
        </p:spPr>
      </p:pic>
    </p:spTree>
    <p:extLst>
      <p:ext uri="{BB962C8B-B14F-4D97-AF65-F5344CB8AC3E}">
        <p14:creationId xmlns:p14="http://schemas.microsoft.com/office/powerpoint/2010/main" val="2980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2057905" y="571857"/>
            <a:ext cx="8076190" cy="5714286"/>
          </a:xfrm>
          <a:prstGeom prst="rect">
            <a:avLst/>
          </a:prstGeom>
        </p:spPr>
      </p:pic>
    </p:spTree>
    <p:extLst>
      <p:ext uri="{BB962C8B-B14F-4D97-AF65-F5344CB8AC3E}">
        <p14:creationId xmlns:p14="http://schemas.microsoft.com/office/powerpoint/2010/main" val="191693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2153143" y="690905"/>
            <a:ext cx="7885714" cy="5476190"/>
          </a:xfrm>
          <a:prstGeom prst="rect">
            <a:avLst/>
          </a:prstGeom>
        </p:spPr>
      </p:pic>
    </p:spTree>
    <p:extLst>
      <p:ext uri="{BB962C8B-B14F-4D97-AF65-F5344CB8AC3E}">
        <p14:creationId xmlns:p14="http://schemas.microsoft.com/office/powerpoint/2010/main" val="1247689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2091238" y="338939"/>
            <a:ext cx="8009524" cy="6200000"/>
          </a:xfrm>
          <a:prstGeom prst="rect">
            <a:avLst/>
          </a:prstGeom>
        </p:spPr>
      </p:pic>
    </p:spTree>
    <p:extLst>
      <p:ext uri="{BB962C8B-B14F-4D97-AF65-F5344CB8AC3E}">
        <p14:creationId xmlns:p14="http://schemas.microsoft.com/office/powerpoint/2010/main" val="3365439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1748381" y="29000"/>
            <a:ext cx="8695238" cy="6800000"/>
          </a:xfrm>
          <a:prstGeom prst="rect">
            <a:avLst/>
          </a:prstGeom>
        </p:spPr>
      </p:pic>
    </p:spTree>
    <p:extLst>
      <p:ext uri="{BB962C8B-B14F-4D97-AF65-F5344CB8AC3E}">
        <p14:creationId xmlns:p14="http://schemas.microsoft.com/office/powerpoint/2010/main" val="1272565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7490" y="537402"/>
            <a:ext cx="3461658" cy="769441"/>
          </a:xfrm>
          <a:prstGeom prst="rect">
            <a:avLst/>
          </a:prstGeom>
          <a:noFill/>
        </p:spPr>
        <p:txBody>
          <a:bodyPr wrap="square" rtlCol="0">
            <a:spAutoFit/>
          </a:bodyPr>
          <a:lstStyle/>
          <a:p>
            <a:r>
              <a:rPr lang="nb-NO" sz="4400" dirty="0" smtClean="0"/>
              <a:t>Setup</a:t>
            </a:r>
            <a:endParaRPr lang="en-GB" dirty="0"/>
          </a:p>
        </p:txBody>
      </p:sp>
      <p:pic>
        <p:nvPicPr>
          <p:cNvPr id="4" name="Picture 3"/>
          <p:cNvPicPr>
            <a:picLocks noChangeAspect="1"/>
          </p:cNvPicPr>
          <p:nvPr/>
        </p:nvPicPr>
        <p:blipFill>
          <a:blip r:embed="rId3"/>
          <a:stretch>
            <a:fillRect/>
          </a:stretch>
        </p:blipFill>
        <p:spPr>
          <a:xfrm>
            <a:off x="706277" y="1424363"/>
            <a:ext cx="2410642" cy="3627590"/>
          </a:xfrm>
          <a:prstGeom prst="rect">
            <a:avLst/>
          </a:prstGeom>
        </p:spPr>
      </p:pic>
      <p:pic>
        <p:nvPicPr>
          <p:cNvPr id="5" name="Picture 4"/>
          <p:cNvPicPr>
            <a:picLocks noChangeAspect="1"/>
          </p:cNvPicPr>
          <p:nvPr/>
        </p:nvPicPr>
        <p:blipFill>
          <a:blip r:embed="rId4"/>
          <a:stretch>
            <a:fillRect/>
          </a:stretch>
        </p:blipFill>
        <p:spPr>
          <a:xfrm>
            <a:off x="3449215" y="1306843"/>
            <a:ext cx="3266667" cy="2704762"/>
          </a:xfrm>
          <a:prstGeom prst="rect">
            <a:avLst/>
          </a:prstGeom>
        </p:spPr>
      </p:pic>
      <p:pic>
        <p:nvPicPr>
          <p:cNvPr id="6" name="Picture 5"/>
          <p:cNvPicPr>
            <a:picLocks noChangeAspect="1"/>
          </p:cNvPicPr>
          <p:nvPr/>
        </p:nvPicPr>
        <p:blipFill>
          <a:blip r:embed="rId5"/>
          <a:stretch>
            <a:fillRect/>
          </a:stretch>
        </p:blipFill>
        <p:spPr>
          <a:xfrm>
            <a:off x="7096990" y="1619602"/>
            <a:ext cx="4044252" cy="1108908"/>
          </a:xfrm>
          <a:prstGeom prst="rect">
            <a:avLst/>
          </a:prstGeom>
        </p:spPr>
      </p:pic>
      <p:pic>
        <p:nvPicPr>
          <p:cNvPr id="7" name="Picture 6"/>
          <p:cNvPicPr>
            <a:picLocks noChangeAspect="1"/>
          </p:cNvPicPr>
          <p:nvPr/>
        </p:nvPicPr>
        <p:blipFill>
          <a:blip r:embed="rId6"/>
          <a:stretch>
            <a:fillRect/>
          </a:stretch>
        </p:blipFill>
        <p:spPr>
          <a:xfrm>
            <a:off x="7096990" y="3327694"/>
            <a:ext cx="4284884" cy="1850748"/>
          </a:xfrm>
          <a:prstGeom prst="rect">
            <a:avLst/>
          </a:prstGeom>
        </p:spPr>
      </p:pic>
      <p:sp>
        <p:nvSpPr>
          <p:cNvPr id="8" name="Right Arrow 7"/>
          <p:cNvSpPr/>
          <p:nvPr/>
        </p:nvSpPr>
        <p:spPr>
          <a:xfrm>
            <a:off x="3116919" y="2659224"/>
            <a:ext cx="356702" cy="279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p:cNvSpPr/>
          <p:nvPr/>
        </p:nvSpPr>
        <p:spPr>
          <a:xfrm>
            <a:off x="6752252" y="2039114"/>
            <a:ext cx="356702" cy="279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Down Arrow 9"/>
          <p:cNvSpPr/>
          <p:nvPr/>
        </p:nvSpPr>
        <p:spPr>
          <a:xfrm>
            <a:off x="9134669" y="2728510"/>
            <a:ext cx="251927" cy="5991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p:cNvSpPr>
            <a:spLocks noGrp="1"/>
          </p:cNvSpPr>
          <p:nvPr>
            <p:ph type="ftr" sz="quarter" idx="11"/>
          </p:nvPr>
        </p:nvSpPr>
        <p:spPr/>
        <p:txBody>
          <a:bodyPr/>
          <a:lstStyle/>
          <a:p>
            <a:r>
              <a:rPr lang="en-GB" smtClean="0"/>
              <a:t>Inmeta Consulting AS - Terje Sandstrøm  2013</a:t>
            </a:r>
            <a:endParaRPr lang="en-GB"/>
          </a:p>
        </p:txBody>
      </p:sp>
    </p:spTree>
    <p:extLst>
      <p:ext uri="{BB962C8B-B14F-4D97-AF65-F5344CB8AC3E}">
        <p14:creationId xmlns:p14="http://schemas.microsoft.com/office/powerpoint/2010/main" val="456019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513347" y="774700"/>
            <a:ext cx="10963275" cy="4398879"/>
          </a:xfrm>
        </p:spPr>
        <p:txBody>
          <a:bodyPr>
            <a:normAutofit/>
          </a:bodyPr>
          <a:lstStyle/>
          <a:p>
            <a:pPr algn="ctr"/>
            <a:r>
              <a:rPr lang="nb-NO" sz="4800" dirty="0" smtClean="0">
                <a:solidFill>
                  <a:schemeClr val="accent3"/>
                </a:solidFill>
                <a:latin typeface="Source Code Pro Black" panose="020B0809030403020204" pitchFamily="49" charset="0"/>
              </a:rPr>
              <a:t>Git in the Enterprise</a:t>
            </a:r>
          </a:p>
          <a:p>
            <a:pPr algn="ctr"/>
            <a:endParaRPr lang="nb-NO" sz="3600" dirty="0">
              <a:solidFill>
                <a:schemeClr val="accent3"/>
              </a:solidFill>
              <a:latin typeface="Source Code Pro Black" panose="020B0809030403020204" pitchFamily="49" charset="0"/>
            </a:endParaRPr>
          </a:p>
          <a:p>
            <a:pPr algn="ctr"/>
            <a:endParaRPr lang="nb-NO" sz="3600" dirty="0" smtClean="0">
              <a:solidFill>
                <a:schemeClr val="accent3"/>
              </a:solidFill>
              <a:latin typeface="Source Code Pro Black" panose="020B0809030403020204" pitchFamily="49" charset="0"/>
            </a:endParaRPr>
          </a:p>
          <a:p>
            <a:pPr algn="ctr"/>
            <a:r>
              <a:rPr lang="nb-NO" sz="2000" dirty="0" smtClean="0">
                <a:solidFill>
                  <a:schemeClr val="accent3"/>
                </a:solidFill>
                <a:latin typeface="Source Code Pro Black" panose="020B0809030403020204" pitchFamily="49" charset="0"/>
              </a:rPr>
              <a:t>Git is small</a:t>
            </a:r>
          </a:p>
          <a:p>
            <a:pPr algn="ctr"/>
            <a:r>
              <a:rPr lang="nb-NO" sz="3600" dirty="0" smtClean="0">
                <a:solidFill>
                  <a:schemeClr val="accent3"/>
                </a:solidFill>
                <a:latin typeface="Source Code Pro Black" panose="020B0809030403020204" pitchFamily="49" charset="0"/>
              </a:rPr>
              <a:t>Enterprises are big</a:t>
            </a:r>
          </a:p>
          <a:p>
            <a:pPr algn="ctr"/>
            <a:r>
              <a:rPr lang="nb-NO" sz="3600" dirty="0" smtClean="0">
                <a:solidFill>
                  <a:schemeClr val="accent3"/>
                </a:solidFill>
                <a:latin typeface="Source Code Pro Black" panose="020B0809030403020204" pitchFamily="49" charset="0"/>
              </a:rPr>
              <a:t>Enterprises are many small gits</a:t>
            </a:r>
            <a:endParaRPr lang="en-AU" sz="3600" dirty="0">
              <a:solidFill>
                <a:schemeClr val="accent1"/>
              </a:solidFill>
              <a:latin typeface="DINPro-Light" panose="02000504040000020003" pitchFamily="50" charset="0"/>
            </a:endParaRPr>
          </a:p>
        </p:txBody>
      </p:sp>
      <p:sp>
        <p:nvSpPr>
          <p:cNvPr id="2" name="Footer Placeholder 1"/>
          <p:cNvSpPr>
            <a:spLocks noGrp="1"/>
          </p:cNvSpPr>
          <p:nvPr>
            <p:ph type="ftr" sz="quarter" idx="11"/>
          </p:nvPr>
        </p:nvSpPr>
        <p:spPr/>
        <p:txBody>
          <a:bodyPr/>
          <a:lstStyle/>
          <a:p>
            <a:r>
              <a:rPr lang="en-GB" dirty="0" err="1" smtClean="0"/>
              <a:t>Inmeta</a:t>
            </a:r>
            <a:r>
              <a:rPr lang="en-GB" dirty="0" smtClean="0"/>
              <a:t> Consulting AS - Terje Sandstrøm  2013</a:t>
            </a:r>
            <a:endParaRPr lang="en-GB" dirty="0"/>
          </a:p>
        </p:txBody>
      </p:sp>
    </p:spTree>
    <p:extLst>
      <p:ext uri="{BB962C8B-B14F-4D97-AF65-F5344CB8AC3E}">
        <p14:creationId xmlns:p14="http://schemas.microsoft.com/office/powerpoint/2010/main" val="2016799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259304" y="770021"/>
            <a:ext cx="9593180" cy="5181600"/>
          </a:xfrm>
        </p:spPr>
        <p:txBody>
          <a:bodyPr>
            <a:normAutofit fontScale="92500" lnSpcReduction="20000"/>
          </a:bodyPr>
          <a:lstStyle/>
          <a:p>
            <a:pPr algn="ctr"/>
            <a:r>
              <a:rPr lang="nb-NO" sz="3000" b="1" dirty="0" smtClean="0"/>
              <a:t>Keep the git repo’s small</a:t>
            </a:r>
          </a:p>
          <a:p>
            <a:endParaRPr lang="nb-NO" dirty="0" smtClean="0"/>
          </a:p>
          <a:p>
            <a:r>
              <a:rPr lang="nb-NO" dirty="0" smtClean="0"/>
              <a:t>NO BINARIES IN SOURCE CONTROL !!!!!!!!!!!!</a:t>
            </a:r>
          </a:p>
          <a:p>
            <a:endParaRPr lang="nb-NO" dirty="0" smtClean="0"/>
          </a:p>
          <a:p>
            <a:r>
              <a:rPr lang="nb-NO" dirty="0" smtClean="0"/>
              <a:t>Use Nuget (or some other package manager) to keep binaries out</a:t>
            </a:r>
          </a:p>
          <a:p>
            <a:endParaRPr lang="nb-NO" dirty="0" smtClean="0"/>
          </a:p>
          <a:p>
            <a:r>
              <a:rPr lang="nb-NO" dirty="0" smtClean="0"/>
              <a:t>See </a:t>
            </a:r>
            <a:r>
              <a:rPr lang="nb-NO" dirty="0" smtClean="0">
                <a:hlinkClick r:id="rId4"/>
              </a:rPr>
              <a:t>https://</a:t>
            </a:r>
            <a:r>
              <a:rPr lang="nb-NO" dirty="0" smtClean="0">
                <a:hlinkClick r:id="rId4"/>
              </a:rPr>
              <a:t>github.com/Inmeta/Knowledge/wiki/NuGet-Setup</a:t>
            </a:r>
            <a:r>
              <a:rPr lang="nb-NO" dirty="0" smtClean="0"/>
              <a:t>  </a:t>
            </a:r>
            <a:endParaRPr lang="nb-NO" dirty="0" smtClean="0"/>
          </a:p>
          <a:p>
            <a:endParaRPr lang="nb-NO" dirty="0" smtClean="0"/>
          </a:p>
          <a:p>
            <a:r>
              <a:rPr lang="nb-NO" dirty="0" smtClean="0"/>
              <a:t>Publish your own libraries to a Nuget feed</a:t>
            </a:r>
          </a:p>
          <a:p>
            <a:r>
              <a:rPr lang="nb-NO" dirty="0" smtClean="0"/>
              <a:t>	Use MyGet  </a:t>
            </a:r>
            <a:r>
              <a:rPr lang="nb-NO" dirty="0" smtClean="0">
                <a:hlinkClick r:id="rId5"/>
              </a:rPr>
              <a:t>http://www.myget.org/</a:t>
            </a:r>
            <a:r>
              <a:rPr lang="nb-NO" dirty="0" smtClean="0"/>
              <a:t>  </a:t>
            </a:r>
          </a:p>
          <a:p>
            <a:r>
              <a:rPr lang="nb-NO" dirty="0" smtClean="0"/>
              <a:t>	Host your own Nuget feed, see </a:t>
            </a:r>
            <a:r>
              <a:rPr lang="nb-NO" dirty="0" smtClean="0">
                <a:hlinkClick r:id="rId6"/>
              </a:rPr>
              <a:t>http://blog.spinthemoose.com/2013/03/09/nuget-tip-2-run-your-own-package-feed/</a:t>
            </a:r>
            <a:r>
              <a:rPr lang="nb-NO" dirty="0" smtClean="0"/>
              <a:t> </a:t>
            </a:r>
            <a:endParaRPr lang="en-GB" dirty="0"/>
          </a:p>
        </p:txBody>
      </p:sp>
      <p:sp>
        <p:nvSpPr>
          <p:cNvPr id="4"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Inmeta Consulting AS - Terje Sandstrøm  2013</a:t>
            </a:r>
            <a:endParaRPr lang="en-GB" dirty="0"/>
          </a:p>
        </p:txBody>
      </p:sp>
    </p:spTree>
    <p:extLst>
      <p:ext uri="{BB962C8B-B14F-4D97-AF65-F5344CB8AC3E}">
        <p14:creationId xmlns:p14="http://schemas.microsoft.com/office/powerpoint/2010/main" val="6980695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633536" y="1925053"/>
            <a:ext cx="4451685" cy="2679031"/>
          </a:xfrm>
        </p:spPr>
        <p:txBody>
          <a:bodyPr/>
          <a:lstStyle/>
          <a:p>
            <a:r>
              <a:rPr lang="nb-NO" dirty="0" smtClean="0"/>
              <a:t>Git – intro</a:t>
            </a:r>
          </a:p>
          <a:p>
            <a:r>
              <a:rPr lang="nb-NO" dirty="0" smtClean="0"/>
              <a:t>Git repositories</a:t>
            </a:r>
          </a:p>
          <a:p>
            <a:r>
              <a:rPr lang="nb-NO" dirty="0" smtClean="0"/>
              <a:t>Working with git</a:t>
            </a:r>
          </a:p>
          <a:p>
            <a:r>
              <a:rPr lang="nb-NO" dirty="0" smtClean="0"/>
              <a:t>Branching</a:t>
            </a:r>
          </a:p>
          <a:p>
            <a:r>
              <a:rPr lang="nb-NO" dirty="0" smtClean="0"/>
              <a:t>Git in the Enterprise</a:t>
            </a:r>
          </a:p>
          <a:p>
            <a:endParaRPr lang="en-GB" dirty="0"/>
          </a:p>
        </p:txBody>
      </p:sp>
      <p:sp>
        <p:nvSpPr>
          <p:cNvPr id="3" name="Footer Placeholder 2"/>
          <p:cNvSpPr>
            <a:spLocks noGrp="1"/>
          </p:cNvSpPr>
          <p:nvPr>
            <p:ph type="ftr" sz="quarter" idx="11"/>
          </p:nvPr>
        </p:nvSpPr>
        <p:spPr/>
        <p:txBody>
          <a:bodyPr/>
          <a:lstStyle/>
          <a:p>
            <a:r>
              <a:rPr lang="en-GB" smtClean="0"/>
              <a:t>Inmeta Consulting AS - Terje Sandstrøm  2013</a:t>
            </a:r>
            <a:endParaRPr lang="en-GB"/>
          </a:p>
        </p:txBody>
      </p:sp>
    </p:spTree>
    <p:extLst>
      <p:ext uri="{BB962C8B-B14F-4D97-AF65-F5344CB8AC3E}">
        <p14:creationId xmlns:p14="http://schemas.microsoft.com/office/powerpoint/2010/main" val="2158450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nb-NO" sz="4000" dirty="0" smtClean="0">
                <a:solidFill>
                  <a:schemeClr val="accent3"/>
                </a:solidFill>
              </a:rPr>
              <a:t>Managing a System with Git and Nuget</a:t>
            </a:r>
          </a:p>
          <a:p>
            <a:endParaRPr lang="nb-NO" dirty="0" smtClean="0"/>
          </a:p>
          <a:p>
            <a:r>
              <a:rPr lang="nb-NO" dirty="0" smtClean="0"/>
              <a:t>Split System into multiple Applications</a:t>
            </a:r>
          </a:p>
          <a:p>
            <a:r>
              <a:rPr lang="nb-NO" dirty="0" smtClean="0"/>
              <a:t>Place each application in its own Git repository</a:t>
            </a:r>
          </a:p>
          <a:p>
            <a:r>
              <a:rPr lang="nb-NO" dirty="0" smtClean="0"/>
              <a:t>Use a package manager to publish the binaries locally (within the company)</a:t>
            </a:r>
          </a:p>
          <a:p>
            <a:r>
              <a:rPr lang="nb-NO" dirty="0" smtClean="0"/>
              <a:t>Use automatic package restore to retrieve them on build</a:t>
            </a:r>
            <a:endParaRPr lang="en-GB" dirty="0"/>
          </a:p>
        </p:txBody>
      </p:sp>
      <p:sp>
        <p:nvSpPr>
          <p:cNvPr id="3"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Inmeta Consulting AS - Terje Sandstrøm  2013</a:t>
            </a:r>
            <a:endParaRPr lang="en-GB" dirty="0"/>
          </a:p>
        </p:txBody>
      </p:sp>
    </p:spTree>
    <p:extLst>
      <p:ext uri="{BB962C8B-B14F-4D97-AF65-F5344CB8AC3E}">
        <p14:creationId xmlns:p14="http://schemas.microsoft.com/office/powerpoint/2010/main" val="283146555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850232" y="417443"/>
            <a:ext cx="10897820" cy="6082748"/>
          </a:xfrm>
        </p:spPr>
        <p:txBody>
          <a:bodyPr/>
          <a:lstStyle/>
          <a:p>
            <a:pPr algn="ctr"/>
            <a:r>
              <a:rPr lang="nb-NO" sz="4400" dirty="0" err="1" smtClean="0"/>
              <a:t>Migrating</a:t>
            </a:r>
            <a:r>
              <a:rPr lang="nb-NO" sz="4400" dirty="0" smtClean="0"/>
              <a:t> from (or </a:t>
            </a:r>
            <a:r>
              <a:rPr lang="nb-NO" sz="4400" dirty="0" err="1" smtClean="0"/>
              <a:t>coexisting</a:t>
            </a:r>
            <a:r>
              <a:rPr lang="nb-NO" sz="4400" dirty="0" smtClean="0"/>
              <a:t> </a:t>
            </a:r>
            <a:r>
              <a:rPr lang="nb-NO" sz="4400" dirty="0" err="1" smtClean="0"/>
              <a:t>with</a:t>
            </a:r>
            <a:r>
              <a:rPr lang="nb-NO" sz="4400" dirty="0" smtClean="0"/>
              <a:t>) TFSVC to GIT</a:t>
            </a:r>
          </a:p>
          <a:p>
            <a:endParaRPr lang="nb-NO" dirty="0"/>
          </a:p>
          <a:p>
            <a:endParaRPr lang="nb-NO" dirty="0" smtClean="0"/>
          </a:p>
          <a:p>
            <a:pPr algn="ctr"/>
            <a:r>
              <a:rPr lang="nb-NO" dirty="0" err="1" smtClean="0"/>
              <a:t>Use</a:t>
            </a:r>
            <a:r>
              <a:rPr lang="nb-NO" dirty="0" smtClean="0"/>
              <a:t> </a:t>
            </a:r>
            <a:r>
              <a:rPr lang="nb-NO" dirty="0" err="1" smtClean="0"/>
              <a:t>Git-tf</a:t>
            </a:r>
            <a:r>
              <a:rPr lang="nb-NO" dirty="0" smtClean="0"/>
              <a:t>:  </a:t>
            </a:r>
            <a:r>
              <a:rPr lang="nb-NO" dirty="0">
                <a:hlinkClick r:id="rId4"/>
              </a:rPr>
              <a:t>https://gittf.codeplex.com</a:t>
            </a:r>
            <a:r>
              <a:rPr lang="nb-NO" dirty="0" smtClean="0">
                <a:hlinkClick r:id="rId4"/>
              </a:rPr>
              <a:t>/</a:t>
            </a:r>
            <a:r>
              <a:rPr lang="nb-NO" dirty="0" smtClean="0"/>
              <a:t>  </a:t>
            </a:r>
          </a:p>
          <a:p>
            <a:pPr algn="ctr"/>
            <a:r>
              <a:rPr lang="nb-NO" dirty="0" smtClean="0"/>
              <a:t>(</a:t>
            </a:r>
            <a:r>
              <a:rPr lang="nb-NO" dirty="0" err="1" smtClean="0"/>
              <a:t>Download</a:t>
            </a:r>
            <a:r>
              <a:rPr lang="nb-NO" dirty="0" smtClean="0"/>
              <a:t>: </a:t>
            </a:r>
            <a:r>
              <a:rPr lang="nb-NO" dirty="0">
                <a:hlinkClick r:id="rId5"/>
              </a:rPr>
              <a:t>http://</a:t>
            </a:r>
            <a:r>
              <a:rPr lang="nb-NO" dirty="0" smtClean="0">
                <a:hlinkClick r:id="rId5"/>
              </a:rPr>
              <a:t>www.microsoft.com/en-</a:t>
            </a:r>
            <a:r>
              <a:rPr lang="nb-NO" dirty="0" err="1" smtClean="0">
                <a:hlinkClick r:id="rId5"/>
              </a:rPr>
              <a:t>us</a:t>
            </a:r>
            <a:r>
              <a:rPr lang="nb-NO" dirty="0" smtClean="0">
                <a:hlinkClick r:id="rId5"/>
              </a:rPr>
              <a:t>/</a:t>
            </a:r>
            <a:r>
              <a:rPr lang="nb-NO" dirty="0" err="1" smtClean="0">
                <a:hlinkClick r:id="rId5"/>
              </a:rPr>
              <a:t>download</a:t>
            </a:r>
            <a:r>
              <a:rPr lang="nb-NO" dirty="0" smtClean="0">
                <a:hlinkClick r:id="rId5"/>
              </a:rPr>
              <a:t>/</a:t>
            </a:r>
            <a:r>
              <a:rPr lang="nb-NO" dirty="0" err="1" smtClean="0">
                <a:hlinkClick r:id="rId5"/>
              </a:rPr>
              <a:t>details.aspx?id</a:t>
            </a:r>
            <a:r>
              <a:rPr lang="nb-NO" dirty="0" smtClean="0">
                <a:hlinkClick r:id="rId5"/>
              </a:rPr>
              <a:t>=30474</a:t>
            </a:r>
            <a:r>
              <a:rPr lang="nb-NO" dirty="0" smtClean="0"/>
              <a:t>)</a:t>
            </a:r>
          </a:p>
          <a:p>
            <a:pPr algn="ctr"/>
            <a:r>
              <a:rPr lang="nb-NO" dirty="0" err="1" smtClean="0"/>
              <a:t>Clone</a:t>
            </a:r>
            <a:r>
              <a:rPr lang="nb-NO" dirty="0" smtClean="0"/>
              <a:t> a TFSVC TP or parts </a:t>
            </a:r>
            <a:r>
              <a:rPr lang="nb-NO" dirty="0" err="1" smtClean="0"/>
              <a:t>of</a:t>
            </a:r>
            <a:r>
              <a:rPr lang="nb-NO" dirty="0" smtClean="0"/>
              <a:t> a TP, </a:t>
            </a:r>
            <a:r>
              <a:rPr lang="nb-NO" dirty="0" err="1" smtClean="0"/>
              <a:t>into</a:t>
            </a:r>
            <a:r>
              <a:rPr lang="nb-NO" dirty="0" smtClean="0"/>
              <a:t> a </a:t>
            </a:r>
            <a:r>
              <a:rPr lang="nb-NO" dirty="0" err="1" smtClean="0"/>
              <a:t>git</a:t>
            </a:r>
            <a:r>
              <a:rPr lang="nb-NO" dirty="0" smtClean="0"/>
              <a:t> </a:t>
            </a:r>
            <a:r>
              <a:rPr lang="nb-NO" dirty="0" err="1" smtClean="0"/>
              <a:t>repo</a:t>
            </a:r>
            <a:endParaRPr lang="nb-NO" dirty="0" smtClean="0"/>
          </a:p>
          <a:p>
            <a:pPr algn="ctr"/>
            <a:r>
              <a:rPr lang="nb-NO" dirty="0"/>
              <a:t>	</a:t>
            </a:r>
            <a:r>
              <a:rPr lang="nb-NO" dirty="0" err="1" smtClean="0"/>
              <a:t>Shallow</a:t>
            </a:r>
            <a:r>
              <a:rPr lang="nb-NO" dirty="0" smtClean="0"/>
              <a:t> </a:t>
            </a:r>
            <a:r>
              <a:rPr lang="nb-NO" dirty="0" err="1" smtClean="0"/>
              <a:t>clone</a:t>
            </a:r>
            <a:r>
              <a:rPr lang="nb-NO" dirty="0" smtClean="0"/>
              <a:t>  or Deep </a:t>
            </a:r>
            <a:r>
              <a:rPr lang="nb-NO" dirty="0" err="1" smtClean="0"/>
              <a:t>Clone</a:t>
            </a:r>
            <a:endParaRPr lang="nb-NO" dirty="0" smtClean="0"/>
          </a:p>
          <a:p>
            <a:pPr algn="ctr"/>
            <a:r>
              <a:rPr lang="nb-NO" dirty="0" smtClean="0"/>
              <a:t>Works </a:t>
            </a:r>
            <a:r>
              <a:rPr lang="nb-NO" dirty="0" err="1" smtClean="0"/>
              <a:t>on</a:t>
            </a:r>
            <a:r>
              <a:rPr lang="nb-NO" dirty="0" smtClean="0"/>
              <a:t> Windows and Mac</a:t>
            </a:r>
          </a:p>
          <a:p>
            <a:endParaRPr lang="nb-NO" dirty="0"/>
          </a:p>
        </p:txBody>
      </p:sp>
      <p:sp>
        <p:nvSpPr>
          <p:cNvPr id="3"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Inmeta Consulting AS - Terje Sandstrøm  2013</a:t>
            </a:r>
            <a:endParaRPr lang="en-GB" dirty="0"/>
          </a:p>
        </p:txBody>
      </p:sp>
    </p:spTree>
    <p:extLst>
      <p:ext uri="{BB962C8B-B14F-4D97-AF65-F5344CB8AC3E}">
        <p14:creationId xmlns:p14="http://schemas.microsoft.com/office/powerpoint/2010/main" val="3440189293"/>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174" y="417443"/>
            <a:ext cx="11449878" cy="5325631"/>
          </a:xfrm>
        </p:spPr>
        <p:txBody>
          <a:bodyPr>
            <a:normAutofit lnSpcReduction="10000"/>
          </a:bodyPr>
          <a:lstStyle/>
          <a:p>
            <a:r>
              <a:rPr lang="nb-NO" sz="4400" dirty="0" smtClean="0"/>
              <a:t>Splitting and </a:t>
            </a:r>
            <a:r>
              <a:rPr lang="nb-NO" sz="4400" dirty="0" err="1" smtClean="0"/>
              <a:t>merging</a:t>
            </a:r>
            <a:r>
              <a:rPr lang="nb-NO" sz="4400" dirty="0" smtClean="0"/>
              <a:t> repos</a:t>
            </a:r>
          </a:p>
          <a:p>
            <a:endParaRPr lang="nb-NO" sz="4400" dirty="0"/>
          </a:p>
          <a:p>
            <a:r>
              <a:rPr lang="nb-NO" sz="3200" dirty="0" smtClean="0"/>
              <a:t>Split a </a:t>
            </a:r>
            <a:r>
              <a:rPr lang="nb-NO" sz="3200" dirty="0" err="1" smtClean="0"/>
              <a:t>repo</a:t>
            </a:r>
            <a:r>
              <a:rPr lang="nb-NO" sz="3200" dirty="0" smtClean="0"/>
              <a:t>:   </a:t>
            </a:r>
          </a:p>
          <a:p>
            <a:endParaRPr lang="nb-NO" sz="4400" dirty="0" smtClean="0"/>
          </a:p>
          <a:p>
            <a:r>
              <a:rPr lang="nb-NO" sz="3200" dirty="0" err="1" smtClean="0"/>
              <a:t>Merge</a:t>
            </a:r>
            <a:r>
              <a:rPr lang="nb-NO" sz="3200" dirty="0" smtClean="0"/>
              <a:t> </a:t>
            </a:r>
            <a:r>
              <a:rPr lang="nb-NO" sz="3200" dirty="0" err="1" smtClean="0"/>
              <a:t>two</a:t>
            </a:r>
            <a:r>
              <a:rPr lang="nb-NO" sz="3200" dirty="0" smtClean="0"/>
              <a:t> repos:</a:t>
            </a:r>
          </a:p>
          <a:p>
            <a:r>
              <a:rPr lang="nb-NO" sz="1800" dirty="0" smtClean="0"/>
              <a:t>Multiple </a:t>
            </a:r>
            <a:r>
              <a:rPr lang="nb-NO" sz="1800" dirty="0" err="1" smtClean="0"/>
              <a:t>ways</a:t>
            </a:r>
            <a:r>
              <a:rPr lang="nb-NO" sz="1800" dirty="0" smtClean="0"/>
              <a:t>: </a:t>
            </a:r>
          </a:p>
          <a:p>
            <a:r>
              <a:rPr lang="nb-NO" sz="1800" dirty="0" smtClean="0"/>
              <a:t>1) simple </a:t>
            </a:r>
            <a:r>
              <a:rPr lang="nb-NO" sz="1800" dirty="0" err="1" smtClean="0"/>
              <a:t>with</a:t>
            </a:r>
            <a:r>
              <a:rPr lang="nb-NO" sz="1800" dirty="0" smtClean="0"/>
              <a:t> dual </a:t>
            </a:r>
            <a:r>
              <a:rPr lang="nb-NO" sz="1800" dirty="0" err="1" smtClean="0"/>
              <a:t>remote</a:t>
            </a:r>
            <a:r>
              <a:rPr lang="nb-NO" sz="1800" dirty="0" smtClean="0"/>
              <a:t> repos and just </a:t>
            </a:r>
            <a:r>
              <a:rPr lang="nb-NO" sz="1800" dirty="0" err="1" smtClean="0"/>
              <a:t>merge</a:t>
            </a:r>
            <a:r>
              <a:rPr lang="nb-NO" sz="1800" dirty="0" smtClean="0"/>
              <a:t> </a:t>
            </a:r>
            <a:r>
              <a:rPr lang="nb-NO" sz="1800" dirty="0" err="1" smtClean="0"/>
              <a:t>them</a:t>
            </a:r>
            <a:endParaRPr lang="nb-NO" sz="1800" dirty="0" smtClean="0"/>
          </a:p>
          <a:p>
            <a:r>
              <a:rPr lang="nb-NO" sz="1800" dirty="0" smtClean="0"/>
              <a:t>2) </a:t>
            </a:r>
            <a:r>
              <a:rPr lang="nb-NO" sz="1800" dirty="0" err="1" smtClean="0"/>
              <a:t>Git</a:t>
            </a:r>
            <a:r>
              <a:rPr lang="nb-NO" sz="1800" dirty="0" smtClean="0"/>
              <a:t> </a:t>
            </a:r>
            <a:r>
              <a:rPr lang="nb-NO" sz="1800" dirty="0" err="1" smtClean="0"/>
              <a:t>subtree</a:t>
            </a:r>
            <a:endParaRPr lang="nb-NO" sz="1800" dirty="0" smtClean="0"/>
          </a:p>
          <a:p>
            <a:r>
              <a:rPr lang="nb-NO" sz="1800" dirty="0">
                <a:hlinkClick r:id="rId4"/>
              </a:rPr>
              <a:t>http://stackoverflow.com/questions/1425892/how-do-you-merge-two-git-repositories</a:t>
            </a:r>
            <a:endParaRPr lang="nb-NO" sz="1800" dirty="0"/>
          </a:p>
        </p:txBody>
      </p:sp>
      <p:pic>
        <p:nvPicPr>
          <p:cNvPr id="3" name="Picture 2"/>
          <p:cNvPicPr>
            <a:picLocks noChangeAspect="1"/>
          </p:cNvPicPr>
          <p:nvPr/>
        </p:nvPicPr>
        <p:blipFill>
          <a:blip r:embed="rId5"/>
          <a:stretch>
            <a:fillRect/>
          </a:stretch>
        </p:blipFill>
        <p:spPr>
          <a:xfrm>
            <a:off x="1485009" y="3047815"/>
            <a:ext cx="9076207" cy="556308"/>
          </a:xfrm>
          <a:prstGeom prst="rect">
            <a:avLst/>
          </a:prstGeom>
        </p:spPr>
      </p:pic>
      <p:sp>
        <p:nvSpPr>
          <p:cNvPr id="4"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Inmeta Consulting AS - Terje Sandstrøm  2013</a:t>
            </a:r>
            <a:endParaRPr lang="en-GB" dirty="0"/>
          </a:p>
        </p:txBody>
      </p:sp>
    </p:spTree>
    <p:extLst>
      <p:ext uri="{BB962C8B-B14F-4D97-AF65-F5344CB8AC3E}">
        <p14:creationId xmlns:p14="http://schemas.microsoft.com/office/powerpoint/2010/main" val="2667462860"/>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4462979" y="3691828"/>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Local</a:t>
            </a:r>
            <a:endParaRPr lang="en-GB" dirty="0"/>
          </a:p>
        </p:txBody>
      </p:sp>
      <p:sp>
        <p:nvSpPr>
          <p:cNvPr id="27" name="Rounded Rectangle 26"/>
          <p:cNvSpPr/>
          <p:nvPr/>
        </p:nvSpPr>
        <p:spPr>
          <a:xfrm>
            <a:off x="4172464" y="3948363"/>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Local</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241" y="82517"/>
            <a:ext cx="7435106" cy="4030590"/>
          </a:xfrm>
          <a:prstGeom prst="rect">
            <a:avLst/>
          </a:prstGeom>
        </p:spPr>
      </p:pic>
      <p:sp>
        <p:nvSpPr>
          <p:cNvPr id="2" name="Content Placeholder 1"/>
          <p:cNvSpPr>
            <a:spLocks noGrp="1"/>
          </p:cNvSpPr>
          <p:nvPr>
            <p:ph idx="1"/>
          </p:nvPr>
        </p:nvSpPr>
        <p:spPr/>
        <p:txBody>
          <a:bodyPr/>
          <a:lstStyle/>
          <a:p>
            <a:r>
              <a:rPr lang="nb-NO" dirty="0" smtClean="0"/>
              <a:t> </a:t>
            </a:r>
            <a:endParaRPr lang="en-GB" dirty="0"/>
          </a:p>
        </p:txBody>
      </p:sp>
      <p:sp>
        <p:nvSpPr>
          <p:cNvPr id="3" name="Rounded Rectangle 2"/>
          <p:cNvSpPr/>
          <p:nvPr/>
        </p:nvSpPr>
        <p:spPr>
          <a:xfrm>
            <a:off x="8831378" y="478924"/>
            <a:ext cx="2360645" cy="11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TFS 2013</a:t>
            </a:r>
            <a:endParaRPr lang="en-GB" dirty="0"/>
          </a:p>
        </p:txBody>
      </p:sp>
      <p:sp>
        <p:nvSpPr>
          <p:cNvPr id="5" name="Rounded Rectangle 4"/>
          <p:cNvSpPr/>
          <p:nvPr/>
        </p:nvSpPr>
        <p:spPr>
          <a:xfrm>
            <a:off x="6147272" y="478924"/>
            <a:ext cx="2360645" cy="11943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GitHub/CodePlex/Bitbucket</a:t>
            </a:r>
            <a:endParaRPr lang="en-GB" dirty="0"/>
          </a:p>
        </p:txBody>
      </p:sp>
      <p:sp>
        <p:nvSpPr>
          <p:cNvPr id="13" name="Right Arrow 12"/>
          <p:cNvSpPr/>
          <p:nvPr/>
        </p:nvSpPr>
        <p:spPr>
          <a:xfrm rot="17738371">
            <a:off x="5107356" y="2748282"/>
            <a:ext cx="3061468"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4" name="Right Arrow 13"/>
          <p:cNvSpPr/>
          <p:nvPr/>
        </p:nvSpPr>
        <p:spPr>
          <a:xfrm rot="19076677">
            <a:off x="5716645" y="2796077"/>
            <a:ext cx="3869724" cy="3536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3451" y="4265837"/>
            <a:ext cx="1280673" cy="1921009"/>
          </a:xfrm>
          <a:prstGeom prst="rect">
            <a:avLst/>
          </a:prstGeom>
        </p:spPr>
      </p:pic>
      <p:sp>
        <p:nvSpPr>
          <p:cNvPr id="18" name="Rounded Rectangle 17"/>
          <p:cNvSpPr/>
          <p:nvPr/>
        </p:nvSpPr>
        <p:spPr>
          <a:xfrm>
            <a:off x="3974841" y="5854582"/>
            <a:ext cx="2360645" cy="752150"/>
          </a:xfrm>
          <a:prstGeom prst="round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Workspace</a:t>
            </a:r>
            <a:endParaRPr lang="en-GB" dirty="0"/>
          </a:p>
        </p:txBody>
      </p:sp>
      <p:sp>
        <p:nvSpPr>
          <p:cNvPr id="19" name="Up-Down Arrow 18"/>
          <p:cNvSpPr/>
          <p:nvPr/>
        </p:nvSpPr>
        <p:spPr>
          <a:xfrm>
            <a:off x="5122506" y="5363780"/>
            <a:ext cx="177282" cy="4908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Left-Right Arrow 20"/>
          <p:cNvSpPr/>
          <p:nvPr/>
        </p:nvSpPr>
        <p:spPr>
          <a:xfrm>
            <a:off x="3164124" y="6046237"/>
            <a:ext cx="810717" cy="1406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3370523" y="5858139"/>
            <a:ext cx="478016" cy="261610"/>
          </a:xfrm>
          <a:prstGeom prst="rect">
            <a:avLst/>
          </a:prstGeom>
          <a:noFill/>
        </p:spPr>
        <p:txBody>
          <a:bodyPr wrap="none" rtlCol="0">
            <a:spAutoFit/>
          </a:bodyPr>
          <a:lstStyle/>
          <a:p>
            <a:r>
              <a:rPr lang="nb-NO" sz="1100" dirty="0" smtClean="0"/>
              <a:t>Code</a:t>
            </a:r>
            <a:endParaRPr lang="en-GB" sz="1100" dirty="0"/>
          </a:p>
        </p:txBody>
      </p:sp>
      <p:sp>
        <p:nvSpPr>
          <p:cNvPr id="25" name="TextBox 24"/>
          <p:cNvSpPr txBox="1"/>
          <p:nvPr/>
        </p:nvSpPr>
        <p:spPr>
          <a:xfrm>
            <a:off x="5339621" y="5494068"/>
            <a:ext cx="1401346" cy="261610"/>
          </a:xfrm>
          <a:prstGeom prst="rect">
            <a:avLst/>
          </a:prstGeom>
          <a:noFill/>
        </p:spPr>
        <p:txBody>
          <a:bodyPr wrap="none" rtlCol="0">
            <a:spAutoFit/>
          </a:bodyPr>
          <a:lstStyle/>
          <a:p>
            <a:r>
              <a:rPr lang="nb-NO" sz="1100" dirty="0" smtClean="0"/>
              <a:t>Commit, (Stage), Add</a:t>
            </a:r>
            <a:endParaRPr lang="en-GB" sz="1100" dirty="0"/>
          </a:p>
        </p:txBody>
      </p:sp>
      <p:sp>
        <p:nvSpPr>
          <p:cNvPr id="26" name="TextBox 25"/>
          <p:cNvSpPr txBox="1"/>
          <p:nvPr/>
        </p:nvSpPr>
        <p:spPr>
          <a:xfrm>
            <a:off x="6875592" y="3686753"/>
            <a:ext cx="1117614" cy="261610"/>
          </a:xfrm>
          <a:prstGeom prst="rect">
            <a:avLst/>
          </a:prstGeom>
          <a:noFill/>
        </p:spPr>
        <p:txBody>
          <a:bodyPr wrap="none" rtlCol="0">
            <a:spAutoFit/>
          </a:bodyPr>
          <a:lstStyle/>
          <a:p>
            <a:r>
              <a:rPr lang="nb-NO" sz="1100" dirty="0" smtClean="0"/>
              <a:t>Fetch, Pull, Push</a:t>
            </a:r>
            <a:endParaRPr lang="en-GB" sz="1100" dirty="0"/>
          </a:p>
        </p:txBody>
      </p:sp>
      <p:sp>
        <p:nvSpPr>
          <p:cNvPr id="9" name="Rounded Rectangle 8"/>
          <p:cNvSpPr/>
          <p:nvPr/>
        </p:nvSpPr>
        <p:spPr>
          <a:xfrm>
            <a:off x="3974841" y="4169462"/>
            <a:ext cx="2360645" cy="1194318"/>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Git repo(sitory) </a:t>
            </a:r>
          </a:p>
          <a:p>
            <a:pPr algn="ctr"/>
            <a:r>
              <a:rPr lang="nb-NO" dirty="0" smtClean="0"/>
              <a:t>Local</a:t>
            </a:r>
            <a:endParaRPr lang="en-GB" dirty="0"/>
          </a:p>
        </p:txBody>
      </p:sp>
      <p:pic>
        <p:nvPicPr>
          <p:cNvPr id="22" name="Picture 21"/>
          <p:cNvPicPr>
            <a:picLocks noChangeAspect="1"/>
          </p:cNvPicPr>
          <p:nvPr/>
        </p:nvPicPr>
        <p:blipFill>
          <a:blip r:embed="rId4"/>
          <a:stretch>
            <a:fillRect/>
          </a:stretch>
        </p:blipFill>
        <p:spPr>
          <a:xfrm>
            <a:off x="6671926" y="3980432"/>
            <a:ext cx="5819048" cy="2781646"/>
          </a:xfrm>
          <a:prstGeom prst="rect">
            <a:avLst/>
          </a:prstGeom>
        </p:spPr>
      </p:pic>
      <p:pic>
        <p:nvPicPr>
          <p:cNvPr id="23" name="Picture 22"/>
          <p:cNvPicPr>
            <a:picLocks noChangeAspect="1"/>
          </p:cNvPicPr>
          <p:nvPr/>
        </p:nvPicPr>
        <p:blipFill>
          <a:blip r:embed="rId5"/>
          <a:stretch>
            <a:fillRect/>
          </a:stretch>
        </p:blipFill>
        <p:spPr>
          <a:xfrm>
            <a:off x="601537" y="310902"/>
            <a:ext cx="4108133" cy="3212713"/>
          </a:xfrm>
          <a:prstGeom prst="rect">
            <a:avLst/>
          </a:prstGeom>
        </p:spPr>
      </p:pic>
      <p:sp>
        <p:nvSpPr>
          <p:cNvPr id="20" name="Footer Placeholder 1"/>
          <p:cNvSpPr txBox="1">
            <a:spLocks/>
          </p:cNvSpPr>
          <p:nvPr/>
        </p:nvSpPr>
        <p:spPr>
          <a:xfrm>
            <a:off x="345607" y="6483783"/>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Inmeta Consulting AS - Terje Sandstrøm  2013</a:t>
            </a:r>
            <a:endParaRPr lang="en-GB" dirty="0"/>
          </a:p>
        </p:txBody>
      </p:sp>
    </p:spTree>
    <p:extLst>
      <p:ext uri="{BB962C8B-B14F-4D97-AF65-F5344CB8AC3E}">
        <p14:creationId xmlns:p14="http://schemas.microsoft.com/office/powerpoint/2010/main" val="1704999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298174" y="1259305"/>
            <a:ext cx="11449878" cy="5240886"/>
          </a:xfrm>
        </p:spPr>
        <p:txBody>
          <a:bodyPr>
            <a:normAutofit fontScale="85000" lnSpcReduction="20000"/>
          </a:bodyPr>
          <a:lstStyle/>
          <a:p>
            <a:r>
              <a:rPr lang="nb-NO" sz="4400" b="1" dirty="0" smtClean="0"/>
              <a:t>The </a:t>
            </a:r>
            <a:r>
              <a:rPr lang="nb-NO" sz="4400" b="1" dirty="0" err="1" smtClean="0"/>
              <a:t>future</a:t>
            </a:r>
            <a:r>
              <a:rPr lang="nb-NO" sz="4400" b="1" dirty="0" smtClean="0"/>
              <a:t> </a:t>
            </a:r>
            <a:r>
              <a:rPr lang="nb-NO" sz="4400" b="1" dirty="0" err="1" smtClean="0"/>
              <a:t>of</a:t>
            </a:r>
            <a:r>
              <a:rPr lang="nb-NO" sz="4400" b="1" dirty="0" smtClean="0"/>
              <a:t> Version Control in TFS</a:t>
            </a:r>
          </a:p>
          <a:p>
            <a:r>
              <a:rPr lang="nb-NO" sz="4400" dirty="0" smtClean="0"/>
              <a:t>Then:</a:t>
            </a:r>
          </a:p>
          <a:p>
            <a:r>
              <a:rPr lang="nb-NO" sz="4400" dirty="0"/>
              <a:t>	</a:t>
            </a:r>
            <a:r>
              <a:rPr lang="nb-NO" sz="4400" dirty="0" smtClean="0"/>
              <a:t>We had: Source Safe</a:t>
            </a:r>
          </a:p>
          <a:p>
            <a:r>
              <a:rPr lang="nb-NO" sz="4400" dirty="0" smtClean="0"/>
              <a:t>	We got : TFS VC</a:t>
            </a:r>
          </a:p>
          <a:p>
            <a:r>
              <a:rPr lang="nb-NO" sz="4400" dirty="0" smtClean="0"/>
              <a:t>Now:</a:t>
            </a:r>
            <a:endParaRPr lang="nb-NO" sz="4400" dirty="0"/>
          </a:p>
          <a:p>
            <a:r>
              <a:rPr lang="nb-NO" sz="4400" dirty="0" smtClean="0"/>
              <a:t>	We have: TFS VC</a:t>
            </a:r>
          </a:p>
          <a:p>
            <a:r>
              <a:rPr lang="nb-NO" sz="4400" dirty="0" smtClean="0"/>
              <a:t>	We got:  Git</a:t>
            </a:r>
          </a:p>
          <a:p>
            <a:r>
              <a:rPr lang="nb-NO" sz="4400" dirty="0" smtClean="0"/>
              <a:t>Future:  Microsoft hasn’t said, but we can assume.....</a:t>
            </a:r>
          </a:p>
          <a:p>
            <a:endParaRPr lang="nb-NO" dirty="0"/>
          </a:p>
          <a:p>
            <a:endParaRPr lang="nb-NO" dirty="0"/>
          </a:p>
        </p:txBody>
      </p:sp>
      <p:sp>
        <p:nvSpPr>
          <p:cNvPr id="3" name="Footer Placeholder 1"/>
          <p:cNvSpPr txBox="1">
            <a:spLocks/>
          </p:cNvSpPr>
          <p:nvPr/>
        </p:nvSpPr>
        <p:spPr>
          <a:xfrm>
            <a:off x="1295401" y="5969000"/>
            <a:ext cx="7305900" cy="2794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Inmeta Consulting AS - Terje Sandstrøm  2013</a:t>
            </a:r>
            <a:endParaRPr lang="en-GB" dirty="0"/>
          </a:p>
        </p:txBody>
      </p:sp>
    </p:spTree>
    <p:extLst>
      <p:ext uri="{BB962C8B-B14F-4D97-AF65-F5344CB8AC3E}">
        <p14:creationId xmlns:p14="http://schemas.microsoft.com/office/powerpoint/2010/main" val="424347463"/>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4277" y="108225"/>
            <a:ext cx="10225877" cy="3770263"/>
          </a:xfrm>
          <a:prstGeom prst="rect">
            <a:avLst/>
          </a:prstGeom>
          <a:noFill/>
        </p:spPr>
        <p:txBody>
          <a:bodyPr wrap="none" lIns="91440" tIns="45720" rIns="91440" bIns="45720">
            <a:spAutoFit/>
          </a:bodyPr>
          <a:lstStyle/>
          <a:p>
            <a:pPr algn="ctr"/>
            <a:r>
              <a:rPr lang="en-US" sz="239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End</a:t>
            </a:r>
            <a:endParaRPr lang="en-US" sz="23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extBox 1"/>
          <p:cNvSpPr txBox="1"/>
          <p:nvPr/>
        </p:nvSpPr>
        <p:spPr>
          <a:xfrm>
            <a:off x="4002505" y="5173579"/>
            <a:ext cx="4435642" cy="369332"/>
          </a:xfrm>
          <a:prstGeom prst="rect">
            <a:avLst/>
          </a:prstGeom>
          <a:noFill/>
        </p:spPr>
        <p:txBody>
          <a:bodyPr wrap="square" rtlCol="0">
            <a:spAutoFit/>
          </a:bodyPr>
          <a:lstStyle/>
          <a:p>
            <a:r>
              <a:rPr lang="nb-NO" dirty="0" smtClean="0">
                <a:hlinkClick r:id="rId2"/>
              </a:rPr>
              <a:t>http://geekswithblogs.net/Terje</a:t>
            </a:r>
            <a:r>
              <a:rPr lang="nb-NO" dirty="0" smtClean="0"/>
              <a:t> </a:t>
            </a:r>
            <a:endParaRPr lang="en-GB" dirty="0"/>
          </a:p>
        </p:txBody>
      </p:sp>
    </p:spTree>
    <p:extLst>
      <p:ext uri="{BB962C8B-B14F-4D97-AF65-F5344CB8AC3E}">
        <p14:creationId xmlns:p14="http://schemas.microsoft.com/office/powerpoint/2010/main" val="329961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7600" y="417443"/>
            <a:ext cx="10630452" cy="6082748"/>
          </a:xfrm>
        </p:spPr>
        <p:txBody>
          <a:bodyPr>
            <a:normAutofit/>
          </a:bodyPr>
          <a:lstStyle/>
          <a:p>
            <a:r>
              <a:rPr lang="en-US" sz="6000" dirty="0" err="1" smtClean="0">
                <a:solidFill>
                  <a:schemeClr val="accent1"/>
                </a:solidFill>
                <a:latin typeface="DINPro-Light" panose="02000504040000020003" pitchFamily="50" charset="0"/>
              </a:rPr>
              <a:t>git</a:t>
            </a:r>
            <a:r>
              <a:rPr lang="en-US" sz="6000" dirty="0" smtClean="0">
                <a:solidFill>
                  <a:schemeClr val="accent1"/>
                </a:solidFill>
                <a:latin typeface="DINPro-Light" panose="02000504040000020003" pitchFamily="50" charset="0"/>
              </a:rPr>
              <a:t> is </a:t>
            </a:r>
          </a:p>
          <a:p>
            <a:r>
              <a:rPr lang="en-US" sz="7200" dirty="0" smtClean="0">
                <a:solidFill>
                  <a:schemeClr val="bg1"/>
                </a:solidFill>
              </a:rPr>
              <a:t>NOT AN</a:t>
            </a:r>
          </a:p>
          <a:p>
            <a:r>
              <a:rPr lang="en-US" sz="11500" dirty="0" smtClean="0">
                <a:solidFill>
                  <a:schemeClr val="bg1"/>
                </a:solidFill>
              </a:rPr>
              <a:t>EVOLUTION</a:t>
            </a:r>
          </a:p>
          <a:p>
            <a:r>
              <a:rPr lang="en-US" sz="6000" dirty="0" smtClean="0">
                <a:solidFill>
                  <a:schemeClr val="accent1"/>
                </a:solidFill>
                <a:latin typeface="DINPro-Light" panose="02000504040000020003" pitchFamily="50" charset="0"/>
              </a:rPr>
              <a:t>of existing VC systems</a:t>
            </a:r>
            <a:endParaRPr lang="en-AU" sz="6000" dirty="0">
              <a:solidFill>
                <a:schemeClr val="accent1"/>
              </a:solidFill>
              <a:latin typeface="DINPro-Light" panose="02000504040000020003" pitchFamily="50" charset="0"/>
            </a:endParaRPr>
          </a:p>
        </p:txBody>
      </p:sp>
      <p:sp>
        <p:nvSpPr>
          <p:cNvPr id="6" name="Rectangle 5"/>
          <p:cNvSpPr/>
          <p:nvPr/>
        </p:nvSpPr>
        <p:spPr>
          <a:xfrm>
            <a:off x="780796" y="1883333"/>
            <a:ext cx="1670304" cy="28212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sz="16600" dirty="0">
                <a:solidFill>
                  <a:prstClr val="white"/>
                </a:solidFill>
                <a:latin typeface="Source Sans Pro Black" panose="020B0803030403020204" pitchFamily="34" charset="0"/>
              </a:rPr>
              <a:t>1</a:t>
            </a:r>
            <a:endParaRPr lang="en-AU" sz="16600" dirty="0">
              <a:solidFill>
                <a:prstClr val="white"/>
              </a:solidFill>
              <a:latin typeface="Source Sans Pro Black" panose="020B0803030403020204" pitchFamily="34" charset="0"/>
            </a:endParaRPr>
          </a:p>
        </p:txBody>
      </p:sp>
    </p:spTree>
    <p:extLst>
      <p:ext uri="{BB962C8B-B14F-4D97-AF65-F5344CB8AC3E}">
        <p14:creationId xmlns:p14="http://schemas.microsoft.com/office/powerpoint/2010/main" val="36893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5400" dirty="0" smtClean="0">
                <a:solidFill>
                  <a:schemeClr val="accent1"/>
                </a:solidFill>
                <a:latin typeface="DINPro-Light" panose="02000504040000020003" pitchFamily="50" charset="0"/>
              </a:rPr>
              <a:t>It is a </a:t>
            </a:r>
          </a:p>
          <a:p>
            <a:pPr algn="ctr"/>
            <a:r>
              <a:rPr lang="en-US" sz="16600" dirty="0" smtClean="0">
                <a:solidFill>
                  <a:schemeClr val="bg1"/>
                </a:solidFill>
              </a:rPr>
              <a:t>RETHINK</a:t>
            </a:r>
            <a:endParaRPr lang="en-AU" sz="16600" dirty="0">
              <a:solidFill>
                <a:schemeClr val="bg1"/>
              </a:solidFill>
            </a:endParaRPr>
          </a:p>
        </p:txBody>
      </p:sp>
    </p:spTree>
    <p:extLst>
      <p:ext uri="{BB962C8B-B14F-4D97-AF65-F5344CB8AC3E}">
        <p14:creationId xmlns:p14="http://schemas.microsoft.com/office/powerpoint/2010/main" val="1780210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5182" y="454019"/>
            <a:ext cx="11449878" cy="6082748"/>
          </a:xfrm>
        </p:spPr>
        <p:txBody>
          <a:bodyPr>
            <a:normAutofit/>
          </a:bodyPr>
          <a:lstStyle/>
          <a:p>
            <a:r>
              <a:rPr lang="en-US" sz="4800" dirty="0" err="1" smtClean="0">
                <a:solidFill>
                  <a:schemeClr val="accent1"/>
                </a:solidFill>
                <a:latin typeface="DINPro-Light" panose="02000504040000020003" pitchFamily="50" charset="0"/>
              </a:rPr>
              <a:t>git</a:t>
            </a:r>
            <a:r>
              <a:rPr lang="en-US" sz="4800" dirty="0" smtClean="0">
                <a:solidFill>
                  <a:schemeClr val="accent1"/>
                </a:solidFill>
                <a:latin typeface="DINPro-Light" panose="02000504040000020003" pitchFamily="50" charset="0"/>
              </a:rPr>
              <a:t> is </a:t>
            </a:r>
          </a:p>
          <a:p>
            <a:r>
              <a:rPr lang="en-US" sz="6000" dirty="0" smtClean="0">
                <a:solidFill>
                  <a:schemeClr val="bg1"/>
                </a:solidFill>
              </a:rPr>
              <a:t>NOT A</a:t>
            </a:r>
          </a:p>
          <a:p>
            <a:r>
              <a:rPr lang="en-US" sz="8800" dirty="0" smtClean="0">
                <a:solidFill>
                  <a:schemeClr val="accent2"/>
                </a:solidFill>
              </a:rPr>
              <a:t>SOURCE </a:t>
            </a:r>
            <a:r>
              <a:rPr lang="en-US" sz="8800" dirty="0" smtClean="0">
                <a:solidFill>
                  <a:schemeClr val="bg1"/>
                </a:solidFill>
              </a:rPr>
              <a:t>CONTROL </a:t>
            </a:r>
          </a:p>
          <a:p>
            <a:r>
              <a:rPr lang="en-US" sz="8800" dirty="0" smtClean="0">
                <a:solidFill>
                  <a:schemeClr val="bg1"/>
                </a:solidFill>
              </a:rPr>
              <a:t>SYSTEM</a:t>
            </a:r>
          </a:p>
        </p:txBody>
      </p:sp>
      <p:sp>
        <p:nvSpPr>
          <p:cNvPr id="6" name="Rectangle 5"/>
          <p:cNvSpPr/>
          <p:nvPr/>
        </p:nvSpPr>
        <p:spPr>
          <a:xfrm>
            <a:off x="573024" y="2084765"/>
            <a:ext cx="1670304" cy="28212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sz="16600" dirty="0">
                <a:solidFill>
                  <a:prstClr val="white"/>
                </a:solidFill>
                <a:latin typeface="Source Sans Pro Black" panose="020B0803030403020204" pitchFamily="34" charset="0"/>
              </a:rPr>
              <a:t>2</a:t>
            </a:r>
            <a:endParaRPr lang="en-AU" sz="16600" dirty="0">
              <a:solidFill>
                <a:prstClr val="white"/>
              </a:solidFill>
              <a:latin typeface="Source Sans Pro Black" panose="020B0803030403020204" pitchFamily="34" charset="0"/>
            </a:endParaRPr>
          </a:p>
        </p:txBody>
      </p:sp>
    </p:spTree>
    <p:extLst>
      <p:ext uri="{BB962C8B-B14F-4D97-AF65-F5344CB8AC3E}">
        <p14:creationId xmlns:p14="http://schemas.microsoft.com/office/powerpoint/2010/main" val="665415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4000" dirty="0" err="1">
                <a:solidFill>
                  <a:schemeClr val="accent1"/>
                </a:solidFill>
                <a:latin typeface="DINPro-Light" panose="02000504040000020003" pitchFamily="50" charset="0"/>
              </a:rPr>
              <a:t>g</a:t>
            </a:r>
            <a:r>
              <a:rPr lang="en-US" sz="4000" dirty="0" err="1" smtClean="0">
                <a:solidFill>
                  <a:schemeClr val="accent1"/>
                </a:solidFill>
                <a:latin typeface="DINPro-Light" panose="02000504040000020003" pitchFamily="50" charset="0"/>
              </a:rPr>
              <a:t>it</a:t>
            </a:r>
            <a:r>
              <a:rPr lang="en-US" sz="4000" dirty="0" smtClean="0">
                <a:solidFill>
                  <a:schemeClr val="accent1"/>
                </a:solidFill>
                <a:latin typeface="DINPro-Light" panose="02000504040000020003" pitchFamily="50" charset="0"/>
              </a:rPr>
              <a:t> is a </a:t>
            </a:r>
          </a:p>
          <a:p>
            <a:pPr algn="ctr"/>
            <a:r>
              <a:rPr lang="en-US" sz="19900" dirty="0" smtClean="0">
                <a:solidFill>
                  <a:schemeClr val="bg1"/>
                </a:solidFill>
              </a:rPr>
              <a:t>CONTENT</a:t>
            </a:r>
            <a:r>
              <a:rPr lang="en-US" sz="19900" dirty="0" smtClean="0"/>
              <a:t> </a:t>
            </a:r>
          </a:p>
          <a:p>
            <a:pPr algn="ctr"/>
            <a:r>
              <a:rPr lang="en-US" sz="9600" dirty="0" smtClean="0">
                <a:solidFill>
                  <a:schemeClr val="accent1"/>
                </a:solidFill>
              </a:rPr>
              <a:t>CONTROL SYSTEM</a:t>
            </a:r>
            <a:endParaRPr lang="en-AU" sz="9600" dirty="0">
              <a:solidFill>
                <a:schemeClr val="accent1"/>
              </a:solidFill>
            </a:endParaRPr>
          </a:p>
        </p:txBody>
      </p:sp>
    </p:spTree>
    <p:extLst>
      <p:ext uri="{BB962C8B-B14F-4D97-AF65-F5344CB8AC3E}">
        <p14:creationId xmlns:p14="http://schemas.microsoft.com/office/powerpoint/2010/main" val="2625960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06195" y="762000"/>
            <a:ext cx="11449878" cy="4628147"/>
          </a:xfrm>
        </p:spPr>
        <p:txBody>
          <a:bodyPr/>
          <a:lstStyle/>
          <a:p>
            <a:pPr algn="ctr"/>
            <a:r>
              <a:rPr lang="nb-NO" dirty="0" smtClean="0"/>
              <a:t>GIT is a </a:t>
            </a:r>
          </a:p>
          <a:p>
            <a:pPr algn="ctr"/>
            <a:r>
              <a:rPr lang="nb-NO" dirty="0" smtClean="0"/>
              <a:t>Distributed Version Control System</a:t>
            </a:r>
          </a:p>
          <a:p>
            <a:pPr algn="ctr"/>
            <a:endParaRPr lang="nb-NO" dirty="0"/>
          </a:p>
          <a:p>
            <a:pPr algn="ctr"/>
            <a:r>
              <a:rPr lang="nb-NO" dirty="0" smtClean="0"/>
              <a:t>Fast, Small, Distributed</a:t>
            </a:r>
          </a:p>
          <a:p>
            <a:pPr algn="ctr"/>
            <a:endParaRPr lang="nb-NO" dirty="0"/>
          </a:p>
          <a:p>
            <a:pPr algn="ctr"/>
            <a:r>
              <a:rPr lang="nb-NO" dirty="0">
                <a:hlinkClick r:id="rId4"/>
              </a:rPr>
              <a:t>http://gitscm.com</a:t>
            </a:r>
            <a:r>
              <a:rPr lang="nb-NO" dirty="0" smtClean="0">
                <a:hlinkClick r:id="rId4"/>
              </a:rPr>
              <a:t>/</a:t>
            </a:r>
            <a:r>
              <a:rPr lang="nb-NO" dirty="0" smtClean="0"/>
              <a:t> </a:t>
            </a:r>
          </a:p>
          <a:p>
            <a:pPr algn="ctr"/>
            <a:endParaRPr lang="nb-NO" dirty="0"/>
          </a:p>
          <a:p>
            <a:pPr algn="ctr"/>
            <a:endParaRPr lang="nb-NO" dirty="0" smtClean="0"/>
          </a:p>
        </p:txBody>
      </p:sp>
      <p:sp>
        <p:nvSpPr>
          <p:cNvPr id="3" name="TextBox 2"/>
          <p:cNvSpPr txBox="1"/>
          <p:nvPr/>
        </p:nvSpPr>
        <p:spPr>
          <a:xfrm>
            <a:off x="8735908" y="4030989"/>
            <a:ext cx="2715209" cy="1754326"/>
          </a:xfrm>
          <a:prstGeom prst="rect">
            <a:avLst/>
          </a:prstGeom>
          <a:noFill/>
        </p:spPr>
        <p:txBody>
          <a:bodyPr wrap="square" rtlCol="0">
            <a:spAutoFit/>
          </a:bodyPr>
          <a:lstStyle/>
          <a:p>
            <a:r>
              <a:rPr lang="en-US" dirty="0" smtClean="0"/>
              <a:t>The entire </a:t>
            </a:r>
            <a:r>
              <a:rPr lang="en-US" b="1" dirty="0" smtClean="0">
                <a:hlinkClick r:id="rId5"/>
              </a:rPr>
              <a:t>Pro </a:t>
            </a:r>
            <a:r>
              <a:rPr lang="en-US" b="1" dirty="0" err="1" smtClean="0">
                <a:hlinkClick r:id="rId5"/>
              </a:rPr>
              <a:t>Git</a:t>
            </a:r>
            <a:r>
              <a:rPr lang="en-US" b="1" dirty="0" smtClean="0">
                <a:hlinkClick r:id="rId5"/>
              </a:rPr>
              <a:t> book</a:t>
            </a:r>
            <a:r>
              <a:rPr lang="en-US" dirty="0" smtClean="0"/>
              <a:t> written by Scott Chacon is available to </a:t>
            </a:r>
            <a:r>
              <a:rPr lang="en-US" dirty="0" smtClean="0">
                <a:hlinkClick r:id="rId5"/>
              </a:rPr>
              <a:t>read online for free</a:t>
            </a:r>
            <a:r>
              <a:rPr lang="en-US" dirty="0" smtClean="0"/>
              <a:t>. Dead tree versions are available on </a:t>
            </a:r>
            <a:r>
              <a:rPr lang="en-US" dirty="0" smtClean="0">
                <a:hlinkClick r:id="rId6"/>
              </a:rPr>
              <a:t>Amazon.com</a:t>
            </a:r>
            <a:r>
              <a:rPr lang="en-US" dirty="0" smtClean="0"/>
              <a:t>. </a:t>
            </a:r>
            <a:endParaRPr lang="en-GB" dirty="0"/>
          </a:p>
        </p:txBody>
      </p:sp>
    </p:spTree>
    <p:extLst>
      <p:ext uri="{BB962C8B-B14F-4D97-AF65-F5344CB8AC3E}">
        <p14:creationId xmlns:p14="http://schemas.microsoft.com/office/powerpoint/2010/main" val="3069801221"/>
      </p:ext>
    </p:extLst>
  </p:cSld>
  <p:clrMapOvr>
    <a:overrideClrMapping bg1="lt1" tx1="dk1" bg2="lt2" tx2="dk2" accent1="accent1" accent2="accent2" accent3="accent3" accent4="accent4" accent5="accent5" accent6="accent6" hlink="hlink" folHlink="folHlink"/>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ECD078"/>
      </a:accent1>
      <a:accent2>
        <a:srgbClr val="D95B43"/>
      </a:accent2>
      <a:accent3>
        <a:srgbClr val="C02942"/>
      </a:accent3>
      <a:accent4>
        <a:srgbClr val="542437"/>
      </a:accent4>
      <a:accent5>
        <a:srgbClr val="53777A"/>
      </a:accent5>
      <a:accent6>
        <a:srgbClr val="FFFFFF"/>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4.xml><?xml version="1.0" encoding="utf-8"?>
<a:theme xmlns:a="http://schemas.openxmlformats.org/drawingml/2006/main" name="1_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2.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3.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4.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5.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ppt/theme/themeOverride6.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themeOverride>
</file>

<file path=docProps/app.xml><?xml version="1.0" encoding="utf-8"?>
<Properties xmlns="http://schemas.openxmlformats.org/officeDocument/2006/extended-properties" xmlns:vt="http://schemas.openxmlformats.org/officeDocument/2006/docPropsVTypes">
  <TotalTime>2904</TotalTime>
  <Words>938</Words>
  <Application>Microsoft Office PowerPoint</Application>
  <PresentationFormat>Widescreen</PresentationFormat>
  <Paragraphs>302</Paragraphs>
  <Slides>45</Slides>
  <Notes>13</Notes>
  <HiddenSlides>9</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45</vt:i4>
      </vt:variant>
    </vt:vector>
  </HeadingPairs>
  <TitlesOfParts>
    <vt:vector size="62" baseType="lpstr">
      <vt:lpstr>Arial</vt:lpstr>
      <vt:lpstr>Calibri</vt:lpstr>
      <vt:lpstr>Consolas</vt:lpstr>
      <vt:lpstr>DejaVu Sans</vt:lpstr>
      <vt:lpstr>DINPro-Bold</vt:lpstr>
      <vt:lpstr>DINPro-Light</vt:lpstr>
      <vt:lpstr>Garamond</vt:lpstr>
      <vt:lpstr>Segoe UI</vt:lpstr>
      <vt:lpstr>Segoe UI Light</vt:lpstr>
      <vt:lpstr>Source Code Pro Black</vt:lpstr>
      <vt:lpstr>Source Sans Pro</vt:lpstr>
      <vt:lpstr>Source Sans Pro Black</vt:lpstr>
      <vt:lpstr>Wingdings</vt:lpstr>
      <vt:lpstr>1_Office Theme</vt:lpstr>
      <vt:lpstr>Organic</vt:lpstr>
      <vt:lpstr>TechEd_2013_Template_16x9</vt:lpstr>
      <vt:lpstr>1_TechEd_2013_Template_16x9</vt:lpstr>
      <vt:lpstr>Git i Visual Studio 2013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fully integrated into Visual Studio and TFS</vt:lpstr>
      <vt:lpstr>Fully integrated Git support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 TFS 2013</dc:title>
  <dc:creator>Terje Sandstrøm</dc:creator>
  <cp:lastModifiedBy>Terje Sandstrøm</cp:lastModifiedBy>
  <cp:revision>33</cp:revision>
  <dcterms:created xsi:type="dcterms:W3CDTF">2013-09-11T11:02:17Z</dcterms:created>
  <dcterms:modified xsi:type="dcterms:W3CDTF">2013-10-08T18:21:39Z</dcterms:modified>
</cp:coreProperties>
</file>