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9" r:id="rId3"/>
    <p:sldId id="387" r:id="rId4"/>
    <p:sldId id="382" r:id="rId5"/>
    <p:sldId id="389" r:id="rId6"/>
    <p:sldId id="286" r:id="rId7"/>
    <p:sldId id="287" r:id="rId8"/>
    <p:sldId id="288" r:id="rId9"/>
    <p:sldId id="289" r:id="rId10"/>
    <p:sldId id="290" r:id="rId11"/>
    <p:sldId id="291" r:id="rId12"/>
    <p:sldId id="292" r:id="rId13"/>
    <p:sldId id="293" r:id="rId14"/>
    <p:sldId id="383" r:id="rId15"/>
    <p:sldId id="388" r:id="rId16"/>
    <p:sldId id="384" r:id="rId17"/>
    <p:sldId id="385" r:id="rId18"/>
    <p:sldId id="390" r:id="rId19"/>
    <p:sldId id="391" r:id="rId20"/>
    <p:sldId id="392" r:id="rId21"/>
    <p:sldId id="394" r:id="rId22"/>
    <p:sldId id="393" r:id="rId23"/>
    <p:sldId id="357" r:id="rId24"/>
    <p:sldId id="375" r:id="rId25"/>
    <p:sldId id="380" r:id="rId26"/>
    <p:sldId id="381" r:id="rId27"/>
    <p:sldId id="386" r:id="rId28"/>
    <p:sldId id="374" r:id="rId29"/>
    <p:sldId id="395" r:id="rId30"/>
    <p:sldId id="396" r:id="rId31"/>
    <p:sldId id="3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35" autoAdjust="0"/>
  </p:normalViewPr>
  <p:slideViewPr>
    <p:cSldViewPr snapToGrid="0">
      <p:cViewPr varScale="1">
        <p:scale>
          <a:sx n="102" d="100"/>
          <a:sy n="102" d="100"/>
        </p:scale>
        <p:origin x="104" y="5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8293C-9580-452E-AD66-A7D19AA86A91}"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E98E1-5D08-4497-BBA8-5FD51E2355C5}" type="slidenum">
              <a:rPr lang="en-US" smtClean="0"/>
              <a:t>‹#›</a:t>
            </a:fld>
            <a:endParaRPr lang="en-US"/>
          </a:p>
        </p:txBody>
      </p:sp>
    </p:spTree>
    <p:extLst>
      <p:ext uri="{BB962C8B-B14F-4D97-AF65-F5344CB8AC3E}">
        <p14:creationId xmlns:p14="http://schemas.microsoft.com/office/powerpoint/2010/main" val="118305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go through a scenario to understand how branches work and what they are</a:t>
            </a:r>
          </a:p>
        </p:txBody>
      </p:sp>
      <p:sp>
        <p:nvSpPr>
          <p:cNvPr id="4" name="Slide Number Placeholder 3"/>
          <p:cNvSpPr>
            <a:spLocks noGrp="1"/>
          </p:cNvSpPr>
          <p:nvPr>
            <p:ph type="sldNum" sz="quarter" idx="5"/>
          </p:nvPr>
        </p:nvSpPr>
        <p:spPr/>
        <p:txBody>
          <a:bodyPr/>
          <a:lstStyle/>
          <a:p>
            <a:fld id="{672E98E1-5D08-4497-BBA8-5FD51E2355C5}" type="slidenum">
              <a:rPr lang="en-US" smtClean="0"/>
              <a:t>2</a:t>
            </a:fld>
            <a:endParaRPr lang="en-US"/>
          </a:p>
        </p:txBody>
      </p:sp>
    </p:spTree>
    <p:extLst>
      <p:ext uri="{BB962C8B-B14F-4D97-AF65-F5344CB8AC3E}">
        <p14:creationId xmlns:p14="http://schemas.microsoft.com/office/powerpoint/2010/main" val="194734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what affects what. </a:t>
            </a:r>
          </a:p>
        </p:txBody>
      </p:sp>
      <p:sp>
        <p:nvSpPr>
          <p:cNvPr id="4" name="Slide Number Placeholder 3"/>
          <p:cNvSpPr>
            <a:spLocks noGrp="1"/>
          </p:cNvSpPr>
          <p:nvPr>
            <p:ph type="sldNum" sz="quarter" idx="5"/>
          </p:nvPr>
        </p:nvSpPr>
        <p:spPr/>
        <p:txBody>
          <a:bodyPr/>
          <a:lstStyle/>
          <a:p>
            <a:fld id="{672E98E1-5D08-4497-BBA8-5FD51E2355C5}" type="slidenum">
              <a:rPr lang="en-US" smtClean="0"/>
              <a:t>14</a:t>
            </a:fld>
            <a:endParaRPr lang="en-US"/>
          </a:p>
        </p:txBody>
      </p:sp>
    </p:spTree>
    <p:extLst>
      <p:ext uri="{BB962C8B-B14F-4D97-AF65-F5344CB8AC3E}">
        <p14:creationId xmlns:p14="http://schemas.microsoft.com/office/powerpoint/2010/main" val="848681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shouldn’t we have multiple long lived branches in source control?</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Create a plan on how to switch the source control location from Azure DevOps to GitHub.</a:t>
            </a:r>
          </a:p>
          <a:p>
            <a:r>
              <a:rPr lang="en-US" sz="1200" b="0" i="0" kern="120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0868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create a new branch, named experiment.   It points to C1.     Notice, it *only* affects the refs part of the git repo.  What does that mean?</a:t>
            </a:r>
          </a:p>
        </p:txBody>
      </p:sp>
      <p:sp>
        <p:nvSpPr>
          <p:cNvPr id="4" name="Slide Number Placeholder 3"/>
          <p:cNvSpPr>
            <a:spLocks noGrp="1"/>
          </p:cNvSpPr>
          <p:nvPr>
            <p:ph type="sldNum" sz="quarter" idx="5"/>
          </p:nvPr>
        </p:nvSpPr>
        <p:spPr/>
        <p:txBody>
          <a:bodyPr/>
          <a:lstStyle/>
          <a:p>
            <a:fld id="{672E98E1-5D08-4497-BBA8-5FD51E2355C5}" type="slidenum">
              <a:rPr lang="en-US" smtClean="0"/>
              <a:t>6</a:t>
            </a:fld>
            <a:endParaRPr lang="en-US"/>
          </a:p>
        </p:txBody>
      </p:sp>
    </p:spTree>
    <p:extLst>
      <p:ext uri="{BB962C8B-B14F-4D97-AF65-F5344CB8AC3E}">
        <p14:creationId xmlns:p14="http://schemas.microsoft.com/office/powerpoint/2010/main" val="300063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 a new commit C2 to the experiment branch.  The experiment branch now points to C3.  The workspace was changed, and so was the whole repo. </a:t>
            </a:r>
          </a:p>
        </p:txBody>
      </p:sp>
      <p:sp>
        <p:nvSpPr>
          <p:cNvPr id="4" name="Slide Number Placeholder 3"/>
          <p:cNvSpPr>
            <a:spLocks noGrp="1"/>
          </p:cNvSpPr>
          <p:nvPr>
            <p:ph type="sldNum" sz="quarter" idx="5"/>
          </p:nvPr>
        </p:nvSpPr>
        <p:spPr/>
        <p:txBody>
          <a:bodyPr/>
          <a:lstStyle/>
          <a:p>
            <a:fld id="{672E98E1-5D08-4497-BBA8-5FD51E2355C5}" type="slidenum">
              <a:rPr lang="en-US" smtClean="0"/>
              <a:t>7</a:t>
            </a:fld>
            <a:endParaRPr lang="en-US"/>
          </a:p>
        </p:txBody>
      </p:sp>
    </p:spTree>
    <p:extLst>
      <p:ext uri="{BB962C8B-B14F-4D97-AF65-F5344CB8AC3E}">
        <p14:creationId xmlns:p14="http://schemas.microsoft.com/office/powerpoint/2010/main" val="942715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another one</a:t>
            </a:r>
          </a:p>
        </p:txBody>
      </p:sp>
      <p:sp>
        <p:nvSpPr>
          <p:cNvPr id="4" name="Slide Number Placeholder 3"/>
          <p:cNvSpPr>
            <a:spLocks noGrp="1"/>
          </p:cNvSpPr>
          <p:nvPr>
            <p:ph type="sldNum" sz="quarter" idx="5"/>
          </p:nvPr>
        </p:nvSpPr>
        <p:spPr/>
        <p:txBody>
          <a:bodyPr/>
          <a:lstStyle/>
          <a:p>
            <a:fld id="{672E98E1-5D08-4497-BBA8-5FD51E2355C5}" type="slidenum">
              <a:rPr lang="en-US" smtClean="0"/>
              <a:t>8</a:t>
            </a:fld>
            <a:endParaRPr lang="en-US"/>
          </a:p>
        </p:txBody>
      </p:sp>
    </p:spTree>
    <p:extLst>
      <p:ext uri="{BB962C8B-B14F-4D97-AF65-F5344CB8AC3E}">
        <p14:creationId xmlns:p14="http://schemas.microsoft.com/office/powerpoint/2010/main" val="165786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master.  What changed now?    Only a small part of the workspace.  The C2 and C3 was eliminated so that C1 is what remains in the workspace.  Imagine they each contain a single file.  </a:t>
            </a:r>
          </a:p>
        </p:txBody>
      </p:sp>
      <p:sp>
        <p:nvSpPr>
          <p:cNvPr id="4" name="Slide Number Placeholder 3"/>
          <p:cNvSpPr>
            <a:spLocks noGrp="1"/>
          </p:cNvSpPr>
          <p:nvPr>
            <p:ph type="sldNum" sz="quarter" idx="5"/>
          </p:nvPr>
        </p:nvSpPr>
        <p:spPr/>
        <p:txBody>
          <a:bodyPr/>
          <a:lstStyle/>
          <a:p>
            <a:fld id="{672E98E1-5D08-4497-BBA8-5FD51E2355C5}" type="slidenum">
              <a:rPr lang="en-US" smtClean="0"/>
              <a:t>9</a:t>
            </a:fld>
            <a:endParaRPr lang="en-US"/>
          </a:p>
        </p:txBody>
      </p:sp>
    </p:spTree>
    <p:extLst>
      <p:ext uri="{BB962C8B-B14F-4D97-AF65-F5344CB8AC3E}">
        <p14:creationId xmlns:p14="http://schemas.microsoft.com/office/powerpoint/2010/main" val="148349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C4 to master</a:t>
            </a:r>
          </a:p>
        </p:txBody>
      </p:sp>
      <p:sp>
        <p:nvSpPr>
          <p:cNvPr id="4" name="Slide Number Placeholder 3"/>
          <p:cNvSpPr>
            <a:spLocks noGrp="1"/>
          </p:cNvSpPr>
          <p:nvPr>
            <p:ph type="sldNum" sz="quarter" idx="5"/>
          </p:nvPr>
        </p:nvSpPr>
        <p:spPr/>
        <p:txBody>
          <a:bodyPr/>
          <a:lstStyle/>
          <a:p>
            <a:fld id="{672E98E1-5D08-4497-BBA8-5FD51E2355C5}" type="slidenum">
              <a:rPr lang="en-US" smtClean="0"/>
              <a:t>10</a:t>
            </a:fld>
            <a:endParaRPr lang="en-US"/>
          </a:p>
        </p:txBody>
      </p:sp>
    </p:spTree>
    <p:extLst>
      <p:ext uri="{BB962C8B-B14F-4D97-AF65-F5344CB8AC3E}">
        <p14:creationId xmlns:p14="http://schemas.microsoft.com/office/powerpoint/2010/main" val="227456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a tag to mark C4.  It only affects the refs. </a:t>
            </a:r>
          </a:p>
        </p:txBody>
      </p:sp>
      <p:sp>
        <p:nvSpPr>
          <p:cNvPr id="4" name="Slide Number Placeholder 3"/>
          <p:cNvSpPr>
            <a:spLocks noGrp="1"/>
          </p:cNvSpPr>
          <p:nvPr>
            <p:ph type="sldNum" sz="quarter" idx="5"/>
          </p:nvPr>
        </p:nvSpPr>
        <p:spPr/>
        <p:txBody>
          <a:bodyPr/>
          <a:lstStyle/>
          <a:p>
            <a:fld id="{672E98E1-5D08-4497-BBA8-5FD51E2355C5}" type="slidenum">
              <a:rPr lang="en-US" smtClean="0"/>
              <a:t>11</a:t>
            </a:fld>
            <a:endParaRPr lang="en-US"/>
          </a:p>
        </p:txBody>
      </p:sp>
    </p:spTree>
    <p:extLst>
      <p:ext uri="{BB962C8B-B14F-4D97-AF65-F5344CB8AC3E}">
        <p14:creationId xmlns:p14="http://schemas.microsoft.com/office/powerpoint/2010/main" val="216827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back to experiment and commit one more</a:t>
            </a:r>
          </a:p>
        </p:txBody>
      </p:sp>
      <p:sp>
        <p:nvSpPr>
          <p:cNvPr id="4" name="Slide Number Placeholder 3"/>
          <p:cNvSpPr>
            <a:spLocks noGrp="1"/>
          </p:cNvSpPr>
          <p:nvPr>
            <p:ph type="sldNum" sz="quarter" idx="5"/>
          </p:nvPr>
        </p:nvSpPr>
        <p:spPr/>
        <p:txBody>
          <a:bodyPr/>
          <a:lstStyle/>
          <a:p>
            <a:fld id="{672E98E1-5D08-4497-BBA8-5FD51E2355C5}" type="slidenum">
              <a:rPr lang="en-US" smtClean="0"/>
              <a:t>12</a:t>
            </a:fld>
            <a:endParaRPr lang="en-US"/>
          </a:p>
        </p:txBody>
      </p:sp>
    </p:spTree>
    <p:extLst>
      <p:ext uri="{BB962C8B-B14F-4D97-AF65-F5344CB8AC3E}">
        <p14:creationId xmlns:p14="http://schemas.microsoft.com/office/powerpoint/2010/main" val="252930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merge experiment into master, which creates another commit, the merge commit. </a:t>
            </a:r>
          </a:p>
        </p:txBody>
      </p:sp>
      <p:sp>
        <p:nvSpPr>
          <p:cNvPr id="4" name="Slide Number Placeholder 3"/>
          <p:cNvSpPr>
            <a:spLocks noGrp="1"/>
          </p:cNvSpPr>
          <p:nvPr>
            <p:ph type="sldNum" sz="quarter" idx="5"/>
          </p:nvPr>
        </p:nvSpPr>
        <p:spPr/>
        <p:txBody>
          <a:bodyPr/>
          <a:lstStyle/>
          <a:p>
            <a:fld id="{672E98E1-5D08-4497-BBA8-5FD51E2355C5}" type="slidenum">
              <a:rPr lang="en-US" smtClean="0"/>
              <a:t>13</a:t>
            </a:fld>
            <a:endParaRPr lang="en-US"/>
          </a:p>
        </p:txBody>
      </p:sp>
    </p:spTree>
    <p:extLst>
      <p:ext uri="{BB962C8B-B14F-4D97-AF65-F5344CB8AC3E}">
        <p14:creationId xmlns:p14="http://schemas.microsoft.com/office/powerpoint/2010/main" val="364760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5BE6-B1EA-4CB9-9E55-9BF262F54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27190-C1AE-4819-9397-C36E978D1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F0AB4-5DC5-480B-BA58-6BDCD5ECFE6B}"/>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6CE2BC2F-3559-4F44-82F1-5AEDE6E9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8C707-8051-480E-BDD3-5793C2759E30}"/>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336665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8253-B74C-4089-BBDC-B55E569F83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266A3A-E65F-4280-BE22-9F3249BD0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6943C-F0B0-484F-AE11-0CE046F3D932}"/>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AB9B8AFB-01F9-4619-93B6-7032B9358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165F8-C938-4ADB-870A-23CC23942E26}"/>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313311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90E7-AF98-43FF-BF58-8FEF30740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9EC6C-9D5D-4D9F-B7A2-ECD17E6C4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5770A-5864-4472-AF48-1E5463419CC0}"/>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B5D35CBB-54A9-41EC-BDC5-B872C326C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9EFEE-27B9-4B2D-9F96-40BD5FDD5BEA}"/>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201724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542" t="8269" r="540" b="8269"/>
          <a:stretch/>
        </p:blipFill>
        <p:spPr>
          <a:xfrm>
            <a:off x="0" y="0"/>
            <a:ext cx="12188952" cy="6856285"/>
          </a:xfrm>
          <a:prstGeom prst="rect">
            <a:avLst/>
          </a:prstGeom>
        </p:spPr>
      </p:pic>
      <p:sp>
        <p:nvSpPr>
          <p:cNvPr id="19" name="Freeform 18"/>
          <p:cNvSpPr>
            <a:spLocks/>
          </p:cNvSpPr>
          <p:nvPr userDrawn="1"/>
        </p:nvSpPr>
        <p:spPr bwMode="auto">
          <a:xfrm flipH="1" flipV="1">
            <a:off x="-1" y="0"/>
            <a:ext cx="8290981" cy="6858000"/>
          </a:xfrm>
          <a:custGeom>
            <a:avLst/>
            <a:gdLst>
              <a:gd name="connsiteX0" fmla="*/ 8290981 w 8290981"/>
              <a:gd name="connsiteY0" fmla="*/ 6858000 h 6858000"/>
              <a:gd name="connsiteX1" fmla="*/ 6839287 w 8290981"/>
              <a:gd name="connsiteY1" fmla="*/ 6858000 h 6858000"/>
              <a:gd name="connsiteX2" fmla="*/ 6723438 w 8290981"/>
              <a:gd name="connsiteY2" fmla="*/ 6858000 h 6858000"/>
              <a:gd name="connsiteX3" fmla="*/ 0 w 8290981"/>
              <a:gd name="connsiteY3" fmla="*/ 6858000 h 6858000"/>
              <a:gd name="connsiteX4" fmla="*/ 1461028 w 8290981"/>
              <a:gd name="connsiteY4" fmla="*/ 0 h 6858000"/>
              <a:gd name="connsiteX5" fmla="*/ 6723438 w 8290981"/>
              <a:gd name="connsiteY5" fmla="*/ 0 h 6858000"/>
              <a:gd name="connsiteX6" fmla="*/ 6839287 w 8290981"/>
              <a:gd name="connsiteY6" fmla="*/ 0 h 6858000"/>
              <a:gd name="connsiteX7" fmla="*/ 8290981 w 829098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90981" h="6858000">
                <a:moveTo>
                  <a:pt x="8290981" y="6858000"/>
                </a:moveTo>
                <a:lnTo>
                  <a:pt x="6839287" y="6858000"/>
                </a:lnTo>
                <a:lnTo>
                  <a:pt x="6723438" y="6858000"/>
                </a:lnTo>
                <a:lnTo>
                  <a:pt x="0" y="6858000"/>
                </a:lnTo>
                <a:lnTo>
                  <a:pt x="1461028" y="0"/>
                </a:lnTo>
                <a:lnTo>
                  <a:pt x="6723438" y="0"/>
                </a:lnTo>
                <a:lnTo>
                  <a:pt x="6839287" y="0"/>
                </a:lnTo>
                <a:lnTo>
                  <a:pt x="8290981" y="0"/>
                </a:lnTo>
                <a:close/>
              </a:path>
            </a:pathLst>
          </a:custGeom>
          <a:solidFill>
            <a:srgbClr val="5C2D91"/>
          </a:solidFill>
          <a:ln>
            <a:noFill/>
          </a:ln>
        </p:spPr>
        <p:txBody>
          <a:bodyPr vert="horz" wrap="square" lIns="91416" tIns="45708" rIns="91416" bIns="45708" numCol="1" anchor="t" anchorCtr="0" compatLnSpc="1">
            <a:prstTxWarp prst="textNoShape">
              <a:avLst/>
            </a:prstTxWarp>
            <a:no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Segoe UI"/>
              <a:ea typeface="+mn-ea"/>
              <a:cs typeface="+mn-cs"/>
            </a:endParaRPr>
          </a:p>
        </p:txBody>
      </p:sp>
      <p:sp>
        <p:nvSpPr>
          <p:cNvPr id="7" name="Title 1"/>
          <p:cNvSpPr>
            <a:spLocks noGrp="1"/>
          </p:cNvSpPr>
          <p:nvPr>
            <p:ph type="title" hasCustomPrompt="1"/>
          </p:nvPr>
        </p:nvSpPr>
        <p:spPr bwMode="auto">
          <a:xfrm>
            <a:off x="366271" y="2205464"/>
            <a:ext cx="8534315" cy="2438400"/>
          </a:xfrm>
          <a:noFill/>
        </p:spPr>
        <p:txBody>
          <a:bodyPr lIns="195067" tIns="121917" rIns="195067" bIns="121917" anchor="t" anchorCtr="0"/>
          <a:lstStyle>
            <a:lvl1pPr>
              <a:defRPr sz="4800" spc="-133" baseline="0">
                <a:solidFill>
                  <a:srgbClr val="FFFFFF"/>
                </a:solidFill>
                <a:latin typeface="Segoe UI Light"/>
                <a:cs typeface="Segoe UI Light"/>
              </a:defRPr>
            </a:lvl1pPr>
          </a:lstStyle>
          <a:p>
            <a:r>
              <a:rPr lang="en-US" dirty="0"/>
              <a:t>Presentation title</a:t>
            </a:r>
          </a:p>
        </p:txBody>
      </p:sp>
      <p:sp>
        <p:nvSpPr>
          <p:cNvPr id="8" name="Text Placeholder 2"/>
          <p:cNvSpPr>
            <a:spLocks noGrp="1"/>
          </p:cNvSpPr>
          <p:nvPr>
            <p:ph type="body" sz="quarter" idx="14" hasCustomPrompt="1"/>
          </p:nvPr>
        </p:nvSpPr>
        <p:spPr bwMode="auto">
          <a:xfrm>
            <a:off x="364068" y="3586536"/>
            <a:ext cx="7317317" cy="1057328"/>
          </a:xfrm>
          <a:noFill/>
        </p:spPr>
        <p:txBody>
          <a:bodyPr tIns="146300" bIns="146300">
            <a:noAutofit/>
          </a:bodyPr>
          <a:lstStyle>
            <a:lvl1pPr marL="0" indent="0">
              <a:spcBef>
                <a:spcPts val="0"/>
              </a:spcBef>
              <a:buNone/>
              <a:defRPr sz="2399">
                <a:solidFill>
                  <a:srgbClr val="FFFFFF"/>
                </a:solidFill>
              </a:defRPr>
            </a:lvl1pPr>
          </a:lstStyle>
          <a:p>
            <a:pPr lvl="0"/>
            <a:r>
              <a:rPr lang="en-US" dirty="0"/>
              <a:t>Speaker Name</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518988" y="259328"/>
            <a:ext cx="1304123" cy="285764"/>
          </a:xfrm>
          <a:prstGeom prst="rect">
            <a:avLst/>
          </a:prstGeom>
        </p:spPr>
      </p:pic>
    </p:spTree>
    <p:extLst>
      <p:ext uri="{BB962C8B-B14F-4D97-AF65-F5344CB8AC3E}">
        <p14:creationId xmlns:p14="http://schemas.microsoft.com/office/powerpoint/2010/main" val="36924929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rgbClr val="7030A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923965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5888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entr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11449878" cy="6082748"/>
          </a:xfrm>
        </p:spPr>
        <p:txBody>
          <a:bodyPr anchor="ctr" anchorCtr="1"/>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62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03D9-47A6-4F6B-8669-1300F84C7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843CC-8272-4F76-801B-B7FDB2C86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51D52-FEB8-420D-BA07-AB61CC6320CB}"/>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51E00886-10D9-42E6-9EDA-CE6547969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29AA4-3C28-4E20-BB89-07A6BCF849EA}"/>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380371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8FE5-10AE-44C3-9732-243069F70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FA1ED-F5E2-4A3D-ACD8-C068DCFFE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7FCF3-2474-4C4C-898D-74CB093B5E4F}"/>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5A0ADB65-677F-4875-B6C4-645B62C44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2AA24-FFA3-4D40-B4A0-B547D6E5A606}"/>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256319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2819-593B-4A28-A4D7-8B785E446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95509-1F1D-4D59-B26A-7F3960B93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E1CC0-F3A7-486E-A88F-083038137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D68C76-4F44-4FAE-9CEE-2AE7FBEA9B13}"/>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6" name="Footer Placeholder 5">
            <a:extLst>
              <a:ext uri="{FF2B5EF4-FFF2-40B4-BE49-F238E27FC236}">
                <a16:creationId xmlns:a16="http://schemas.microsoft.com/office/drawing/2014/main" id="{CB39869E-D007-4F6F-88D1-AF9F263AB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D7A7A-06BE-40C4-B8FE-19F8AAA9809A}"/>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145659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B5BE-7277-4BE0-8A98-5F6CFAE91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9F959C-80D4-4C69-B8A3-5A9FFDB5C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1CA49-77F3-4667-98D6-D07D640AE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D508F-A0F3-488E-88E3-96C8C6A2D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66F3E-42CE-4E75-81A2-89677C287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B6153-0D40-4E5F-A45E-1588459B6A0E}"/>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8" name="Footer Placeholder 7">
            <a:extLst>
              <a:ext uri="{FF2B5EF4-FFF2-40B4-BE49-F238E27FC236}">
                <a16:creationId xmlns:a16="http://schemas.microsoft.com/office/drawing/2014/main" id="{3A15044F-9C61-445D-8887-512423DC9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DB14A-4254-4972-A21D-E444618C6868}"/>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12113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728A-D803-44AA-841F-3F6D4F95A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F5899-862D-40C7-9B9A-236BF46D3CA0}"/>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4" name="Footer Placeholder 3">
            <a:extLst>
              <a:ext uri="{FF2B5EF4-FFF2-40B4-BE49-F238E27FC236}">
                <a16:creationId xmlns:a16="http://schemas.microsoft.com/office/drawing/2014/main" id="{6784DCB0-38A1-4F41-959C-CCDE9CA802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246D07-405B-4E84-98DE-228B19A5BD03}"/>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106927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9653F-8889-41F9-A3A1-165E486DB36F}"/>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3" name="Footer Placeholder 2">
            <a:extLst>
              <a:ext uri="{FF2B5EF4-FFF2-40B4-BE49-F238E27FC236}">
                <a16:creationId xmlns:a16="http://schemas.microsoft.com/office/drawing/2014/main" id="{794FE9A5-876C-40D9-A415-FEDEEAB5C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481F7-1BAA-4AD7-9BC2-3B06F1934B2F}"/>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119529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663F-3C27-47E5-A44B-3C4A89FA3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5B1AA-1A3D-48A2-92D1-59F9C6C6F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1C200-7E2A-47D6-99CC-B406B1862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D2E3A-09E6-4CB3-A7B6-E924B01D7B63}"/>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6" name="Footer Placeholder 5">
            <a:extLst>
              <a:ext uri="{FF2B5EF4-FFF2-40B4-BE49-F238E27FC236}">
                <a16:creationId xmlns:a16="http://schemas.microsoft.com/office/drawing/2014/main" id="{BAA6FD47-CB2D-42B3-BE32-397F69832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AA716-9065-4784-B425-7A8FA31FE12E}"/>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240874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35E-1A00-4B89-9E0E-405F36E13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E14D9-C944-4879-AE7C-12186153D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E8A616-835B-4C41-9DB1-F037B4F89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7A1BD-437E-4C38-847D-0DBB73512D98}"/>
              </a:ext>
            </a:extLst>
          </p:cNvPr>
          <p:cNvSpPr>
            <a:spLocks noGrp="1"/>
          </p:cNvSpPr>
          <p:nvPr>
            <p:ph type="dt" sz="half" idx="10"/>
          </p:nvPr>
        </p:nvSpPr>
        <p:spPr/>
        <p:txBody>
          <a:bodyPr/>
          <a:lstStyle/>
          <a:p>
            <a:fld id="{06B0081E-2F55-4D1B-BB6B-A60996C592F6}" type="datetimeFigureOut">
              <a:rPr lang="en-US" smtClean="0"/>
              <a:t>5/25/2020</a:t>
            </a:fld>
            <a:endParaRPr lang="en-US"/>
          </a:p>
        </p:txBody>
      </p:sp>
      <p:sp>
        <p:nvSpPr>
          <p:cNvPr id="6" name="Footer Placeholder 5">
            <a:extLst>
              <a:ext uri="{FF2B5EF4-FFF2-40B4-BE49-F238E27FC236}">
                <a16:creationId xmlns:a16="http://schemas.microsoft.com/office/drawing/2014/main" id="{CE959AE1-7897-4A08-925A-C5CDC81E6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40885-F1F8-4AB8-986F-CA25E3D18C27}"/>
              </a:ext>
            </a:extLst>
          </p:cNvPr>
          <p:cNvSpPr>
            <a:spLocks noGrp="1"/>
          </p:cNvSpPr>
          <p:nvPr>
            <p:ph type="sldNum" sz="quarter" idx="12"/>
          </p:nvPr>
        </p:nvSpPr>
        <p:spPr/>
        <p:txBody>
          <a:bodyPr/>
          <a:lstStyle/>
          <a:p>
            <a:fld id="{6CC9C88A-9651-4E46-A844-8585CE7CB552}" type="slidenum">
              <a:rPr lang="en-US" smtClean="0"/>
              <a:t>‹#›</a:t>
            </a:fld>
            <a:endParaRPr lang="en-US"/>
          </a:p>
        </p:txBody>
      </p:sp>
    </p:spTree>
    <p:extLst>
      <p:ext uri="{BB962C8B-B14F-4D97-AF65-F5344CB8AC3E}">
        <p14:creationId xmlns:p14="http://schemas.microsoft.com/office/powerpoint/2010/main" val="320544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EC925-FA43-444F-9F2A-48FD4C442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363D1-631B-4076-A6B1-BC0FADD99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310C9-5866-48B3-BC77-1F49AF5F7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0081E-2F55-4D1B-BB6B-A60996C592F6}" type="datetimeFigureOut">
              <a:rPr lang="en-US" smtClean="0"/>
              <a:t>5/25/2020</a:t>
            </a:fld>
            <a:endParaRPr lang="en-US"/>
          </a:p>
        </p:txBody>
      </p:sp>
      <p:sp>
        <p:nvSpPr>
          <p:cNvPr id="5" name="Footer Placeholder 4">
            <a:extLst>
              <a:ext uri="{FF2B5EF4-FFF2-40B4-BE49-F238E27FC236}">
                <a16:creationId xmlns:a16="http://schemas.microsoft.com/office/drawing/2014/main" id="{70FD915A-E360-4320-A5B8-52228F8E4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5F2FF-31A7-4C3B-B740-71A790E98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9C88A-9651-4E46-A844-8585CE7CB552}" type="slidenum">
              <a:rPr lang="en-US" smtClean="0"/>
              <a:t>‹#›</a:t>
            </a:fld>
            <a:endParaRPr lang="en-US"/>
          </a:p>
        </p:txBody>
      </p:sp>
    </p:spTree>
    <p:extLst>
      <p:ext uri="{BB962C8B-B14F-4D97-AF65-F5344CB8AC3E}">
        <p14:creationId xmlns:p14="http://schemas.microsoft.com/office/powerpoint/2010/main" val="384951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nvie.com/posts/a-successful-git-branching-model/"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13.xml"/><Relationship Id="rId4" Type="http://schemas.openxmlformats.org/officeDocument/2006/relationships/hyperlink" Target="https://marketplace.visualstudio.com/items?itemName=vs-publisher-57624.GitFlowforVisualStudio2019"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guides.github.com/introduction/flow/"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hemeOverride" Target="../theme/themeOverride1.xml"/><Relationship Id="rId6" Type="http://schemas.openxmlformats.org/officeDocument/2006/relationships/hyperlink" Target="https://guides.github.com/introduction/flow/" TargetMode="External"/><Relationship Id="rId5" Type="http://schemas.openxmlformats.org/officeDocument/2006/relationships/hyperlink" Target="https://trunkbaseddevelopment.com/" TargetMode="External"/><Relationship Id="rId4" Type="http://schemas.openxmlformats.org/officeDocument/2006/relationships/hyperlink" Target="https://youtu.be/t_4lLR6F_y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goodfreephotos.com/public-domain-images/happy-sunshine-vector-clipart.png.php"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5D88-A1DA-46DE-B28E-744B38B5F687}"/>
              </a:ext>
            </a:extLst>
          </p:cNvPr>
          <p:cNvSpPr>
            <a:spLocks noGrp="1"/>
          </p:cNvSpPr>
          <p:nvPr>
            <p:ph type="title"/>
          </p:nvPr>
        </p:nvSpPr>
        <p:spPr/>
        <p:txBody>
          <a:bodyPr/>
          <a:lstStyle/>
          <a:p>
            <a:r>
              <a:rPr lang="en-US" dirty="0"/>
              <a:t>Section 2</a:t>
            </a:r>
          </a:p>
        </p:txBody>
      </p:sp>
      <p:sp>
        <p:nvSpPr>
          <p:cNvPr id="3" name="Subtitle 2">
            <a:extLst>
              <a:ext uri="{FF2B5EF4-FFF2-40B4-BE49-F238E27FC236}">
                <a16:creationId xmlns:a16="http://schemas.microsoft.com/office/drawing/2014/main" id="{8B2C4DE6-DB1B-4F02-9A2C-F051874C94FC}"/>
              </a:ext>
            </a:extLst>
          </p:cNvPr>
          <p:cNvSpPr>
            <a:spLocks noGrp="1"/>
          </p:cNvSpPr>
          <p:nvPr>
            <p:ph type="body" sz="quarter" idx="14"/>
          </p:nvPr>
        </p:nvSpPr>
        <p:spPr>
          <a:xfrm>
            <a:off x="364068" y="3586536"/>
            <a:ext cx="7317317" cy="2136270"/>
          </a:xfrm>
        </p:spPr>
        <p:txBody>
          <a:bodyPr/>
          <a:lstStyle/>
          <a:p>
            <a:r>
              <a:rPr lang="en-US" dirty="0"/>
              <a:t>Branching, merging, tags</a:t>
            </a:r>
          </a:p>
          <a:p>
            <a:endParaRPr lang="en-US" dirty="0"/>
          </a:p>
          <a:p>
            <a:pPr>
              <a:lnSpc>
                <a:spcPct val="100000"/>
              </a:lnSpc>
            </a:pPr>
            <a:r>
              <a:rPr lang="en-US" dirty="0"/>
              <a:t>Terje Sandstrøm	</a:t>
            </a:r>
          </a:p>
          <a:p>
            <a:pPr>
              <a:lnSpc>
                <a:spcPct val="100000"/>
              </a:lnSpc>
            </a:pPr>
            <a:r>
              <a:rPr lang="en-US" dirty="0"/>
              <a:t>Microsoft Development Technologies MVP</a:t>
            </a:r>
          </a:p>
          <a:p>
            <a:pPr>
              <a:lnSpc>
                <a:spcPct val="100000"/>
              </a:lnSpc>
            </a:pPr>
            <a:r>
              <a:rPr lang="nb-NO" dirty="0"/>
              <a:t>March 2020</a:t>
            </a:r>
            <a:endParaRPr lang="en-US" dirty="0"/>
          </a:p>
          <a:p>
            <a:endParaRPr lang="en-US" dirty="0"/>
          </a:p>
        </p:txBody>
      </p:sp>
      <p:sp>
        <p:nvSpPr>
          <p:cNvPr id="4" name="Rectangle 3">
            <a:extLst>
              <a:ext uri="{FF2B5EF4-FFF2-40B4-BE49-F238E27FC236}">
                <a16:creationId xmlns:a16="http://schemas.microsoft.com/office/drawing/2014/main" id="{C586B800-4C33-4FB0-8804-07B54EB4F965}"/>
              </a:ext>
            </a:extLst>
          </p:cNvPr>
          <p:cNvSpPr/>
          <p:nvPr/>
        </p:nvSpPr>
        <p:spPr>
          <a:xfrm>
            <a:off x="9295254" y="158129"/>
            <a:ext cx="2798202" cy="639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SOLIDIFY</a:t>
            </a:r>
          </a:p>
        </p:txBody>
      </p:sp>
    </p:spTree>
    <p:extLst>
      <p:ext uri="{BB962C8B-B14F-4D97-AF65-F5344CB8AC3E}">
        <p14:creationId xmlns:p14="http://schemas.microsoft.com/office/powerpoint/2010/main" val="22468306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057904" y="571857"/>
            <a:ext cx="8076190" cy="5714286"/>
          </a:xfrm>
          <a:prstGeom prst="rect">
            <a:avLst/>
          </a:prstGeom>
        </p:spPr>
      </p:pic>
      <p:grpSp>
        <p:nvGrpSpPr>
          <p:cNvPr id="2" name="Group 1">
            <a:extLst>
              <a:ext uri="{FF2B5EF4-FFF2-40B4-BE49-F238E27FC236}">
                <a16:creationId xmlns:a16="http://schemas.microsoft.com/office/drawing/2014/main" id="{30BFDEA5-3B2B-4577-AFF2-038EAEAB2A2B}"/>
              </a:ext>
            </a:extLst>
          </p:cNvPr>
          <p:cNvGrpSpPr/>
          <p:nvPr/>
        </p:nvGrpSpPr>
        <p:grpSpPr>
          <a:xfrm>
            <a:off x="8715975" y="3668743"/>
            <a:ext cx="2836239" cy="1748416"/>
            <a:chOff x="8715975" y="3668743"/>
            <a:chExt cx="2836239" cy="1748416"/>
          </a:xfrm>
        </p:grpSpPr>
        <p:sp>
          <p:nvSpPr>
            <p:cNvPr id="7" name="Rectangle 6">
              <a:extLst>
                <a:ext uri="{FF2B5EF4-FFF2-40B4-BE49-F238E27FC236}">
                  <a16:creationId xmlns:a16="http://schemas.microsoft.com/office/drawing/2014/main" id="{2765E147-3424-42FA-816E-5F67C7CB8E58}"/>
                </a:ext>
              </a:extLst>
            </p:cNvPr>
            <p:cNvSpPr/>
            <p:nvPr/>
          </p:nvSpPr>
          <p:spPr>
            <a:xfrm>
              <a:off x="8715975" y="3668743"/>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8" name="Rectangle: Rounded Corners 7">
              <a:extLst>
                <a:ext uri="{FF2B5EF4-FFF2-40B4-BE49-F238E27FC236}">
                  <a16:creationId xmlns:a16="http://schemas.microsoft.com/office/drawing/2014/main" id="{71B38ED6-D778-4D4D-9D7E-BBD84F8D9D00}"/>
                </a:ext>
              </a:extLst>
            </p:cNvPr>
            <p:cNvSpPr/>
            <p:nvPr/>
          </p:nvSpPr>
          <p:spPr>
            <a:xfrm>
              <a:off x="9633534" y="48491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9" name="Rectangle: Rounded Corners 8">
              <a:extLst>
                <a:ext uri="{FF2B5EF4-FFF2-40B4-BE49-F238E27FC236}">
                  <a16:creationId xmlns:a16="http://schemas.microsoft.com/office/drawing/2014/main" id="{51876B08-3400-41CE-BA71-6183DD009CFF}"/>
                </a:ext>
              </a:extLst>
            </p:cNvPr>
            <p:cNvSpPr/>
            <p:nvPr/>
          </p:nvSpPr>
          <p:spPr>
            <a:xfrm>
              <a:off x="9633534" y="3724315"/>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0" name="Rectangle: Rounded Corners 9">
              <a:extLst>
                <a:ext uri="{FF2B5EF4-FFF2-40B4-BE49-F238E27FC236}">
                  <a16:creationId xmlns:a16="http://schemas.microsoft.com/office/drawing/2014/main" id="{60032482-1A56-4AC3-9F77-3A055AD4C35E}"/>
                </a:ext>
              </a:extLst>
            </p:cNvPr>
            <p:cNvSpPr/>
            <p:nvPr/>
          </p:nvSpPr>
          <p:spPr>
            <a:xfrm>
              <a:off x="9633534" y="4365954"/>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spTree>
    <p:extLst>
      <p:ext uri="{BB962C8B-B14F-4D97-AF65-F5344CB8AC3E}">
        <p14:creationId xmlns:p14="http://schemas.microsoft.com/office/powerpoint/2010/main" val="19169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153143" y="690905"/>
            <a:ext cx="7885714" cy="5476190"/>
          </a:xfrm>
          <a:prstGeom prst="rect">
            <a:avLst/>
          </a:prstGeom>
        </p:spPr>
      </p:pic>
      <p:grpSp>
        <p:nvGrpSpPr>
          <p:cNvPr id="6" name="Group 5">
            <a:extLst>
              <a:ext uri="{FF2B5EF4-FFF2-40B4-BE49-F238E27FC236}">
                <a16:creationId xmlns:a16="http://schemas.microsoft.com/office/drawing/2014/main" id="{D7D98DEE-55CB-4134-8A5B-242E4D9D9392}"/>
              </a:ext>
            </a:extLst>
          </p:cNvPr>
          <p:cNvGrpSpPr/>
          <p:nvPr/>
        </p:nvGrpSpPr>
        <p:grpSpPr>
          <a:xfrm>
            <a:off x="8686576" y="3429000"/>
            <a:ext cx="2836239" cy="1757576"/>
            <a:chOff x="8549072" y="653141"/>
            <a:chExt cx="2836239" cy="1757576"/>
          </a:xfrm>
        </p:grpSpPr>
        <p:sp>
          <p:nvSpPr>
            <p:cNvPr id="7" name="Rectangle 6">
              <a:extLst>
                <a:ext uri="{FF2B5EF4-FFF2-40B4-BE49-F238E27FC236}">
                  <a16:creationId xmlns:a16="http://schemas.microsoft.com/office/drawing/2014/main" id="{80024829-8E98-4DEF-ADF5-48C835BDC6F1}"/>
                </a:ext>
              </a:extLst>
            </p:cNvPr>
            <p:cNvSpPr/>
            <p:nvPr/>
          </p:nvSpPr>
          <p:spPr>
            <a:xfrm>
              <a:off x="8549072" y="653141"/>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8" name="Rectangle: Rounded Corners 7">
              <a:extLst>
                <a:ext uri="{FF2B5EF4-FFF2-40B4-BE49-F238E27FC236}">
                  <a16:creationId xmlns:a16="http://schemas.microsoft.com/office/drawing/2014/main" id="{6732056B-D058-4523-9A0A-EA4D1201EF17}"/>
                </a:ext>
              </a:extLst>
            </p:cNvPr>
            <p:cNvSpPr/>
            <p:nvPr/>
          </p:nvSpPr>
          <p:spPr>
            <a:xfrm>
              <a:off x="9155920" y="1842670"/>
              <a:ext cx="1803968" cy="5680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9" name="Rectangle: Rounded Corners 8">
              <a:extLst>
                <a:ext uri="{FF2B5EF4-FFF2-40B4-BE49-F238E27FC236}">
                  <a16:creationId xmlns:a16="http://schemas.microsoft.com/office/drawing/2014/main" id="{C0FFCF8D-E198-47A9-9394-45E6976B3698}"/>
                </a:ext>
              </a:extLst>
            </p:cNvPr>
            <p:cNvSpPr/>
            <p:nvPr/>
          </p:nvSpPr>
          <p:spPr>
            <a:xfrm>
              <a:off x="9155920" y="721317"/>
              <a:ext cx="1803968" cy="5680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0" name="Rectangle: Rounded Corners 9">
              <a:extLst>
                <a:ext uri="{FF2B5EF4-FFF2-40B4-BE49-F238E27FC236}">
                  <a16:creationId xmlns:a16="http://schemas.microsoft.com/office/drawing/2014/main" id="{6EE40BEA-1D90-48EE-87C0-89CC4221CDF8}"/>
                </a:ext>
              </a:extLst>
            </p:cNvPr>
            <p:cNvSpPr/>
            <p:nvPr/>
          </p:nvSpPr>
          <p:spPr>
            <a:xfrm>
              <a:off x="9155920" y="1379336"/>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sp>
        <p:nvSpPr>
          <p:cNvPr id="2" name="Rectangle 1">
            <a:extLst>
              <a:ext uri="{FF2B5EF4-FFF2-40B4-BE49-F238E27FC236}">
                <a16:creationId xmlns:a16="http://schemas.microsoft.com/office/drawing/2014/main" id="{1466B9DD-5EF9-4697-9E4D-9D3C109E0ECA}"/>
              </a:ext>
            </a:extLst>
          </p:cNvPr>
          <p:cNvSpPr/>
          <p:nvPr/>
        </p:nvSpPr>
        <p:spPr>
          <a:xfrm>
            <a:off x="4104487" y="941901"/>
            <a:ext cx="350635" cy="52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6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091238" y="338939"/>
            <a:ext cx="8009524" cy="6200000"/>
          </a:xfrm>
          <a:prstGeom prst="rect">
            <a:avLst/>
          </a:prstGeom>
        </p:spPr>
      </p:pic>
      <p:grpSp>
        <p:nvGrpSpPr>
          <p:cNvPr id="6" name="Group 5">
            <a:extLst>
              <a:ext uri="{FF2B5EF4-FFF2-40B4-BE49-F238E27FC236}">
                <a16:creationId xmlns:a16="http://schemas.microsoft.com/office/drawing/2014/main" id="{95D8C3A6-C546-47D7-8A60-7FC8E1C55C39}"/>
              </a:ext>
            </a:extLst>
          </p:cNvPr>
          <p:cNvGrpSpPr/>
          <p:nvPr/>
        </p:nvGrpSpPr>
        <p:grpSpPr>
          <a:xfrm>
            <a:off x="9259115" y="1839943"/>
            <a:ext cx="2836239" cy="1748416"/>
            <a:chOff x="8715975" y="3668743"/>
            <a:chExt cx="2836239" cy="1748416"/>
          </a:xfrm>
        </p:grpSpPr>
        <p:sp>
          <p:nvSpPr>
            <p:cNvPr id="7" name="Rectangle 6">
              <a:extLst>
                <a:ext uri="{FF2B5EF4-FFF2-40B4-BE49-F238E27FC236}">
                  <a16:creationId xmlns:a16="http://schemas.microsoft.com/office/drawing/2014/main" id="{1C1D4AD9-97DB-47B4-952B-AE40F5944337}"/>
                </a:ext>
              </a:extLst>
            </p:cNvPr>
            <p:cNvSpPr/>
            <p:nvPr/>
          </p:nvSpPr>
          <p:spPr>
            <a:xfrm>
              <a:off x="8715975" y="3668743"/>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8" name="Rectangle: Rounded Corners 7">
              <a:extLst>
                <a:ext uri="{FF2B5EF4-FFF2-40B4-BE49-F238E27FC236}">
                  <a16:creationId xmlns:a16="http://schemas.microsoft.com/office/drawing/2014/main" id="{59E456B0-7E46-4C11-8724-52DF56108E26}"/>
                </a:ext>
              </a:extLst>
            </p:cNvPr>
            <p:cNvSpPr/>
            <p:nvPr/>
          </p:nvSpPr>
          <p:spPr>
            <a:xfrm>
              <a:off x="9633534" y="48491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9" name="Rectangle: Rounded Corners 8">
              <a:extLst>
                <a:ext uri="{FF2B5EF4-FFF2-40B4-BE49-F238E27FC236}">
                  <a16:creationId xmlns:a16="http://schemas.microsoft.com/office/drawing/2014/main" id="{E858AEE7-393D-4B6B-A4FC-006CBDDC558C}"/>
                </a:ext>
              </a:extLst>
            </p:cNvPr>
            <p:cNvSpPr/>
            <p:nvPr/>
          </p:nvSpPr>
          <p:spPr>
            <a:xfrm>
              <a:off x="9633534" y="3724315"/>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0" name="Rectangle: Rounded Corners 9">
              <a:extLst>
                <a:ext uri="{FF2B5EF4-FFF2-40B4-BE49-F238E27FC236}">
                  <a16:creationId xmlns:a16="http://schemas.microsoft.com/office/drawing/2014/main" id="{59E88A74-8750-4B8F-B12F-D49C788FEBC0}"/>
                </a:ext>
              </a:extLst>
            </p:cNvPr>
            <p:cNvSpPr/>
            <p:nvPr/>
          </p:nvSpPr>
          <p:spPr>
            <a:xfrm>
              <a:off x="9633534" y="4365954"/>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spTree>
    <p:extLst>
      <p:ext uri="{BB962C8B-B14F-4D97-AF65-F5344CB8AC3E}">
        <p14:creationId xmlns:p14="http://schemas.microsoft.com/office/powerpoint/2010/main" val="336543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1748381" y="29000"/>
            <a:ext cx="8695238" cy="6800000"/>
          </a:xfrm>
          <a:prstGeom prst="rect">
            <a:avLst/>
          </a:prstGeom>
        </p:spPr>
      </p:pic>
      <p:grpSp>
        <p:nvGrpSpPr>
          <p:cNvPr id="6" name="Group 5">
            <a:extLst>
              <a:ext uri="{FF2B5EF4-FFF2-40B4-BE49-F238E27FC236}">
                <a16:creationId xmlns:a16="http://schemas.microsoft.com/office/drawing/2014/main" id="{664EE663-139A-48DD-BD4D-FC8583D87E9A}"/>
              </a:ext>
            </a:extLst>
          </p:cNvPr>
          <p:cNvGrpSpPr/>
          <p:nvPr/>
        </p:nvGrpSpPr>
        <p:grpSpPr>
          <a:xfrm>
            <a:off x="9312866" y="3792496"/>
            <a:ext cx="2836239" cy="1748416"/>
            <a:chOff x="8715975" y="3668743"/>
            <a:chExt cx="2836239" cy="1748416"/>
          </a:xfrm>
        </p:grpSpPr>
        <p:sp>
          <p:nvSpPr>
            <p:cNvPr id="7" name="Rectangle 6">
              <a:extLst>
                <a:ext uri="{FF2B5EF4-FFF2-40B4-BE49-F238E27FC236}">
                  <a16:creationId xmlns:a16="http://schemas.microsoft.com/office/drawing/2014/main" id="{CE8E2FE5-FD36-4478-BDD9-D6391CF61A3B}"/>
                </a:ext>
              </a:extLst>
            </p:cNvPr>
            <p:cNvSpPr/>
            <p:nvPr/>
          </p:nvSpPr>
          <p:spPr>
            <a:xfrm>
              <a:off x="8715975" y="3668743"/>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8" name="Rectangle: Rounded Corners 7">
              <a:extLst>
                <a:ext uri="{FF2B5EF4-FFF2-40B4-BE49-F238E27FC236}">
                  <a16:creationId xmlns:a16="http://schemas.microsoft.com/office/drawing/2014/main" id="{A31A3106-806C-42C6-ACF6-70674CB7A6DE}"/>
                </a:ext>
              </a:extLst>
            </p:cNvPr>
            <p:cNvSpPr/>
            <p:nvPr/>
          </p:nvSpPr>
          <p:spPr>
            <a:xfrm>
              <a:off x="9633534" y="48491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9" name="Rectangle: Rounded Corners 8">
              <a:extLst>
                <a:ext uri="{FF2B5EF4-FFF2-40B4-BE49-F238E27FC236}">
                  <a16:creationId xmlns:a16="http://schemas.microsoft.com/office/drawing/2014/main" id="{7FB3DA73-BE37-49CF-90BF-03D6D8D603EE}"/>
                </a:ext>
              </a:extLst>
            </p:cNvPr>
            <p:cNvSpPr/>
            <p:nvPr/>
          </p:nvSpPr>
          <p:spPr>
            <a:xfrm>
              <a:off x="9633534" y="3724315"/>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0" name="Rectangle: Rounded Corners 9">
              <a:extLst>
                <a:ext uri="{FF2B5EF4-FFF2-40B4-BE49-F238E27FC236}">
                  <a16:creationId xmlns:a16="http://schemas.microsoft.com/office/drawing/2014/main" id="{6686AF37-74B8-42D7-8344-7C060270A79D}"/>
                </a:ext>
              </a:extLst>
            </p:cNvPr>
            <p:cNvSpPr/>
            <p:nvPr/>
          </p:nvSpPr>
          <p:spPr>
            <a:xfrm>
              <a:off x="9633534" y="4365954"/>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sp>
        <p:nvSpPr>
          <p:cNvPr id="2" name="TextBox 1">
            <a:extLst>
              <a:ext uri="{FF2B5EF4-FFF2-40B4-BE49-F238E27FC236}">
                <a16:creationId xmlns:a16="http://schemas.microsoft.com/office/drawing/2014/main" id="{DE9933CF-7D37-48A0-BF2B-A51831D8391E}"/>
              </a:ext>
            </a:extLst>
          </p:cNvPr>
          <p:cNvSpPr txBox="1"/>
          <p:nvPr/>
        </p:nvSpPr>
        <p:spPr>
          <a:xfrm>
            <a:off x="1980054" y="6238581"/>
            <a:ext cx="3471970" cy="523220"/>
          </a:xfrm>
          <a:prstGeom prst="rect">
            <a:avLst/>
          </a:prstGeom>
          <a:noFill/>
        </p:spPr>
        <p:txBody>
          <a:bodyPr wrap="square" rtlCol="0">
            <a:spAutoFit/>
          </a:bodyPr>
          <a:lstStyle/>
          <a:p>
            <a:r>
              <a:rPr lang="en-US" sz="2800" b="1" dirty="0"/>
              <a:t>git commit</a:t>
            </a:r>
          </a:p>
        </p:txBody>
      </p:sp>
    </p:spTree>
    <p:extLst>
      <p:ext uri="{BB962C8B-B14F-4D97-AF65-F5344CB8AC3E}">
        <p14:creationId xmlns:p14="http://schemas.microsoft.com/office/powerpoint/2010/main" val="127256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0B6560-6FA1-4D6C-AE0D-812D63377013}"/>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29043E9F-C681-442A-809C-7E6E149EF845}"/>
              </a:ext>
            </a:extLst>
          </p:cNvPr>
          <p:cNvPicPr>
            <a:picLocks noChangeAspect="1"/>
          </p:cNvPicPr>
          <p:nvPr/>
        </p:nvPicPr>
        <p:blipFill>
          <a:blip r:embed="rId3"/>
          <a:stretch>
            <a:fillRect/>
          </a:stretch>
        </p:blipFill>
        <p:spPr>
          <a:xfrm>
            <a:off x="298174" y="0"/>
            <a:ext cx="8695238" cy="6800000"/>
          </a:xfrm>
          <a:prstGeom prst="rect">
            <a:avLst/>
          </a:prstGeom>
        </p:spPr>
      </p:pic>
      <p:grpSp>
        <p:nvGrpSpPr>
          <p:cNvPr id="4" name="Group 3">
            <a:extLst>
              <a:ext uri="{FF2B5EF4-FFF2-40B4-BE49-F238E27FC236}">
                <a16:creationId xmlns:a16="http://schemas.microsoft.com/office/drawing/2014/main" id="{32BB2C88-9508-4832-8984-AD0F85F83110}"/>
              </a:ext>
            </a:extLst>
          </p:cNvPr>
          <p:cNvGrpSpPr/>
          <p:nvPr/>
        </p:nvGrpSpPr>
        <p:grpSpPr>
          <a:xfrm>
            <a:off x="9237239" y="2685590"/>
            <a:ext cx="2836239" cy="1748416"/>
            <a:chOff x="8715975" y="3668743"/>
            <a:chExt cx="2836239" cy="1748416"/>
          </a:xfrm>
        </p:grpSpPr>
        <p:sp>
          <p:nvSpPr>
            <p:cNvPr id="5" name="Rectangle 4">
              <a:extLst>
                <a:ext uri="{FF2B5EF4-FFF2-40B4-BE49-F238E27FC236}">
                  <a16:creationId xmlns:a16="http://schemas.microsoft.com/office/drawing/2014/main" id="{BAB8EDB4-8B8C-4B7E-A1B7-8EA64BA68B9E}"/>
                </a:ext>
              </a:extLst>
            </p:cNvPr>
            <p:cNvSpPr/>
            <p:nvPr/>
          </p:nvSpPr>
          <p:spPr>
            <a:xfrm>
              <a:off x="8715975" y="3668743"/>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6" name="Rectangle: Rounded Corners 5">
              <a:extLst>
                <a:ext uri="{FF2B5EF4-FFF2-40B4-BE49-F238E27FC236}">
                  <a16:creationId xmlns:a16="http://schemas.microsoft.com/office/drawing/2014/main" id="{5695082C-AC2E-4E17-9290-57EFC26E3E44}"/>
                </a:ext>
              </a:extLst>
            </p:cNvPr>
            <p:cNvSpPr/>
            <p:nvPr/>
          </p:nvSpPr>
          <p:spPr>
            <a:xfrm>
              <a:off x="9633534" y="48491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7" name="Rectangle: Rounded Corners 6">
              <a:extLst>
                <a:ext uri="{FF2B5EF4-FFF2-40B4-BE49-F238E27FC236}">
                  <a16:creationId xmlns:a16="http://schemas.microsoft.com/office/drawing/2014/main" id="{2353968E-39D6-4D11-97BB-B3D2900917D5}"/>
                </a:ext>
              </a:extLst>
            </p:cNvPr>
            <p:cNvSpPr/>
            <p:nvPr/>
          </p:nvSpPr>
          <p:spPr>
            <a:xfrm>
              <a:off x="9633534" y="3724315"/>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8" name="Rectangle: Rounded Corners 7">
              <a:extLst>
                <a:ext uri="{FF2B5EF4-FFF2-40B4-BE49-F238E27FC236}">
                  <a16:creationId xmlns:a16="http://schemas.microsoft.com/office/drawing/2014/main" id="{D6A88C3F-7202-4ADA-86A2-9A508EA40102}"/>
                </a:ext>
              </a:extLst>
            </p:cNvPr>
            <p:cNvSpPr/>
            <p:nvPr/>
          </p:nvSpPr>
          <p:spPr>
            <a:xfrm>
              <a:off x="9633534" y="4365954"/>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sp>
        <p:nvSpPr>
          <p:cNvPr id="10" name="Arrow: Right 9">
            <a:extLst>
              <a:ext uri="{FF2B5EF4-FFF2-40B4-BE49-F238E27FC236}">
                <a16:creationId xmlns:a16="http://schemas.microsoft.com/office/drawing/2014/main" id="{53C06E46-5487-4818-A17E-B07D51E9A6D9}"/>
              </a:ext>
            </a:extLst>
          </p:cNvPr>
          <p:cNvSpPr/>
          <p:nvPr/>
        </p:nvSpPr>
        <p:spPr>
          <a:xfrm rot="628174">
            <a:off x="8631731" y="2641592"/>
            <a:ext cx="1509395" cy="288758"/>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C24ABDD-794C-4D9D-A61F-143F56585583}"/>
              </a:ext>
            </a:extLst>
          </p:cNvPr>
          <p:cNvSpPr/>
          <p:nvPr/>
        </p:nvSpPr>
        <p:spPr>
          <a:xfrm rot="2824332">
            <a:off x="8054858" y="2459932"/>
            <a:ext cx="2419958" cy="28875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209A0AC-01FB-43FB-A61C-430800975384}"/>
              </a:ext>
            </a:extLst>
          </p:cNvPr>
          <p:cNvSpPr/>
          <p:nvPr/>
        </p:nvSpPr>
        <p:spPr>
          <a:xfrm rot="12885360">
            <a:off x="8368765" y="3394565"/>
            <a:ext cx="1909014" cy="288758"/>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238DCA-1770-4D43-8311-1F6383735A68}"/>
              </a:ext>
            </a:extLst>
          </p:cNvPr>
          <p:cNvSpPr txBox="1"/>
          <p:nvPr/>
        </p:nvSpPr>
        <p:spPr>
          <a:xfrm>
            <a:off x="522514" y="6276780"/>
            <a:ext cx="3471970" cy="523220"/>
          </a:xfrm>
          <a:prstGeom prst="rect">
            <a:avLst/>
          </a:prstGeom>
          <a:noFill/>
        </p:spPr>
        <p:txBody>
          <a:bodyPr wrap="square" rtlCol="0">
            <a:spAutoFit/>
          </a:bodyPr>
          <a:lstStyle/>
          <a:p>
            <a:r>
              <a:rPr lang="en-US" sz="2800" b="1" dirty="0"/>
              <a:t>git commit</a:t>
            </a:r>
          </a:p>
        </p:txBody>
      </p:sp>
    </p:spTree>
    <p:extLst>
      <p:ext uri="{BB962C8B-B14F-4D97-AF65-F5344CB8AC3E}">
        <p14:creationId xmlns:p14="http://schemas.microsoft.com/office/powerpoint/2010/main" val="136583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A765D-0C54-488D-B165-AE1C68A0599B}"/>
              </a:ext>
            </a:extLst>
          </p:cNvPr>
          <p:cNvSpPr>
            <a:spLocks noGrp="1"/>
          </p:cNvSpPr>
          <p:nvPr>
            <p:ph type="body" sz="quarter" idx="10"/>
          </p:nvPr>
        </p:nvSpPr>
        <p:spPr>
          <a:xfrm>
            <a:off x="269239" y="1189177"/>
            <a:ext cx="11653523" cy="635367"/>
          </a:xfrm>
        </p:spPr>
        <p:txBody>
          <a:bodyPr/>
          <a:lstStyle/>
          <a:p>
            <a:r>
              <a:rPr lang="en-US" dirty="0"/>
              <a:t>Git branches are lightweight</a:t>
            </a:r>
          </a:p>
        </p:txBody>
      </p:sp>
      <p:pic>
        <p:nvPicPr>
          <p:cNvPr id="4" name="Picture 3">
            <a:extLst>
              <a:ext uri="{FF2B5EF4-FFF2-40B4-BE49-F238E27FC236}">
                <a16:creationId xmlns:a16="http://schemas.microsoft.com/office/drawing/2014/main" id="{80DA6E09-6F88-44D4-A57F-7A3ABAAE70D3}"/>
              </a:ext>
            </a:extLst>
          </p:cNvPr>
          <p:cNvPicPr>
            <a:picLocks noChangeAspect="1"/>
          </p:cNvPicPr>
          <p:nvPr/>
        </p:nvPicPr>
        <p:blipFill>
          <a:blip r:embed="rId2"/>
          <a:stretch>
            <a:fillRect/>
          </a:stretch>
        </p:blipFill>
        <p:spPr>
          <a:xfrm>
            <a:off x="146599" y="1824544"/>
            <a:ext cx="5100501" cy="4912587"/>
          </a:xfrm>
          <a:prstGeom prst="rect">
            <a:avLst/>
          </a:prstGeom>
        </p:spPr>
      </p:pic>
      <p:pic>
        <p:nvPicPr>
          <p:cNvPr id="5" name="Picture 4">
            <a:extLst>
              <a:ext uri="{FF2B5EF4-FFF2-40B4-BE49-F238E27FC236}">
                <a16:creationId xmlns:a16="http://schemas.microsoft.com/office/drawing/2014/main" id="{B98697D4-56A0-442F-891B-5C995B0EB821}"/>
              </a:ext>
            </a:extLst>
          </p:cNvPr>
          <p:cNvPicPr>
            <a:picLocks noChangeAspect="1"/>
          </p:cNvPicPr>
          <p:nvPr/>
        </p:nvPicPr>
        <p:blipFill>
          <a:blip r:embed="rId3"/>
          <a:stretch>
            <a:fillRect/>
          </a:stretch>
        </p:blipFill>
        <p:spPr>
          <a:xfrm>
            <a:off x="7546428" y="1729762"/>
            <a:ext cx="4550979" cy="5007369"/>
          </a:xfrm>
          <a:prstGeom prst="rect">
            <a:avLst/>
          </a:prstGeom>
        </p:spPr>
      </p:pic>
      <p:sp>
        <p:nvSpPr>
          <p:cNvPr id="6" name="Arrow: Left 5">
            <a:extLst>
              <a:ext uri="{FF2B5EF4-FFF2-40B4-BE49-F238E27FC236}">
                <a16:creationId xmlns:a16="http://schemas.microsoft.com/office/drawing/2014/main" id="{DD884688-5404-45FA-A344-1AE5DEAC6461}"/>
              </a:ext>
            </a:extLst>
          </p:cNvPr>
          <p:cNvSpPr/>
          <p:nvPr/>
        </p:nvSpPr>
        <p:spPr>
          <a:xfrm>
            <a:off x="2391103" y="3883572"/>
            <a:ext cx="751490" cy="299545"/>
          </a:xfrm>
          <a:prstGeom prst="lef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95180D14-BB3D-484A-B5F0-0658820EE2DC}"/>
              </a:ext>
            </a:extLst>
          </p:cNvPr>
          <p:cNvSpPr/>
          <p:nvPr/>
        </p:nvSpPr>
        <p:spPr>
          <a:xfrm>
            <a:off x="9743089" y="3981292"/>
            <a:ext cx="751490" cy="299545"/>
          </a:xfrm>
          <a:prstGeom prst="lef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AFD3CC-C2AE-42FF-9D9F-015C25292E3F}"/>
              </a:ext>
            </a:extLst>
          </p:cNvPr>
          <p:cNvSpPr txBox="1"/>
          <p:nvPr/>
        </p:nvSpPr>
        <p:spPr>
          <a:xfrm>
            <a:off x="5546645" y="3289738"/>
            <a:ext cx="1700238" cy="369332"/>
          </a:xfrm>
          <a:prstGeom prst="rect">
            <a:avLst/>
          </a:prstGeom>
          <a:noFill/>
        </p:spPr>
        <p:txBody>
          <a:bodyPr wrap="square" rtlCol="0">
            <a:spAutoFit/>
          </a:bodyPr>
          <a:lstStyle/>
          <a:p>
            <a:r>
              <a:rPr lang="en-US" dirty="0"/>
              <a:t>Git checkout -b</a:t>
            </a:r>
          </a:p>
        </p:txBody>
      </p:sp>
      <p:sp>
        <p:nvSpPr>
          <p:cNvPr id="9" name="Arrow: Right 8">
            <a:extLst>
              <a:ext uri="{FF2B5EF4-FFF2-40B4-BE49-F238E27FC236}">
                <a16:creationId xmlns:a16="http://schemas.microsoft.com/office/drawing/2014/main" id="{21D94D49-9FDC-47DD-BDCD-31BD8449F672}"/>
              </a:ext>
            </a:extLst>
          </p:cNvPr>
          <p:cNvSpPr/>
          <p:nvPr/>
        </p:nvSpPr>
        <p:spPr>
          <a:xfrm>
            <a:off x="5546645" y="3883572"/>
            <a:ext cx="1642431"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078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E4EB8C-18FC-4CEE-B23D-477A5AC47510}"/>
              </a:ext>
            </a:extLst>
          </p:cNvPr>
          <p:cNvSpPr>
            <a:spLocks noGrp="1"/>
          </p:cNvSpPr>
          <p:nvPr>
            <p:ph type="body" sz="quarter" idx="10"/>
          </p:nvPr>
        </p:nvSpPr>
        <p:spPr>
          <a:xfrm>
            <a:off x="269238" y="1553562"/>
            <a:ext cx="11653523" cy="6239785"/>
          </a:xfrm>
        </p:spPr>
        <p:txBody>
          <a:bodyPr/>
          <a:lstStyle/>
          <a:p>
            <a:r>
              <a:rPr lang="en-US" dirty="0"/>
              <a:t>Explicit – adds another commit</a:t>
            </a:r>
          </a:p>
          <a:p>
            <a:pPr lvl="1"/>
            <a:r>
              <a:rPr lang="en-US" dirty="0"/>
              <a:t>Recursive   (default)</a:t>
            </a:r>
          </a:p>
          <a:p>
            <a:pPr lvl="2"/>
            <a:r>
              <a:rPr lang="en-US" dirty="0"/>
              <a:t>Ours</a:t>
            </a:r>
          </a:p>
          <a:p>
            <a:pPr lvl="2"/>
            <a:r>
              <a:rPr lang="en-US" dirty="0"/>
              <a:t>Theirs</a:t>
            </a:r>
          </a:p>
          <a:p>
            <a:pPr lvl="2"/>
            <a:r>
              <a:rPr lang="en-US" dirty="0"/>
              <a:t>Patience</a:t>
            </a:r>
          </a:p>
          <a:p>
            <a:pPr lvl="2"/>
            <a:r>
              <a:rPr lang="en-US" dirty="0"/>
              <a:t>Diff-algorithm=[</a:t>
            </a:r>
            <a:r>
              <a:rPr lang="en-US" dirty="0" err="1"/>
              <a:t>patience|minimal|histogram|myers</a:t>
            </a:r>
            <a:r>
              <a:rPr lang="en-US" dirty="0"/>
              <a:t>]</a:t>
            </a:r>
          </a:p>
          <a:p>
            <a:pPr lvl="1"/>
            <a:r>
              <a:rPr lang="en-US" dirty="0"/>
              <a:t>Ours</a:t>
            </a:r>
          </a:p>
          <a:p>
            <a:pPr lvl="1"/>
            <a:r>
              <a:rPr lang="en-US" dirty="0"/>
              <a:t>Resolve</a:t>
            </a:r>
          </a:p>
          <a:p>
            <a:pPr lvl="1"/>
            <a:r>
              <a:rPr lang="en-US" dirty="0"/>
              <a:t>Octopus (for multiple branches, e.g. multiple topic branches together first)</a:t>
            </a:r>
          </a:p>
          <a:p>
            <a:pPr lvl="1"/>
            <a:r>
              <a:rPr lang="en-US" dirty="0"/>
              <a:t>Subtree</a:t>
            </a:r>
          </a:p>
          <a:p>
            <a:pPr lvl="1"/>
            <a:endParaRPr lang="en-US" dirty="0"/>
          </a:p>
          <a:p>
            <a:pPr lvl="1"/>
            <a:endParaRPr lang="en-US" dirty="0"/>
          </a:p>
          <a:p>
            <a:r>
              <a:rPr lang="en-US" dirty="0"/>
              <a:t>Implicit</a:t>
            </a:r>
          </a:p>
          <a:p>
            <a:pPr lvl="1"/>
            <a:r>
              <a:rPr lang="en-US" dirty="0"/>
              <a:t>Fast-forward merges</a:t>
            </a:r>
          </a:p>
          <a:p>
            <a:pPr lvl="1"/>
            <a:r>
              <a:rPr lang="en-US" dirty="0"/>
              <a:t>Rebases </a:t>
            </a:r>
          </a:p>
        </p:txBody>
      </p:sp>
      <p:sp>
        <p:nvSpPr>
          <p:cNvPr id="3" name="Title 2">
            <a:extLst>
              <a:ext uri="{FF2B5EF4-FFF2-40B4-BE49-F238E27FC236}">
                <a16:creationId xmlns:a16="http://schemas.microsoft.com/office/drawing/2014/main" id="{3596A6E6-A11B-4B19-BD24-453E4C15BC1E}"/>
              </a:ext>
            </a:extLst>
          </p:cNvPr>
          <p:cNvSpPr>
            <a:spLocks noGrp="1"/>
          </p:cNvSpPr>
          <p:nvPr>
            <p:ph type="title"/>
          </p:nvPr>
        </p:nvSpPr>
        <p:spPr/>
        <p:txBody>
          <a:bodyPr/>
          <a:lstStyle/>
          <a:p>
            <a:r>
              <a:rPr lang="en-US" dirty="0"/>
              <a:t>What is a merge strategy ?</a:t>
            </a:r>
          </a:p>
        </p:txBody>
      </p:sp>
    </p:spTree>
    <p:extLst>
      <p:ext uri="{BB962C8B-B14F-4D97-AF65-F5344CB8AC3E}">
        <p14:creationId xmlns:p14="http://schemas.microsoft.com/office/powerpoint/2010/main" val="14603432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86DA3A-225E-44D2-844F-111FF27CC535}"/>
              </a:ext>
            </a:extLst>
          </p:cNvPr>
          <p:cNvSpPr>
            <a:spLocks noGrp="1"/>
          </p:cNvSpPr>
          <p:nvPr>
            <p:ph type="body" sz="quarter" idx="10"/>
          </p:nvPr>
        </p:nvSpPr>
        <p:spPr>
          <a:xfrm>
            <a:off x="363833" y="3049508"/>
            <a:ext cx="11653523" cy="635367"/>
          </a:xfrm>
        </p:spPr>
        <p:txBody>
          <a:bodyPr/>
          <a:lstStyle/>
          <a:p>
            <a:r>
              <a:rPr lang="en-US" dirty="0"/>
              <a:t>A closer look at merging</a:t>
            </a:r>
          </a:p>
        </p:txBody>
      </p:sp>
      <p:sp>
        <p:nvSpPr>
          <p:cNvPr id="3" name="Title 2">
            <a:extLst>
              <a:ext uri="{FF2B5EF4-FFF2-40B4-BE49-F238E27FC236}">
                <a16:creationId xmlns:a16="http://schemas.microsoft.com/office/drawing/2014/main" id="{A03538F3-9EAB-44C5-B7B9-AA61D5598C87}"/>
              </a:ext>
            </a:extLst>
          </p:cNvPr>
          <p:cNvSpPr>
            <a:spLocks noGrp="1"/>
          </p:cNvSpPr>
          <p:nvPr>
            <p:ph type="title"/>
          </p:nvPr>
        </p:nvSpPr>
        <p:spPr/>
        <p:txBody>
          <a:bodyPr/>
          <a:lstStyle/>
          <a:p>
            <a:r>
              <a:rPr lang="en-US" dirty="0"/>
              <a:t>Exercise 2.2</a:t>
            </a:r>
          </a:p>
        </p:txBody>
      </p:sp>
    </p:spTree>
    <p:extLst>
      <p:ext uri="{BB962C8B-B14F-4D97-AF65-F5344CB8AC3E}">
        <p14:creationId xmlns:p14="http://schemas.microsoft.com/office/powerpoint/2010/main" val="10537408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0BB5F9-4998-483F-A447-7D87C933188F}"/>
              </a:ext>
            </a:extLst>
          </p:cNvPr>
          <p:cNvSpPr>
            <a:spLocks noGrp="1"/>
          </p:cNvSpPr>
          <p:nvPr>
            <p:ph type="body" sz="quarter" idx="10"/>
          </p:nvPr>
        </p:nvSpPr>
        <p:spPr>
          <a:xfrm>
            <a:off x="269239" y="1189177"/>
            <a:ext cx="11653523" cy="3045706"/>
          </a:xfrm>
        </p:spPr>
        <p:txBody>
          <a:bodyPr/>
          <a:lstStyle/>
          <a:p>
            <a:pPr marL="0" indent="0" algn="ctr">
              <a:buNone/>
            </a:pPr>
            <a:r>
              <a:rPr lang="en-US" dirty="0"/>
              <a:t>Exercise 2.2 wrap up</a:t>
            </a:r>
          </a:p>
          <a:p>
            <a:endParaRPr lang="en-US" dirty="0"/>
          </a:p>
          <a:p>
            <a:r>
              <a:rPr lang="en-US" dirty="0"/>
              <a:t>Fast Forward merging</a:t>
            </a:r>
          </a:p>
          <a:p>
            <a:pPr lvl="1"/>
            <a:r>
              <a:rPr lang="en-US" dirty="0"/>
              <a:t>If you can, prefer this</a:t>
            </a:r>
          </a:p>
          <a:p>
            <a:endParaRPr lang="en-US" dirty="0"/>
          </a:p>
        </p:txBody>
      </p:sp>
    </p:spTree>
    <p:extLst>
      <p:ext uri="{BB962C8B-B14F-4D97-AF65-F5344CB8AC3E}">
        <p14:creationId xmlns:p14="http://schemas.microsoft.com/office/powerpoint/2010/main" val="12394997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86DA3A-225E-44D2-844F-111FF27CC535}"/>
              </a:ext>
            </a:extLst>
          </p:cNvPr>
          <p:cNvSpPr>
            <a:spLocks noGrp="1"/>
          </p:cNvSpPr>
          <p:nvPr>
            <p:ph type="body" sz="quarter" idx="10"/>
          </p:nvPr>
        </p:nvSpPr>
        <p:spPr>
          <a:xfrm>
            <a:off x="363833" y="3049508"/>
            <a:ext cx="11653523" cy="635367"/>
          </a:xfrm>
        </p:spPr>
        <p:txBody>
          <a:bodyPr/>
          <a:lstStyle/>
          <a:p>
            <a:r>
              <a:rPr lang="en-US" dirty="0"/>
              <a:t>Branch naming conventions</a:t>
            </a:r>
          </a:p>
        </p:txBody>
      </p:sp>
      <p:sp>
        <p:nvSpPr>
          <p:cNvPr id="3" name="Title 2">
            <a:extLst>
              <a:ext uri="{FF2B5EF4-FFF2-40B4-BE49-F238E27FC236}">
                <a16:creationId xmlns:a16="http://schemas.microsoft.com/office/drawing/2014/main" id="{A03538F3-9EAB-44C5-B7B9-AA61D5598C87}"/>
              </a:ext>
            </a:extLst>
          </p:cNvPr>
          <p:cNvSpPr>
            <a:spLocks noGrp="1"/>
          </p:cNvSpPr>
          <p:nvPr>
            <p:ph type="title"/>
          </p:nvPr>
        </p:nvSpPr>
        <p:spPr/>
        <p:txBody>
          <a:bodyPr/>
          <a:lstStyle/>
          <a:p>
            <a:r>
              <a:rPr lang="en-US" dirty="0"/>
              <a:t>Exercise 2.3</a:t>
            </a:r>
          </a:p>
        </p:txBody>
      </p:sp>
    </p:spTree>
    <p:extLst>
      <p:ext uri="{BB962C8B-B14F-4D97-AF65-F5344CB8AC3E}">
        <p14:creationId xmlns:p14="http://schemas.microsoft.com/office/powerpoint/2010/main" val="12506885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B6F19E-249C-44E9-ABC5-2644AB8B9CB4}"/>
              </a:ext>
            </a:extLst>
          </p:cNvPr>
          <p:cNvSpPr>
            <a:spLocks noGrp="1"/>
          </p:cNvSpPr>
          <p:nvPr>
            <p:ph type="title"/>
          </p:nvPr>
        </p:nvSpPr>
        <p:spPr>
          <a:xfrm>
            <a:off x="1202585" y="2517059"/>
            <a:ext cx="10515600" cy="1325563"/>
          </a:xfrm>
        </p:spPr>
        <p:txBody>
          <a:bodyPr/>
          <a:lstStyle/>
          <a:p>
            <a:r>
              <a:rPr lang="en-US" dirty="0"/>
              <a:t>What is a git branch ?</a:t>
            </a:r>
          </a:p>
        </p:txBody>
      </p:sp>
    </p:spTree>
    <p:extLst>
      <p:ext uri="{BB962C8B-B14F-4D97-AF65-F5344CB8AC3E}">
        <p14:creationId xmlns:p14="http://schemas.microsoft.com/office/powerpoint/2010/main" val="16384528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6ED6B-756D-44D1-8A1D-37D09324C848}"/>
              </a:ext>
            </a:extLst>
          </p:cNvPr>
          <p:cNvSpPr>
            <a:spLocks noGrp="1"/>
          </p:cNvSpPr>
          <p:nvPr>
            <p:ph type="title"/>
          </p:nvPr>
        </p:nvSpPr>
        <p:spPr>
          <a:xfrm>
            <a:off x="587680" y="2043612"/>
            <a:ext cx="10515600" cy="1325563"/>
          </a:xfrm>
        </p:spPr>
        <p:txBody>
          <a:bodyPr/>
          <a:lstStyle/>
          <a:p>
            <a:pPr algn="ctr"/>
            <a:r>
              <a:rPr lang="en-US" dirty="0"/>
              <a:t>Stashing</a:t>
            </a:r>
          </a:p>
        </p:txBody>
      </p:sp>
    </p:spTree>
    <p:extLst>
      <p:ext uri="{BB962C8B-B14F-4D97-AF65-F5344CB8AC3E}">
        <p14:creationId xmlns:p14="http://schemas.microsoft.com/office/powerpoint/2010/main" val="31529874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04126-5DB2-4EC8-BCE8-D10FF1FEAACF}"/>
              </a:ext>
            </a:extLst>
          </p:cNvPr>
          <p:cNvSpPr>
            <a:spLocks noGrp="1"/>
          </p:cNvSpPr>
          <p:nvPr>
            <p:ph type="body" sz="quarter" idx="10"/>
          </p:nvPr>
        </p:nvSpPr>
        <p:spPr>
          <a:xfrm>
            <a:off x="325606" y="530344"/>
            <a:ext cx="11653523" cy="3607013"/>
          </a:xfrm>
        </p:spPr>
        <p:txBody>
          <a:bodyPr/>
          <a:lstStyle/>
          <a:p>
            <a:pPr marL="0" indent="0">
              <a:buNone/>
            </a:pPr>
            <a:r>
              <a:rPr lang="en-US" dirty="0"/>
              <a:t>You are in the middle of some work, and then you need to go back to something else.  </a:t>
            </a:r>
          </a:p>
          <a:p>
            <a:pPr marL="0" indent="0">
              <a:buNone/>
            </a:pPr>
            <a:r>
              <a:rPr lang="en-US" dirty="0"/>
              <a:t>You don’t want to add your stuff into the current branch, not just yet.</a:t>
            </a:r>
          </a:p>
          <a:p>
            <a:pPr marL="0" indent="0">
              <a:buNone/>
            </a:pPr>
            <a:r>
              <a:rPr lang="en-US" dirty="0"/>
              <a:t>So, you can then </a:t>
            </a:r>
            <a:r>
              <a:rPr lang="en-US" b="1" dirty="0"/>
              <a:t>Stash</a:t>
            </a:r>
            <a:r>
              <a:rPr lang="en-US" dirty="0"/>
              <a:t> it,  which means to “put it into temporary storage”.</a:t>
            </a:r>
          </a:p>
        </p:txBody>
      </p:sp>
    </p:spTree>
    <p:extLst>
      <p:ext uri="{BB962C8B-B14F-4D97-AF65-F5344CB8AC3E}">
        <p14:creationId xmlns:p14="http://schemas.microsoft.com/office/powerpoint/2010/main" val="7598799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86DA3A-225E-44D2-844F-111FF27CC535}"/>
              </a:ext>
            </a:extLst>
          </p:cNvPr>
          <p:cNvSpPr>
            <a:spLocks noGrp="1"/>
          </p:cNvSpPr>
          <p:nvPr>
            <p:ph type="body" sz="quarter" idx="10"/>
          </p:nvPr>
        </p:nvSpPr>
        <p:spPr>
          <a:xfrm>
            <a:off x="363833" y="3049508"/>
            <a:ext cx="11653523" cy="635367"/>
          </a:xfrm>
        </p:spPr>
        <p:txBody>
          <a:bodyPr/>
          <a:lstStyle/>
          <a:p>
            <a:r>
              <a:rPr lang="en-US" dirty="0"/>
              <a:t>Stashing</a:t>
            </a:r>
          </a:p>
        </p:txBody>
      </p:sp>
      <p:sp>
        <p:nvSpPr>
          <p:cNvPr id="3" name="Title 2">
            <a:extLst>
              <a:ext uri="{FF2B5EF4-FFF2-40B4-BE49-F238E27FC236}">
                <a16:creationId xmlns:a16="http://schemas.microsoft.com/office/drawing/2014/main" id="{A03538F3-9EAB-44C5-B7B9-AA61D5598C87}"/>
              </a:ext>
            </a:extLst>
          </p:cNvPr>
          <p:cNvSpPr>
            <a:spLocks noGrp="1"/>
          </p:cNvSpPr>
          <p:nvPr>
            <p:ph type="title"/>
          </p:nvPr>
        </p:nvSpPr>
        <p:spPr/>
        <p:txBody>
          <a:bodyPr/>
          <a:lstStyle/>
          <a:p>
            <a:r>
              <a:rPr lang="en-US" dirty="0"/>
              <a:t>Exercise 2.4</a:t>
            </a:r>
          </a:p>
        </p:txBody>
      </p:sp>
    </p:spTree>
    <p:extLst>
      <p:ext uri="{BB962C8B-B14F-4D97-AF65-F5344CB8AC3E}">
        <p14:creationId xmlns:p14="http://schemas.microsoft.com/office/powerpoint/2010/main" val="39245272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1977914"/>
          </a:xfrm>
        </p:spPr>
        <p:txBody>
          <a:bodyPr/>
          <a:lstStyle/>
          <a:p>
            <a:endParaRPr lang="en-US" dirty="0">
              <a:solidFill>
                <a:schemeClr val="bg1"/>
              </a:solidFill>
            </a:endParaRPr>
          </a:p>
          <a:p>
            <a:r>
              <a:rPr lang="en-US" dirty="0">
                <a:solidFill>
                  <a:schemeClr val="bg1"/>
                </a:solidFill>
              </a:rPr>
              <a:t>Avoid branches with long life spans.</a:t>
            </a:r>
          </a:p>
          <a:p>
            <a:endParaRPr lang="en-US" dirty="0">
              <a:solidFill>
                <a:schemeClr val="bg1"/>
              </a:solidFill>
            </a:endParaRP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solidFill>
                  <a:schemeClr val="bg1"/>
                </a:solidFill>
              </a:rPr>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1D047D-B072-42F1-B351-A69FE8C79370}"/>
              </a:ext>
            </a:extLst>
          </p:cNvPr>
          <p:cNvSpPr>
            <a:spLocks noGrp="1"/>
          </p:cNvSpPr>
          <p:nvPr>
            <p:ph type="body" sz="quarter" idx="10"/>
          </p:nvPr>
        </p:nvSpPr>
        <p:spPr>
          <a:xfrm>
            <a:off x="269238" y="1690688"/>
            <a:ext cx="11653523" cy="1977914"/>
          </a:xfrm>
        </p:spPr>
        <p:txBody>
          <a:bodyPr/>
          <a:lstStyle/>
          <a:p>
            <a:r>
              <a:rPr lang="en-US" dirty="0" err="1"/>
              <a:t>Gitflow</a:t>
            </a:r>
            <a:endParaRPr lang="en-US" dirty="0"/>
          </a:p>
          <a:p>
            <a:r>
              <a:rPr lang="en-US" dirty="0" err="1"/>
              <a:t>Github</a:t>
            </a:r>
            <a:r>
              <a:rPr lang="en-US" dirty="0"/>
              <a:t> flow</a:t>
            </a:r>
          </a:p>
          <a:p>
            <a:r>
              <a:rPr lang="en-US" dirty="0"/>
              <a:t>Trunk based</a:t>
            </a:r>
          </a:p>
        </p:txBody>
      </p:sp>
      <p:sp>
        <p:nvSpPr>
          <p:cNvPr id="4" name="Title 3">
            <a:extLst>
              <a:ext uri="{FF2B5EF4-FFF2-40B4-BE49-F238E27FC236}">
                <a16:creationId xmlns:a16="http://schemas.microsoft.com/office/drawing/2014/main" id="{A4C1CEBC-21E2-4A17-B4BD-EDB8DC770177}"/>
              </a:ext>
            </a:extLst>
          </p:cNvPr>
          <p:cNvSpPr>
            <a:spLocks noGrp="1"/>
          </p:cNvSpPr>
          <p:nvPr>
            <p:ph type="title"/>
          </p:nvPr>
        </p:nvSpPr>
        <p:spPr/>
        <p:txBody>
          <a:bodyPr/>
          <a:lstStyle/>
          <a:p>
            <a:r>
              <a:rPr lang="en-US" dirty="0"/>
              <a:t>Branching strategies</a:t>
            </a:r>
          </a:p>
        </p:txBody>
      </p:sp>
    </p:spTree>
    <p:extLst>
      <p:ext uri="{BB962C8B-B14F-4D97-AF65-F5344CB8AC3E}">
        <p14:creationId xmlns:p14="http://schemas.microsoft.com/office/powerpoint/2010/main" val="37861395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43C47-105D-4D92-9D06-1828537BE2FC}"/>
              </a:ext>
            </a:extLst>
          </p:cNvPr>
          <p:cNvSpPr>
            <a:spLocks noGrp="1"/>
          </p:cNvSpPr>
          <p:nvPr>
            <p:ph type="body" sz="quarter" idx="10"/>
          </p:nvPr>
        </p:nvSpPr>
        <p:spPr>
          <a:xfrm>
            <a:off x="269238" y="1417320"/>
            <a:ext cx="11653523" cy="5154553"/>
          </a:xfrm>
        </p:spPr>
        <p:txBody>
          <a:bodyPr/>
          <a:lstStyle/>
          <a:p>
            <a:r>
              <a:rPr lang="en-US" dirty="0">
                <a:hlinkClick r:id="rId2">
                  <a:extLst>
                    <a:ext uri="{A12FA001-AC4F-418D-AE19-62706E023703}">
                      <ahyp:hlinkClr xmlns:ahyp="http://schemas.microsoft.com/office/drawing/2018/hyperlinkcolor" val="tx"/>
                    </a:ext>
                  </a:extLst>
                </a:hlinkClick>
              </a:rPr>
              <a:t>Vincent Driessen at </a:t>
            </a:r>
            <a:r>
              <a:rPr lang="en-US" dirty="0" err="1">
                <a:hlinkClick r:id="rId2">
                  <a:extLst>
                    <a:ext uri="{A12FA001-AC4F-418D-AE19-62706E023703}">
                      <ahyp:hlinkClr xmlns:ahyp="http://schemas.microsoft.com/office/drawing/2018/hyperlinkcolor" val="tx"/>
                    </a:ext>
                  </a:extLst>
                </a:hlinkClick>
              </a:rPr>
              <a:t>nvie</a:t>
            </a:r>
            <a:r>
              <a:rPr lang="en-US" dirty="0"/>
              <a:t>  (</a:t>
            </a:r>
            <a:r>
              <a:rPr lang="en-US" sz="2800" dirty="0">
                <a:hlinkClick r:id="rId3">
                  <a:extLst>
                    <a:ext uri="{A12FA001-AC4F-418D-AE19-62706E023703}">
                      <ahyp:hlinkClr xmlns:ahyp="http://schemas.microsoft.com/office/drawing/2018/hyperlinkcolor" val="tx"/>
                    </a:ext>
                  </a:extLst>
                </a:hlinkClick>
              </a:rPr>
              <a:t>https://nvie.com/posts/a-successful-git-branching-model/</a:t>
            </a:r>
            <a:r>
              <a:rPr lang="en-US" sz="2800" dirty="0"/>
              <a:t>) </a:t>
            </a:r>
          </a:p>
          <a:p>
            <a:r>
              <a:rPr lang="en-US" sz="2800" dirty="0"/>
              <a:t>Basic idea:</a:t>
            </a:r>
          </a:p>
          <a:p>
            <a:pPr lvl="1"/>
            <a:r>
              <a:rPr lang="en-US" dirty="0"/>
              <a:t>Using a Develop branch as pseudo-master</a:t>
            </a:r>
          </a:p>
          <a:p>
            <a:pPr lvl="2"/>
            <a:r>
              <a:rPr lang="en-US" dirty="0"/>
              <a:t>All feature branches merge to the Develop branch (aka Integration branch)</a:t>
            </a:r>
          </a:p>
          <a:p>
            <a:pPr lvl="1"/>
            <a:r>
              <a:rPr lang="en-US" dirty="0"/>
              <a:t>Master branch used only for releases</a:t>
            </a:r>
          </a:p>
          <a:p>
            <a:pPr lvl="2"/>
            <a:r>
              <a:rPr lang="en-US" dirty="0"/>
              <a:t>Using tags to mark the releases</a:t>
            </a:r>
          </a:p>
          <a:p>
            <a:pPr lvl="1"/>
            <a:r>
              <a:rPr lang="en-US" dirty="0"/>
              <a:t>Prepare a release by branching from Develop, when ready merge back to develop, and to master</a:t>
            </a:r>
          </a:p>
          <a:p>
            <a:pPr lvl="1"/>
            <a:r>
              <a:rPr lang="en-US" dirty="0"/>
              <a:t>Have a branch naming convention</a:t>
            </a:r>
          </a:p>
          <a:p>
            <a:pPr lvl="1"/>
            <a:r>
              <a:rPr lang="en-US" dirty="0"/>
              <a:t>Tools exist for enforcing this, e.g. Jakob </a:t>
            </a:r>
            <a:r>
              <a:rPr lang="en-US" dirty="0" err="1"/>
              <a:t>Ehn’s</a:t>
            </a:r>
            <a:r>
              <a:rPr lang="en-US" dirty="0"/>
              <a:t> Visual Studio </a:t>
            </a:r>
            <a:r>
              <a:rPr lang="en-US" dirty="0" err="1"/>
              <a:t>gitflow</a:t>
            </a:r>
            <a:r>
              <a:rPr lang="en-US" dirty="0"/>
              <a:t> extension</a:t>
            </a:r>
          </a:p>
          <a:p>
            <a:pPr lvl="2"/>
            <a:r>
              <a:rPr lang="en-US" dirty="0">
                <a:hlinkClick r:id="rId4">
                  <a:extLst>
                    <a:ext uri="{A12FA001-AC4F-418D-AE19-62706E023703}">
                      <ahyp:hlinkClr xmlns:ahyp="http://schemas.microsoft.com/office/drawing/2018/hyperlinkcolor" val="tx"/>
                    </a:ext>
                  </a:extLst>
                </a:hlinkClick>
              </a:rPr>
              <a:t>https://marketplace.visualstudio.com/items?itemName=vs-publisher-57624.GitFlowforVisualStudio2019</a:t>
            </a:r>
            <a:endParaRPr lang="en-US" dirty="0"/>
          </a:p>
        </p:txBody>
      </p:sp>
      <p:sp>
        <p:nvSpPr>
          <p:cNvPr id="3" name="Title 2">
            <a:extLst>
              <a:ext uri="{FF2B5EF4-FFF2-40B4-BE49-F238E27FC236}">
                <a16:creationId xmlns:a16="http://schemas.microsoft.com/office/drawing/2014/main" id="{8E0BD129-9D1E-4EDB-B903-DD4793BE479C}"/>
              </a:ext>
            </a:extLst>
          </p:cNvPr>
          <p:cNvSpPr>
            <a:spLocks noGrp="1"/>
          </p:cNvSpPr>
          <p:nvPr>
            <p:ph type="title"/>
          </p:nvPr>
        </p:nvSpPr>
        <p:spPr/>
        <p:txBody>
          <a:bodyPr/>
          <a:lstStyle/>
          <a:p>
            <a:pPr algn="ctr"/>
            <a:r>
              <a:rPr lang="en-US" dirty="0" err="1"/>
              <a:t>Gitflow</a:t>
            </a:r>
            <a:endParaRPr lang="en-US" dirty="0"/>
          </a:p>
        </p:txBody>
      </p:sp>
    </p:spTree>
    <p:extLst>
      <p:ext uri="{BB962C8B-B14F-4D97-AF65-F5344CB8AC3E}">
        <p14:creationId xmlns:p14="http://schemas.microsoft.com/office/powerpoint/2010/main" val="40293815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AB908A-B700-4814-9CCC-6252E62F0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139" y="254918"/>
            <a:ext cx="4873625" cy="645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385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7CD0E-5B98-41F7-A22C-8149CDE4F587}"/>
              </a:ext>
            </a:extLst>
          </p:cNvPr>
          <p:cNvSpPr>
            <a:spLocks noGrp="1"/>
          </p:cNvSpPr>
          <p:nvPr>
            <p:ph type="body" sz="quarter" idx="10"/>
          </p:nvPr>
        </p:nvSpPr>
        <p:spPr>
          <a:xfrm>
            <a:off x="200346" y="1765374"/>
            <a:ext cx="11653523" cy="2392706"/>
          </a:xfrm>
        </p:spPr>
        <p:txBody>
          <a:bodyPr/>
          <a:lstStyle/>
          <a:p>
            <a:r>
              <a:rPr lang="en-US" dirty="0"/>
              <a:t>“GitHub flow is a lightweight, branch-based workflow that supports teams and projects where deployments are made regularly.”</a:t>
            </a:r>
          </a:p>
          <a:p>
            <a:r>
              <a:rPr lang="en-US" dirty="0">
                <a:hlinkClick r:id="rId2">
                  <a:extLst>
                    <a:ext uri="{A12FA001-AC4F-418D-AE19-62706E023703}">
                      <ahyp:hlinkClr xmlns:ahyp="http://schemas.microsoft.com/office/drawing/2018/hyperlinkcolor" val="tx"/>
                    </a:ext>
                  </a:extLst>
                </a:hlinkClick>
              </a:rPr>
              <a:t>https://guides.github.com/introduction/flow/</a:t>
            </a:r>
            <a:endParaRPr lang="en-US" dirty="0"/>
          </a:p>
        </p:txBody>
      </p:sp>
      <p:sp>
        <p:nvSpPr>
          <p:cNvPr id="3" name="Title 2">
            <a:extLst>
              <a:ext uri="{FF2B5EF4-FFF2-40B4-BE49-F238E27FC236}">
                <a16:creationId xmlns:a16="http://schemas.microsoft.com/office/drawing/2014/main" id="{ECF2E2F4-2771-4861-82AC-CA7C859E681D}"/>
              </a:ext>
            </a:extLst>
          </p:cNvPr>
          <p:cNvSpPr>
            <a:spLocks noGrp="1"/>
          </p:cNvSpPr>
          <p:nvPr>
            <p:ph type="title"/>
          </p:nvPr>
        </p:nvSpPr>
        <p:spPr/>
        <p:txBody>
          <a:bodyPr/>
          <a:lstStyle/>
          <a:p>
            <a:pPr algn="ctr"/>
            <a:r>
              <a:rPr lang="en-US" dirty="0" err="1"/>
              <a:t>Github</a:t>
            </a:r>
            <a:r>
              <a:rPr lang="en-US" dirty="0"/>
              <a:t> Flow</a:t>
            </a:r>
          </a:p>
        </p:txBody>
      </p:sp>
    </p:spTree>
    <p:extLst>
      <p:ext uri="{BB962C8B-B14F-4D97-AF65-F5344CB8AC3E}">
        <p14:creationId xmlns:p14="http://schemas.microsoft.com/office/powerpoint/2010/main" val="16377219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A8B4D9-E5AF-4049-9CE1-05A9107996C0}"/>
              </a:ext>
            </a:extLst>
          </p:cNvPr>
          <p:cNvSpPr>
            <a:spLocks noGrp="1"/>
          </p:cNvSpPr>
          <p:nvPr>
            <p:ph type="body" sz="quarter" idx="10"/>
          </p:nvPr>
        </p:nvSpPr>
        <p:spPr/>
        <p:txBody>
          <a:bodyPr/>
          <a:lstStyle/>
          <a:p>
            <a:r>
              <a:rPr lang="sv-SE" sz="2000" dirty="0"/>
              <a:t>Trunk based means ”Close to master”</a:t>
            </a:r>
          </a:p>
          <a:p>
            <a:r>
              <a:rPr lang="sv-SE" sz="2000" dirty="0"/>
              <a:t>Use short lived branches, one per TASK</a:t>
            </a:r>
          </a:p>
          <a:p>
            <a:r>
              <a:rPr lang="sv-SE" sz="2000" dirty="0"/>
              <a:t>Topic == Task</a:t>
            </a:r>
          </a:p>
          <a:p>
            <a:r>
              <a:rPr lang="sv-SE" sz="2000" dirty="0"/>
              <a:t>One task &lt;-&gt; One branch</a:t>
            </a:r>
          </a:p>
          <a:p>
            <a:r>
              <a:rPr lang="sv-SE" sz="2000" dirty="0"/>
              <a:t>One developer &lt;-&gt; One branch</a:t>
            </a:r>
          </a:p>
          <a:p>
            <a:endParaRPr lang="sv-SE" sz="2000" dirty="0"/>
          </a:p>
          <a:p>
            <a:endParaRPr lang="sv-SE" sz="2000" dirty="0"/>
          </a:p>
          <a:p>
            <a:endParaRPr lang="sv-SE" sz="2000" dirty="0"/>
          </a:p>
          <a:p>
            <a:r>
              <a:rPr lang="sv-SE" sz="2000" dirty="0"/>
              <a:t>Reduces merge conflicts</a:t>
            </a:r>
          </a:p>
          <a:p>
            <a:endParaRPr lang="sv-SE" sz="2000" dirty="0"/>
          </a:p>
          <a:p>
            <a:r>
              <a:rPr lang="sv-SE" sz="2000" dirty="0"/>
              <a:t>Use Feature flags to ”hide” non-ready features </a:t>
            </a:r>
            <a:endParaRPr lang="en-US" sz="2000" dirty="0"/>
          </a:p>
        </p:txBody>
      </p:sp>
      <p:sp>
        <p:nvSpPr>
          <p:cNvPr id="3" name="Title 2">
            <a:extLst>
              <a:ext uri="{FF2B5EF4-FFF2-40B4-BE49-F238E27FC236}">
                <a16:creationId xmlns:a16="http://schemas.microsoft.com/office/drawing/2014/main" id="{39B8163E-2735-417F-B073-4540BB55C851}"/>
              </a:ext>
            </a:extLst>
          </p:cNvPr>
          <p:cNvSpPr>
            <a:spLocks noGrp="1"/>
          </p:cNvSpPr>
          <p:nvPr>
            <p:ph type="title"/>
          </p:nvPr>
        </p:nvSpPr>
        <p:spPr/>
        <p:txBody>
          <a:bodyPr/>
          <a:lstStyle/>
          <a:p>
            <a:r>
              <a:rPr lang="sv-SE" dirty="0"/>
              <a:t>Trunk based development</a:t>
            </a:r>
            <a:endParaRPr lang="en-US" dirty="0"/>
          </a:p>
        </p:txBody>
      </p:sp>
      <p:pic>
        <p:nvPicPr>
          <p:cNvPr id="4" name="Picture 3">
            <a:extLst>
              <a:ext uri="{FF2B5EF4-FFF2-40B4-BE49-F238E27FC236}">
                <a16:creationId xmlns:a16="http://schemas.microsoft.com/office/drawing/2014/main" id="{4E39B0F9-9B5B-404E-B2FF-E416DD55FF27}"/>
              </a:ext>
            </a:extLst>
          </p:cNvPr>
          <p:cNvPicPr>
            <a:picLocks noChangeAspect="1"/>
          </p:cNvPicPr>
          <p:nvPr/>
        </p:nvPicPr>
        <p:blipFill>
          <a:blip r:embed="rId3"/>
          <a:stretch>
            <a:fillRect/>
          </a:stretch>
        </p:blipFill>
        <p:spPr>
          <a:xfrm>
            <a:off x="5933880" y="1283730"/>
            <a:ext cx="4051508" cy="2235315"/>
          </a:xfrm>
          <a:prstGeom prst="rect">
            <a:avLst/>
          </a:prstGeom>
        </p:spPr>
      </p:pic>
      <p:sp>
        <p:nvSpPr>
          <p:cNvPr id="5" name="TextBox 4">
            <a:extLst>
              <a:ext uri="{FF2B5EF4-FFF2-40B4-BE49-F238E27FC236}">
                <a16:creationId xmlns:a16="http://schemas.microsoft.com/office/drawing/2014/main" id="{49ABD29B-57DC-455A-9FE3-F7FC32B4FB6C}"/>
              </a:ext>
            </a:extLst>
          </p:cNvPr>
          <p:cNvSpPr txBox="1"/>
          <p:nvPr/>
        </p:nvSpPr>
        <p:spPr>
          <a:xfrm>
            <a:off x="5468984" y="3871408"/>
            <a:ext cx="5884816" cy="3594830"/>
          </a:xfrm>
          <a:prstGeom prst="rect">
            <a:avLst/>
          </a:prstGeom>
          <a:noFill/>
        </p:spPr>
        <p:txBody>
          <a:bodyPr wrap="square" lIns="182880" tIns="146304" rIns="182880" bIns="146304" rtlCol="0">
            <a:spAutoFit/>
          </a:bodyPr>
          <a:lstStyle/>
          <a:p>
            <a:pPr>
              <a:lnSpc>
                <a:spcPct val="90000"/>
              </a:lnSpc>
              <a:spcAft>
                <a:spcPts val="600"/>
              </a:spcAft>
            </a:pPr>
            <a:r>
              <a:rPr lang="sv-SE" sz="2400" dirty="0">
                <a:solidFill>
                  <a:schemeClr val="bg1"/>
                </a:solidFill>
              </a:rPr>
              <a:t>See the full video by Edward Thomson here:  </a:t>
            </a:r>
            <a:r>
              <a:rPr lang="en-US" sz="2400" spc="-70" dirty="0">
                <a:solidFill>
                  <a:srgbClr val="FFFF00"/>
                </a:solidFill>
                <a:hlinkClick r:id="rId4">
                  <a:extLst>
                    <a:ext uri="{A12FA001-AC4F-418D-AE19-62706E023703}">
                      <ahyp:hlinkClr xmlns:ahyp="http://schemas.microsoft.com/office/drawing/2018/hyperlinkcolor" val="tx"/>
                    </a:ext>
                  </a:extLst>
                </a:hlinkClick>
              </a:rPr>
              <a:t>https://youtu.be/t_4lLR6F_yk</a:t>
            </a:r>
            <a:endParaRPr lang="en-US" sz="2400" spc="-70" dirty="0">
              <a:solidFill>
                <a:srgbClr val="FFFF00"/>
              </a:solidFill>
            </a:endParaRPr>
          </a:p>
          <a:p>
            <a:pPr>
              <a:lnSpc>
                <a:spcPct val="90000"/>
              </a:lnSpc>
              <a:spcAft>
                <a:spcPts val="600"/>
              </a:spcAft>
            </a:pPr>
            <a:endParaRPr lang="en-US" sz="2400" spc="-70" dirty="0">
              <a:gradFill>
                <a:gsLst>
                  <a:gs pos="2917">
                    <a:schemeClr val="tx1"/>
                  </a:gs>
                  <a:gs pos="30000">
                    <a:schemeClr val="tx1"/>
                  </a:gs>
                </a:gsLst>
                <a:lin ang="5400000" scaled="0"/>
              </a:gradFill>
            </a:endParaRPr>
          </a:p>
          <a:p>
            <a:pPr>
              <a:lnSpc>
                <a:spcPct val="90000"/>
              </a:lnSpc>
              <a:spcAft>
                <a:spcPts val="600"/>
              </a:spcAft>
            </a:pPr>
            <a:r>
              <a:rPr lang="en-US" sz="2400" spc="-70" dirty="0">
                <a:solidFill>
                  <a:schemeClr val="bg1"/>
                </a:solidFill>
              </a:rPr>
              <a:t>Also see </a:t>
            </a:r>
            <a:r>
              <a:rPr lang="en-US" sz="2400" dirty="0">
                <a:solidFill>
                  <a:srgbClr val="FFFF00"/>
                </a:solidFill>
                <a:hlinkClick r:id="rId5">
                  <a:extLst>
                    <a:ext uri="{A12FA001-AC4F-418D-AE19-62706E023703}">
                      <ahyp:hlinkClr xmlns:ahyp="http://schemas.microsoft.com/office/drawing/2018/hyperlinkcolor" val="tx"/>
                    </a:ext>
                  </a:extLst>
                </a:hlinkClick>
              </a:rPr>
              <a:t>https://trunkbaseddevelopment.com/</a:t>
            </a:r>
            <a:r>
              <a:rPr lang="en-US" sz="2400" dirty="0">
                <a:solidFill>
                  <a:srgbClr val="FFFF00"/>
                </a:solidFill>
              </a:rPr>
              <a:t>  and  </a:t>
            </a:r>
            <a:r>
              <a:rPr lang="en-US" sz="2400" dirty="0">
                <a:solidFill>
                  <a:srgbClr val="FFFF00"/>
                </a:solidFill>
                <a:hlinkClick r:id="rId6">
                  <a:extLst>
                    <a:ext uri="{A12FA001-AC4F-418D-AE19-62706E023703}">
                      <ahyp:hlinkClr xmlns:ahyp="http://schemas.microsoft.com/office/drawing/2018/hyperlinkcolor" val="tx"/>
                    </a:ext>
                  </a:extLst>
                </a:hlinkClick>
              </a:rPr>
              <a:t>https://guides.github.com/introduction/flow/</a:t>
            </a:r>
            <a:endParaRPr lang="en-US" sz="2400" dirty="0">
              <a:solidFill>
                <a:srgbClr val="FFFF00"/>
              </a:solidFill>
            </a:endParaRPr>
          </a:p>
          <a:p>
            <a:pPr>
              <a:lnSpc>
                <a:spcPct val="90000"/>
              </a:lnSpc>
              <a:spcAft>
                <a:spcPts val="600"/>
              </a:spcAft>
            </a:pPr>
            <a:r>
              <a:rPr lang="en-US" sz="2400" spc="-7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472821523"/>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DE904-6FE9-4A13-A8CB-1F1E4224B6D2}"/>
              </a:ext>
            </a:extLst>
          </p:cNvPr>
          <p:cNvSpPr>
            <a:spLocks noGrp="1"/>
          </p:cNvSpPr>
          <p:nvPr>
            <p:ph type="title"/>
          </p:nvPr>
        </p:nvSpPr>
        <p:spPr>
          <a:xfrm>
            <a:off x="2816772" y="365125"/>
            <a:ext cx="8537028" cy="1325563"/>
          </a:xfrm>
        </p:spPr>
        <p:txBody>
          <a:bodyPr/>
          <a:lstStyle/>
          <a:p>
            <a:r>
              <a:rPr lang="en-US" dirty="0">
                <a:solidFill>
                  <a:srgbClr val="FFFF00"/>
                </a:solidFill>
              </a:rPr>
              <a:t>Merging tactics</a:t>
            </a:r>
          </a:p>
        </p:txBody>
      </p:sp>
      <p:sp>
        <p:nvSpPr>
          <p:cNvPr id="4" name="TextBox 3">
            <a:extLst>
              <a:ext uri="{FF2B5EF4-FFF2-40B4-BE49-F238E27FC236}">
                <a16:creationId xmlns:a16="http://schemas.microsoft.com/office/drawing/2014/main" id="{ECDE265F-5F59-49B4-917C-781826F35B8A}"/>
              </a:ext>
            </a:extLst>
          </p:cNvPr>
          <p:cNvSpPr txBox="1"/>
          <p:nvPr/>
        </p:nvSpPr>
        <p:spPr>
          <a:xfrm>
            <a:off x="1133605" y="1878904"/>
            <a:ext cx="752188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Scenario:  When working on a branch  X, and you want to merge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bg1"/>
                </a:solidFill>
              </a:rPr>
              <a:t>Start by merging FROM master to your branch X</a:t>
            </a:r>
          </a:p>
          <a:p>
            <a:pPr marL="742950" lvl="1" indent="-285750">
              <a:buFont typeface="Arial" panose="020B0604020202020204" pitchFamily="34" charset="0"/>
              <a:buChar char="•"/>
            </a:pPr>
            <a:r>
              <a:rPr lang="en-US" dirty="0">
                <a:solidFill>
                  <a:schemeClr val="bg1"/>
                </a:solidFill>
              </a:rPr>
              <a:t>That way you get to clean up any merge conflicts before you do the final merge.</a:t>
            </a:r>
          </a:p>
          <a:p>
            <a:pPr marL="742950" lvl="1" indent="-285750">
              <a:buFont typeface="Arial" panose="020B0604020202020204" pitchFamily="34" charset="0"/>
              <a:buChar char="•"/>
            </a:pPr>
            <a:r>
              <a:rPr lang="en-US" dirty="0">
                <a:solidFill>
                  <a:schemeClr val="bg1"/>
                </a:solidFill>
              </a:rPr>
              <a:t>Notice:  This is a requirement when doing Pull Requests!</a:t>
            </a:r>
          </a:p>
          <a:p>
            <a:pPr marL="285750" indent="-285750">
              <a:buFont typeface="Arial" panose="020B0604020202020204" pitchFamily="34" charset="0"/>
              <a:buChar char="•"/>
            </a:pPr>
            <a:r>
              <a:rPr lang="en-US" dirty="0">
                <a:solidFill>
                  <a:schemeClr val="bg1"/>
                </a:solidFill>
              </a:rPr>
              <a:t>If you are unsure about that merge:</a:t>
            </a:r>
          </a:p>
          <a:p>
            <a:pPr marL="742950" lvl="1" indent="-285750">
              <a:buFont typeface="Arial" panose="020B0604020202020204" pitchFamily="34" charset="0"/>
              <a:buChar char="•"/>
            </a:pPr>
            <a:r>
              <a:rPr lang="en-US" dirty="0">
                <a:solidFill>
                  <a:schemeClr val="bg1"/>
                </a:solidFill>
              </a:rPr>
              <a:t>Create a merge branch from your branch:  </a:t>
            </a:r>
            <a:r>
              <a:rPr lang="en-US" dirty="0" err="1">
                <a:solidFill>
                  <a:schemeClr val="bg1"/>
                </a:solidFill>
              </a:rPr>
              <a:t>Xmerge</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Merge from master to </a:t>
            </a:r>
            <a:r>
              <a:rPr lang="en-US" dirty="0" err="1">
                <a:solidFill>
                  <a:schemeClr val="bg1"/>
                </a:solidFill>
              </a:rPr>
              <a:t>Xmerge</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Fix conflicts, and if happy:</a:t>
            </a:r>
          </a:p>
          <a:p>
            <a:pPr marL="742950" lvl="1" indent="-285750">
              <a:buFont typeface="Arial" panose="020B0604020202020204" pitchFamily="34" charset="0"/>
              <a:buChar char="•"/>
            </a:pPr>
            <a:r>
              <a:rPr lang="en-US" dirty="0">
                <a:solidFill>
                  <a:schemeClr val="bg1"/>
                </a:solidFill>
              </a:rPr>
              <a:t>Merge </a:t>
            </a:r>
            <a:r>
              <a:rPr lang="en-US" dirty="0" err="1">
                <a:solidFill>
                  <a:schemeClr val="bg1"/>
                </a:solidFill>
              </a:rPr>
              <a:t>Xmerge</a:t>
            </a:r>
            <a:r>
              <a:rPr lang="en-US" dirty="0">
                <a:solidFill>
                  <a:schemeClr val="bg1"/>
                </a:solidFill>
              </a:rPr>
              <a:t> into X</a:t>
            </a:r>
          </a:p>
          <a:p>
            <a:pPr marL="1200150" lvl="2" indent="-285750">
              <a:buFont typeface="Arial" panose="020B0604020202020204" pitchFamily="34" charset="0"/>
              <a:buChar char="•"/>
            </a:pPr>
            <a:r>
              <a:rPr lang="en-US" dirty="0">
                <a:solidFill>
                  <a:schemeClr val="bg1"/>
                </a:solidFill>
              </a:rPr>
              <a:t>This will then be a forward merge</a:t>
            </a:r>
          </a:p>
          <a:p>
            <a:pPr marL="285750" indent="-285750">
              <a:buFont typeface="Arial" panose="020B0604020202020204" pitchFamily="34" charset="0"/>
              <a:buChar char="•"/>
            </a:pPr>
            <a:r>
              <a:rPr lang="en-US" dirty="0">
                <a:solidFill>
                  <a:schemeClr val="bg1"/>
                </a:solidFill>
              </a:rPr>
              <a:t>Finally merge to master</a:t>
            </a:r>
          </a:p>
          <a:p>
            <a:pPr marL="742950" lvl="1" indent="-285750">
              <a:buFont typeface="Arial" panose="020B0604020202020204" pitchFamily="34" charset="0"/>
              <a:buChar char="•"/>
            </a:pPr>
            <a:r>
              <a:rPr lang="en-US" dirty="0">
                <a:solidFill>
                  <a:schemeClr val="bg1"/>
                </a:solidFill>
              </a:rPr>
              <a:t>And now there should be no conflicts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C88CAA20-803B-4255-8302-8F88431F8FB1}"/>
              </a:ext>
            </a:extLst>
          </p:cNvPr>
          <p:cNvSpPr/>
          <p:nvPr/>
        </p:nvSpPr>
        <p:spPr>
          <a:xfrm>
            <a:off x="838200" y="1685433"/>
            <a:ext cx="7859110" cy="44788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1987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02E342-0575-4C29-9B32-0991269A6D44}"/>
              </a:ext>
            </a:extLst>
          </p:cNvPr>
          <p:cNvSpPr>
            <a:spLocks noGrp="1"/>
          </p:cNvSpPr>
          <p:nvPr>
            <p:ph type="body" sz="quarter" idx="10"/>
          </p:nvPr>
        </p:nvSpPr>
        <p:spPr>
          <a:xfrm>
            <a:off x="269239" y="1189177"/>
            <a:ext cx="11653523" cy="635367"/>
          </a:xfrm>
        </p:spPr>
        <p:txBody>
          <a:bodyPr/>
          <a:lstStyle/>
          <a:p>
            <a:r>
              <a:rPr lang="en-US" dirty="0"/>
              <a:t>Exercise 2.1</a:t>
            </a:r>
          </a:p>
        </p:txBody>
      </p:sp>
    </p:spTree>
    <p:extLst>
      <p:ext uri="{BB962C8B-B14F-4D97-AF65-F5344CB8AC3E}">
        <p14:creationId xmlns:p14="http://schemas.microsoft.com/office/powerpoint/2010/main" val="12935872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D97C93-32CD-49AB-B911-ABFE545F8032}"/>
              </a:ext>
            </a:extLst>
          </p:cNvPr>
          <p:cNvSpPr>
            <a:spLocks noGrp="1"/>
          </p:cNvSpPr>
          <p:nvPr>
            <p:ph type="body" sz="quarter" idx="10"/>
          </p:nvPr>
        </p:nvSpPr>
        <p:spPr>
          <a:xfrm>
            <a:off x="2745000" y="2977091"/>
            <a:ext cx="5175121" cy="635367"/>
          </a:xfrm>
        </p:spPr>
        <p:txBody>
          <a:bodyPr/>
          <a:lstStyle/>
          <a:p>
            <a:r>
              <a:rPr lang="en-US" dirty="0"/>
              <a:t>Do no work in master</a:t>
            </a:r>
          </a:p>
        </p:txBody>
      </p:sp>
      <p:sp>
        <p:nvSpPr>
          <p:cNvPr id="3" name="Title 2">
            <a:extLst>
              <a:ext uri="{FF2B5EF4-FFF2-40B4-BE49-F238E27FC236}">
                <a16:creationId xmlns:a16="http://schemas.microsoft.com/office/drawing/2014/main" id="{4495429C-3AD2-4471-B35F-046372F930E5}"/>
              </a:ext>
            </a:extLst>
          </p:cNvPr>
          <p:cNvSpPr>
            <a:spLocks noGrp="1"/>
          </p:cNvSpPr>
          <p:nvPr>
            <p:ph type="title"/>
          </p:nvPr>
        </p:nvSpPr>
        <p:spPr>
          <a:xfrm>
            <a:off x="3481552" y="643649"/>
            <a:ext cx="4091152" cy="1325563"/>
          </a:xfrm>
        </p:spPr>
        <p:txBody>
          <a:bodyPr/>
          <a:lstStyle/>
          <a:p>
            <a:r>
              <a:rPr lang="en-US" dirty="0"/>
              <a:t>Branch advice</a:t>
            </a:r>
          </a:p>
        </p:txBody>
      </p:sp>
      <p:pic>
        <p:nvPicPr>
          <p:cNvPr id="5" name="Picture 4" descr="A close up of a logo&#10;&#10;Description automatically generated">
            <a:extLst>
              <a:ext uri="{FF2B5EF4-FFF2-40B4-BE49-F238E27FC236}">
                <a16:creationId xmlns:a16="http://schemas.microsoft.com/office/drawing/2014/main" id="{1D32C372-EC7C-4F88-BAEB-EAE50E2E9A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52881" y="3569918"/>
            <a:ext cx="3513515" cy="3062614"/>
          </a:xfrm>
          <a:prstGeom prst="rect">
            <a:avLst/>
          </a:prstGeom>
        </p:spPr>
      </p:pic>
      <p:sp>
        <p:nvSpPr>
          <p:cNvPr id="6" name="Text Placeholder 1">
            <a:extLst>
              <a:ext uri="{FF2B5EF4-FFF2-40B4-BE49-F238E27FC236}">
                <a16:creationId xmlns:a16="http://schemas.microsoft.com/office/drawing/2014/main" id="{A607BA25-A51C-4E54-A5ED-E4D7FC8D8652}"/>
              </a:ext>
            </a:extLst>
          </p:cNvPr>
          <p:cNvSpPr txBox="1">
            <a:spLocks/>
          </p:cNvSpPr>
          <p:nvPr/>
        </p:nvSpPr>
        <p:spPr>
          <a:xfrm>
            <a:off x="2828506" y="2045310"/>
            <a:ext cx="5175121" cy="635367"/>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92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a good habit by:</a:t>
            </a:r>
          </a:p>
        </p:txBody>
      </p:sp>
    </p:spTree>
    <p:extLst>
      <p:ext uri="{BB962C8B-B14F-4D97-AF65-F5344CB8AC3E}">
        <p14:creationId xmlns:p14="http://schemas.microsoft.com/office/powerpoint/2010/main" val="844039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05F1A7-B3CD-405C-A884-28CB476D4115}"/>
              </a:ext>
            </a:extLst>
          </p:cNvPr>
          <p:cNvSpPr/>
          <p:nvPr/>
        </p:nvSpPr>
        <p:spPr>
          <a:xfrm>
            <a:off x="5602014" y="399393"/>
            <a:ext cx="446689" cy="5933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7F35C952-C162-4AC7-AA17-1464238B280B}"/>
              </a:ext>
            </a:extLst>
          </p:cNvPr>
          <p:cNvSpPr txBox="1"/>
          <p:nvPr/>
        </p:nvSpPr>
        <p:spPr>
          <a:xfrm>
            <a:off x="1219200" y="399393"/>
            <a:ext cx="2969172" cy="369332"/>
          </a:xfrm>
          <a:prstGeom prst="rect">
            <a:avLst/>
          </a:prstGeom>
          <a:noFill/>
        </p:spPr>
        <p:txBody>
          <a:bodyPr wrap="square" rtlCol="0">
            <a:spAutoFit/>
          </a:bodyPr>
          <a:lstStyle/>
          <a:p>
            <a:r>
              <a:rPr lang="en-US" dirty="0"/>
              <a:t>Local</a:t>
            </a:r>
          </a:p>
        </p:txBody>
      </p:sp>
      <p:sp>
        <p:nvSpPr>
          <p:cNvPr id="6" name="TextBox 5">
            <a:extLst>
              <a:ext uri="{FF2B5EF4-FFF2-40B4-BE49-F238E27FC236}">
                <a16:creationId xmlns:a16="http://schemas.microsoft.com/office/drawing/2014/main" id="{DE5927AE-2442-44BB-B4D1-04711BC5989B}"/>
              </a:ext>
            </a:extLst>
          </p:cNvPr>
          <p:cNvSpPr txBox="1"/>
          <p:nvPr/>
        </p:nvSpPr>
        <p:spPr>
          <a:xfrm>
            <a:off x="7041931" y="399393"/>
            <a:ext cx="2969172" cy="369332"/>
          </a:xfrm>
          <a:prstGeom prst="rect">
            <a:avLst/>
          </a:prstGeom>
          <a:noFill/>
        </p:spPr>
        <p:txBody>
          <a:bodyPr wrap="square" rtlCol="0">
            <a:spAutoFit/>
          </a:bodyPr>
          <a:lstStyle/>
          <a:p>
            <a:r>
              <a:rPr lang="en-US" dirty="0"/>
              <a:t>Remote</a:t>
            </a:r>
          </a:p>
        </p:txBody>
      </p:sp>
      <p:sp>
        <p:nvSpPr>
          <p:cNvPr id="7" name="Rectangle 6">
            <a:extLst>
              <a:ext uri="{FF2B5EF4-FFF2-40B4-BE49-F238E27FC236}">
                <a16:creationId xmlns:a16="http://schemas.microsoft.com/office/drawing/2014/main" id="{2956403F-9AE1-40C6-9E68-5AD61CB69D41}"/>
              </a:ext>
            </a:extLst>
          </p:cNvPr>
          <p:cNvSpPr/>
          <p:nvPr/>
        </p:nvSpPr>
        <p:spPr>
          <a:xfrm>
            <a:off x="1219200" y="1196233"/>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a:t>
            </a:r>
            <a:r>
              <a:rPr lang="en-US" dirty="0" err="1"/>
              <a:t>init</a:t>
            </a:r>
            <a:endParaRPr lang="en-US" dirty="0"/>
          </a:p>
          <a:p>
            <a:pPr algn="ctr"/>
            <a:r>
              <a:rPr lang="en-US" dirty="0"/>
              <a:t>(do some work)</a:t>
            </a:r>
          </a:p>
        </p:txBody>
      </p:sp>
      <p:sp>
        <p:nvSpPr>
          <p:cNvPr id="8" name="Rectangle 7">
            <a:extLst>
              <a:ext uri="{FF2B5EF4-FFF2-40B4-BE49-F238E27FC236}">
                <a16:creationId xmlns:a16="http://schemas.microsoft.com/office/drawing/2014/main" id="{E000323A-53CE-49C5-BF01-88935B96DB56}"/>
              </a:ext>
            </a:extLst>
          </p:cNvPr>
          <p:cNvSpPr/>
          <p:nvPr/>
        </p:nvSpPr>
        <p:spPr>
          <a:xfrm>
            <a:off x="1219200" y="2552696"/>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clone</a:t>
            </a:r>
          </a:p>
        </p:txBody>
      </p:sp>
      <p:sp>
        <p:nvSpPr>
          <p:cNvPr id="9" name="Rectangle 8">
            <a:extLst>
              <a:ext uri="{FF2B5EF4-FFF2-40B4-BE49-F238E27FC236}">
                <a16:creationId xmlns:a16="http://schemas.microsoft.com/office/drawing/2014/main" id="{3F59607B-E2C0-45E6-A62F-320106223D68}"/>
              </a:ext>
            </a:extLst>
          </p:cNvPr>
          <p:cNvSpPr/>
          <p:nvPr/>
        </p:nvSpPr>
        <p:spPr>
          <a:xfrm>
            <a:off x="7155457" y="1196234"/>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create uninitialized</a:t>
            </a:r>
          </a:p>
        </p:txBody>
      </p:sp>
      <p:sp>
        <p:nvSpPr>
          <p:cNvPr id="10" name="Rectangle 9">
            <a:extLst>
              <a:ext uri="{FF2B5EF4-FFF2-40B4-BE49-F238E27FC236}">
                <a16:creationId xmlns:a16="http://schemas.microsoft.com/office/drawing/2014/main" id="{FF18F75A-4BD5-474B-8A08-9A35B077FF61}"/>
              </a:ext>
            </a:extLst>
          </p:cNvPr>
          <p:cNvSpPr/>
          <p:nvPr/>
        </p:nvSpPr>
        <p:spPr>
          <a:xfrm>
            <a:off x="7098298" y="2552697"/>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create initialized</a:t>
            </a:r>
          </a:p>
          <a:p>
            <a:pPr algn="ctr"/>
            <a:r>
              <a:rPr lang="en-US" dirty="0"/>
              <a:t>(or existing repo)</a:t>
            </a:r>
          </a:p>
        </p:txBody>
      </p:sp>
      <p:sp>
        <p:nvSpPr>
          <p:cNvPr id="12" name="Arrow: Right 11">
            <a:extLst>
              <a:ext uri="{FF2B5EF4-FFF2-40B4-BE49-F238E27FC236}">
                <a16:creationId xmlns:a16="http://schemas.microsoft.com/office/drawing/2014/main" id="{B5DC3D4C-B25B-4CB8-AF10-85C3970AA560}"/>
              </a:ext>
            </a:extLst>
          </p:cNvPr>
          <p:cNvSpPr/>
          <p:nvPr/>
        </p:nvSpPr>
        <p:spPr>
          <a:xfrm>
            <a:off x="3187874" y="1431095"/>
            <a:ext cx="3967583" cy="2880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Git push -u</a:t>
            </a:r>
          </a:p>
        </p:txBody>
      </p:sp>
      <p:sp>
        <p:nvSpPr>
          <p:cNvPr id="14" name="Arrow: Left 13">
            <a:extLst>
              <a:ext uri="{FF2B5EF4-FFF2-40B4-BE49-F238E27FC236}">
                <a16:creationId xmlns:a16="http://schemas.microsoft.com/office/drawing/2014/main" id="{1ADA4A37-E049-4645-B764-48132190EEC5}"/>
              </a:ext>
            </a:extLst>
          </p:cNvPr>
          <p:cNvSpPr/>
          <p:nvPr/>
        </p:nvSpPr>
        <p:spPr>
          <a:xfrm>
            <a:off x="3187874" y="2813657"/>
            <a:ext cx="3910424" cy="288099"/>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Git clone</a:t>
            </a:r>
          </a:p>
        </p:txBody>
      </p:sp>
      <p:sp>
        <p:nvSpPr>
          <p:cNvPr id="15" name="Rectangle 14">
            <a:extLst>
              <a:ext uri="{FF2B5EF4-FFF2-40B4-BE49-F238E27FC236}">
                <a16:creationId xmlns:a16="http://schemas.microsoft.com/office/drawing/2014/main" id="{0DB405F7-3832-46B1-9966-0D098FB8FF69}"/>
              </a:ext>
            </a:extLst>
          </p:cNvPr>
          <p:cNvSpPr/>
          <p:nvPr/>
        </p:nvSpPr>
        <p:spPr>
          <a:xfrm>
            <a:off x="7098298" y="4025024"/>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create initialized</a:t>
            </a:r>
          </a:p>
          <a:p>
            <a:pPr algn="ctr"/>
            <a:r>
              <a:rPr lang="en-US" dirty="0"/>
              <a:t>(e.g. inadvertent)</a:t>
            </a:r>
          </a:p>
        </p:txBody>
      </p:sp>
      <p:sp>
        <p:nvSpPr>
          <p:cNvPr id="16" name="Rectangle 15">
            <a:extLst>
              <a:ext uri="{FF2B5EF4-FFF2-40B4-BE49-F238E27FC236}">
                <a16:creationId xmlns:a16="http://schemas.microsoft.com/office/drawing/2014/main" id="{C8B421DC-9043-4B08-BB67-8F2B105A9601}"/>
              </a:ext>
            </a:extLst>
          </p:cNvPr>
          <p:cNvSpPr/>
          <p:nvPr/>
        </p:nvSpPr>
        <p:spPr>
          <a:xfrm>
            <a:off x="1219200" y="4026071"/>
            <a:ext cx="1968674" cy="75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a:t>
            </a:r>
            <a:r>
              <a:rPr lang="en-US" dirty="0" err="1"/>
              <a:t>init</a:t>
            </a:r>
            <a:endParaRPr lang="en-US" dirty="0"/>
          </a:p>
          <a:p>
            <a:pPr algn="ctr"/>
            <a:r>
              <a:rPr lang="en-US" dirty="0"/>
              <a:t>(do some work)</a:t>
            </a:r>
          </a:p>
        </p:txBody>
      </p:sp>
      <p:sp>
        <p:nvSpPr>
          <p:cNvPr id="17" name="Speech Bubble: Oval 16">
            <a:extLst>
              <a:ext uri="{FF2B5EF4-FFF2-40B4-BE49-F238E27FC236}">
                <a16:creationId xmlns:a16="http://schemas.microsoft.com/office/drawing/2014/main" id="{C64EDEC3-9C07-4F61-A3D2-46E77BC576F5}"/>
              </a:ext>
            </a:extLst>
          </p:cNvPr>
          <p:cNvSpPr/>
          <p:nvPr/>
        </p:nvSpPr>
        <p:spPr>
          <a:xfrm>
            <a:off x="3607496" y="50104"/>
            <a:ext cx="2799567" cy="895611"/>
          </a:xfrm>
          <a:prstGeom prst="wedgeEllipseCallout">
            <a:avLst>
              <a:gd name="adj1" fmla="val -52143"/>
              <a:gd name="adj2" fmla="val 12072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remote add origin &lt;</a:t>
            </a:r>
            <a:r>
              <a:rPr lang="en-US" dirty="0" err="1"/>
              <a:t>url</a:t>
            </a:r>
            <a:r>
              <a:rPr lang="en-US" dirty="0"/>
              <a:t>&gt;</a:t>
            </a:r>
          </a:p>
        </p:txBody>
      </p:sp>
      <p:sp>
        <p:nvSpPr>
          <p:cNvPr id="18" name="Arrow: Left-Right 17">
            <a:extLst>
              <a:ext uri="{FF2B5EF4-FFF2-40B4-BE49-F238E27FC236}">
                <a16:creationId xmlns:a16="http://schemas.microsoft.com/office/drawing/2014/main" id="{DA7ACC3D-22DA-486D-8346-8217B8E3BEF5}"/>
              </a:ext>
            </a:extLst>
          </p:cNvPr>
          <p:cNvSpPr/>
          <p:nvPr/>
        </p:nvSpPr>
        <p:spPr>
          <a:xfrm>
            <a:off x="3187874" y="4315216"/>
            <a:ext cx="3854057" cy="225469"/>
          </a:xfrm>
          <a:prstGeom prst="lef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249ED1A-2B9B-4609-A024-4410882AADCB}"/>
              </a:ext>
            </a:extLst>
          </p:cNvPr>
          <p:cNvSpPr txBox="1"/>
          <p:nvPr/>
        </p:nvSpPr>
        <p:spPr>
          <a:xfrm>
            <a:off x="9832932" y="1196233"/>
            <a:ext cx="2123161" cy="923330"/>
          </a:xfrm>
          <a:prstGeom prst="rect">
            <a:avLst/>
          </a:prstGeom>
          <a:noFill/>
        </p:spPr>
        <p:txBody>
          <a:bodyPr wrap="square" rtlCol="0">
            <a:spAutoFit/>
          </a:bodyPr>
          <a:lstStyle/>
          <a:p>
            <a:r>
              <a:rPr lang="en-US" dirty="0"/>
              <a:t>When you start something new, start locally</a:t>
            </a:r>
          </a:p>
        </p:txBody>
      </p:sp>
      <p:sp>
        <p:nvSpPr>
          <p:cNvPr id="20" name="TextBox 19">
            <a:extLst>
              <a:ext uri="{FF2B5EF4-FFF2-40B4-BE49-F238E27FC236}">
                <a16:creationId xmlns:a16="http://schemas.microsoft.com/office/drawing/2014/main" id="{69C2A5EB-C6D2-4AFD-9AF6-750C8B6FF048}"/>
              </a:ext>
            </a:extLst>
          </p:cNvPr>
          <p:cNvSpPr txBox="1"/>
          <p:nvPr/>
        </p:nvSpPr>
        <p:spPr>
          <a:xfrm>
            <a:off x="9789090" y="2634540"/>
            <a:ext cx="2123161" cy="646331"/>
          </a:xfrm>
          <a:prstGeom prst="rect">
            <a:avLst/>
          </a:prstGeom>
          <a:noFill/>
        </p:spPr>
        <p:txBody>
          <a:bodyPr wrap="square" rtlCol="0">
            <a:spAutoFit/>
          </a:bodyPr>
          <a:lstStyle/>
          <a:p>
            <a:r>
              <a:rPr lang="en-US" dirty="0"/>
              <a:t>When there already exist something</a:t>
            </a:r>
          </a:p>
        </p:txBody>
      </p:sp>
      <p:sp>
        <p:nvSpPr>
          <p:cNvPr id="21" name="Arrow: Left 20">
            <a:extLst>
              <a:ext uri="{FF2B5EF4-FFF2-40B4-BE49-F238E27FC236}">
                <a16:creationId xmlns:a16="http://schemas.microsoft.com/office/drawing/2014/main" id="{08931DCB-5F9F-4A81-8165-95F41E84B192}"/>
              </a:ext>
            </a:extLst>
          </p:cNvPr>
          <p:cNvSpPr/>
          <p:nvPr/>
        </p:nvSpPr>
        <p:spPr>
          <a:xfrm rot="840073">
            <a:off x="3123111" y="3575941"/>
            <a:ext cx="4028491" cy="288099"/>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208B72-0E3B-4083-A306-9BF139DF9B00}"/>
              </a:ext>
            </a:extLst>
          </p:cNvPr>
          <p:cNvSpPr txBox="1"/>
          <p:nvPr/>
        </p:nvSpPr>
        <p:spPr>
          <a:xfrm>
            <a:off x="9709759" y="4025024"/>
            <a:ext cx="2123161" cy="646331"/>
          </a:xfrm>
          <a:prstGeom prst="rect">
            <a:avLst/>
          </a:prstGeom>
          <a:noFill/>
        </p:spPr>
        <p:txBody>
          <a:bodyPr wrap="square" rtlCol="0">
            <a:spAutoFit/>
          </a:bodyPr>
          <a:lstStyle/>
          <a:p>
            <a:r>
              <a:rPr lang="en-US" dirty="0"/>
              <a:t>When you just missed a bit</a:t>
            </a:r>
          </a:p>
        </p:txBody>
      </p:sp>
      <p:sp>
        <p:nvSpPr>
          <p:cNvPr id="23" name="Arrow: Left 22">
            <a:extLst>
              <a:ext uri="{FF2B5EF4-FFF2-40B4-BE49-F238E27FC236}">
                <a16:creationId xmlns:a16="http://schemas.microsoft.com/office/drawing/2014/main" id="{BE8A325E-2470-429E-AF72-CBE0E6DD6181}"/>
              </a:ext>
            </a:extLst>
          </p:cNvPr>
          <p:cNvSpPr/>
          <p:nvPr/>
        </p:nvSpPr>
        <p:spPr>
          <a:xfrm rot="8868093">
            <a:off x="2853309" y="2851314"/>
            <a:ext cx="4616024" cy="288099"/>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Oval 23">
            <a:extLst>
              <a:ext uri="{FF2B5EF4-FFF2-40B4-BE49-F238E27FC236}">
                <a16:creationId xmlns:a16="http://schemas.microsoft.com/office/drawing/2014/main" id="{20B66EEF-18E2-4369-9D0C-2301953C8A0C}"/>
              </a:ext>
            </a:extLst>
          </p:cNvPr>
          <p:cNvSpPr/>
          <p:nvPr/>
        </p:nvSpPr>
        <p:spPr>
          <a:xfrm>
            <a:off x="3532340" y="5486400"/>
            <a:ext cx="3889331" cy="1560585"/>
          </a:xfrm>
          <a:prstGeom prst="wedgeEllipseCallout">
            <a:avLst>
              <a:gd name="adj1" fmla="val -56743"/>
              <a:gd name="adj2" fmla="val -11889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 origin master - -allow-unrelated-history</a:t>
            </a:r>
          </a:p>
        </p:txBody>
      </p:sp>
    </p:spTree>
    <p:extLst>
      <p:ext uri="{BB962C8B-B14F-4D97-AF65-F5344CB8AC3E}">
        <p14:creationId xmlns:p14="http://schemas.microsoft.com/office/powerpoint/2010/main" val="3944848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21" grpId="0" animBg="1"/>
      <p:bldP spid="22" grpId="0"/>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B6F19E-249C-44E9-ABC5-2644AB8B9CB4}"/>
              </a:ext>
            </a:extLst>
          </p:cNvPr>
          <p:cNvSpPr>
            <a:spLocks noGrp="1"/>
          </p:cNvSpPr>
          <p:nvPr>
            <p:ph type="title"/>
          </p:nvPr>
        </p:nvSpPr>
        <p:spPr>
          <a:xfrm>
            <a:off x="948203" y="523255"/>
            <a:ext cx="10515600" cy="1325563"/>
          </a:xfrm>
        </p:spPr>
        <p:txBody>
          <a:bodyPr/>
          <a:lstStyle/>
          <a:p>
            <a:r>
              <a:rPr lang="en-US" dirty="0"/>
              <a:t>What is a git branch ?</a:t>
            </a:r>
          </a:p>
        </p:txBody>
      </p:sp>
      <p:sp>
        <p:nvSpPr>
          <p:cNvPr id="2" name="TextBox 1">
            <a:extLst>
              <a:ext uri="{FF2B5EF4-FFF2-40B4-BE49-F238E27FC236}">
                <a16:creationId xmlns:a16="http://schemas.microsoft.com/office/drawing/2014/main" id="{6822C37C-2452-4581-AFCB-E824B3521113}"/>
              </a:ext>
            </a:extLst>
          </p:cNvPr>
          <p:cNvSpPr txBox="1"/>
          <p:nvPr/>
        </p:nvSpPr>
        <p:spPr>
          <a:xfrm>
            <a:off x="2076307" y="1848818"/>
            <a:ext cx="6641431" cy="584775"/>
          </a:xfrm>
          <a:prstGeom prst="rect">
            <a:avLst/>
          </a:prstGeom>
          <a:noFill/>
        </p:spPr>
        <p:txBody>
          <a:bodyPr wrap="square" rtlCol="0">
            <a:spAutoFit/>
          </a:bodyPr>
          <a:lstStyle/>
          <a:p>
            <a:r>
              <a:rPr lang="en-US" sz="3200" dirty="0">
                <a:solidFill>
                  <a:schemeClr val="bg1"/>
                </a:solidFill>
              </a:rPr>
              <a:t>A pointer to a commit</a:t>
            </a:r>
          </a:p>
        </p:txBody>
      </p:sp>
      <p:sp>
        <p:nvSpPr>
          <p:cNvPr id="4" name="Rectangle 3">
            <a:extLst>
              <a:ext uri="{FF2B5EF4-FFF2-40B4-BE49-F238E27FC236}">
                <a16:creationId xmlns:a16="http://schemas.microsoft.com/office/drawing/2014/main" id="{B43006E4-57FF-4CDD-B5C9-50CBFC2BD853}"/>
              </a:ext>
            </a:extLst>
          </p:cNvPr>
          <p:cNvSpPr/>
          <p:nvPr/>
        </p:nvSpPr>
        <p:spPr>
          <a:xfrm>
            <a:off x="1030684" y="2989715"/>
            <a:ext cx="4315925" cy="769441"/>
          </a:xfrm>
          <a:prstGeom prst="rect">
            <a:avLst/>
          </a:prstGeom>
        </p:spPr>
        <p:txBody>
          <a:bodyPr wrap="none">
            <a:spAutoFit/>
          </a:bodyPr>
          <a:lstStyle/>
          <a:p>
            <a:r>
              <a:rPr lang="en-US" sz="4400" dirty="0">
                <a:solidFill>
                  <a:schemeClr val="bg1"/>
                </a:solidFill>
              </a:rPr>
              <a:t>What is a git Tag ?</a:t>
            </a:r>
          </a:p>
        </p:txBody>
      </p:sp>
      <p:sp>
        <p:nvSpPr>
          <p:cNvPr id="5" name="TextBox 4">
            <a:extLst>
              <a:ext uri="{FF2B5EF4-FFF2-40B4-BE49-F238E27FC236}">
                <a16:creationId xmlns:a16="http://schemas.microsoft.com/office/drawing/2014/main" id="{B60B1735-D33B-4B49-A690-C0696D9DE76F}"/>
              </a:ext>
            </a:extLst>
          </p:cNvPr>
          <p:cNvSpPr txBox="1"/>
          <p:nvPr/>
        </p:nvSpPr>
        <p:spPr>
          <a:xfrm>
            <a:off x="2025893" y="4022890"/>
            <a:ext cx="6641431" cy="584775"/>
          </a:xfrm>
          <a:prstGeom prst="rect">
            <a:avLst/>
          </a:prstGeom>
          <a:noFill/>
        </p:spPr>
        <p:txBody>
          <a:bodyPr wrap="square" rtlCol="0">
            <a:spAutoFit/>
          </a:bodyPr>
          <a:lstStyle/>
          <a:p>
            <a:r>
              <a:rPr lang="en-US" sz="3200" dirty="0">
                <a:solidFill>
                  <a:schemeClr val="bg1"/>
                </a:solidFill>
              </a:rPr>
              <a:t>A pointer to a commit</a:t>
            </a:r>
          </a:p>
        </p:txBody>
      </p:sp>
      <p:sp>
        <p:nvSpPr>
          <p:cNvPr id="7" name="Rectangle 6">
            <a:extLst>
              <a:ext uri="{FF2B5EF4-FFF2-40B4-BE49-F238E27FC236}">
                <a16:creationId xmlns:a16="http://schemas.microsoft.com/office/drawing/2014/main" id="{F0B58486-3DAD-407F-8E58-4A2233DAE92D}"/>
              </a:ext>
            </a:extLst>
          </p:cNvPr>
          <p:cNvSpPr/>
          <p:nvPr/>
        </p:nvSpPr>
        <p:spPr>
          <a:xfrm>
            <a:off x="348529" y="4861415"/>
            <a:ext cx="11494942" cy="707886"/>
          </a:xfrm>
          <a:prstGeom prst="rect">
            <a:avLst/>
          </a:prstGeom>
        </p:spPr>
        <p:txBody>
          <a:bodyPr wrap="none">
            <a:spAutoFit/>
          </a:bodyPr>
          <a:lstStyle/>
          <a:p>
            <a:r>
              <a:rPr lang="en-US" sz="4000" dirty="0">
                <a:solidFill>
                  <a:schemeClr val="bg1"/>
                </a:solidFill>
              </a:rPr>
              <a:t>So what is the difference between a Tag and a branch?</a:t>
            </a:r>
          </a:p>
        </p:txBody>
      </p:sp>
      <p:sp>
        <p:nvSpPr>
          <p:cNvPr id="8" name="TextBox 7">
            <a:extLst>
              <a:ext uri="{FF2B5EF4-FFF2-40B4-BE49-F238E27FC236}">
                <a16:creationId xmlns:a16="http://schemas.microsoft.com/office/drawing/2014/main" id="{E1F10087-E491-4F06-AD7B-223D8966E7D2}"/>
              </a:ext>
            </a:extLst>
          </p:cNvPr>
          <p:cNvSpPr txBox="1"/>
          <p:nvPr/>
        </p:nvSpPr>
        <p:spPr>
          <a:xfrm>
            <a:off x="775755" y="5749970"/>
            <a:ext cx="10802062" cy="584775"/>
          </a:xfrm>
          <a:prstGeom prst="rect">
            <a:avLst/>
          </a:prstGeom>
          <a:noFill/>
        </p:spPr>
        <p:txBody>
          <a:bodyPr wrap="square" rtlCol="0">
            <a:spAutoFit/>
          </a:bodyPr>
          <a:lstStyle/>
          <a:p>
            <a:r>
              <a:rPr lang="en-US" sz="3200" b="1" dirty="0">
                <a:solidFill>
                  <a:srgbClr val="FF0000"/>
                </a:solidFill>
              </a:rPr>
              <a:t>A branch can move (with the commits),  a tag doesn’t move</a:t>
            </a:r>
          </a:p>
        </p:txBody>
      </p:sp>
    </p:spTree>
    <p:extLst>
      <p:ext uri="{BB962C8B-B14F-4D97-AF65-F5344CB8AC3E}">
        <p14:creationId xmlns:p14="http://schemas.microsoft.com/office/powerpoint/2010/main" val="45340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607A4-FE48-4F1B-8E8D-F2774BC90589}"/>
              </a:ext>
            </a:extLst>
          </p:cNvPr>
          <p:cNvSpPr>
            <a:spLocks noGrp="1"/>
          </p:cNvSpPr>
          <p:nvPr>
            <p:ph type="body" sz="quarter" idx="10"/>
          </p:nvPr>
        </p:nvSpPr>
        <p:spPr>
          <a:xfrm>
            <a:off x="363832" y="2571288"/>
            <a:ext cx="11653523" cy="590931"/>
          </a:xfrm>
        </p:spPr>
        <p:txBody>
          <a:bodyPr/>
          <a:lstStyle/>
          <a:p>
            <a:pPr marL="0" indent="0">
              <a:buNone/>
            </a:pPr>
            <a:r>
              <a:rPr lang="en-US" sz="3600" dirty="0"/>
              <a:t>Let us look at how branches and merges affects the repo</a:t>
            </a:r>
          </a:p>
        </p:txBody>
      </p:sp>
    </p:spTree>
    <p:extLst>
      <p:ext uri="{BB962C8B-B14F-4D97-AF65-F5344CB8AC3E}">
        <p14:creationId xmlns:p14="http://schemas.microsoft.com/office/powerpoint/2010/main" val="38512103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134095" y="1071857"/>
            <a:ext cx="7923809" cy="4714286"/>
          </a:xfrm>
          <a:prstGeom prst="rect">
            <a:avLst/>
          </a:prstGeom>
        </p:spPr>
      </p:pic>
      <p:grpSp>
        <p:nvGrpSpPr>
          <p:cNvPr id="3" name="Group 2">
            <a:extLst>
              <a:ext uri="{FF2B5EF4-FFF2-40B4-BE49-F238E27FC236}">
                <a16:creationId xmlns:a16="http://schemas.microsoft.com/office/drawing/2014/main" id="{72B4FF40-CDAF-4B29-BE10-880346FBBA54}"/>
              </a:ext>
            </a:extLst>
          </p:cNvPr>
          <p:cNvGrpSpPr/>
          <p:nvPr/>
        </p:nvGrpSpPr>
        <p:grpSpPr>
          <a:xfrm>
            <a:off x="8549072" y="653141"/>
            <a:ext cx="2836239" cy="1757576"/>
            <a:chOff x="8549072" y="653141"/>
            <a:chExt cx="2836239" cy="1757576"/>
          </a:xfrm>
        </p:grpSpPr>
        <p:sp>
          <p:nvSpPr>
            <p:cNvPr id="6" name="Rectangle 5">
              <a:extLst>
                <a:ext uri="{FF2B5EF4-FFF2-40B4-BE49-F238E27FC236}">
                  <a16:creationId xmlns:a16="http://schemas.microsoft.com/office/drawing/2014/main" id="{5DD40B4C-ECEB-4C71-97C3-BE2C494388A4}"/>
                </a:ext>
              </a:extLst>
            </p:cNvPr>
            <p:cNvSpPr/>
            <p:nvPr/>
          </p:nvSpPr>
          <p:spPr>
            <a:xfrm>
              <a:off x="8549072" y="653141"/>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7" name="Rectangle: Rounded Corners 6">
              <a:extLst>
                <a:ext uri="{FF2B5EF4-FFF2-40B4-BE49-F238E27FC236}">
                  <a16:creationId xmlns:a16="http://schemas.microsoft.com/office/drawing/2014/main" id="{53E95BB9-DD17-4F49-A5B9-DC98C435C9C5}"/>
                </a:ext>
              </a:extLst>
            </p:cNvPr>
            <p:cNvSpPr/>
            <p:nvPr/>
          </p:nvSpPr>
          <p:spPr>
            <a:xfrm>
              <a:off x="9155920" y="1842670"/>
              <a:ext cx="1803968" cy="5680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9" name="Rectangle: Rounded Corners 8">
              <a:extLst>
                <a:ext uri="{FF2B5EF4-FFF2-40B4-BE49-F238E27FC236}">
                  <a16:creationId xmlns:a16="http://schemas.microsoft.com/office/drawing/2014/main" id="{33266835-18D6-46E3-9832-8E1F7521C8A5}"/>
                </a:ext>
              </a:extLst>
            </p:cNvPr>
            <p:cNvSpPr/>
            <p:nvPr/>
          </p:nvSpPr>
          <p:spPr>
            <a:xfrm>
              <a:off x="9155920" y="721317"/>
              <a:ext cx="1803968" cy="5680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0" name="Rectangle: Rounded Corners 9">
              <a:extLst>
                <a:ext uri="{FF2B5EF4-FFF2-40B4-BE49-F238E27FC236}">
                  <a16:creationId xmlns:a16="http://schemas.microsoft.com/office/drawing/2014/main" id="{8EE6F0A1-E565-4BA6-B076-30DAFDEBF8C1}"/>
                </a:ext>
              </a:extLst>
            </p:cNvPr>
            <p:cNvSpPr/>
            <p:nvPr/>
          </p:nvSpPr>
          <p:spPr>
            <a:xfrm>
              <a:off x="9155920" y="1379336"/>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grpSp>
      <p:pic>
        <p:nvPicPr>
          <p:cNvPr id="11" name="Picture 10">
            <a:extLst>
              <a:ext uri="{FF2B5EF4-FFF2-40B4-BE49-F238E27FC236}">
                <a16:creationId xmlns:a16="http://schemas.microsoft.com/office/drawing/2014/main" id="{3305903F-B439-48F4-91A7-E6AE62657908}"/>
              </a:ext>
            </a:extLst>
          </p:cNvPr>
          <p:cNvPicPr>
            <a:picLocks noChangeAspect="1"/>
          </p:cNvPicPr>
          <p:nvPr/>
        </p:nvPicPr>
        <p:blipFill>
          <a:blip r:embed="rId4"/>
          <a:stretch>
            <a:fillRect/>
          </a:stretch>
        </p:blipFill>
        <p:spPr>
          <a:xfrm>
            <a:off x="2017854" y="357809"/>
            <a:ext cx="3142857" cy="3209524"/>
          </a:xfrm>
          <a:prstGeom prst="rect">
            <a:avLst/>
          </a:prstGeom>
        </p:spPr>
      </p:pic>
    </p:spTree>
    <p:extLst>
      <p:ext uri="{BB962C8B-B14F-4D97-AF65-F5344CB8AC3E}">
        <p14:creationId xmlns:p14="http://schemas.microsoft.com/office/powerpoint/2010/main" val="308310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043258" y="417443"/>
            <a:ext cx="7590476" cy="6066667"/>
          </a:xfrm>
          <a:prstGeom prst="rect">
            <a:avLst/>
          </a:prstGeom>
        </p:spPr>
      </p:pic>
      <p:sp>
        <p:nvSpPr>
          <p:cNvPr id="11" name="Rectangle 10">
            <a:extLst>
              <a:ext uri="{FF2B5EF4-FFF2-40B4-BE49-F238E27FC236}">
                <a16:creationId xmlns:a16="http://schemas.microsoft.com/office/drawing/2014/main" id="{CCB46017-108B-4059-ADCF-F74A230DFA57}"/>
              </a:ext>
            </a:extLst>
          </p:cNvPr>
          <p:cNvSpPr/>
          <p:nvPr/>
        </p:nvSpPr>
        <p:spPr>
          <a:xfrm>
            <a:off x="8652199" y="3341339"/>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12" name="Rectangle: Rounded Corners 11">
            <a:extLst>
              <a:ext uri="{FF2B5EF4-FFF2-40B4-BE49-F238E27FC236}">
                <a16:creationId xmlns:a16="http://schemas.microsoft.com/office/drawing/2014/main" id="{47BFACEC-B00E-4101-810C-EFA61943EDFB}"/>
              </a:ext>
            </a:extLst>
          </p:cNvPr>
          <p:cNvSpPr/>
          <p:nvPr/>
        </p:nvSpPr>
        <p:spPr>
          <a:xfrm>
            <a:off x="9430264" y="45632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13" name="Rectangle: Rounded Corners 12">
            <a:extLst>
              <a:ext uri="{FF2B5EF4-FFF2-40B4-BE49-F238E27FC236}">
                <a16:creationId xmlns:a16="http://schemas.microsoft.com/office/drawing/2014/main" id="{CFE0CC27-71E1-425A-86B1-3BFBC1EA4AA8}"/>
              </a:ext>
            </a:extLst>
          </p:cNvPr>
          <p:cNvSpPr/>
          <p:nvPr/>
        </p:nvSpPr>
        <p:spPr>
          <a:xfrm>
            <a:off x="9425379" y="3428999"/>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4" name="Rectangle: Rounded Corners 13">
            <a:extLst>
              <a:ext uri="{FF2B5EF4-FFF2-40B4-BE49-F238E27FC236}">
                <a16:creationId xmlns:a16="http://schemas.microsoft.com/office/drawing/2014/main" id="{A83B97D1-0E2E-419E-982D-783C42F590A5}"/>
              </a:ext>
            </a:extLst>
          </p:cNvPr>
          <p:cNvSpPr/>
          <p:nvPr/>
        </p:nvSpPr>
        <p:spPr>
          <a:xfrm>
            <a:off x="9425379" y="4068732"/>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spTree>
    <p:extLst>
      <p:ext uri="{BB962C8B-B14F-4D97-AF65-F5344CB8AC3E}">
        <p14:creationId xmlns:p14="http://schemas.microsoft.com/office/powerpoint/2010/main" val="425037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2348381" y="414714"/>
            <a:ext cx="7495238" cy="6028571"/>
          </a:xfrm>
          <a:prstGeom prst="rect">
            <a:avLst/>
          </a:prstGeom>
        </p:spPr>
      </p:pic>
      <p:sp>
        <p:nvSpPr>
          <p:cNvPr id="13" name="Rectangle 12">
            <a:extLst>
              <a:ext uri="{FF2B5EF4-FFF2-40B4-BE49-F238E27FC236}">
                <a16:creationId xmlns:a16="http://schemas.microsoft.com/office/drawing/2014/main" id="{7F0A78C1-8D25-4571-BFE1-2E53B90B8748}"/>
              </a:ext>
            </a:extLst>
          </p:cNvPr>
          <p:cNvSpPr/>
          <p:nvPr/>
        </p:nvSpPr>
        <p:spPr>
          <a:xfrm>
            <a:off x="8652199" y="3341339"/>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14" name="Rectangle: Rounded Corners 13">
            <a:extLst>
              <a:ext uri="{FF2B5EF4-FFF2-40B4-BE49-F238E27FC236}">
                <a16:creationId xmlns:a16="http://schemas.microsoft.com/office/drawing/2014/main" id="{F28D55D2-84A0-481F-8B6E-5C42286DD94B}"/>
              </a:ext>
            </a:extLst>
          </p:cNvPr>
          <p:cNvSpPr/>
          <p:nvPr/>
        </p:nvSpPr>
        <p:spPr>
          <a:xfrm>
            <a:off x="9430264" y="4563212"/>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15" name="Rectangle: Rounded Corners 14">
            <a:extLst>
              <a:ext uri="{FF2B5EF4-FFF2-40B4-BE49-F238E27FC236}">
                <a16:creationId xmlns:a16="http://schemas.microsoft.com/office/drawing/2014/main" id="{D80605E4-8D68-408B-BA85-15D805BA18A5}"/>
              </a:ext>
            </a:extLst>
          </p:cNvPr>
          <p:cNvSpPr/>
          <p:nvPr/>
        </p:nvSpPr>
        <p:spPr>
          <a:xfrm>
            <a:off x="9425379" y="3428999"/>
            <a:ext cx="1803968" cy="568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
        <p:nvSpPr>
          <p:cNvPr id="16" name="Rectangle: Rounded Corners 15">
            <a:extLst>
              <a:ext uri="{FF2B5EF4-FFF2-40B4-BE49-F238E27FC236}">
                <a16:creationId xmlns:a16="http://schemas.microsoft.com/office/drawing/2014/main" id="{3BC8AD4B-257F-47CE-9ABA-A5EDE59704B7}"/>
              </a:ext>
            </a:extLst>
          </p:cNvPr>
          <p:cNvSpPr/>
          <p:nvPr/>
        </p:nvSpPr>
        <p:spPr>
          <a:xfrm>
            <a:off x="9425379" y="4068732"/>
            <a:ext cx="1176342" cy="32874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Refs</a:t>
            </a:r>
          </a:p>
        </p:txBody>
      </p:sp>
    </p:spTree>
    <p:extLst>
      <p:ext uri="{BB962C8B-B14F-4D97-AF65-F5344CB8AC3E}">
        <p14:creationId xmlns:p14="http://schemas.microsoft.com/office/powerpoint/2010/main" val="249041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dirty="0"/>
          </a:p>
        </p:txBody>
      </p:sp>
      <p:pic>
        <p:nvPicPr>
          <p:cNvPr id="4" name="Picture 3"/>
          <p:cNvPicPr>
            <a:picLocks noChangeAspect="1"/>
          </p:cNvPicPr>
          <p:nvPr/>
        </p:nvPicPr>
        <p:blipFill>
          <a:blip r:embed="rId3"/>
          <a:stretch>
            <a:fillRect/>
          </a:stretch>
        </p:blipFill>
        <p:spPr>
          <a:xfrm>
            <a:off x="1900762" y="409952"/>
            <a:ext cx="8390476" cy="6038095"/>
          </a:xfrm>
          <a:prstGeom prst="rect">
            <a:avLst/>
          </a:prstGeom>
        </p:spPr>
      </p:pic>
      <p:sp>
        <p:nvSpPr>
          <p:cNvPr id="7" name="Rectangle 6">
            <a:extLst>
              <a:ext uri="{FF2B5EF4-FFF2-40B4-BE49-F238E27FC236}">
                <a16:creationId xmlns:a16="http://schemas.microsoft.com/office/drawing/2014/main" id="{161D0D13-3540-4C9C-B07E-8303E836F333}"/>
              </a:ext>
            </a:extLst>
          </p:cNvPr>
          <p:cNvSpPr/>
          <p:nvPr/>
        </p:nvSpPr>
        <p:spPr>
          <a:xfrm>
            <a:off x="8873118" y="3980732"/>
            <a:ext cx="2836239" cy="1103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Git repo</a:t>
            </a:r>
          </a:p>
        </p:txBody>
      </p:sp>
      <p:sp>
        <p:nvSpPr>
          <p:cNvPr id="8" name="Rectangle: Rounded Corners 7">
            <a:extLst>
              <a:ext uri="{FF2B5EF4-FFF2-40B4-BE49-F238E27FC236}">
                <a16:creationId xmlns:a16="http://schemas.microsoft.com/office/drawing/2014/main" id="{47332781-32E2-4E03-9188-A477FBAEFB22}"/>
              </a:ext>
            </a:extLst>
          </p:cNvPr>
          <p:cNvSpPr/>
          <p:nvPr/>
        </p:nvSpPr>
        <p:spPr>
          <a:xfrm>
            <a:off x="9484110" y="5197923"/>
            <a:ext cx="1803968" cy="568047"/>
          </a:xfrm>
          <a:prstGeom prst="roundRect">
            <a:avLst/>
          </a:prstGeom>
          <a:gradFill>
            <a:gsLst>
              <a:gs pos="7000">
                <a:srgbClr val="D1DCF0"/>
              </a:gs>
              <a:gs pos="0">
                <a:schemeClr val="accent1">
                  <a:lumMod val="5000"/>
                  <a:lumOff val="95000"/>
                </a:schemeClr>
              </a:gs>
              <a:gs pos="100000">
                <a:schemeClr val="accent1"/>
              </a:gs>
              <a:gs pos="85000">
                <a:schemeClr val="accent1">
                  <a:lumMod val="45000"/>
                  <a:lumOff val="55000"/>
                </a:schemeClr>
              </a:gs>
              <a:gs pos="100000">
                <a:schemeClr val="accent1">
                  <a:lumMod val="30000"/>
                  <a:lumOff val="70000"/>
                </a:schemeClr>
              </a:gs>
            </a:gsLst>
            <a:lin ang="10800000" scaled="1"/>
          </a:gradFill>
          <a:ln>
            <a:solidFill>
              <a:schemeClr val="accent1">
                <a:shade val="50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Workspace</a:t>
            </a:r>
          </a:p>
        </p:txBody>
      </p:sp>
      <p:sp>
        <p:nvSpPr>
          <p:cNvPr id="10" name="Rectangle: Rounded Corners 9">
            <a:extLst>
              <a:ext uri="{FF2B5EF4-FFF2-40B4-BE49-F238E27FC236}">
                <a16:creationId xmlns:a16="http://schemas.microsoft.com/office/drawing/2014/main" id="{744E52B8-87BF-47C0-A405-D45FC039E60D}"/>
              </a:ext>
            </a:extLst>
          </p:cNvPr>
          <p:cNvSpPr/>
          <p:nvPr/>
        </p:nvSpPr>
        <p:spPr>
          <a:xfrm>
            <a:off x="9484110" y="4257896"/>
            <a:ext cx="1803968" cy="5680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Local Repository</a:t>
            </a:r>
          </a:p>
        </p:txBody>
      </p:sp>
    </p:spTree>
    <p:extLst>
      <p:ext uri="{BB962C8B-B14F-4D97-AF65-F5344CB8AC3E}">
        <p14:creationId xmlns:p14="http://schemas.microsoft.com/office/powerpoint/2010/main" val="2980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23900</TotalTime>
  <Words>1204</Words>
  <Application>Microsoft Office PowerPoint</Application>
  <PresentationFormat>Widescreen</PresentationFormat>
  <Paragraphs>186</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Segoe UI</vt:lpstr>
      <vt:lpstr>Segoe UI Light</vt:lpstr>
      <vt:lpstr>Office Theme</vt:lpstr>
      <vt:lpstr>Section 2</vt:lpstr>
      <vt:lpstr>What is a git branch ?</vt:lpstr>
      <vt:lpstr>PowerPoint Presentation</vt:lpstr>
      <vt:lpstr>What is a git branch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merge strategy ?</vt:lpstr>
      <vt:lpstr>Exercise 2.2</vt:lpstr>
      <vt:lpstr>PowerPoint Presentation</vt:lpstr>
      <vt:lpstr>Exercise 2.3</vt:lpstr>
      <vt:lpstr>Stashing</vt:lpstr>
      <vt:lpstr>PowerPoint Presentation</vt:lpstr>
      <vt:lpstr>Exercise 2.4</vt:lpstr>
      <vt:lpstr>Source Control</vt:lpstr>
      <vt:lpstr>Branching strategies</vt:lpstr>
      <vt:lpstr>Gitflow</vt:lpstr>
      <vt:lpstr>PowerPoint Presentation</vt:lpstr>
      <vt:lpstr>Github Flow</vt:lpstr>
      <vt:lpstr>Trunk based development</vt:lpstr>
      <vt:lpstr>Merging tactics</vt:lpstr>
      <vt:lpstr>Branch advice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dc:title>
  <dc:creator>Terje Sandstrom</dc:creator>
  <cp:lastModifiedBy>Terje Sandstrom</cp:lastModifiedBy>
  <cp:revision>44</cp:revision>
  <dcterms:created xsi:type="dcterms:W3CDTF">2020-02-22T20:39:44Z</dcterms:created>
  <dcterms:modified xsi:type="dcterms:W3CDTF">2020-05-28T19:45:56Z</dcterms:modified>
</cp:coreProperties>
</file>