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1459" r:id="rId2"/>
    <p:sldId id="1496" r:id="rId3"/>
    <p:sldId id="1476" r:id="rId4"/>
    <p:sldId id="1495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y Zimmerma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05A"/>
    <a:srgbClr val="F0A727"/>
    <a:srgbClr val="E8B287"/>
    <a:srgbClr val="FF6600"/>
    <a:srgbClr val="FC0094"/>
    <a:srgbClr val="7A00FF"/>
    <a:srgbClr val="FEBD55"/>
    <a:srgbClr val="18BD03"/>
    <a:srgbClr val="39A539"/>
    <a:srgbClr val="2F8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1" autoAdjust="0"/>
    <p:restoredTop sz="96327" autoAdjust="0"/>
  </p:normalViewPr>
  <p:slideViewPr>
    <p:cSldViewPr snapToObjects="1">
      <p:cViewPr varScale="1">
        <p:scale>
          <a:sx n="144" d="100"/>
          <a:sy n="144" d="100"/>
        </p:scale>
        <p:origin x="200" y="2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11AD0-CBC6-9146-A8F0-0AF52C67ACE2}" type="datetime1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3902-22B2-3D46-928B-719053407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4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CBC2F-B1A2-974F-A6BB-4C92B82E6131}" type="datetime1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F922-CCCA-D54B-AFF3-D4E708081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8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FEF5F77A-F38F-AD4A-B998-DCCE283B6C3A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2657E1D8-07DC-EF44-A2DA-32CB82A18F47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E34F1AEB-FE29-684A-B567-D6665AFF2C81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BE868F33-CB55-8945-9605-C543A320443F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71044EA3-D82B-4044-A7F8-2C032BAE9DD8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5B64554D-C496-B245-B1B0-E787FCBA68EB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DB0F923C-3F7F-094A-8718-7D1631A25B71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56055DA3-9ABF-2845-88FF-4E5BD6A99381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0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2537E26C-13A3-BC49-A155-B19B36A7A70F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42D56183-E8FC-554D-B08B-29FD94B81980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C89106FC-3E18-A346-8776-5BB95F891DAF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621"/>
            <a:ext cx="8229600" cy="79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3087" y="5291031"/>
            <a:ext cx="377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05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u="none" kern="1200">
          <a:solidFill>
            <a:schemeClr val="tx1"/>
          </a:solidFill>
          <a:latin typeface="Avenir Black"/>
          <a:ea typeface="+mj-ea"/>
          <a:cs typeface="Avenir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072" y="1257300"/>
            <a:ext cx="7664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FF6600"/>
                </a:solidFill>
                <a:latin typeface="Avenir Book"/>
                <a:cs typeface="Avenir Book"/>
              </a:rPr>
              <a:t>Legal Architecture Diagrams</a:t>
            </a:r>
          </a:p>
        </p:txBody>
      </p:sp>
    </p:spTree>
    <p:extLst>
      <p:ext uri="{BB962C8B-B14F-4D97-AF65-F5344CB8AC3E}">
        <p14:creationId xmlns:p14="http://schemas.microsoft.com/office/powerpoint/2010/main" val="320745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ded Corner 10"/>
          <p:cNvSpPr/>
          <p:nvPr/>
        </p:nvSpPr>
        <p:spPr>
          <a:xfrm>
            <a:off x="5334000" y="3649139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5181600" y="3496739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762000" y="2277539"/>
            <a:ext cx="1295400" cy="1676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Governance Framework Home Page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2819400" y="1211344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Governance Framework Master Document V1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2819400" y="3360063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Glossary</a:t>
            </a:r>
            <a:b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</a:br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V1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5029200" y="1211344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Legal Agreements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5029200" y="3360063"/>
            <a:ext cx="1295400" cy="16764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Controlled Documents</a:t>
            </a:r>
          </a:p>
        </p:txBody>
      </p:sp>
      <p:cxnSp>
        <p:nvCxnSpPr>
          <p:cNvPr id="32" name="Straight Arrow Connector 31"/>
          <p:cNvCxnSpPr>
            <a:stCxn id="6" idx="2"/>
            <a:endCxn id="7" idx="0"/>
          </p:cNvCxnSpPr>
          <p:nvPr/>
        </p:nvCxnSpPr>
        <p:spPr>
          <a:xfrm>
            <a:off x="3467100" y="2887744"/>
            <a:ext cx="0" cy="472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9" idx="0"/>
          </p:cNvCxnSpPr>
          <p:nvPr/>
        </p:nvCxnSpPr>
        <p:spPr>
          <a:xfrm>
            <a:off x="5676900" y="2887744"/>
            <a:ext cx="0" cy="472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1"/>
            <a:endCxn id="6" idx="3"/>
          </p:cNvCxnSpPr>
          <p:nvPr/>
        </p:nvCxnSpPr>
        <p:spPr>
          <a:xfrm flipH="1">
            <a:off x="4114800" y="2049544"/>
            <a:ext cx="914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114800" y="2646444"/>
            <a:ext cx="914400" cy="10026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14800" y="2658539"/>
            <a:ext cx="914400" cy="990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14800" y="4182539"/>
            <a:ext cx="9144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795240"/>
          </a:xfrm>
        </p:spPr>
        <p:txBody>
          <a:bodyPr/>
          <a:lstStyle/>
          <a:p>
            <a:pPr algn="ctr"/>
            <a:r>
              <a:rPr lang="en-US" dirty="0"/>
              <a:t>DIBE GF V1 Document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23861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venir Book"/>
                <a:cs typeface="Avenir Book"/>
              </a:rPr>
              <a:t>(Legal contracts)</a:t>
            </a:r>
          </a:p>
        </p:txBody>
      </p:sp>
      <p:sp>
        <p:nvSpPr>
          <p:cNvPr id="27" name="Folded Corner 26"/>
          <p:cNvSpPr/>
          <p:nvPr/>
        </p:nvSpPr>
        <p:spPr>
          <a:xfrm>
            <a:off x="7086600" y="2277539"/>
            <a:ext cx="1295400" cy="1676400"/>
          </a:xfrm>
          <a:prstGeom prst="foldedCorner">
            <a:avLst/>
          </a:prstGeom>
          <a:solidFill>
            <a:srgbClr val="FFFF00">
              <a:alpha val="34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Avenir Black"/>
                <a:cs typeface="Avenir Black"/>
              </a:rPr>
              <a:t>Trust Assurance Framework V1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62200" y="876300"/>
            <a:ext cx="4419600" cy="2239439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62200" y="3115739"/>
            <a:ext cx="4419600" cy="2362200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7200" y="876301"/>
            <a:ext cx="1905000" cy="4600018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781800" y="876301"/>
            <a:ext cx="1905000" cy="4600018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362200" y="876300"/>
            <a:ext cx="441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Oblique"/>
                <a:cs typeface="Avenir Oblique"/>
              </a:rPr>
              <a:t>Constitutional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5230097"/>
            <a:ext cx="441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Oblique"/>
                <a:cs typeface="Avenir Oblique"/>
              </a:rPr>
              <a:t>Legislative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8763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Oblique"/>
                <a:cs typeface="Avenir Oblique"/>
              </a:rPr>
              <a:t>Informational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81800" y="8763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Oblique"/>
                <a:cs typeface="Avenir Oblique"/>
              </a:rPr>
              <a:t>Compliance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467100"/>
            <a:ext cx="1295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venir Book"/>
                <a:cs typeface="Avenir Book"/>
              </a:rPr>
              <a:t>(Web page</a:t>
            </a:r>
            <a:r>
              <a:rPr lang="en-US" sz="1200" dirty="0">
                <a:latin typeface="Avenir Book"/>
                <a:cs typeface="Avenir Book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90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09800" y="3314700"/>
            <a:ext cx="6705600" cy="5334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/>
              <a:t>DID Ledger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098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HL-Indy</a:t>
            </a:r>
          </a:p>
          <a:p>
            <a:pPr algn="ctr"/>
            <a:r>
              <a:rPr lang="en-US" sz="1600" dirty="0"/>
              <a:t>Validator Node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814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HL-Indy</a:t>
            </a:r>
          </a:p>
          <a:p>
            <a:pPr lvl="0" algn="ctr"/>
            <a:r>
              <a:rPr lang="en-US" sz="1600" dirty="0">
                <a:solidFill>
                  <a:prstClr val="white"/>
                </a:solidFill>
              </a:rPr>
              <a:t>Validator Node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530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HL-Indy</a:t>
            </a:r>
          </a:p>
          <a:p>
            <a:pPr lvl="0" algn="ctr"/>
            <a:r>
              <a:rPr lang="en-US" sz="1600" dirty="0">
                <a:solidFill>
                  <a:prstClr val="white"/>
                </a:solidFill>
              </a:rPr>
              <a:t>Validator Node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246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HL-Indy</a:t>
            </a:r>
          </a:p>
          <a:p>
            <a:pPr lvl="0" algn="ctr"/>
            <a:r>
              <a:rPr lang="en-US" sz="1600" dirty="0">
                <a:solidFill>
                  <a:prstClr val="white"/>
                </a:solidFill>
              </a:rPr>
              <a:t>Validator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96200" y="3848100"/>
            <a:ext cx="1219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HL-Indy</a:t>
            </a:r>
          </a:p>
          <a:p>
            <a:pPr lvl="0" algn="ctr"/>
            <a:r>
              <a:rPr lang="en-US" sz="1600" dirty="0">
                <a:solidFill>
                  <a:prstClr val="white"/>
                </a:solidFill>
              </a:rPr>
              <a:t>Validator Node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200" y="1409700"/>
            <a:ext cx="3048000" cy="616803"/>
          </a:xfrm>
          <a:prstGeom prst="round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Transaction Author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09800" y="4686300"/>
            <a:ext cx="6705600" cy="609600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>
                <a:solidFill>
                  <a:srgbClr val="F0A727"/>
                </a:solidFill>
              </a:rPr>
              <a:t>       </a:t>
            </a:r>
            <a:r>
              <a:rPr lang="en-US" sz="2400" b="1" dirty="0">
                <a:solidFill>
                  <a:schemeClr val="tx1"/>
                </a:solidFill>
              </a:rPr>
              <a:t>DIBE Consortium Governance Framework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62200" y="2026503"/>
            <a:ext cx="3048000" cy="609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Transaction Endorser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595444" y="426303"/>
            <a:ext cx="0" cy="2888397"/>
          </a:xfrm>
          <a:prstGeom prst="line">
            <a:avLst/>
          </a:prstGeom>
          <a:ln w="28575" cmpd="sng">
            <a:prstDash val="lg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4263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Permissioned </a:t>
            </a:r>
            <a:br>
              <a:rPr lang="en-US" sz="2400" dirty="0"/>
            </a:br>
            <a:r>
              <a:rPr lang="en-US" sz="2400" dirty="0"/>
              <a:t>Write Access</a:t>
            </a:r>
          </a:p>
        </p:txBody>
      </p:sp>
      <p:cxnSp>
        <p:nvCxnSpPr>
          <p:cNvPr id="25" name="Straight Arrow Connector 24"/>
          <p:cNvCxnSpPr>
            <a:stCxn id="12" idx="2"/>
          </p:cNvCxnSpPr>
          <p:nvPr/>
        </p:nvCxnSpPr>
        <p:spPr>
          <a:xfrm>
            <a:off x="3886200" y="2636103"/>
            <a:ext cx="0" cy="67859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794461" y="1409700"/>
            <a:ext cx="3048000" cy="616803"/>
          </a:xfrm>
          <a:prstGeom prst="round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Transaction Author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94462" y="4263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Public</a:t>
            </a:r>
            <a:br>
              <a:rPr lang="en-US" sz="2400" dirty="0"/>
            </a:br>
            <a:r>
              <a:rPr lang="en-US" sz="2400" dirty="0"/>
              <a:t>Write Access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FA92E-A5C4-DE44-9632-975D8CDF74A0}"/>
              </a:ext>
            </a:extLst>
          </p:cNvPr>
          <p:cNvSpPr txBox="1"/>
          <p:nvPr/>
        </p:nvSpPr>
        <p:spPr>
          <a:xfrm>
            <a:off x="6393228" y="-536363"/>
            <a:ext cx="1850465" cy="45089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7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86E89-C0C2-9E41-B0E2-32A3FA9F8826}"/>
              </a:ext>
            </a:extLst>
          </p:cNvPr>
          <p:cNvSpPr txBox="1"/>
          <p:nvPr/>
        </p:nvSpPr>
        <p:spPr>
          <a:xfrm>
            <a:off x="152399" y="3759369"/>
            <a:ext cx="2057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 Types required to run Hyperledger Indy</a:t>
            </a:r>
          </a:p>
          <a:p>
            <a:r>
              <a:rPr lang="en-US" sz="1200" dirty="0"/>
              <a:t>Validator Nodes: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Founding Stewards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Stewards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F57BF5-50B1-0C4A-ABFE-8751B48818D9}"/>
              </a:ext>
            </a:extLst>
          </p:cNvPr>
          <p:cNvSpPr txBox="1"/>
          <p:nvPr/>
        </p:nvSpPr>
        <p:spPr>
          <a:xfrm>
            <a:off x="152398" y="1524506"/>
            <a:ext cx="2057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 Types approved to perform the role of Transaction Endorser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Founding Stewards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Subscriber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012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5247281" y="125951"/>
            <a:ext cx="3700957" cy="3660787"/>
          </a:xfrm>
          <a:prstGeom prst="rect">
            <a:avLst/>
          </a:prstGeom>
          <a:solidFill>
            <a:schemeClr val="accent1">
              <a:lumMod val="20000"/>
              <a:lumOff val="80000"/>
              <a:alpha val="1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257800" y="5037704"/>
            <a:ext cx="3700956" cy="5334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/>
              <a:t>DID Ledger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7800" y="3786738"/>
            <a:ext cx="3700956" cy="6476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/>
              <a:t>Stewards </a:t>
            </a:r>
            <a:br>
              <a:rPr lang="en-US" b="1" dirty="0"/>
            </a:br>
            <a:r>
              <a:rPr lang="en-US" sz="1600" dirty="0"/>
              <a:t>(acting collectively as the Steward pool)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5756" y="887950"/>
            <a:ext cx="1415670" cy="3556815"/>
          </a:xfrm>
          <a:prstGeom prst="roundRect">
            <a:avLst>
              <a:gd name="adj" fmla="val 13832"/>
            </a:avLst>
          </a:prstGeom>
          <a:solidFill>
            <a:srgbClr val="39A539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DIBE Consortium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(Designated Data Controller)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57800" y="2338871"/>
            <a:ext cx="3690438" cy="682680"/>
          </a:xfrm>
          <a:prstGeom prst="roundRect">
            <a:avLst/>
          </a:prstGeom>
          <a:solidFill>
            <a:srgbClr val="37609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/>
              <a:t>Transaction Endorsers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65150" y="226975"/>
            <a:ext cx="369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Permissioned Write Access</a:t>
            </a:r>
          </a:p>
        </p:txBody>
      </p:sp>
      <p:cxnSp>
        <p:nvCxnSpPr>
          <p:cNvPr id="25" name="Straight Arrow Connector 24"/>
          <p:cNvCxnSpPr>
            <a:cxnSpLocks/>
            <a:stCxn id="12" idx="2"/>
            <a:endCxn id="8" idx="0"/>
          </p:cNvCxnSpPr>
          <p:nvPr/>
        </p:nvCxnSpPr>
        <p:spPr>
          <a:xfrm>
            <a:off x="7103019" y="3021551"/>
            <a:ext cx="5259" cy="7651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257798" y="565529"/>
            <a:ext cx="3700957" cy="1019440"/>
          </a:xfrm>
          <a:prstGeom prst="round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/>
              <a:t>Transaction Authors</a:t>
            </a:r>
            <a:br>
              <a:rPr lang="en-US" dirty="0"/>
            </a:br>
            <a:r>
              <a:rPr lang="en-US" sz="1600" dirty="0"/>
              <a:t>(Primary Data Controllers)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cxnSp>
        <p:nvCxnSpPr>
          <p:cNvPr id="29" name="Straight Arrow Connector 28"/>
          <p:cNvCxnSpPr>
            <a:cxnSpLocks/>
            <a:endCxn id="12" idx="0"/>
          </p:cNvCxnSpPr>
          <p:nvPr/>
        </p:nvCxnSpPr>
        <p:spPr>
          <a:xfrm>
            <a:off x="7103019" y="1650690"/>
            <a:ext cx="0" cy="68818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1618779" y="1097046"/>
            <a:ext cx="3617983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>
            <a:off x="1611425" y="2533507"/>
            <a:ext cx="3625337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1618779" y="3978160"/>
            <a:ext cx="3617983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lded Corner 26"/>
          <p:cNvSpPr/>
          <p:nvPr/>
        </p:nvSpPr>
        <p:spPr>
          <a:xfrm>
            <a:off x="2944863" y="720129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Transaction Author Agreement</a:t>
            </a:r>
          </a:p>
        </p:txBody>
      </p:sp>
      <p:sp>
        <p:nvSpPr>
          <p:cNvPr id="38" name="Folded Corner 37"/>
          <p:cNvSpPr/>
          <p:nvPr/>
        </p:nvSpPr>
        <p:spPr>
          <a:xfrm>
            <a:off x="3967530" y="2145041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Data Processing Agreement</a:t>
            </a:r>
          </a:p>
        </p:txBody>
      </p:sp>
      <p:sp>
        <p:nvSpPr>
          <p:cNvPr id="42" name="Folded Corner 41"/>
          <p:cNvSpPr/>
          <p:nvPr/>
        </p:nvSpPr>
        <p:spPr>
          <a:xfrm>
            <a:off x="3988311" y="3644731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Data Processing Agreement</a:t>
            </a:r>
          </a:p>
        </p:txBody>
      </p:sp>
      <p:sp>
        <p:nvSpPr>
          <p:cNvPr id="43" name="Folded Corner 42"/>
          <p:cNvSpPr/>
          <p:nvPr/>
        </p:nvSpPr>
        <p:spPr>
          <a:xfrm>
            <a:off x="2929558" y="3644730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Steward Agreement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61170" y="168470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Submits Transaction</a:t>
            </a:r>
          </a:p>
        </p:txBody>
      </p:sp>
      <p:cxnSp>
        <p:nvCxnSpPr>
          <p:cNvPr id="44" name="Straight Arrow Connector 43"/>
          <p:cNvCxnSpPr>
            <a:cxnSpLocks/>
            <a:stCxn id="8" idx="2"/>
            <a:endCxn id="3" idx="0"/>
          </p:cNvCxnSpPr>
          <p:nvPr/>
        </p:nvCxnSpPr>
        <p:spPr>
          <a:xfrm>
            <a:off x="7108278" y="4434397"/>
            <a:ext cx="0" cy="60330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38571" y="308236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Endorses Transaction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64597" y="445303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Writes Transaction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57696" y="4717144"/>
            <a:ext cx="228600" cy="228600"/>
          </a:xfrm>
          <a:prstGeom prst="rect">
            <a:avLst/>
          </a:prstGeom>
          <a:solidFill>
            <a:srgbClr val="39A5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49720" y="4714101"/>
            <a:ext cx="1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Controller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7696" y="5011058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49720" y="4991100"/>
            <a:ext cx="120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Processor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4EBB2E-2BF1-0B4D-ACA4-4A642424BF90}"/>
              </a:ext>
            </a:extLst>
          </p:cNvPr>
          <p:cNvSpPr/>
          <p:nvPr/>
        </p:nvSpPr>
        <p:spPr>
          <a:xfrm>
            <a:off x="7786393" y="1137394"/>
            <a:ext cx="961192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Verifier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13C349-B576-704A-AF6B-DED98F45CA69}"/>
              </a:ext>
            </a:extLst>
          </p:cNvPr>
          <p:cNvSpPr/>
          <p:nvPr/>
        </p:nvSpPr>
        <p:spPr>
          <a:xfrm>
            <a:off x="357696" y="5332238"/>
            <a:ext cx="228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F7C996-0A51-4248-A3EE-21EC9F194D85}"/>
              </a:ext>
            </a:extLst>
          </p:cNvPr>
          <p:cNvSpPr txBox="1"/>
          <p:nvPr/>
        </p:nvSpPr>
        <p:spPr>
          <a:xfrm>
            <a:off x="549720" y="5313455"/>
            <a:ext cx="234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Example Ecosystem Users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3270079-987B-864C-BA34-41DC8899F17B}"/>
              </a:ext>
            </a:extLst>
          </p:cNvPr>
          <p:cNvSpPr/>
          <p:nvPr/>
        </p:nvSpPr>
        <p:spPr>
          <a:xfrm>
            <a:off x="5403401" y="1145631"/>
            <a:ext cx="961192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Issuer</a:t>
            </a:r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C4E641E-8712-5C4E-B14F-B6741B391586}"/>
              </a:ext>
            </a:extLst>
          </p:cNvPr>
          <p:cNvSpPr/>
          <p:nvPr/>
        </p:nvSpPr>
        <p:spPr>
          <a:xfrm>
            <a:off x="6580952" y="1145631"/>
            <a:ext cx="961192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Holder</a:t>
            </a:r>
            <a:endParaRPr lang="en-US" dirty="0"/>
          </a:p>
        </p:txBody>
      </p:sp>
      <p:sp>
        <p:nvSpPr>
          <p:cNvPr id="50" name="Folded Corner 49">
            <a:extLst>
              <a:ext uri="{FF2B5EF4-FFF2-40B4-BE49-F238E27FC236}">
                <a16:creationId xmlns:a16="http://schemas.microsoft.com/office/drawing/2014/main" id="{0E5416E3-F517-3F47-B2FA-56F497DFD470}"/>
              </a:ext>
            </a:extLst>
          </p:cNvPr>
          <p:cNvSpPr/>
          <p:nvPr/>
        </p:nvSpPr>
        <p:spPr>
          <a:xfrm>
            <a:off x="1942493" y="2205961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Subscriber Agreement</a:t>
            </a:r>
          </a:p>
        </p:txBody>
      </p:sp>
      <p:sp>
        <p:nvSpPr>
          <p:cNvPr id="39" name="Folded Corner 38"/>
          <p:cNvSpPr/>
          <p:nvPr/>
        </p:nvSpPr>
        <p:spPr>
          <a:xfrm>
            <a:off x="2944863" y="2184911"/>
            <a:ext cx="914400" cy="9905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000090"/>
                </a:solidFill>
              </a:rPr>
              <a:t>Transaction Endorser Agreement</a:t>
            </a:r>
          </a:p>
        </p:txBody>
      </p:sp>
    </p:spTree>
    <p:extLst>
      <p:ext uri="{BB962C8B-B14F-4D97-AF65-F5344CB8AC3E}">
        <p14:creationId xmlns:p14="http://schemas.microsoft.com/office/powerpoint/2010/main" val="1195186982"/>
      </p:ext>
    </p:extLst>
  </p:cSld>
  <p:clrMapOvr>
    <a:masterClrMapping/>
  </p:clrMapOvr>
</p:sld>
</file>

<file path=ppt/theme/theme1.xml><?xml version="1.0" encoding="utf-8"?>
<a:theme xmlns:a="http://schemas.openxmlformats.org/drawingml/2006/main" name="Respect Network 0526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tailEnd type="arrow"/>
        </a:ln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Respect Network 05262015.thmx</Template>
  <TotalTime>295619</TotalTime>
  <Words>169</Words>
  <Application>Microsoft Macintosh PowerPoint</Application>
  <PresentationFormat>On-screen Show (16:10)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Black</vt:lpstr>
      <vt:lpstr>Avenir Book</vt:lpstr>
      <vt:lpstr>Avenir Oblique</vt:lpstr>
      <vt:lpstr>Calibri</vt:lpstr>
      <vt:lpstr>Respect Network 05262015</vt:lpstr>
      <vt:lpstr>PowerPoint Presentation</vt:lpstr>
      <vt:lpstr>DIBE GF V1 Document Structure</vt:lpstr>
      <vt:lpstr>PowerPoint Presentation</vt:lpstr>
      <vt:lpstr>PowerPoint Presentation</vt:lpstr>
    </vt:vector>
  </TitlesOfParts>
  <Company>Respect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Drummond Reed</dc:creator>
  <cp:lastModifiedBy>Dan Gisolfi</cp:lastModifiedBy>
  <cp:revision>2240</cp:revision>
  <cp:lastPrinted>2016-01-20T16:09:22Z</cp:lastPrinted>
  <dcterms:created xsi:type="dcterms:W3CDTF">2014-09-07T07:08:33Z</dcterms:created>
  <dcterms:modified xsi:type="dcterms:W3CDTF">2020-02-10T22:28:39Z</dcterms:modified>
</cp:coreProperties>
</file>