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765" y="8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72601-E0DB-455A-A079-87759DBE49E6}" type="datetimeFigureOut">
              <a:rPr lang="en-SE" smtClean="0"/>
              <a:t>2020-03-06</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41D09-7D98-48B6-9C75-9A108481E269}" type="slidenum">
              <a:rPr lang="en-SE" smtClean="0"/>
              <a:t>‹#›</a:t>
            </a:fld>
            <a:endParaRPr lang="en-SE"/>
          </a:p>
        </p:txBody>
      </p:sp>
    </p:spTree>
    <p:extLst>
      <p:ext uri="{BB962C8B-B14F-4D97-AF65-F5344CB8AC3E}">
        <p14:creationId xmlns:p14="http://schemas.microsoft.com/office/powerpoint/2010/main" val="275216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4</a:t>
            </a:fld>
            <a:endParaRPr lang="en-SE"/>
          </a:p>
        </p:txBody>
      </p:sp>
    </p:spTree>
    <p:extLst>
      <p:ext uri="{BB962C8B-B14F-4D97-AF65-F5344CB8AC3E}">
        <p14:creationId xmlns:p14="http://schemas.microsoft.com/office/powerpoint/2010/main" val="240016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5</a:t>
            </a:fld>
            <a:endParaRPr lang="en-SE"/>
          </a:p>
        </p:txBody>
      </p:sp>
    </p:spTree>
    <p:extLst>
      <p:ext uri="{BB962C8B-B14F-4D97-AF65-F5344CB8AC3E}">
        <p14:creationId xmlns:p14="http://schemas.microsoft.com/office/powerpoint/2010/main" val="118251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6</a:t>
            </a:fld>
            <a:endParaRPr lang="en-SE"/>
          </a:p>
        </p:txBody>
      </p:sp>
    </p:spTree>
    <p:extLst>
      <p:ext uri="{BB962C8B-B14F-4D97-AF65-F5344CB8AC3E}">
        <p14:creationId xmlns:p14="http://schemas.microsoft.com/office/powerpoint/2010/main" val="317369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7</a:t>
            </a:fld>
            <a:endParaRPr lang="en-SE"/>
          </a:p>
        </p:txBody>
      </p:sp>
    </p:spTree>
    <p:extLst>
      <p:ext uri="{BB962C8B-B14F-4D97-AF65-F5344CB8AC3E}">
        <p14:creationId xmlns:p14="http://schemas.microsoft.com/office/powerpoint/2010/main" val="201813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8</a:t>
            </a:fld>
            <a:endParaRPr lang="en-SE"/>
          </a:p>
        </p:txBody>
      </p:sp>
    </p:spTree>
    <p:extLst>
      <p:ext uri="{BB962C8B-B14F-4D97-AF65-F5344CB8AC3E}">
        <p14:creationId xmlns:p14="http://schemas.microsoft.com/office/powerpoint/2010/main" val="381513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9</a:t>
            </a:fld>
            <a:endParaRPr lang="en-SE"/>
          </a:p>
        </p:txBody>
      </p:sp>
    </p:spTree>
    <p:extLst>
      <p:ext uri="{BB962C8B-B14F-4D97-AF65-F5344CB8AC3E}">
        <p14:creationId xmlns:p14="http://schemas.microsoft.com/office/powerpoint/2010/main" val="221706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10</a:t>
            </a:fld>
            <a:endParaRPr lang="en-SE"/>
          </a:p>
        </p:txBody>
      </p:sp>
    </p:spTree>
    <p:extLst>
      <p:ext uri="{BB962C8B-B14F-4D97-AF65-F5344CB8AC3E}">
        <p14:creationId xmlns:p14="http://schemas.microsoft.com/office/powerpoint/2010/main" val="381198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27341D09-7D98-48B6-9C75-9A108481E269}" type="slidenum">
              <a:rPr lang="en-SE" smtClean="0"/>
              <a:t>11</a:t>
            </a:fld>
            <a:endParaRPr lang="en-SE"/>
          </a:p>
        </p:txBody>
      </p:sp>
    </p:spTree>
    <p:extLst>
      <p:ext uri="{BB962C8B-B14F-4D97-AF65-F5344CB8AC3E}">
        <p14:creationId xmlns:p14="http://schemas.microsoft.com/office/powerpoint/2010/main" val="356487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6A11-E0E4-46FB-A94C-4EA3B748A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B323A126-6BE6-4DD0-8BCF-194ABC8A1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08C20302-B8C4-44AB-964C-4143EF77E32C}"/>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5" name="Footer Placeholder 4">
            <a:extLst>
              <a:ext uri="{FF2B5EF4-FFF2-40B4-BE49-F238E27FC236}">
                <a16:creationId xmlns:a16="http://schemas.microsoft.com/office/drawing/2014/main" id="{2AE42708-9C0C-4806-8DA9-1B97780A975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A4051BF8-2EAD-4598-8685-1C92A9BE1514}"/>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323299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60A6-FC5C-4EBF-A1FE-973E1AD1D1F8}"/>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9F246309-CF5C-4EC8-810C-5C857DAF5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BF20E9A8-95D0-4C70-89E9-ED2EA41EC5DD}"/>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5" name="Footer Placeholder 4">
            <a:extLst>
              <a:ext uri="{FF2B5EF4-FFF2-40B4-BE49-F238E27FC236}">
                <a16:creationId xmlns:a16="http://schemas.microsoft.com/office/drawing/2014/main" id="{D51AA199-BCCF-419D-93BE-2BD41D22115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B9459DD2-9831-4C7F-B0DD-AF1570059BFC}"/>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350059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2BE7F-73F5-445F-B8FC-D2998C4D19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8F725FD-A746-465D-ACB9-BF84C80B0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3C89B4D7-537E-4606-9FD4-244C98CD9436}"/>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5" name="Footer Placeholder 4">
            <a:extLst>
              <a:ext uri="{FF2B5EF4-FFF2-40B4-BE49-F238E27FC236}">
                <a16:creationId xmlns:a16="http://schemas.microsoft.com/office/drawing/2014/main" id="{16E46E9C-C9B7-4F80-BDC3-F6B67C4BECE3}"/>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6C268AC-1D9C-4CBD-A9E2-86F66B67FAD3}"/>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400408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D04D-FA0C-4216-9BC7-7D6C4B8EE65C}"/>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6C98FF72-81F5-41AB-B50E-B77330DC0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88C35E4-8B2C-4339-81E8-994F1301DC2C}"/>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5" name="Footer Placeholder 4">
            <a:extLst>
              <a:ext uri="{FF2B5EF4-FFF2-40B4-BE49-F238E27FC236}">
                <a16:creationId xmlns:a16="http://schemas.microsoft.com/office/drawing/2014/main" id="{69D3877F-B5D3-40AF-B3AF-9ED81B1795C8}"/>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EE7EBDD4-ADE0-442F-A9B1-F6604A1C6C53}"/>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22925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3A3C-EA1D-43C8-B7B9-98AA05010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21CB3E59-113F-417B-9D5C-6361B1185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81F28-3EAA-4A36-BF64-796372C93936}"/>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5" name="Footer Placeholder 4">
            <a:extLst>
              <a:ext uri="{FF2B5EF4-FFF2-40B4-BE49-F238E27FC236}">
                <a16:creationId xmlns:a16="http://schemas.microsoft.com/office/drawing/2014/main" id="{FF10B14B-DA84-4EAC-9636-C0256048732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A4FF349-8C2A-4D9C-9F59-88C68B089C4D}"/>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236031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439E-4D9B-4B4D-83C6-AC1A94B5489F}"/>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1EF3CF2B-A602-47FA-8A72-576A93066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F2ACDF33-BBF4-4E49-AF2E-7D32D64423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0017195A-FF16-4303-ACDD-B5FD31931CF2}"/>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6" name="Footer Placeholder 5">
            <a:extLst>
              <a:ext uri="{FF2B5EF4-FFF2-40B4-BE49-F238E27FC236}">
                <a16:creationId xmlns:a16="http://schemas.microsoft.com/office/drawing/2014/main" id="{ECBC365D-2630-4B29-98D6-EC3A200AFFEE}"/>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C9E6FA2E-8A3F-41BC-BD04-D2680405204E}"/>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224347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C882-229F-4A76-A862-8B787CA03FE9}"/>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2B2452CC-74AC-4E8A-88A1-A910B76DD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08F47-12E3-486E-A8F6-6317A14819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AB09FA4A-5537-4023-AAB9-3BC704820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CD96D8-E0E8-4373-B72B-E21B66004C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E5AD6635-630F-46A4-A321-C494F6AF3BA0}"/>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8" name="Footer Placeholder 7">
            <a:extLst>
              <a:ext uri="{FF2B5EF4-FFF2-40B4-BE49-F238E27FC236}">
                <a16:creationId xmlns:a16="http://schemas.microsoft.com/office/drawing/2014/main" id="{43896B1E-4CD0-41EC-A5D3-285A95817A64}"/>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446EB610-BE04-4E23-9836-3C28139F5069}"/>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289941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FD41-27D0-4E7D-9B19-8F641FFE4423}"/>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2E3B3390-3977-4383-8C39-1E3C8F0850C7}"/>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4" name="Footer Placeholder 3">
            <a:extLst>
              <a:ext uri="{FF2B5EF4-FFF2-40B4-BE49-F238E27FC236}">
                <a16:creationId xmlns:a16="http://schemas.microsoft.com/office/drawing/2014/main" id="{AD3BA670-A720-4380-B7C6-28AF45DD59DE}"/>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A4CF3B72-B509-407C-BF11-539FC3134DAB}"/>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48779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62A4C-A276-413D-AECA-B41A6286845C}"/>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3" name="Footer Placeholder 2">
            <a:extLst>
              <a:ext uri="{FF2B5EF4-FFF2-40B4-BE49-F238E27FC236}">
                <a16:creationId xmlns:a16="http://schemas.microsoft.com/office/drawing/2014/main" id="{392C0455-D822-4E34-A2D6-A3CF8D0C6382}"/>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C64ACC92-88C5-496F-B5CF-11CE511C93BF}"/>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61968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089C-9D68-49CE-ACC8-302F2BED9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66764F31-1790-460A-AD1A-7E7C4C5FB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E62D59B7-FCE4-473A-A651-E7CB29642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00C2A-46A1-466F-BDCD-ECC4B46D67BA}"/>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6" name="Footer Placeholder 5">
            <a:extLst>
              <a:ext uri="{FF2B5EF4-FFF2-40B4-BE49-F238E27FC236}">
                <a16:creationId xmlns:a16="http://schemas.microsoft.com/office/drawing/2014/main" id="{AA8215E6-1551-4357-9E86-C6B380027434}"/>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008D23D-EF6A-4B59-989F-CF6B0D2C162A}"/>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1054076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91A8-C9AF-4952-A74B-CCB299775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E08B12E3-8908-4C16-A854-2FE09A799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2FBF00D9-69EB-4D67-A584-74212CF54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13964-FB1D-4D13-B385-2564B60FFA35}"/>
              </a:ext>
            </a:extLst>
          </p:cNvPr>
          <p:cNvSpPr>
            <a:spLocks noGrp="1"/>
          </p:cNvSpPr>
          <p:nvPr>
            <p:ph type="dt" sz="half" idx="10"/>
          </p:nvPr>
        </p:nvSpPr>
        <p:spPr/>
        <p:txBody>
          <a:bodyPr/>
          <a:lstStyle/>
          <a:p>
            <a:fld id="{BB41B05D-C10B-4DA0-8CCA-7B9BAB34D5A7}" type="datetimeFigureOut">
              <a:rPr lang="en-SE" smtClean="0"/>
              <a:t>2020-03-06</a:t>
            </a:fld>
            <a:endParaRPr lang="en-SE"/>
          </a:p>
        </p:txBody>
      </p:sp>
      <p:sp>
        <p:nvSpPr>
          <p:cNvPr id="6" name="Footer Placeholder 5">
            <a:extLst>
              <a:ext uri="{FF2B5EF4-FFF2-40B4-BE49-F238E27FC236}">
                <a16:creationId xmlns:a16="http://schemas.microsoft.com/office/drawing/2014/main" id="{B4A639B7-6BD0-40E6-8345-B35E41540E4D}"/>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DC424DB-5B8E-4ADB-898D-2B3926FA41B1}"/>
              </a:ext>
            </a:extLst>
          </p:cNvPr>
          <p:cNvSpPr>
            <a:spLocks noGrp="1"/>
          </p:cNvSpPr>
          <p:nvPr>
            <p:ph type="sldNum" sz="quarter" idx="12"/>
          </p:nvPr>
        </p:nvSpPr>
        <p:spPr/>
        <p:txBody>
          <a:bodyPr/>
          <a:lstStyle/>
          <a:p>
            <a:fld id="{97165BB0-D7CF-4EB6-BB87-E17335B76FA5}" type="slidenum">
              <a:rPr lang="en-SE" smtClean="0"/>
              <a:t>‹#›</a:t>
            </a:fld>
            <a:endParaRPr lang="en-SE"/>
          </a:p>
        </p:txBody>
      </p:sp>
    </p:spTree>
    <p:extLst>
      <p:ext uri="{BB962C8B-B14F-4D97-AF65-F5344CB8AC3E}">
        <p14:creationId xmlns:p14="http://schemas.microsoft.com/office/powerpoint/2010/main" val="189993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409C8-40AF-4D05-8158-F8A7C5FA9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76368AB9-23EA-4DCB-8685-39B07CA91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0040C3AD-1A7A-42E3-AB56-68C1570A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1B05D-C10B-4DA0-8CCA-7B9BAB34D5A7}" type="datetimeFigureOut">
              <a:rPr lang="en-SE" smtClean="0"/>
              <a:t>2020-03-06</a:t>
            </a:fld>
            <a:endParaRPr lang="en-SE"/>
          </a:p>
        </p:txBody>
      </p:sp>
      <p:sp>
        <p:nvSpPr>
          <p:cNvPr id="5" name="Footer Placeholder 4">
            <a:extLst>
              <a:ext uri="{FF2B5EF4-FFF2-40B4-BE49-F238E27FC236}">
                <a16:creationId xmlns:a16="http://schemas.microsoft.com/office/drawing/2014/main" id="{0FE519DC-8A6C-4CDB-AD9A-F77139320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3BDE8669-B00B-44C2-962E-D1B25FDDC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65BB0-D7CF-4EB6-BB87-E17335B76FA5}" type="slidenum">
              <a:rPr lang="en-SE" smtClean="0"/>
              <a:t>‹#›</a:t>
            </a:fld>
            <a:endParaRPr lang="en-SE"/>
          </a:p>
        </p:txBody>
      </p:sp>
    </p:spTree>
    <p:extLst>
      <p:ext uri="{BB962C8B-B14F-4D97-AF65-F5344CB8AC3E}">
        <p14:creationId xmlns:p14="http://schemas.microsoft.com/office/powerpoint/2010/main" val="3173247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FFE5-3EA4-4A96-BF27-A862148468BF}"/>
              </a:ext>
            </a:extLst>
          </p:cNvPr>
          <p:cNvSpPr>
            <a:spLocks noGrp="1"/>
          </p:cNvSpPr>
          <p:nvPr>
            <p:ph type="ctrTitle"/>
          </p:nvPr>
        </p:nvSpPr>
        <p:spPr/>
        <p:txBody>
          <a:bodyPr/>
          <a:lstStyle/>
          <a:p>
            <a:r>
              <a:rPr lang="en-GB" dirty="0"/>
              <a:t>SBE Introduction</a:t>
            </a:r>
            <a:endParaRPr lang="en-SE" dirty="0"/>
          </a:p>
        </p:txBody>
      </p:sp>
      <p:sp>
        <p:nvSpPr>
          <p:cNvPr id="3" name="Subtitle 2">
            <a:extLst>
              <a:ext uri="{FF2B5EF4-FFF2-40B4-BE49-F238E27FC236}">
                <a16:creationId xmlns:a16="http://schemas.microsoft.com/office/drawing/2014/main" id="{4B1DA3DE-1872-49EF-B5A7-A542AD1280AB}"/>
              </a:ext>
            </a:extLst>
          </p:cNvPr>
          <p:cNvSpPr>
            <a:spLocks noGrp="1"/>
          </p:cNvSpPr>
          <p:nvPr>
            <p:ph type="subTitle" idx="1"/>
          </p:nvPr>
        </p:nvSpPr>
        <p:spPr/>
        <p:txBody>
          <a:bodyPr/>
          <a:lstStyle/>
          <a:p>
            <a:endParaRPr lang="en-SE"/>
          </a:p>
        </p:txBody>
      </p:sp>
    </p:spTree>
    <p:extLst>
      <p:ext uri="{BB962C8B-B14F-4D97-AF65-F5344CB8AC3E}">
        <p14:creationId xmlns:p14="http://schemas.microsoft.com/office/powerpoint/2010/main" val="137632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207364"/>
          </a:xfrm>
        </p:spPr>
        <p:txBody>
          <a:bodyPr>
            <a:normAutofit/>
          </a:bodyPr>
          <a:lstStyle/>
          <a:p>
            <a:r>
              <a:rPr lang="en-GB" sz="2000" dirty="0"/>
              <a:t>Create a new logic app according to the picture, make a variable with a xml or json format and supply that in the “Content” parameter of you service bus action. Add </a:t>
            </a:r>
            <a:r>
              <a:rPr lang="en-GB" sz="2000" dirty="0" err="1"/>
              <a:t>keyvalue</a:t>
            </a:r>
            <a:r>
              <a:rPr lang="en-GB" sz="2000" dirty="0"/>
              <a:t> pairs to the “Properties” parameter to provide your message with the data to filter your message across subscriptions. Run your logic app to send a message to your topic. You can also send messages to your topic in SBE.</a:t>
            </a:r>
            <a:endParaRPr lang="en-SE" sz="2000" dirty="0"/>
          </a:p>
        </p:txBody>
      </p:sp>
      <p:pic>
        <p:nvPicPr>
          <p:cNvPr id="4" name="Picture 3" descr="A screenshot of a cell phone&#10;&#10;Description automatically generated">
            <a:extLst>
              <a:ext uri="{FF2B5EF4-FFF2-40B4-BE49-F238E27FC236}">
                <a16:creationId xmlns:a16="http://schemas.microsoft.com/office/drawing/2014/main" id="{35DF4786-C51A-4B37-A8CD-D29F2DC52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236" y="1274618"/>
            <a:ext cx="7957504" cy="5458089"/>
          </a:xfrm>
          <a:prstGeom prst="rect">
            <a:avLst/>
          </a:prstGeom>
        </p:spPr>
      </p:pic>
    </p:spTree>
    <p:extLst>
      <p:ext uri="{BB962C8B-B14F-4D97-AF65-F5344CB8AC3E}">
        <p14:creationId xmlns:p14="http://schemas.microsoft.com/office/powerpoint/2010/main" val="317851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207364"/>
          </a:xfrm>
        </p:spPr>
        <p:txBody>
          <a:bodyPr>
            <a:normAutofit/>
          </a:bodyPr>
          <a:lstStyle/>
          <a:p>
            <a:r>
              <a:rPr lang="en-GB" sz="2000" dirty="0"/>
              <a:t>Open your SBE and check the topic subscriptions. As you can see, the message has been filtered on the assigned </a:t>
            </a:r>
            <a:r>
              <a:rPr lang="en-GB" sz="2000" dirty="0" err="1"/>
              <a:t>valuepair</a:t>
            </a:r>
            <a:r>
              <a:rPr lang="en-GB" sz="2000" dirty="0"/>
              <a:t> property. Read the message in the subscription which filters the sent value, to verify the value of the property assigned in the logic app.</a:t>
            </a:r>
            <a:endParaRPr lang="en-SE" sz="2000" dirty="0"/>
          </a:p>
        </p:txBody>
      </p:sp>
      <p:pic>
        <p:nvPicPr>
          <p:cNvPr id="5" name="Picture 4" descr="A screenshot of a cell phone&#10;&#10;Description automatically generated">
            <a:extLst>
              <a:ext uri="{FF2B5EF4-FFF2-40B4-BE49-F238E27FC236}">
                <a16:creationId xmlns:a16="http://schemas.microsoft.com/office/drawing/2014/main" id="{1FA8F789-8A93-446F-8533-A75BCC9CD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528" y="1559556"/>
            <a:ext cx="6378942" cy="5168846"/>
          </a:xfrm>
          <a:prstGeom prst="rect">
            <a:avLst/>
          </a:prstGeom>
        </p:spPr>
      </p:pic>
    </p:spTree>
    <p:extLst>
      <p:ext uri="{BB962C8B-B14F-4D97-AF65-F5344CB8AC3E}">
        <p14:creationId xmlns:p14="http://schemas.microsoft.com/office/powerpoint/2010/main" val="54698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3"/>
            <a:ext cx="10515600" cy="1325563"/>
          </a:xfrm>
        </p:spPr>
        <p:txBody>
          <a:bodyPr>
            <a:normAutofit/>
          </a:bodyPr>
          <a:lstStyle/>
          <a:p>
            <a:r>
              <a:rPr lang="en-GB" sz="2000" dirty="0"/>
              <a:t>Once you have downloaded </a:t>
            </a:r>
            <a:r>
              <a:rPr lang="en-GB" sz="2000" dirty="0" err="1"/>
              <a:t>Paolos</a:t>
            </a:r>
            <a:r>
              <a:rPr lang="en-GB" sz="2000" dirty="0"/>
              <a:t> Service Bus Explorer </a:t>
            </a:r>
            <a:r>
              <a:rPr lang="en-GB" sz="2000" dirty="0" err="1"/>
              <a:t>fromhis</a:t>
            </a:r>
            <a:r>
              <a:rPr lang="en-GB" sz="2000" dirty="0"/>
              <a:t> </a:t>
            </a:r>
            <a:r>
              <a:rPr lang="en-GB" sz="2000" dirty="0" err="1"/>
              <a:t>github</a:t>
            </a:r>
            <a:r>
              <a:rPr lang="en-GB" sz="2000" dirty="0"/>
              <a:t>, start ServiceBusExplorer.exe, press file in the top right and press connect. In the drop down menu at the top, select enter connection string. </a:t>
            </a:r>
            <a:endParaRPr lang="en-SE" sz="2000" dirty="0"/>
          </a:p>
        </p:txBody>
      </p:sp>
      <p:pic>
        <p:nvPicPr>
          <p:cNvPr id="5" name="Content Placeholder 4" descr="A screenshot of a social media post&#10;&#10;Description automatically generated">
            <a:extLst>
              <a:ext uri="{FF2B5EF4-FFF2-40B4-BE49-F238E27FC236}">
                <a16:creationId xmlns:a16="http://schemas.microsoft.com/office/drawing/2014/main" id="{D6869D89-380F-4F08-B7DD-69DF4A7E73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71945"/>
            <a:ext cx="10148043" cy="5686055"/>
          </a:xfrm>
        </p:spPr>
      </p:pic>
    </p:spTree>
    <p:extLst>
      <p:ext uri="{BB962C8B-B14F-4D97-AF65-F5344CB8AC3E}">
        <p14:creationId xmlns:p14="http://schemas.microsoft.com/office/powerpoint/2010/main" val="342134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104692"/>
          </a:xfrm>
        </p:spPr>
        <p:txBody>
          <a:bodyPr>
            <a:normAutofit fontScale="90000"/>
          </a:bodyPr>
          <a:lstStyle/>
          <a:p>
            <a:r>
              <a:rPr lang="en-GB" sz="2000" dirty="0"/>
              <a:t>You can connect to your service bus by navigating to the portal in your browser, enter your Service Bus Resource, navigate to share access policies and press the default policy. Copy the </a:t>
            </a:r>
            <a:r>
              <a:rPr lang="en-GB" sz="2000" dirty="0" err="1"/>
              <a:t>connectionstring</a:t>
            </a:r>
            <a:r>
              <a:rPr lang="en-GB" sz="2000" dirty="0"/>
              <a:t> from the right menu and enter that string into the “Connection String” box in your SBE and press ok. </a:t>
            </a:r>
            <a:endParaRPr lang="en-SE" sz="2000" dirty="0"/>
          </a:p>
        </p:txBody>
      </p:sp>
      <p:pic>
        <p:nvPicPr>
          <p:cNvPr id="4" name="Picture 3" descr="A screenshot of a cell phone&#10;&#10;Description automatically generated">
            <a:extLst>
              <a:ext uri="{FF2B5EF4-FFF2-40B4-BE49-F238E27FC236}">
                <a16:creationId xmlns:a16="http://schemas.microsoft.com/office/drawing/2014/main" id="{C4D266A6-8677-44D6-9CC5-688D655B1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27" y="1236215"/>
            <a:ext cx="10310185" cy="5291296"/>
          </a:xfrm>
          <a:prstGeom prst="rect">
            <a:avLst/>
          </a:prstGeom>
        </p:spPr>
      </p:pic>
    </p:spTree>
    <p:extLst>
      <p:ext uri="{BB962C8B-B14F-4D97-AF65-F5344CB8AC3E}">
        <p14:creationId xmlns:p14="http://schemas.microsoft.com/office/powerpoint/2010/main" val="369266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104692"/>
          </a:xfrm>
        </p:spPr>
        <p:txBody>
          <a:bodyPr>
            <a:normAutofit fontScale="90000"/>
          </a:bodyPr>
          <a:lstStyle/>
          <a:p>
            <a:r>
              <a:rPr lang="en-GB" sz="2000" dirty="0"/>
              <a:t>You are now able to manager your service bus from the SBE. Start off by creating a queue by right clicking Queues and select create queue. In this window you can create a queue with configurations unmanageable from the portal. If you’re unfamiliar with these configurations, refer to the Microsoft doc. Especially when configuring </a:t>
            </a:r>
            <a:br>
              <a:rPr lang="en-GB" sz="2000" dirty="0"/>
            </a:br>
            <a:r>
              <a:rPr lang="en-GB" sz="2000" dirty="0"/>
              <a:t>“Queue settings” .</a:t>
            </a:r>
            <a:endParaRPr lang="en-SE" sz="2000" dirty="0"/>
          </a:p>
        </p:txBody>
      </p:sp>
      <p:pic>
        <p:nvPicPr>
          <p:cNvPr id="5" name="Picture 4" descr="A screenshot of a computer&#10;&#10;Description automatically generated">
            <a:extLst>
              <a:ext uri="{FF2B5EF4-FFF2-40B4-BE49-F238E27FC236}">
                <a16:creationId xmlns:a16="http://schemas.microsoft.com/office/drawing/2014/main" id="{7C62D63B-28CD-4A98-B6C2-DE3E0BD0C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90" y="1171946"/>
            <a:ext cx="10875818" cy="5636146"/>
          </a:xfrm>
          <a:prstGeom prst="rect">
            <a:avLst/>
          </a:prstGeom>
        </p:spPr>
      </p:pic>
    </p:spTree>
    <p:extLst>
      <p:ext uri="{BB962C8B-B14F-4D97-AF65-F5344CB8AC3E}">
        <p14:creationId xmlns:p14="http://schemas.microsoft.com/office/powerpoint/2010/main" val="199097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104692"/>
          </a:xfrm>
        </p:spPr>
        <p:txBody>
          <a:bodyPr>
            <a:normAutofit/>
          </a:bodyPr>
          <a:lstStyle/>
          <a:p>
            <a:r>
              <a:rPr lang="en-GB" sz="2000" dirty="0"/>
              <a:t>You can now try you sending messages to your queue from inside the SBE by right clicking your new queue and press “message”. This can be really useful to test and debug your service bus queues, topic subscriptions and filters.</a:t>
            </a:r>
            <a:endParaRPr lang="en-SE" sz="2000" dirty="0"/>
          </a:p>
        </p:txBody>
      </p:sp>
      <p:pic>
        <p:nvPicPr>
          <p:cNvPr id="4" name="Picture 3" descr="A screenshot of a computer&#10;&#10;Description automatically generated">
            <a:extLst>
              <a:ext uri="{FF2B5EF4-FFF2-40B4-BE49-F238E27FC236}">
                <a16:creationId xmlns:a16="http://schemas.microsoft.com/office/drawing/2014/main" id="{A428663D-79E3-4ECC-A1E3-1C83A371B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461" y="1171946"/>
            <a:ext cx="8611075" cy="5618800"/>
          </a:xfrm>
          <a:prstGeom prst="rect">
            <a:avLst/>
          </a:prstGeom>
        </p:spPr>
      </p:pic>
    </p:spTree>
    <p:extLst>
      <p:ext uri="{BB962C8B-B14F-4D97-AF65-F5344CB8AC3E}">
        <p14:creationId xmlns:p14="http://schemas.microsoft.com/office/powerpoint/2010/main" val="406718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104692"/>
          </a:xfrm>
        </p:spPr>
        <p:txBody>
          <a:bodyPr>
            <a:normAutofit/>
          </a:bodyPr>
          <a:lstStyle/>
          <a:p>
            <a:r>
              <a:rPr lang="en-GB" sz="2000" dirty="0"/>
              <a:t>Enter your queue, press “messages” and select “peek” to look at the message you sent. Here you can select a message to take a look at the payload and the message metadata. Some metadata has been generated by default, in accordance to your queue configurations and settings.</a:t>
            </a:r>
            <a:endParaRPr lang="en-SE" sz="2000" dirty="0"/>
          </a:p>
        </p:txBody>
      </p:sp>
      <p:pic>
        <p:nvPicPr>
          <p:cNvPr id="5" name="Picture 4" descr="A screenshot of a social media post&#10;&#10;Description automatically generated">
            <a:extLst>
              <a:ext uri="{FF2B5EF4-FFF2-40B4-BE49-F238E27FC236}">
                <a16:creationId xmlns:a16="http://schemas.microsoft.com/office/drawing/2014/main" id="{6142FE8E-B5D2-4150-9D2D-7D2285138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51" y="1027010"/>
            <a:ext cx="10101496" cy="5763736"/>
          </a:xfrm>
          <a:prstGeom prst="rect">
            <a:avLst/>
          </a:prstGeom>
        </p:spPr>
      </p:pic>
    </p:spTree>
    <p:extLst>
      <p:ext uri="{BB962C8B-B14F-4D97-AF65-F5344CB8AC3E}">
        <p14:creationId xmlns:p14="http://schemas.microsoft.com/office/powerpoint/2010/main" val="360280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104692"/>
          </a:xfrm>
        </p:spPr>
        <p:txBody>
          <a:bodyPr>
            <a:normAutofit/>
          </a:bodyPr>
          <a:lstStyle/>
          <a:p>
            <a:r>
              <a:rPr lang="en-GB" sz="2000" dirty="0"/>
              <a:t>Try to create a topic from your SBE by right clicking “topics” and select create topic, you will find some settings that differs from a queue. Explore these using the Microsoft docs. When you are done press create.</a:t>
            </a:r>
            <a:endParaRPr lang="en-SE" sz="2000" dirty="0"/>
          </a:p>
        </p:txBody>
      </p:sp>
      <p:pic>
        <p:nvPicPr>
          <p:cNvPr id="4" name="Picture 3" descr="A screenshot of a social media post&#10;&#10;Description automatically generated">
            <a:extLst>
              <a:ext uri="{FF2B5EF4-FFF2-40B4-BE49-F238E27FC236}">
                <a16:creationId xmlns:a16="http://schemas.microsoft.com/office/drawing/2014/main" id="{FC60354C-6D8C-4C12-A292-7465C2CC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235" y="1171946"/>
            <a:ext cx="10141527" cy="5563382"/>
          </a:xfrm>
          <a:prstGeom prst="rect">
            <a:avLst/>
          </a:prstGeom>
        </p:spPr>
      </p:pic>
    </p:spTree>
    <p:extLst>
      <p:ext uri="{BB962C8B-B14F-4D97-AF65-F5344CB8AC3E}">
        <p14:creationId xmlns:p14="http://schemas.microsoft.com/office/powerpoint/2010/main" val="413515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4"/>
            <a:ext cx="10515600" cy="1207364"/>
          </a:xfrm>
        </p:spPr>
        <p:txBody>
          <a:bodyPr>
            <a:normAutofit fontScale="90000"/>
          </a:bodyPr>
          <a:lstStyle/>
          <a:p>
            <a:r>
              <a:rPr lang="en-GB" sz="2000" dirty="0"/>
              <a:t>To create a subscription to your Topic, right click “topic” and select add subscription. Create a subscription and read the Microsoft documentation to consider your settings and configurations.</a:t>
            </a:r>
            <a:br>
              <a:rPr lang="en-GB" sz="2000" dirty="0"/>
            </a:br>
            <a:r>
              <a:rPr lang="en-GB" sz="2000" dirty="0"/>
              <a:t>You can create your subscription with a default filter, allowing only messages that for fill that criteria to pass to the subscription. In this case we will split messages on a country property assigned in the meta data at a custom property, not the actual content payload. Create an additional subscription with the filter “country=FR”.</a:t>
            </a:r>
            <a:endParaRPr lang="en-SE" sz="2000" dirty="0"/>
          </a:p>
        </p:txBody>
      </p:sp>
      <p:pic>
        <p:nvPicPr>
          <p:cNvPr id="5" name="Picture 4" descr="A screenshot of a computer&#10;&#10;Description automatically generated">
            <a:extLst>
              <a:ext uri="{FF2B5EF4-FFF2-40B4-BE49-F238E27FC236}">
                <a16:creationId xmlns:a16="http://schemas.microsoft.com/office/drawing/2014/main" id="{6DE175A5-1E7D-46F8-8AB6-A5AB173FA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567" y="1274618"/>
            <a:ext cx="8800864" cy="5417351"/>
          </a:xfrm>
          <a:prstGeom prst="rect">
            <a:avLst/>
          </a:prstGeom>
        </p:spPr>
      </p:pic>
    </p:spTree>
    <p:extLst>
      <p:ext uri="{BB962C8B-B14F-4D97-AF65-F5344CB8AC3E}">
        <p14:creationId xmlns:p14="http://schemas.microsoft.com/office/powerpoint/2010/main" val="118516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EB0E-1012-48DC-9558-ECDD449B35FB}"/>
              </a:ext>
            </a:extLst>
          </p:cNvPr>
          <p:cNvSpPr>
            <a:spLocks noGrp="1"/>
          </p:cNvSpPr>
          <p:nvPr>
            <p:ph type="title"/>
          </p:nvPr>
        </p:nvSpPr>
        <p:spPr>
          <a:xfrm>
            <a:off x="838199" y="67253"/>
            <a:ext cx="6054437" cy="4518602"/>
          </a:xfrm>
        </p:spPr>
        <p:txBody>
          <a:bodyPr>
            <a:normAutofit/>
          </a:bodyPr>
          <a:lstStyle/>
          <a:p>
            <a:r>
              <a:rPr lang="en-GB" sz="2000" dirty="0"/>
              <a:t>Your Topic, Subscriptions and filters should look something like this. </a:t>
            </a:r>
            <a:br>
              <a:rPr lang="en-GB" sz="2000" dirty="0"/>
            </a:br>
            <a:r>
              <a:rPr lang="en-GB" sz="2000" dirty="0"/>
              <a:t>The current filters use </a:t>
            </a:r>
            <a:r>
              <a:rPr lang="en-GB" sz="2000" dirty="0" err="1"/>
              <a:t>xpath</a:t>
            </a:r>
            <a:r>
              <a:rPr lang="en-GB" sz="2000" dirty="0"/>
              <a:t> syntax which can include a number of logical operation and properties to base your filtering on. You can add additional filter files to your subscription and refer to them inside your $Default file.</a:t>
            </a:r>
            <a:endParaRPr lang="en-SE" sz="2000" dirty="0"/>
          </a:p>
        </p:txBody>
      </p:sp>
      <p:pic>
        <p:nvPicPr>
          <p:cNvPr id="1026" name="Picture 2">
            <a:extLst>
              <a:ext uri="{FF2B5EF4-FFF2-40B4-BE49-F238E27FC236}">
                <a16:creationId xmlns:a16="http://schemas.microsoft.com/office/drawing/2014/main" id="{E9394F56-7FBB-469E-AC4D-B8EA1BBCD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075" y="67254"/>
            <a:ext cx="4487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081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598</Words>
  <Application>Microsoft Office PowerPoint</Application>
  <PresentationFormat>Widescreen</PresentationFormat>
  <Paragraphs>19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SBE Introduction</vt:lpstr>
      <vt:lpstr>Once you have downloaded Paolos Service Bus Explorer fromhis github, start ServiceBusExplorer.exe, press file in the top right and press connect. In the drop down menu at the top, select enter connection string. </vt:lpstr>
      <vt:lpstr>You can connect to your service bus by navigating to the portal in your browser, enter your Service Bus Resource, navigate to share access policies and press the default policy. Copy the connectionstring from the right menu and enter that string into the “Connection String” box in your SBE and press ok. </vt:lpstr>
      <vt:lpstr>You are now able to manager your service bus from the SBE. Start off by creating a queue by right clicking Queues and select create queue. In this window you can create a queue with configurations unmanageable from the portal. If you’re unfamiliar with these configurations, refer to the Microsoft doc. Especially when configuring  “Queue settings” .</vt:lpstr>
      <vt:lpstr>You can now try you sending messages to your queue from inside the SBE by right clicking your new queue and press “message”. This can be really useful to test and debug your service bus queues, topic subscriptions and filters.</vt:lpstr>
      <vt:lpstr>Enter your queue, press “messages” and select “peek” to look at the message you sent. Here you can select a message to take a look at the payload and the message metadata. Some metadata has been generated by default, in accordance to your queue configurations and settings.</vt:lpstr>
      <vt:lpstr>Try to create a topic from your SBE by right clicking “topics” and select create topic, you will find some settings that differs from a queue. Explore these using the Microsoft docs. When you are done press create.</vt:lpstr>
      <vt:lpstr>To create a subscription to your Topic, right click “topic” and select add subscription. Create a subscription and read the Microsoft documentation to consider your settings and configurations. You can create your subscription with a default filter, allowing only messages that for fill that criteria to pass to the subscription. In this case we will split messages on a country property assigned in the meta data at a custom property, not the actual content payload. Create an additional subscription with the filter “country=FR”.</vt:lpstr>
      <vt:lpstr>Your Topic, Subscriptions and filters should look something like this.  The current filters use xpath syntax which can include a number of logical operation and properties to base your filtering on. You can add additional filter files to your subscription and refer to them inside your $Default file.</vt:lpstr>
      <vt:lpstr>Create a new logic app according to the picture, make a variable with a xml or json format and supply that in the “Content” parameter of you service bus action. Add keyvalue pairs to the “Properties” parameter to provide your message with the data to filter your message across subscriptions. Run your logic app to send a message to your topic. You can also send messages to your topic in SBE.</vt:lpstr>
      <vt:lpstr>Open your SBE and check the topic subscriptions. As you can see, the message has been filtered on the assigned valuepair property. Read the message in the subscription which filters the sent value, to verify the value of the property assigned in the logic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SBE Introduction</dc:title>
  <dc:creator>Oskar Aronsson</dc:creator>
  <cp:lastModifiedBy>Oskar Aronsson</cp:lastModifiedBy>
  <cp:revision>8</cp:revision>
  <dcterms:created xsi:type="dcterms:W3CDTF">2020-03-06T09:06:56Z</dcterms:created>
  <dcterms:modified xsi:type="dcterms:W3CDTF">2020-03-06T10:19:56Z</dcterms:modified>
</cp:coreProperties>
</file>