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7" r:id="rId3"/>
    <p:sldId id="256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skar Bartoszyński" initials="OB" lastIdx="1" clrIdx="0">
    <p:extLst>
      <p:ext uri="{19B8F6BF-5375-455C-9EA6-DF929625EA0E}">
        <p15:presenceInfo xmlns:p15="http://schemas.microsoft.com/office/powerpoint/2012/main" userId="S::oskar.bartoszynski@zsm01.onmicrosoft.com::1a030fb2-d9ec-42f4-b47c-93df80f7d5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0BBC98-5A4A-43A4-B1B8-8D27AAB21FD0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1A358-9691-45F3-8A2E-837B6C047BD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140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31A358-9691-45F3-8A2E-837B6C047BD3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056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EB5D2-D51D-850A-6E15-3C01C455F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B65B3-3A1F-27C2-0461-E3875ABA0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8C096-C35C-E406-FC65-28C289C4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BCA0C-AEED-EEF5-5DE7-2F1D8BF1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77AC9-727A-8FB6-36D8-085452C4E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867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0DB4-B2D2-FADF-8ED1-9BC63762D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2E02F-81FB-BD64-5978-0F5562F2E8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C120F-F98F-4F7B-C83C-EE5BB0E7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BB159-1A32-B974-F16E-88030793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F5502-098F-8F08-1E07-C8648181E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078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357244-9259-00E1-59F7-F98B67281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0D948F-A03A-0DA6-333F-81DDCB2F5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C9B44-9017-6FB3-38C0-53E861445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FB6D6-D829-492F-5EAE-08BFF1D44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3201-00C1-6AF0-102B-6C1708FB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45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B1C6-B5E3-0AB6-0963-386A509DD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38E3F-4903-208C-AC3B-8081BA40F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4D9E-7425-7925-7D53-7567969A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3869D-CEF3-3FB6-5B50-67B2A8589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97387-AB06-8D86-A2EF-64280FE5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3354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DB39-3768-39FA-D30F-366A75546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9DB946-A2D7-09B2-695E-F582CEA2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2883E-A066-F031-E8EC-1B58EAFB0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B5D5-D7CC-81A5-8C1F-873580D8C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9098-BD56-5FC7-E012-3B353F56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819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F2CD-98B7-81A8-34A9-6B60012B3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5DB2-91A7-36B4-65DE-2C077DFC3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A82CC-B88D-152F-C2F9-71106D66B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7B667-EA6C-280E-4CBF-A450B93E5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F04FD2-6455-4B10-9986-ACD74673D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B4720-EEDC-66B9-39A2-4814CAA7B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398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D90C-E7BF-55B9-5F84-204BD9A9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D0628-93E3-E2BA-5C47-F87217F25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E186E-7D34-EEAD-00C8-703A69734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6FE6C7-681F-03FD-EAFF-BA185E2C4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2D549-1BA2-BC58-E955-AB990579B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5949C3-622A-822B-B5F8-87256D55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BE1F1-CA5A-4C87-7DDF-F78C2F602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86E69-488C-8E2E-6379-D26796667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358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C83D7-A2A1-7B3A-BB52-E4CB58C92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99C759-9209-44DE-1AD1-564FAB84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DE28-7F84-E3C3-78DB-9038425F6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9B12E-86C3-381E-992A-AC12750B0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923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7A748E-31C5-CDCC-FBC1-749508F62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3D5C0-6BB2-1484-5445-5BB5114E8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2FDCC-AFDA-8B67-7271-801A8D4E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3242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8C100-79DB-1537-CBD5-5D9D9927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FEECA-6FF9-DA67-332E-3127B0AE0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CE8A3F-C756-2A4B-EC7C-D2E7533CC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9A68E-5427-93D8-EEB4-B0CB0641D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1CA1A-5A80-DFE2-DE64-FE00F961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43E8C-DCC8-8A81-91B3-15E99A7F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836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1A8C-1C73-7E97-63FA-358BF588E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513B9-D42F-C30A-5205-299CF36E4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FC806-D1E4-1921-0B38-01C607404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B1B806-F423-1552-7959-06E9E20D4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2E382-6DBC-C430-54A4-75D433272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C8CD5-B08C-7E3A-D2AF-7E5CC92E4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594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C1C036-4041-C426-3BB3-01B6E584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5991B-2088-ADEB-D92D-46D495C29E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6C9F-983B-52E3-F188-B3A33583E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84ED-92D6-455D-AAD7-5E2E18C0E058}" type="datetimeFigureOut">
              <a:rPr lang="pl-PL" smtClean="0"/>
              <a:t>13.04.2025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E560B-3F2C-F0F4-FE4D-8FB9DFF57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90F5F-3F1B-6B92-EEFC-E574276C24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03906-9FD2-425D-A5DF-61D372B92BB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54115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0">
            <a:extLst>
              <a:ext uri="{FF2B5EF4-FFF2-40B4-BE49-F238E27FC236}">
                <a16:creationId xmlns:a16="http://schemas.microsoft.com/office/drawing/2014/main" id="{C9F75376-57C8-9695-C532-14CAC6DBB4D3}"/>
              </a:ext>
            </a:extLst>
          </p:cNvPr>
          <p:cNvSpPr/>
          <p:nvPr/>
        </p:nvSpPr>
        <p:spPr>
          <a:xfrm>
            <a:off x="614363" y="264008"/>
            <a:ext cx="4686222" cy="712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kern="0" spc="-122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Analiza rynku</a:t>
            </a:r>
            <a:endParaRPr lang="en-US" sz="40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B33129AB-58D6-5D76-AEEE-2F3C57BCAB26}"/>
              </a:ext>
            </a:extLst>
          </p:cNvPr>
          <p:cNvSpPr/>
          <p:nvPr/>
        </p:nvSpPr>
        <p:spPr>
          <a:xfrm>
            <a:off x="614363" y="1153596"/>
            <a:ext cx="11920538" cy="559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Wykaz cen </a:t>
            </a:r>
            <a:r>
              <a:rPr lang="en-US" sz="200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6</a:t>
            </a:r>
            <a:r>
              <a:rPr lang="en-US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najpopularniejszych dostawców inetnetu w Polsce oraz ich </a:t>
            </a:r>
            <a:r>
              <a:rPr lang="en-US" sz="1600" kern="0" spc="-33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ofert</a:t>
            </a:r>
            <a:r>
              <a:rPr lang="pl-PL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z podziałem na </a:t>
            </a:r>
            <a:r>
              <a:rPr lang="pl-PL" sz="200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typ</a:t>
            </a:r>
            <a:r>
              <a:rPr lang="pl-PL" sz="16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oraz </a:t>
            </a:r>
            <a:r>
              <a:rPr lang="pl-PL" sz="2000" b="1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prędkość łącza</a:t>
            </a:r>
            <a:r>
              <a:rPr lang="en-US" sz="200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15" name="Image 0" descr="preencoded.png">
            <a:extLst>
              <a:ext uri="{FF2B5EF4-FFF2-40B4-BE49-F238E27FC236}">
                <a16:creationId xmlns:a16="http://schemas.microsoft.com/office/drawing/2014/main" id="{C5B1B56C-C0AE-D600-A5AD-577BEA49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38" y="2138326"/>
            <a:ext cx="4323100" cy="4519090"/>
          </a:xfrm>
          <a:prstGeom prst="rect">
            <a:avLst/>
          </a:prstGeom>
        </p:spPr>
      </p:pic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7129624B-6F05-CCF7-0B28-2EC5BE43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9138" y="2138326"/>
            <a:ext cx="7258968" cy="409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29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B24505-5DFA-5C8B-30BA-DB405683788E}"/>
              </a:ext>
            </a:extLst>
          </p:cNvPr>
          <p:cNvSpPr txBox="1"/>
          <p:nvPr/>
        </p:nvSpPr>
        <p:spPr>
          <a:xfrm>
            <a:off x="3321728" y="160187"/>
            <a:ext cx="5548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/>
              <a:t>Jak nasza firma wpasowuje się w rynek ?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3CFDA-AC43-1A0B-71A4-CB710E1B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93" y="1725809"/>
            <a:ext cx="8765317" cy="3797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63A77-A341-A350-2A92-C57D66D46A76}"/>
              </a:ext>
            </a:extLst>
          </p:cNvPr>
          <p:cNvSpPr txBox="1"/>
          <p:nvPr/>
        </p:nvSpPr>
        <p:spPr>
          <a:xfrm>
            <a:off x="8975324" y="2697046"/>
            <a:ext cx="28024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Nasza firma zajmuje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drugie</a:t>
            </a:r>
            <a:r>
              <a:rPr lang="pl-PL" dirty="0"/>
              <a:t> miejsce pod względem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średnich cen </a:t>
            </a:r>
            <a:r>
              <a:rPr lang="pl-PL" dirty="0"/>
              <a:t>usług dla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gospodarstw domowych</a:t>
            </a:r>
            <a:r>
              <a:rPr lang="pl-PL" dirty="0"/>
              <a:t>, oferując jednocześnie niestandardowe i wysokiej klasy rozwiązania dla firm, przy zachowaniu adekwatnego poziomu cen.</a:t>
            </a:r>
            <a:endParaRPr lang="pl-PL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750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0">
            <a:extLst>
              <a:ext uri="{FF2B5EF4-FFF2-40B4-BE49-F238E27FC236}">
                <a16:creationId xmlns:a16="http://schemas.microsoft.com/office/drawing/2014/main" id="{602C70E0-0966-7EA0-CEA4-C04600191386}"/>
              </a:ext>
            </a:extLst>
          </p:cNvPr>
          <p:cNvSpPr/>
          <p:nvPr/>
        </p:nvSpPr>
        <p:spPr>
          <a:xfrm>
            <a:off x="5194340" y="211633"/>
            <a:ext cx="74693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Określenie grup docelowych</a:t>
            </a:r>
            <a:endParaRPr lang="en-US" sz="4450" dirty="0"/>
          </a:p>
        </p:txBody>
      </p:sp>
      <p:sp>
        <p:nvSpPr>
          <p:cNvPr id="19" name="Text 1">
            <a:extLst>
              <a:ext uri="{FF2B5EF4-FFF2-40B4-BE49-F238E27FC236}">
                <a16:creationId xmlns:a16="http://schemas.microsoft.com/office/drawing/2014/main" id="{96427DA8-FBCE-B5CC-FB4B-69BC566D5EC1}"/>
              </a:ext>
            </a:extLst>
          </p:cNvPr>
          <p:cNvSpPr/>
          <p:nvPr/>
        </p:nvSpPr>
        <p:spPr>
          <a:xfrm>
            <a:off x="241340" y="708779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Docelowe segmenty:</a:t>
            </a:r>
            <a:endParaRPr lang="en-US" dirty="0"/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D293B737-41F7-C687-8C39-DA87A6553933}"/>
              </a:ext>
            </a:extLst>
          </p:cNvPr>
          <p:cNvSpPr/>
          <p:nvPr/>
        </p:nvSpPr>
        <p:spPr>
          <a:xfrm>
            <a:off x="241340" y="147423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Gospodarstwa domowe:</a:t>
            </a:r>
            <a:endParaRPr lang="en-US" dirty="0"/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76404786-E51E-A0FB-DA70-337006E7789F}"/>
              </a:ext>
            </a:extLst>
          </p:cNvPr>
          <p:cNvSpPr/>
          <p:nvPr/>
        </p:nvSpPr>
        <p:spPr>
          <a:xfrm>
            <a:off x="241340" y="19164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Potrzeby: stabilny i szybki internet, rozwiązania multimedialne, streaming w jakości 4K, elastyczne pakiety z niższym kosztem</a:t>
            </a:r>
            <a:endParaRPr lang="en-US" dirty="0"/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F1ABFA2C-B460-F854-0A33-E911749F0E36}"/>
              </a:ext>
            </a:extLst>
          </p:cNvPr>
          <p:cNvSpPr/>
          <p:nvPr/>
        </p:nvSpPr>
        <p:spPr>
          <a:xfrm>
            <a:off x="241340" y="272153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Małe i średnie firmy:</a:t>
            </a:r>
            <a:endParaRPr lang="en-US" dirty="0"/>
          </a:p>
        </p:txBody>
      </p:sp>
      <p:sp>
        <p:nvSpPr>
          <p:cNvPr id="23" name="Text 5">
            <a:extLst>
              <a:ext uri="{FF2B5EF4-FFF2-40B4-BE49-F238E27FC236}">
                <a16:creationId xmlns:a16="http://schemas.microsoft.com/office/drawing/2014/main" id="{F7E39CF8-4B51-067A-258A-BEBE10B990B3}"/>
              </a:ext>
            </a:extLst>
          </p:cNvPr>
          <p:cNvSpPr/>
          <p:nvPr/>
        </p:nvSpPr>
        <p:spPr>
          <a:xfrm>
            <a:off x="241341" y="3163728"/>
            <a:ext cx="1153156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Potrzeby: niezawodne łącze, symetryczne prędkości (lub bardzo wysokie prędkości), dedykowane wsparcie techniczne, </a:t>
            </a:r>
            <a:r>
              <a:rPr lang="pl-PL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         </a:t>
            </a:r>
            <a:r>
              <a:rPr lang="en-US" kern="0" spc="-36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usługi</a:t>
            </a: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dodatkowe (telefonia, VPN, firewall), gwarancje SLA oraz opcje integracji z infrastrukturą IT</a:t>
            </a:r>
            <a:endParaRPr lang="en-US" dirty="0"/>
          </a:p>
        </p:txBody>
      </p:sp>
      <p:sp>
        <p:nvSpPr>
          <p:cNvPr id="24" name="Text 6">
            <a:extLst>
              <a:ext uri="{FF2B5EF4-FFF2-40B4-BE49-F238E27FC236}">
                <a16:creationId xmlns:a16="http://schemas.microsoft.com/office/drawing/2014/main" id="{2950A1C5-D1BC-99F1-82ED-C69AC2C8C143}"/>
              </a:ext>
            </a:extLst>
          </p:cNvPr>
          <p:cNvSpPr/>
          <p:nvPr/>
        </p:nvSpPr>
        <p:spPr>
          <a:xfrm>
            <a:off x="241340" y="4229695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b="1" kern="0" spc="-8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Działania:</a:t>
            </a:r>
            <a:endParaRPr lang="en-US" dirty="0"/>
          </a:p>
        </p:txBody>
      </p:sp>
      <p:sp>
        <p:nvSpPr>
          <p:cNvPr id="25" name="Text 7">
            <a:extLst>
              <a:ext uri="{FF2B5EF4-FFF2-40B4-BE49-F238E27FC236}">
                <a16:creationId xmlns:a16="http://schemas.microsoft.com/office/drawing/2014/main" id="{3A9FEA6B-3BF5-46AA-4443-4FF22C84BD1B}"/>
              </a:ext>
            </a:extLst>
          </p:cNvPr>
          <p:cNvSpPr/>
          <p:nvPr/>
        </p:nvSpPr>
        <p:spPr>
          <a:xfrm>
            <a:off x="241340" y="473769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Przeprowadzenie badań rynku i analiza konkurencji</a:t>
            </a:r>
            <a:endParaRPr lang="en-US" dirty="0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287D0E2C-0F85-95E3-591B-23F90A048340}"/>
              </a:ext>
            </a:extLst>
          </p:cNvPr>
          <p:cNvSpPr/>
          <p:nvPr/>
        </p:nvSpPr>
        <p:spPr>
          <a:xfrm>
            <a:off x="241340" y="5179893"/>
            <a:ext cx="1153156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Wywiady z przedstawicielami docelowych segmentów, aby dokładnie określić priorytety (np czy dla firm ważne jest bezpieczeństwo i wsparcie, a dla gospodarstw domowych – łatwość użycia i wysoka prędkość)</a:t>
            </a:r>
            <a:endParaRPr lang="en-US" dirty="0"/>
          </a:p>
        </p:txBody>
      </p:sp>
      <p:sp>
        <p:nvSpPr>
          <p:cNvPr id="27" name="Text 9">
            <a:extLst>
              <a:ext uri="{FF2B5EF4-FFF2-40B4-BE49-F238E27FC236}">
                <a16:creationId xmlns:a16="http://schemas.microsoft.com/office/drawing/2014/main" id="{6CEF68B1-984B-1768-7596-D6C330B73970}"/>
              </a:ext>
            </a:extLst>
          </p:cNvPr>
          <p:cNvSpPr/>
          <p:nvPr/>
        </p:nvSpPr>
        <p:spPr>
          <a:xfrm>
            <a:off x="241340" y="59849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Segmentacja klientów na mniejsze grupy, co umożliwi lepsze dostosowanie pakietów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303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>
            <a:extLst>
              <a:ext uri="{FF2B5EF4-FFF2-40B4-BE49-F238E27FC236}">
                <a16:creationId xmlns:a16="http://schemas.microsoft.com/office/drawing/2014/main" id="{C6FCC0FF-36B0-031E-275F-C622FDE32E3E}"/>
              </a:ext>
            </a:extLst>
          </p:cNvPr>
          <p:cNvSpPr/>
          <p:nvPr/>
        </p:nvSpPr>
        <p:spPr>
          <a:xfrm>
            <a:off x="396835" y="311825"/>
            <a:ext cx="318789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6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Ustalenie zakresu oferty</a:t>
            </a:r>
            <a:endParaRPr lang="en-US" sz="360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A4B7E8EE-DF4C-F418-9584-12E6945C702D}"/>
              </a:ext>
            </a:extLst>
          </p:cNvPr>
          <p:cNvSpPr/>
          <p:nvPr/>
        </p:nvSpPr>
        <p:spPr>
          <a:xfrm>
            <a:off x="396835" y="949523"/>
            <a:ext cx="2798207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kern="0" spc="-4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Oferta dla Gospodarstw Domowych</a:t>
            </a:r>
            <a:endParaRPr lang="en-US" sz="1300" dirty="0"/>
          </a:p>
        </p:txBody>
      </p:sp>
      <p:sp>
        <p:nvSpPr>
          <p:cNvPr id="11" name="Shape 2">
            <a:extLst>
              <a:ext uri="{FF2B5EF4-FFF2-40B4-BE49-F238E27FC236}">
                <a16:creationId xmlns:a16="http://schemas.microsoft.com/office/drawing/2014/main" id="{8AB11917-BF53-A54E-9E4A-23304F8EA7B3}"/>
              </a:ext>
            </a:extLst>
          </p:cNvPr>
          <p:cNvSpPr/>
          <p:nvPr/>
        </p:nvSpPr>
        <p:spPr>
          <a:xfrm>
            <a:off x="396835" y="1289685"/>
            <a:ext cx="5546765" cy="1564362"/>
          </a:xfrm>
          <a:prstGeom prst="roundRect">
            <a:avLst>
              <a:gd name="adj" fmla="val 30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90151A88-F08A-6C17-7E52-D6959E997023}"/>
              </a:ext>
            </a:extLst>
          </p:cNvPr>
          <p:cNvSpPr/>
          <p:nvPr/>
        </p:nvSpPr>
        <p:spPr>
          <a:xfrm>
            <a:off x="517803" y="141065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Speedster</a:t>
            </a:r>
            <a:endParaRPr lang="en-US" sz="110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BF62237F-1451-7395-5BCF-CB77D38366A8}"/>
              </a:ext>
            </a:extLst>
          </p:cNvPr>
          <p:cNvSpPr/>
          <p:nvPr/>
        </p:nvSpPr>
        <p:spPr>
          <a:xfrm>
            <a:off x="517803" y="170116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Dla osób, które kochają prędkość i streaming w jakości 4K</a:t>
            </a:r>
            <a:endParaRPr lang="en-US" sz="8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8EA2A472-D520-43FF-D33E-DAB05D151761}"/>
              </a:ext>
            </a:extLst>
          </p:cNvPr>
          <p:cNvSpPr/>
          <p:nvPr/>
        </p:nvSpPr>
        <p:spPr>
          <a:xfrm>
            <a:off x="517803" y="1984653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Prędkość: 900 Mb/s</a:t>
            </a:r>
            <a:endParaRPr lang="en-US" sz="85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4DDEDE34-7605-B1E2-6555-CEF6439117A7}"/>
              </a:ext>
            </a:extLst>
          </p:cNvPr>
          <p:cNvSpPr/>
          <p:nvPr/>
        </p:nvSpPr>
        <p:spPr>
          <a:xfrm>
            <a:off x="517803" y="2268141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"Nic Cię nie zatrzyma"</a:t>
            </a:r>
            <a:endParaRPr lang="en-US" sz="850" dirty="0"/>
          </a:p>
        </p:txBody>
      </p:sp>
      <p:sp>
        <p:nvSpPr>
          <p:cNvPr id="16" name="Text 7">
            <a:extLst>
              <a:ext uri="{FF2B5EF4-FFF2-40B4-BE49-F238E27FC236}">
                <a16:creationId xmlns:a16="http://schemas.microsoft.com/office/drawing/2014/main" id="{F7F53D22-160E-141C-3DD6-3EA0BB1DD429}"/>
              </a:ext>
            </a:extLst>
          </p:cNvPr>
          <p:cNvSpPr/>
          <p:nvPr/>
        </p:nvSpPr>
        <p:spPr>
          <a:xfrm>
            <a:off x="517803" y="255162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Koszt: 80 zł/mies</a:t>
            </a:r>
            <a:endParaRPr lang="en-US" sz="850" dirty="0"/>
          </a:p>
        </p:txBody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43C17996-2971-CEC4-AA7F-5F115E52C6D1}"/>
              </a:ext>
            </a:extLst>
          </p:cNvPr>
          <p:cNvSpPr/>
          <p:nvPr/>
        </p:nvSpPr>
        <p:spPr>
          <a:xfrm>
            <a:off x="396835" y="2967395"/>
            <a:ext cx="5546765" cy="1564362"/>
          </a:xfrm>
          <a:prstGeom prst="roundRect">
            <a:avLst>
              <a:gd name="adj" fmla="val 30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740E1B3B-B84D-52E8-8F09-502225E5E575}"/>
              </a:ext>
            </a:extLst>
          </p:cNvPr>
          <p:cNvSpPr/>
          <p:nvPr/>
        </p:nvSpPr>
        <p:spPr>
          <a:xfrm>
            <a:off x="517803" y="308836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Domowy Komfort</a:t>
            </a:r>
            <a:endParaRPr lang="en-US" sz="1100" dirty="0"/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28F84564-8584-F172-4937-EAB412CC75DE}"/>
              </a:ext>
            </a:extLst>
          </p:cNvPr>
          <p:cNvSpPr/>
          <p:nvPr/>
        </p:nvSpPr>
        <p:spPr>
          <a:xfrm>
            <a:off x="517803" y="337887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Idealny do pracy zdalnej, nauki i codziennego surfowania</a:t>
            </a:r>
            <a:endParaRPr lang="en-US" sz="850" dirty="0"/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BF43DE03-51E6-F00F-90B2-22C20C95E892}"/>
              </a:ext>
            </a:extLst>
          </p:cNvPr>
          <p:cNvSpPr/>
          <p:nvPr/>
        </p:nvSpPr>
        <p:spPr>
          <a:xfrm>
            <a:off x="517803" y="3662363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Prędkość: 300 Mb/s</a:t>
            </a:r>
            <a:endParaRPr lang="en-US" sz="850" dirty="0"/>
          </a:p>
        </p:txBody>
      </p:sp>
      <p:sp>
        <p:nvSpPr>
          <p:cNvPr id="21" name="Text 12">
            <a:extLst>
              <a:ext uri="{FF2B5EF4-FFF2-40B4-BE49-F238E27FC236}">
                <a16:creationId xmlns:a16="http://schemas.microsoft.com/office/drawing/2014/main" id="{A328718F-2B14-E1D0-BD92-99BFF6F66DF0}"/>
              </a:ext>
            </a:extLst>
          </p:cNvPr>
          <p:cNvSpPr/>
          <p:nvPr/>
        </p:nvSpPr>
        <p:spPr>
          <a:xfrm>
            <a:off x="517803" y="3945850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"Internet, który rozumie Twój rytm"</a:t>
            </a:r>
            <a:endParaRPr lang="en-US" sz="850" dirty="0"/>
          </a:p>
        </p:txBody>
      </p:sp>
      <p:sp>
        <p:nvSpPr>
          <p:cNvPr id="22" name="Text 13">
            <a:extLst>
              <a:ext uri="{FF2B5EF4-FFF2-40B4-BE49-F238E27FC236}">
                <a16:creationId xmlns:a16="http://schemas.microsoft.com/office/drawing/2014/main" id="{B3308A93-9BA0-63A6-D17A-A066989D108E}"/>
              </a:ext>
            </a:extLst>
          </p:cNvPr>
          <p:cNvSpPr/>
          <p:nvPr/>
        </p:nvSpPr>
        <p:spPr>
          <a:xfrm>
            <a:off x="517803" y="422933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Koszt: 60 zł/mies</a:t>
            </a:r>
            <a:endParaRPr lang="en-US" sz="850" dirty="0"/>
          </a:p>
        </p:txBody>
      </p:sp>
      <p:sp>
        <p:nvSpPr>
          <p:cNvPr id="23" name="Shape 14">
            <a:extLst>
              <a:ext uri="{FF2B5EF4-FFF2-40B4-BE49-F238E27FC236}">
                <a16:creationId xmlns:a16="http://schemas.microsoft.com/office/drawing/2014/main" id="{A82DC7BA-B786-2F46-8CBE-8845E16890CC}"/>
              </a:ext>
            </a:extLst>
          </p:cNvPr>
          <p:cNvSpPr/>
          <p:nvPr/>
        </p:nvSpPr>
        <p:spPr>
          <a:xfrm>
            <a:off x="396835" y="4645104"/>
            <a:ext cx="5546765" cy="1564362"/>
          </a:xfrm>
          <a:prstGeom prst="roundRect">
            <a:avLst>
              <a:gd name="adj" fmla="val 30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15">
            <a:extLst>
              <a:ext uri="{FF2B5EF4-FFF2-40B4-BE49-F238E27FC236}">
                <a16:creationId xmlns:a16="http://schemas.microsoft.com/office/drawing/2014/main" id="{91F35E0A-20CC-EF7C-1EE0-62952486655F}"/>
              </a:ext>
            </a:extLst>
          </p:cNvPr>
          <p:cNvSpPr/>
          <p:nvPr/>
        </p:nvSpPr>
        <p:spPr>
          <a:xfrm>
            <a:off x="517803" y="4766072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GameON</a:t>
            </a:r>
            <a:endParaRPr lang="en-US" sz="1100" dirty="0"/>
          </a:p>
        </p:txBody>
      </p:sp>
      <p:sp>
        <p:nvSpPr>
          <p:cNvPr id="25" name="Text 16">
            <a:extLst>
              <a:ext uri="{FF2B5EF4-FFF2-40B4-BE49-F238E27FC236}">
                <a16:creationId xmlns:a16="http://schemas.microsoft.com/office/drawing/2014/main" id="{C15029AB-DBB5-4699-B0E2-4C1F51D9371B}"/>
              </a:ext>
            </a:extLst>
          </p:cNvPr>
          <p:cNvSpPr/>
          <p:nvPr/>
        </p:nvSpPr>
        <p:spPr>
          <a:xfrm>
            <a:off x="517803" y="5056584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Oferta stworzona z myślą o graczach i streamerach – z niskim pingiem i priorytetem dla gier</a:t>
            </a:r>
            <a:endParaRPr lang="en-US" sz="850" dirty="0"/>
          </a:p>
        </p:txBody>
      </p:sp>
      <p:sp>
        <p:nvSpPr>
          <p:cNvPr id="26" name="Text 17">
            <a:extLst>
              <a:ext uri="{FF2B5EF4-FFF2-40B4-BE49-F238E27FC236}">
                <a16:creationId xmlns:a16="http://schemas.microsoft.com/office/drawing/2014/main" id="{D535480A-4AB5-0F93-E15D-7280B2911D0B}"/>
              </a:ext>
            </a:extLst>
          </p:cNvPr>
          <p:cNvSpPr/>
          <p:nvPr/>
        </p:nvSpPr>
        <p:spPr>
          <a:xfrm>
            <a:off x="517803" y="5340072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Prędkość: 600 Mb/s (plus niski ping)</a:t>
            </a:r>
            <a:endParaRPr lang="en-US" sz="850" dirty="0"/>
          </a:p>
        </p:txBody>
      </p:sp>
      <p:sp>
        <p:nvSpPr>
          <p:cNvPr id="27" name="Text 18">
            <a:extLst>
              <a:ext uri="{FF2B5EF4-FFF2-40B4-BE49-F238E27FC236}">
                <a16:creationId xmlns:a16="http://schemas.microsoft.com/office/drawing/2014/main" id="{65D28EB3-560B-F4BF-2021-3FDC3A98E493}"/>
              </a:ext>
            </a:extLst>
          </p:cNvPr>
          <p:cNvSpPr/>
          <p:nvPr/>
        </p:nvSpPr>
        <p:spPr>
          <a:xfrm>
            <a:off x="517803" y="5623560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"Zero lagów Tylko wygrane"</a:t>
            </a:r>
            <a:endParaRPr lang="en-US" sz="850" dirty="0"/>
          </a:p>
        </p:txBody>
      </p:sp>
      <p:sp>
        <p:nvSpPr>
          <p:cNvPr id="28" name="Text 19">
            <a:extLst>
              <a:ext uri="{FF2B5EF4-FFF2-40B4-BE49-F238E27FC236}">
                <a16:creationId xmlns:a16="http://schemas.microsoft.com/office/drawing/2014/main" id="{F70A04B9-DD6F-E14B-9722-5383E1F91F61}"/>
              </a:ext>
            </a:extLst>
          </p:cNvPr>
          <p:cNvSpPr/>
          <p:nvPr/>
        </p:nvSpPr>
        <p:spPr>
          <a:xfrm>
            <a:off x="517803" y="590704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Koszt: 70 zł/mies</a:t>
            </a:r>
            <a:endParaRPr lang="en-US" sz="850" dirty="0"/>
          </a:p>
        </p:txBody>
      </p:sp>
      <p:sp>
        <p:nvSpPr>
          <p:cNvPr id="29" name="Shape 20">
            <a:extLst>
              <a:ext uri="{FF2B5EF4-FFF2-40B4-BE49-F238E27FC236}">
                <a16:creationId xmlns:a16="http://schemas.microsoft.com/office/drawing/2014/main" id="{7B63A3DC-F314-D139-93E6-8B44E757025C}"/>
              </a:ext>
            </a:extLst>
          </p:cNvPr>
          <p:cNvSpPr/>
          <p:nvPr/>
        </p:nvSpPr>
        <p:spPr>
          <a:xfrm>
            <a:off x="6432471" y="355005"/>
            <a:ext cx="5546765" cy="1564362"/>
          </a:xfrm>
          <a:prstGeom prst="roundRect">
            <a:avLst>
              <a:gd name="adj" fmla="val 30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0" name="Text 21">
            <a:extLst>
              <a:ext uri="{FF2B5EF4-FFF2-40B4-BE49-F238E27FC236}">
                <a16:creationId xmlns:a16="http://schemas.microsoft.com/office/drawing/2014/main" id="{6E90B142-2DBD-6386-6B8B-3C3942D36C0F}"/>
              </a:ext>
            </a:extLst>
          </p:cNvPr>
          <p:cNvSpPr/>
          <p:nvPr/>
        </p:nvSpPr>
        <p:spPr>
          <a:xfrm>
            <a:off x="6553439" y="475973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Wszędzie Ty</a:t>
            </a:r>
            <a:endParaRPr lang="en-US" sz="1100" dirty="0"/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12459E8E-B05A-8821-8493-1193B56FFC3A}"/>
              </a:ext>
            </a:extLst>
          </p:cNvPr>
          <p:cNvSpPr/>
          <p:nvPr/>
        </p:nvSpPr>
        <p:spPr>
          <a:xfrm>
            <a:off x="6553439" y="766485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Internet mobilny z dużym pakietem GB lub nielimitowany, dla tych, którzy są w ciągłym ruchu</a:t>
            </a:r>
            <a:endParaRPr lang="en-US" sz="850" dirty="0"/>
          </a:p>
        </p:txBody>
      </p:sp>
      <p:sp>
        <p:nvSpPr>
          <p:cNvPr id="32" name="Text 23">
            <a:extLst>
              <a:ext uri="{FF2B5EF4-FFF2-40B4-BE49-F238E27FC236}">
                <a16:creationId xmlns:a16="http://schemas.microsoft.com/office/drawing/2014/main" id="{66125F35-D586-D160-B08F-CBCE00DAA284}"/>
              </a:ext>
            </a:extLst>
          </p:cNvPr>
          <p:cNvSpPr/>
          <p:nvPr/>
        </p:nvSpPr>
        <p:spPr>
          <a:xfrm>
            <a:off x="6553439" y="1049973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Technologia: LTE / 5G</a:t>
            </a:r>
            <a:endParaRPr lang="en-US" sz="850" dirty="0"/>
          </a:p>
        </p:txBody>
      </p:sp>
      <p:sp>
        <p:nvSpPr>
          <p:cNvPr id="33" name="Text 24">
            <a:extLst>
              <a:ext uri="{FF2B5EF4-FFF2-40B4-BE49-F238E27FC236}">
                <a16:creationId xmlns:a16="http://schemas.microsoft.com/office/drawing/2014/main" id="{559D907F-EF1D-D515-B955-03D28EEB9F24}"/>
              </a:ext>
            </a:extLst>
          </p:cNvPr>
          <p:cNvSpPr/>
          <p:nvPr/>
        </p:nvSpPr>
        <p:spPr>
          <a:xfrm>
            <a:off x="6553439" y="1333461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"Internet, który idzie za Tobą"</a:t>
            </a:r>
            <a:endParaRPr lang="en-US" sz="850" dirty="0"/>
          </a:p>
        </p:txBody>
      </p:sp>
      <p:sp>
        <p:nvSpPr>
          <p:cNvPr id="34" name="Text 25">
            <a:extLst>
              <a:ext uri="{FF2B5EF4-FFF2-40B4-BE49-F238E27FC236}">
                <a16:creationId xmlns:a16="http://schemas.microsoft.com/office/drawing/2014/main" id="{BC43C09A-A445-5296-337C-44FA190D8B3A}"/>
              </a:ext>
            </a:extLst>
          </p:cNvPr>
          <p:cNvSpPr/>
          <p:nvPr/>
        </p:nvSpPr>
        <p:spPr>
          <a:xfrm>
            <a:off x="6553439" y="161694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Koszt: 120 zł/mies</a:t>
            </a:r>
            <a:endParaRPr lang="en-US" sz="850" dirty="0"/>
          </a:p>
        </p:txBody>
      </p:sp>
      <p:sp>
        <p:nvSpPr>
          <p:cNvPr id="35" name="Text 26">
            <a:extLst>
              <a:ext uri="{FF2B5EF4-FFF2-40B4-BE49-F238E27FC236}">
                <a16:creationId xmlns:a16="http://schemas.microsoft.com/office/drawing/2014/main" id="{B04F99B4-BFEF-9001-6977-C126542424DF}"/>
              </a:ext>
            </a:extLst>
          </p:cNvPr>
          <p:cNvSpPr/>
          <p:nvPr/>
        </p:nvSpPr>
        <p:spPr>
          <a:xfrm>
            <a:off x="6432471" y="2301081"/>
            <a:ext cx="1701165" cy="212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kern="0" spc="-4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Oferta dla Biznesu</a:t>
            </a:r>
            <a:endParaRPr lang="en-US" sz="1300" dirty="0"/>
          </a:p>
        </p:txBody>
      </p:sp>
      <p:sp>
        <p:nvSpPr>
          <p:cNvPr id="36" name="Shape 27">
            <a:extLst>
              <a:ext uri="{FF2B5EF4-FFF2-40B4-BE49-F238E27FC236}">
                <a16:creationId xmlns:a16="http://schemas.microsoft.com/office/drawing/2014/main" id="{4EE1EF5E-1486-EF48-DC6C-508762828DAC}"/>
              </a:ext>
            </a:extLst>
          </p:cNvPr>
          <p:cNvSpPr/>
          <p:nvPr/>
        </p:nvSpPr>
        <p:spPr>
          <a:xfrm>
            <a:off x="6432471" y="2641243"/>
            <a:ext cx="5546765" cy="2210753"/>
          </a:xfrm>
          <a:prstGeom prst="roundRect">
            <a:avLst>
              <a:gd name="adj" fmla="val 21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37" name="Text 28">
            <a:extLst>
              <a:ext uri="{FF2B5EF4-FFF2-40B4-BE49-F238E27FC236}">
                <a16:creationId xmlns:a16="http://schemas.microsoft.com/office/drawing/2014/main" id="{CFE01153-F96D-B77B-FCB7-7C3081625B9D}"/>
              </a:ext>
            </a:extLst>
          </p:cNvPr>
          <p:cNvSpPr/>
          <p:nvPr/>
        </p:nvSpPr>
        <p:spPr>
          <a:xfrm>
            <a:off x="6553438" y="276221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4Business</a:t>
            </a:r>
            <a:endParaRPr lang="en-US" sz="1100" dirty="0"/>
          </a:p>
        </p:txBody>
      </p:sp>
      <p:sp>
        <p:nvSpPr>
          <p:cNvPr id="38" name="Text 29">
            <a:extLst>
              <a:ext uri="{FF2B5EF4-FFF2-40B4-BE49-F238E27FC236}">
                <a16:creationId xmlns:a16="http://schemas.microsoft.com/office/drawing/2014/main" id="{0DE9A7D3-58E9-C3B0-14A1-64A1B7F69C89}"/>
              </a:ext>
            </a:extLst>
          </p:cNvPr>
          <p:cNvSpPr/>
          <p:nvPr/>
        </p:nvSpPr>
        <p:spPr>
          <a:xfrm>
            <a:off x="6553438" y="3052723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Umowa dostępna na 12 lub 24 miesiące</a:t>
            </a:r>
            <a:endParaRPr lang="en-US" sz="850" dirty="0"/>
          </a:p>
        </p:txBody>
      </p:sp>
      <p:sp>
        <p:nvSpPr>
          <p:cNvPr id="39" name="Text 30">
            <a:extLst>
              <a:ext uri="{FF2B5EF4-FFF2-40B4-BE49-F238E27FC236}">
                <a16:creationId xmlns:a16="http://schemas.microsoft.com/office/drawing/2014/main" id="{C088BC49-33EF-B6AE-E370-DA98A24A9D14}"/>
              </a:ext>
            </a:extLst>
          </p:cNvPr>
          <p:cNvSpPr/>
          <p:nvPr/>
        </p:nvSpPr>
        <p:spPr>
          <a:xfrm>
            <a:off x="6553439" y="3336211"/>
            <a:ext cx="5308362" cy="5443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Solidna i niezawodna usługa internetowa zaprojektowana z myślą o małych i średnich firmach Zapewnia szybkie i stabilne połączenie, idealne do codziennej pracy biurowej, wideokonferencji, korzystania z systemów chmurowych oraz obsługi klientów online Opcjonalnie z możliwością dodania stałego IP i VPN</a:t>
            </a:r>
            <a:endParaRPr lang="en-US" sz="850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B6D417AD-B897-D7B9-44FF-14B1429CB570}"/>
              </a:ext>
            </a:extLst>
          </p:cNvPr>
          <p:cNvSpPr/>
          <p:nvPr/>
        </p:nvSpPr>
        <p:spPr>
          <a:xfrm>
            <a:off x="6553438" y="3982601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Prędkość: 1 Gb/s</a:t>
            </a:r>
            <a:endParaRPr lang="en-US" sz="850" dirty="0"/>
          </a:p>
        </p:txBody>
      </p:sp>
      <p:sp>
        <p:nvSpPr>
          <p:cNvPr id="41" name="Text 32">
            <a:extLst>
              <a:ext uri="{FF2B5EF4-FFF2-40B4-BE49-F238E27FC236}">
                <a16:creationId xmlns:a16="http://schemas.microsoft.com/office/drawing/2014/main" id="{6CFC1250-1771-563A-FF41-D9B42174FE6B}"/>
              </a:ext>
            </a:extLst>
          </p:cNvPr>
          <p:cNvSpPr/>
          <p:nvPr/>
        </p:nvSpPr>
        <p:spPr>
          <a:xfrm>
            <a:off x="6553438" y="4266089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"Dla biura, które nie może czekać, bo czas to pieniądz"</a:t>
            </a:r>
            <a:endParaRPr lang="en-US" sz="850" dirty="0"/>
          </a:p>
        </p:txBody>
      </p:sp>
      <p:sp>
        <p:nvSpPr>
          <p:cNvPr id="42" name="Text 33">
            <a:extLst>
              <a:ext uri="{FF2B5EF4-FFF2-40B4-BE49-F238E27FC236}">
                <a16:creationId xmlns:a16="http://schemas.microsoft.com/office/drawing/2014/main" id="{BBAB96F8-3662-B020-49B0-1F3C43210606}"/>
              </a:ext>
            </a:extLst>
          </p:cNvPr>
          <p:cNvSpPr/>
          <p:nvPr/>
        </p:nvSpPr>
        <p:spPr>
          <a:xfrm>
            <a:off x="6553438" y="4549577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Cena: 105 zł/mies (po 3 miesiącach bez rezygnacji: 94,99 zł/mies)</a:t>
            </a:r>
            <a:endParaRPr lang="en-US" sz="850" dirty="0"/>
          </a:p>
        </p:txBody>
      </p:sp>
      <p:sp>
        <p:nvSpPr>
          <p:cNvPr id="43" name="Shape 34">
            <a:extLst>
              <a:ext uri="{FF2B5EF4-FFF2-40B4-BE49-F238E27FC236}">
                <a16:creationId xmlns:a16="http://schemas.microsoft.com/office/drawing/2014/main" id="{72D6190B-D2B4-4DAE-DF9C-7107A7DCE9B3}"/>
              </a:ext>
            </a:extLst>
          </p:cNvPr>
          <p:cNvSpPr/>
          <p:nvPr/>
        </p:nvSpPr>
        <p:spPr>
          <a:xfrm>
            <a:off x="6432471" y="4965343"/>
            <a:ext cx="5546765" cy="1745813"/>
          </a:xfrm>
          <a:prstGeom prst="roundRect">
            <a:avLst>
              <a:gd name="adj" fmla="val 272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4" name="Text 35">
            <a:extLst>
              <a:ext uri="{FF2B5EF4-FFF2-40B4-BE49-F238E27FC236}">
                <a16:creationId xmlns:a16="http://schemas.microsoft.com/office/drawing/2014/main" id="{6F0BCB04-F569-EBE0-1B9F-6E0846819262}"/>
              </a:ext>
            </a:extLst>
          </p:cNvPr>
          <p:cNvSpPr/>
          <p:nvPr/>
        </p:nvSpPr>
        <p:spPr>
          <a:xfrm>
            <a:off x="6553438" y="5086311"/>
            <a:ext cx="1417558" cy="177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350"/>
              </a:lnSpc>
              <a:buNone/>
            </a:pPr>
            <a:r>
              <a:rPr lang="en-US" sz="1100" b="1" kern="0" spc="-33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4Business – Ultra</a:t>
            </a:r>
            <a:endParaRPr lang="en-US" sz="1100" dirty="0"/>
          </a:p>
        </p:txBody>
      </p:sp>
      <p:sp>
        <p:nvSpPr>
          <p:cNvPr id="45" name="Text 36">
            <a:extLst>
              <a:ext uri="{FF2B5EF4-FFF2-40B4-BE49-F238E27FC236}">
                <a16:creationId xmlns:a16="http://schemas.microsoft.com/office/drawing/2014/main" id="{F6577636-1BC0-7448-A55B-34448B7ED8AC}"/>
              </a:ext>
            </a:extLst>
          </p:cNvPr>
          <p:cNvSpPr/>
          <p:nvPr/>
        </p:nvSpPr>
        <p:spPr>
          <a:xfrm>
            <a:off x="6553439" y="5376823"/>
            <a:ext cx="5308362" cy="3629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Opis: Profesjonalna usługa internetu dla firm, które nie uznają kompromisów Oferuje najwyższą wydajność, symetryczne łącze, gwarantowane SLA, opcję backupu LTE i monitoring 24/7 Dedykowana dla dużych biur, serwerowni i zespołów IT</a:t>
            </a:r>
            <a:endParaRPr lang="en-US" sz="850" dirty="0"/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22601502-DEFC-B935-9E70-E3E3684FB4B5}"/>
              </a:ext>
            </a:extLst>
          </p:cNvPr>
          <p:cNvSpPr/>
          <p:nvPr/>
        </p:nvSpPr>
        <p:spPr>
          <a:xfrm>
            <a:off x="6553438" y="5841762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Prędkość: 1 Gb/s</a:t>
            </a:r>
            <a:endParaRPr lang="en-US" sz="850" dirty="0"/>
          </a:p>
        </p:txBody>
      </p:sp>
      <p:sp>
        <p:nvSpPr>
          <p:cNvPr id="47" name="Text 38">
            <a:extLst>
              <a:ext uri="{FF2B5EF4-FFF2-40B4-BE49-F238E27FC236}">
                <a16:creationId xmlns:a16="http://schemas.microsoft.com/office/drawing/2014/main" id="{A36BFAB7-CA5D-45AF-E193-C892FD526322}"/>
              </a:ext>
            </a:extLst>
          </p:cNvPr>
          <p:cNvSpPr/>
          <p:nvPr/>
        </p:nvSpPr>
        <p:spPr>
          <a:xfrm>
            <a:off x="6553438" y="6125250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Hasło: "Bezpieczeństwo firmy leży w sile łącza"</a:t>
            </a:r>
            <a:endParaRPr lang="en-US" sz="850" dirty="0"/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264B7CC-7FA9-4B25-5355-C47DFC57E8C6}"/>
              </a:ext>
            </a:extLst>
          </p:cNvPr>
          <p:cNvSpPr/>
          <p:nvPr/>
        </p:nvSpPr>
        <p:spPr>
          <a:xfrm>
            <a:off x="6553438" y="6408738"/>
            <a:ext cx="6538079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850" kern="0" spc="-1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Cena: 119,99 zł/mies (po 6 miesiącach bez rezygnacji: 100 zł/mies)</a:t>
            </a:r>
            <a:endParaRPr lang="en-US" sz="850" dirty="0"/>
          </a:p>
        </p:txBody>
      </p:sp>
    </p:spTree>
    <p:extLst>
      <p:ext uri="{BB962C8B-B14F-4D97-AF65-F5344CB8AC3E}">
        <p14:creationId xmlns:p14="http://schemas.microsoft.com/office/powerpoint/2010/main" val="224999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6">
            <a:extLst>
              <a:ext uri="{FF2B5EF4-FFF2-40B4-BE49-F238E27FC236}">
                <a16:creationId xmlns:a16="http://schemas.microsoft.com/office/drawing/2014/main" id="{22192A1E-FA27-95A7-C2B1-C627803D5080}"/>
              </a:ext>
            </a:extLst>
          </p:cNvPr>
          <p:cNvSpPr/>
          <p:nvPr/>
        </p:nvSpPr>
        <p:spPr>
          <a:xfrm>
            <a:off x="133115" y="969894"/>
            <a:ext cx="428387" cy="567997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E38E066E-7224-01DE-1DAD-30EDC22CE1F9}"/>
              </a:ext>
            </a:extLst>
          </p:cNvPr>
          <p:cNvSpPr/>
          <p:nvPr/>
        </p:nvSpPr>
        <p:spPr>
          <a:xfrm>
            <a:off x="125730" y="100886"/>
            <a:ext cx="7011679" cy="656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kern="0" spc="-12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Harmonogram wdrożenia nowej oferty</a:t>
            </a:r>
            <a:endParaRPr lang="en-US" sz="41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56298C6E-3D40-5AF3-667F-28B13EF84026}"/>
              </a:ext>
            </a:extLst>
          </p:cNvPr>
          <p:cNvSpPr/>
          <p:nvPr/>
        </p:nvSpPr>
        <p:spPr>
          <a:xfrm>
            <a:off x="204549" y="1071126"/>
            <a:ext cx="285520" cy="4332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45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EDEE1803-EF26-9DF3-FD5D-F471174E4F27}"/>
              </a:ext>
            </a:extLst>
          </p:cNvPr>
          <p:cNvSpPr/>
          <p:nvPr/>
        </p:nvSpPr>
        <p:spPr>
          <a:xfrm>
            <a:off x="808434" y="1071126"/>
            <a:ext cx="2866075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Miernik sukcesu i ocena ryzyka</a:t>
            </a:r>
            <a:endParaRPr lang="en-US" sz="205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25A1FCDA-5B47-B839-78B3-D14CC3B4ACE0}"/>
              </a:ext>
            </a:extLst>
          </p:cNvPr>
          <p:cNvSpPr/>
          <p:nvPr/>
        </p:nvSpPr>
        <p:spPr>
          <a:xfrm>
            <a:off x="808435" y="1525350"/>
            <a:ext cx="4368482" cy="1104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Zdefiniowanie KPI (np liczba nowych subskrybentów, średni czas obsługi zgłoszeń, wskaźnik awaryjności łącza)</a:t>
            </a:r>
            <a:endParaRPr lang="en-US" sz="165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EEC90BD8-5A71-DEE4-6A9F-6FC1F5DA9CDB}"/>
              </a:ext>
            </a:extLst>
          </p:cNvPr>
          <p:cNvSpPr/>
          <p:nvPr/>
        </p:nvSpPr>
        <p:spPr>
          <a:xfrm>
            <a:off x="808435" y="2629416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Wykonanie analizy SWOT i analizy finansowej, aby określić potencjalne ryzyka i koszty wdrożenia</a:t>
            </a:r>
            <a:endParaRPr lang="en-US" sz="1650" dirty="0"/>
          </a:p>
        </p:txBody>
      </p:sp>
      <p:sp>
        <p:nvSpPr>
          <p:cNvPr id="14" name="Shape 6">
            <a:extLst>
              <a:ext uri="{FF2B5EF4-FFF2-40B4-BE49-F238E27FC236}">
                <a16:creationId xmlns:a16="http://schemas.microsoft.com/office/drawing/2014/main" id="{B7F3D1F7-1BFD-E656-64AB-F13C0E4125FB}"/>
              </a:ext>
            </a:extLst>
          </p:cNvPr>
          <p:cNvSpPr/>
          <p:nvPr/>
        </p:nvSpPr>
        <p:spPr>
          <a:xfrm>
            <a:off x="6454703" y="969894"/>
            <a:ext cx="428387" cy="567997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E6DA498A-F377-BF30-257D-65F87DA2C20D}"/>
              </a:ext>
            </a:extLst>
          </p:cNvPr>
          <p:cNvSpPr/>
          <p:nvPr/>
        </p:nvSpPr>
        <p:spPr>
          <a:xfrm>
            <a:off x="6533523" y="1104623"/>
            <a:ext cx="237605" cy="393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45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E76DFA0D-FCD2-F35C-08DA-BC6BDC5B1D10}"/>
              </a:ext>
            </a:extLst>
          </p:cNvPr>
          <p:cNvSpPr/>
          <p:nvPr/>
        </p:nvSpPr>
        <p:spPr>
          <a:xfrm>
            <a:off x="7137409" y="1065213"/>
            <a:ext cx="2772506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Opracowanie strategii rozwoju</a:t>
            </a:r>
            <a:endParaRPr lang="en-US" sz="205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80000E4D-E4B3-6175-1242-B85F08FD5BB9}"/>
              </a:ext>
            </a:extLst>
          </p:cNvPr>
          <p:cNvSpPr/>
          <p:nvPr/>
        </p:nvSpPr>
        <p:spPr>
          <a:xfrm>
            <a:off x="7137409" y="1519437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Ustalenie szczegółowego zakresu oferty, zasobów (ludzkich i technologicznych) oraz etapów wdrożenia</a:t>
            </a:r>
            <a:endParaRPr lang="en-US" sz="165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100521FA-97B8-9AB1-03C6-596D5A56E7A6}"/>
              </a:ext>
            </a:extLst>
          </p:cNvPr>
          <p:cNvSpPr/>
          <p:nvPr/>
        </p:nvSpPr>
        <p:spPr>
          <a:xfrm>
            <a:off x="7137409" y="2558276"/>
            <a:ext cx="4368482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Opracowanie strategii marketingowej i komunikacji – kampanie reklamowe, materiały sprzedażowe i prezentacje dla klientów</a:t>
            </a:r>
            <a:endParaRPr lang="en-US" sz="1650" dirty="0"/>
          </a:p>
        </p:txBody>
      </p:sp>
      <p:sp>
        <p:nvSpPr>
          <p:cNvPr id="19" name="Shape 11">
            <a:extLst>
              <a:ext uri="{FF2B5EF4-FFF2-40B4-BE49-F238E27FC236}">
                <a16:creationId xmlns:a16="http://schemas.microsoft.com/office/drawing/2014/main" id="{29092809-3AD0-5EC1-7093-1A0B3D8DEB3C}"/>
              </a:ext>
            </a:extLst>
          </p:cNvPr>
          <p:cNvSpPr/>
          <p:nvPr/>
        </p:nvSpPr>
        <p:spPr>
          <a:xfrm>
            <a:off x="125730" y="3683527"/>
            <a:ext cx="428387" cy="567997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6CC7EC79-E669-B517-E563-1ADA4AFE955E}"/>
              </a:ext>
            </a:extLst>
          </p:cNvPr>
          <p:cNvSpPr/>
          <p:nvPr/>
        </p:nvSpPr>
        <p:spPr>
          <a:xfrm>
            <a:off x="204549" y="3818255"/>
            <a:ext cx="237605" cy="393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450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9211ED3F-54F9-2EA1-7921-AFA8EB28264B}"/>
              </a:ext>
            </a:extLst>
          </p:cNvPr>
          <p:cNvSpPr/>
          <p:nvPr/>
        </p:nvSpPr>
        <p:spPr>
          <a:xfrm>
            <a:off x="808434" y="3778846"/>
            <a:ext cx="2025389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Daty i czas wykonania</a:t>
            </a:r>
            <a:endParaRPr lang="en-US" sz="2050" dirty="0"/>
          </a:p>
        </p:txBody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137A0B67-831D-5284-ABAC-ABD2CCCA9058}"/>
              </a:ext>
            </a:extLst>
          </p:cNvPr>
          <p:cNvSpPr/>
          <p:nvPr/>
        </p:nvSpPr>
        <p:spPr>
          <a:xfrm>
            <a:off x="808435" y="4233069"/>
            <a:ext cx="4368482" cy="1008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Ustalenie kluczowych kamieni milowych (milestones): rozpoczęcie testów, pilotażowe wdrożenie, pełne uruchomienie</a:t>
            </a:r>
            <a:endParaRPr lang="en-US" sz="1650" dirty="0"/>
          </a:p>
        </p:txBody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855AB375-5B8A-9629-3DBF-0A44F1678AC7}"/>
              </a:ext>
            </a:extLst>
          </p:cNvPr>
          <p:cNvSpPr/>
          <p:nvPr/>
        </p:nvSpPr>
        <p:spPr>
          <a:xfrm>
            <a:off x="808435" y="5367735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Przydzielenie konkretnych terminów i odpowiedzialnych osób za poszczególne etapy</a:t>
            </a:r>
            <a:endParaRPr lang="en-US" sz="1650" dirty="0"/>
          </a:p>
        </p:txBody>
      </p:sp>
      <p:sp>
        <p:nvSpPr>
          <p:cNvPr id="24" name="Shape 16">
            <a:extLst>
              <a:ext uri="{FF2B5EF4-FFF2-40B4-BE49-F238E27FC236}">
                <a16:creationId xmlns:a16="http://schemas.microsoft.com/office/drawing/2014/main" id="{B356D6C7-80DF-79FA-F3E1-9F47EF57CD80}"/>
              </a:ext>
            </a:extLst>
          </p:cNvPr>
          <p:cNvSpPr/>
          <p:nvPr/>
        </p:nvSpPr>
        <p:spPr>
          <a:xfrm>
            <a:off x="6454703" y="3677614"/>
            <a:ext cx="428387" cy="567997"/>
          </a:xfrm>
          <a:prstGeom prst="roundRect">
            <a:avLst>
              <a:gd name="adj" fmla="val 1866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5" name="Text 17">
            <a:extLst>
              <a:ext uri="{FF2B5EF4-FFF2-40B4-BE49-F238E27FC236}">
                <a16:creationId xmlns:a16="http://schemas.microsoft.com/office/drawing/2014/main" id="{7B400DBA-DBA5-9BAA-D322-F518E9D68C21}"/>
              </a:ext>
            </a:extLst>
          </p:cNvPr>
          <p:cNvSpPr/>
          <p:nvPr/>
        </p:nvSpPr>
        <p:spPr>
          <a:xfrm>
            <a:off x="6533523" y="3812342"/>
            <a:ext cx="237605" cy="3938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kern="0" spc="-74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450" dirty="0"/>
          </a:p>
        </p:txBody>
      </p:sp>
      <p:sp>
        <p:nvSpPr>
          <p:cNvPr id="26" name="Text 18">
            <a:extLst>
              <a:ext uri="{FF2B5EF4-FFF2-40B4-BE49-F238E27FC236}">
                <a16:creationId xmlns:a16="http://schemas.microsoft.com/office/drawing/2014/main" id="{CCD53120-DDF9-5C28-29D8-7132EE14F158}"/>
              </a:ext>
            </a:extLst>
          </p:cNvPr>
          <p:cNvSpPr/>
          <p:nvPr/>
        </p:nvSpPr>
        <p:spPr>
          <a:xfrm>
            <a:off x="7137409" y="3772933"/>
            <a:ext cx="4131056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kern="0" spc="-62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Testowanie i przygotowanie do uruchomienia</a:t>
            </a:r>
            <a:endParaRPr lang="en-US" sz="2050" dirty="0"/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BFFFB45B-E0DE-8DC5-33C1-EB2B3AF0F179}"/>
              </a:ext>
            </a:extLst>
          </p:cNvPr>
          <p:cNvSpPr/>
          <p:nvPr/>
        </p:nvSpPr>
        <p:spPr>
          <a:xfrm>
            <a:off x="7137409" y="4227156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Przeprowadzenie testów funkcjonalnych i użytkowych (np beta testy)</a:t>
            </a:r>
            <a:endParaRPr lang="en-US" sz="1650" dirty="0"/>
          </a:p>
        </p:txBody>
      </p:sp>
      <p:sp>
        <p:nvSpPr>
          <p:cNvPr id="28" name="Text 20">
            <a:extLst>
              <a:ext uri="{FF2B5EF4-FFF2-40B4-BE49-F238E27FC236}">
                <a16:creationId xmlns:a16="http://schemas.microsoft.com/office/drawing/2014/main" id="{4E76F6D0-20B7-A5E4-0937-A8F4A40FD54A}"/>
              </a:ext>
            </a:extLst>
          </p:cNvPr>
          <p:cNvSpPr/>
          <p:nvPr/>
        </p:nvSpPr>
        <p:spPr>
          <a:xfrm>
            <a:off x="7137409" y="5025589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Szkolenia wewnętrzne dla zespołów obsługowych i wsparcia technicznego</a:t>
            </a:r>
            <a:endParaRPr lang="en-US" sz="1650" dirty="0"/>
          </a:p>
        </p:txBody>
      </p:sp>
      <p:sp>
        <p:nvSpPr>
          <p:cNvPr id="29" name="Text 21">
            <a:extLst>
              <a:ext uri="{FF2B5EF4-FFF2-40B4-BE49-F238E27FC236}">
                <a16:creationId xmlns:a16="http://schemas.microsoft.com/office/drawing/2014/main" id="{E847687E-A507-857B-FD2C-9DC40B2062A9}"/>
              </a:ext>
            </a:extLst>
          </p:cNvPr>
          <p:cNvSpPr/>
          <p:nvPr/>
        </p:nvSpPr>
        <p:spPr>
          <a:xfrm>
            <a:off x="7137409" y="5824022"/>
            <a:ext cx="4368482" cy="6724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kern="0" spc="-3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- Ostateczne sprawdzenie gotowości systemu oraz migracji danych (jeśli dotyczy)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241573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0">
            <a:extLst>
              <a:ext uri="{FF2B5EF4-FFF2-40B4-BE49-F238E27FC236}">
                <a16:creationId xmlns:a16="http://schemas.microsoft.com/office/drawing/2014/main" id="{AAB5BF16-885F-3991-30B1-32208700C5CD}"/>
              </a:ext>
            </a:extLst>
          </p:cNvPr>
          <p:cNvSpPr/>
          <p:nvPr/>
        </p:nvSpPr>
        <p:spPr>
          <a:xfrm>
            <a:off x="7441327" y="446504"/>
            <a:ext cx="5212794" cy="5661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kern="0" spc="-10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Wymagania integracyjne</a:t>
            </a:r>
            <a:endParaRPr lang="en-US" sz="3550" dirty="0"/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EE26F12F-35BD-63C0-80E1-E24F7BAC758D}"/>
              </a:ext>
            </a:extLst>
          </p:cNvPr>
          <p:cNvSpPr/>
          <p:nvPr/>
        </p:nvSpPr>
        <p:spPr>
          <a:xfrm>
            <a:off x="189627" y="235942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Aby nowa oferta została dobrze zintegrowana z istniejącą infrastrukturą IT oraz bazą danych klientów, należy:</a:t>
            </a:r>
            <a:endParaRPr lang="en-US" sz="1200" dirty="0"/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F7936117-A6FF-D71D-A5FA-7AB4D8BA6C9F}"/>
              </a:ext>
            </a:extLst>
          </p:cNvPr>
          <p:cNvSpPr/>
          <p:nvPr/>
        </p:nvSpPr>
        <p:spPr>
          <a:xfrm>
            <a:off x="189627" y="729575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Analiza obecnej infrastruktury IT:</a:t>
            </a:r>
            <a:endParaRPr lang="en-US" sz="1200" dirty="0"/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5DA22A15-8698-3437-B8C1-3F4D9BB8AA55}"/>
              </a:ext>
            </a:extLst>
          </p:cNvPr>
          <p:cNvSpPr/>
          <p:nvPr/>
        </p:nvSpPr>
        <p:spPr>
          <a:xfrm>
            <a:off x="189627" y="1082833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Przegląd istniejących systemów CRM, ERP oraz platformy billingowej</a:t>
            </a:r>
            <a:endParaRPr lang="en-US" sz="1200" dirty="0"/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880B2AD7-DB42-FACA-54DA-AB4B232B2F59}"/>
              </a:ext>
            </a:extLst>
          </p:cNvPr>
          <p:cNvSpPr/>
          <p:nvPr/>
        </p:nvSpPr>
        <p:spPr>
          <a:xfrm>
            <a:off x="189627" y="1436092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Określenie punktów integracyjnych – gdzie konieczne jest połączenie danych nowych ofert z już zbieranymi informacjami</a:t>
            </a:r>
            <a:endParaRPr lang="en-US" sz="1200" dirty="0"/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7C476E24-AF76-4EA3-57EB-CA3597ED569A}"/>
              </a:ext>
            </a:extLst>
          </p:cNvPr>
          <p:cNvSpPr/>
          <p:nvPr/>
        </p:nvSpPr>
        <p:spPr>
          <a:xfrm>
            <a:off x="189627" y="1789350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Rozbudowa bazy danych:</a:t>
            </a:r>
            <a:endParaRPr lang="en-US" sz="1200" dirty="0"/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C9E0CA5C-CD19-6088-B77B-865A69D5787D}"/>
              </a:ext>
            </a:extLst>
          </p:cNvPr>
          <p:cNvSpPr/>
          <p:nvPr/>
        </p:nvSpPr>
        <p:spPr>
          <a:xfrm>
            <a:off x="189627" y="2142609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Dodanie nowych kolumn i tabel dedykowanych ofercie</a:t>
            </a:r>
            <a:endParaRPr lang="en-US" sz="1200" dirty="0"/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3C3CC3DA-4AE6-A55D-518D-3A2B7FE0973F}"/>
              </a:ext>
            </a:extLst>
          </p:cNvPr>
          <p:cNvSpPr/>
          <p:nvPr/>
        </p:nvSpPr>
        <p:spPr>
          <a:xfrm>
            <a:off x="189627" y="2495867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Aktualizacja modeli danych w systemie, aby uwzględniały zarówno oferty indywidualne, jak i biznesowe</a:t>
            </a:r>
            <a:endParaRPr lang="en-US" sz="1200" dirty="0"/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626EA93E-7020-67A0-045E-FD43516CD295}"/>
              </a:ext>
            </a:extLst>
          </p:cNvPr>
          <p:cNvSpPr/>
          <p:nvPr/>
        </p:nvSpPr>
        <p:spPr>
          <a:xfrm>
            <a:off x="189627" y="2849126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Interfejsy API:</a:t>
            </a:r>
            <a:endParaRPr lang="en-US" sz="1200" dirty="0"/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D4DE8176-65A9-4B41-6641-C084D3F3966F}"/>
              </a:ext>
            </a:extLst>
          </p:cNvPr>
          <p:cNvSpPr/>
          <p:nvPr/>
        </p:nvSpPr>
        <p:spPr>
          <a:xfrm>
            <a:off x="189627" y="3202384"/>
            <a:ext cx="13362146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Opracowanie nowych (lub modyfikacja istniejących) endpointów API, które umożliwią synchronizację danych o ofercie między front-endem, systemem sprzedaży, CRM i billingiem</a:t>
            </a:r>
            <a:endParaRPr lang="en-US" sz="1200" dirty="0"/>
          </a:p>
        </p:txBody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6A80B152-653B-F022-8E8F-62EDDD5D26BD}"/>
              </a:ext>
            </a:extLst>
          </p:cNvPr>
          <p:cNvSpPr/>
          <p:nvPr/>
        </p:nvSpPr>
        <p:spPr>
          <a:xfrm>
            <a:off x="189627" y="3637259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Upewnienie się, że API umożliwia łatwe aktualizacje oferty i jej parametrów</a:t>
            </a:r>
            <a:endParaRPr lang="en-US" sz="1200" dirty="0"/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DF96F214-84DD-4012-A968-4FF93E4B0F2A}"/>
              </a:ext>
            </a:extLst>
          </p:cNvPr>
          <p:cNvSpPr/>
          <p:nvPr/>
        </p:nvSpPr>
        <p:spPr>
          <a:xfrm>
            <a:off x="189627" y="4198818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Integracja systemowa:</a:t>
            </a:r>
            <a:endParaRPr lang="en-US" sz="1200" dirty="0"/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A4C48D12-7CA9-7C7D-66FF-D424DF930623}"/>
              </a:ext>
            </a:extLst>
          </p:cNvPr>
          <p:cNvSpPr/>
          <p:nvPr/>
        </p:nvSpPr>
        <p:spPr>
          <a:xfrm>
            <a:off x="189627" y="4552077"/>
            <a:ext cx="11595973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Przeprowadzenie testów integracyjnych, aby upewnić się, że wszystkie systemy (np strona www, system billingowy, CRM) poprawnie obsługują nowe pakiety i mogą na bieżąco przekazywać dane o użytkownikach</a:t>
            </a:r>
            <a:endParaRPr lang="en-US" sz="1200" dirty="0"/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F45B83B4-6CEC-94A6-B220-EFFE4A0CEACC}"/>
              </a:ext>
            </a:extLst>
          </p:cNvPr>
          <p:cNvSpPr/>
          <p:nvPr/>
        </p:nvSpPr>
        <p:spPr>
          <a:xfrm>
            <a:off x="189627" y="5195252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Zapewnienie wsparcia technicznego i dokumentacji dla działu IT oraz zespołu obsługi klienta, którzy będą korzystać z nowych interfejsów</a:t>
            </a:r>
            <a:endParaRPr lang="en-US" sz="1200" dirty="0"/>
          </a:p>
        </p:txBody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317863FC-5E19-D19D-F96E-2285CBD561AA}"/>
              </a:ext>
            </a:extLst>
          </p:cNvPr>
          <p:cNvSpPr/>
          <p:nvPr/>
        </p:nvSpPr>
        <p:spPr>
          <a:xfrm>
            <a:off x="189627" y="5548511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Bezpieczeństwo:</a:t>
            </a:r>
            <a:endParaRPr lang="en-US" sz="1200" dirty="0"/>
          </a:p>
        </p:txBody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3939F8A4-C063-64FC-BE27-B8EBE81F4ECC}"/>
              </a:ext>
            </a:extLst>
          </p:cNvPr>
          <p:cNvSpPr/>
          <p:nvPr/>
        </p:nvSpPr>
        <p:spPr>
          <a:xfrm>
            <a:off x="189627" y="5901769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Weryfikacja, czy nowe dane oraz integracje nie naruszają istniejących standardów bezpieczeństwa i ochrony danych</a:t>
            </a:r>
            <a:endParaRPr lang="en-US" sz="1200" dirty="0"/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968BB304-284B-589F-F385-74FB6D5192CF}"/>
              </a:ext>
            </a:extLst>
          </p:cNvPr>
          <p:cNvSpPr/>
          <p:nvPr/>
        </p:nvSpPr>
        <p:spPr>
          <a:xfrm>
            <a:off x="189627" y="6255028"/>
            <a:ext cx="1336214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250"/>
              </a:lnSpc>
              <a:buSzPct val="100000"/>
              <a:buChar char="•"/>
            </a:pPr>
            <a:r>
              <a:rPr lang="en-US" sz="12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Wprowadzenie mechanizmów audytu i monitoringu dostępu do nowych modułów systemu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463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E6158-7F4A-045B-9F08-12CBB6B0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76" y="86803"/>
            <a:ext cx="4266460" cy="1188467"/>
          </a:xfrm>
        </p:spPr>
        <p:txBody>
          <a:bodyPr>
            <a:normAutofit fontScale="90000"/>
          </a:bodyPr>
          <a:lstStyle/>
          <a:p>
            <a:r>
              <a:rPr lang="pl-PL" sz="44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Podsumowanie</a:t>
            </a:r>
            <a:br>
              <a:rPr lang="en-US" sz="4400" dirty="0"/>
            </a:b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B207-581F-E369-C22E-EC0591828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86648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197</TotalTime>
  <Words>880</Words>
  <Application>Microsoft Office PowerPoint</Application>
  <PresentationFormat>Widescreen</PresentationFormat>
  <Paragraphs>85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Podsumowanie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Bartoszyński</dc:creator>
  <cp:lastModifiedBy>Oskar Bartoszyński</cp:lastModifiedBy>
  <cp:revision>14</cp:revision>
  <dcterms:created xsi:type="dcterms:W3CDTF">2025-04-11T15:54:15Z</dcterms:created>
  <dcterms:modified xsi:type="dcterms:W3CDTF">2025-04-13T12:29:06Z</dcterms:modified>
</cp:coreProperties>
</file>