
<file path=[Content_Types].xml><?xml version="1.0" encoding="utf-8"?>
<Types xmlns="http://schemas.openxmlformats.org/package/2006/content-types">
  <Default Extension="fntdata" ContentType="application/x-fontdata"/>
  <Default Extension="jpeg" ContentType="image/jpeg"/>
  <Default Extension="jp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75" r:id="rId3"/>
    <p:sldId id="271" r:id="rId4"/>
    <p:sldId id="272" r:id="rId5"/>
    <p:sldId id="273"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Segoe UI" panose="020B0502040204020203" pitchFamily="34" charset="0"/>
      <p:regular r:id="rId12"/>
      <p:bold r:id="rId13"/>
      <p:italic r:id="rId14"/>
      <p:boldItalic r:id="rId15"/>
    </p:embeddedFont>
    <p:embeddedFont>
      <p:font typeface="Tahoma" panose="020B060403050404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keFykS+kIZbF4/9r6nkuAXrfGz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6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57C3DA-0392-4928-A491-A0E743C1A033}">
  <a:tblStyle styleId="{D757C3DA-0392-4928-A491-A0E743C1A033}" styleName="Table_0">
    <a:wholeTbl>
      <a:tcTxStyle b="off" i="off">
        <a:font>
          <a:latin typeface="Tahoma"/>
          <a:ea typeface="Tahoma"/>
          <a:cs typeface="Tahom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Tahoma"/>
          <a:ea typeface="Tahoma"/>
          <a:cs typeface="Tahoma"/>
        </a:font>
        <a:schemeClr val="lt1"/>
      </a:tcTxStyle>
      <a:tcStyle>
        <a:tcBdr/>
        <a:fill>
          <a:solidFill>
            <a:schemeClr val="dk1"/>
          </a:solidFill>
        </a:fill>
      </a:tcStyle>
    </a:lastCol>
    <a:firstCol>
      <a:tcTxStyle b="on" i="off">
        <a:font>
          <a:latin typeface="Tahoma"/>
          <a:ea typeface="Tahoma"/>
          <a:cs typeface="Tahoma"/>
        </a:font>
        <a:schemeClr val="lt1"/>
      </a:tcTxStyle>
      <a:tcStyle>
        <a:tcBdr/>
        <a:fill>
          <a:solidFill>
            <a:schemeClr val="dk1"/>
          </a:solidFill>
        </a:fill>
      </a:tcStyle>
    </a:firstCol>
    <a:lastRow>
      <a:tcTxStyle b="on" i="off">
        <a:font>
          <a:latin typeface="Tahoma"/>
          <a:ea typeface="Tahoma"/>
          <a:cs typeface="Tahoma"/>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Tahoma"/>
          <a:ea typeface="Tahoma"/>
          <a:cs typeface="Tahoma"/>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91"/>
    <p:restoredTop sz="94648"/>
  </p:normalViewPr>
  <p:slideViewPr>
    <p:cSldViewPr snapToGrid="0">
      <p:cViewPr>
        <p:scale>
          <a:sx n="100" d="100"/>
          <a:sy n="100" d="100"/>
        </p:scale>
        <p:origin x="133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8" Type="http://customschemas.google.com/relationships/presentationmetadata" Target="metadata"/><Relationship Id="rId10"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800" b="0" i="0" dirty="0">
                <a:solidFill>
                  <a:srgbClr val="000000"/>
                </a:solidFill>
                <a:effectLst/>
                <a:latin typeface="Calibri" panose="020F0502020204030204" pitchFamily="34" charset="0"/>
              </a:rPr>
              <a:t>Welcome to our short project presentation. In our project, we predicted and explained the voter turnout of the 2019 European elections using a machine-learning approach. </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fontAlgn="base"/>
            <a:r>
              <a:rPr lang="en-GB" sz="1800" b="0" i="0" dirty="0">
                <a:solidFill>
                  <a:srgbClr val="000000"/>
                </a:solidFill>
                <a:effectLst/>
                <a:latin typeface="Calibri" panose="020F0502020204030204" pitchFamily="34" charset="0"/>
              </a:rPr>
              <a:t>Predicting voter turnout is an essential task for polling institutes, researchers, and political organizations. Accurate predictions can help inform campaign strategies and policies and improve our understanding of the factors that drive voting behaviour. However, polling institutes and researchers often rely on surveys and other data sources that may not accurately capture the relevant information or may be subject to bias. </a:t>
            </a:r>
          </a:p>
          <a:p>
            <a:pPr algn="l" rtl="0" fontAlgn="base"/>
            <a:endParaRPr lang="en-GB"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Calibri" panose="020F0502020204030204" pitchFamily="34" charset="0"/>
              </a:rPr>
              <a:t>Our project tackles these challenges using a machine-learning approach to predict voter turnout in the 2019 European elections. For this aim, we used data from the Eurobarometer, which is a large-scale survey conducted by the European Commission. It includes data on a wide range of topics, including political attitudes and behaviour, for a representative sample of over 27,000 individuals from across the European Union. </a:t>
            </a:r>
          </a:p>
          <a:p>
            <a:pPr algn="l" rtl="0" fontAlgn="base"/>
            <a:endParaRPr lang="en-GB"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Calibri" panose="020F0502020204030204" pitchFamily="34" charset="0"/>
              </a:rPr>
              <a:t>We identified two main project goals: Firstly, predicting voting turnout using multiple machine learning models, and, secondly, explaining voting turnout by identifying the most relevant factors that influence our predictions. </a:t>
            </a:r>
            <a:endParaRPr lang="en-GB" b="0" i="0" dirty="0">
              <a:solidFill>
                <a:srgbClr val="000000"/>
              </a:solidFill>
              <a:effectLst/>
              <a:latin typeface="Segoe UI" panose="020B0502040204020203" pitchFamily="34" charset="0"/>
            </a:endParaRPr>
          </a:p>
          <a:p>
            <a:pPr marL="0" lvl="0" indent="0" algn="l" rtl="0">
              <a:spcBef>
                <a:spcPts val="0"/>
              </a:spcBef>
              <a:spcAft>
                <a:spcPts val="0"/>
              </a:spcAft>
              <a:buNone/>
            </a:pPr>
            <a:endParaRPr dirty="0"/>
          </a:p>
        </p:txBody>
      </p:sp>
      <p:sp>
        <p:nvSpPr>
          <p:cNvPr id="334" name="Google Shape;3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95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fontAlgn="base"/>
            <a:r>
              <a:rPr lang="en-GB" sz="1800" b="0" i="0" dirty="0">
                <a:solidFill>
                  <a:srgbClr val="000000"/>
                </a:solidFill>
                <a:effectLst/>
                <a:latin typeface="Calibri" panose="020F0502020204030204" pitchFamily="34" charset="0"/>
              </a:rPr>
              <a:t>To accomplish our first goal of </a:t>
            </a:r>
            <a:r>
              <a:rPr lang="en-GB" sz="1800" b="1" i="0" dirty="0">
                <a:solidFill>
                  <a:srgbClr val="000000"/>
                </a:solidFill>
                <a:effectLst/>
                <a:latin typeface="Calibri" panose="020F0502020204030204" pitchFamily="34" charset="0"/>
              </a:rPr>
              <a:t>predicting</a:t>
            </a:r>
            <a:r>
              <a:rPr lang="en-GB" sz="1800" b="0" i="0" dirty="0">
                <a:solidFill>
                  <a:srgbClr val="000000"/>
                </a:solidFill>
                <a:effectLst/>
                <a:latin typeface="Calibri" panose="020F0502020204030204" pitchFamily="34" charset="0"/>
              </a:rPr>
              <a:t> voter turnout, we employed different Machine Learning models. We created one baseline model: Logistic Regression; and four more advanced models: Random Forest, Naïve Bayes, Support Vector Machine, and </a:t>
            </a:r>
            <a:r>
              <a:rPr lang="en-GB" sz="1800" b="0" i="0" dirty="0" err="1">
                <a:solidFill>
                  <a:srgbClr val="000000"/>
                </a:solidFill>
                <a:effectLst/>
                <a:latin typeface="Calibri" panose="020F0502020204030204" pitchFamily="34" charset="0"/>
              </a:rPr>
              <a:t>XGBoost</a:t>
            </a:r>
            <a:r>
              <a:rPr lang="en-GB" sz="1800" b="0" i="0" dirty="0">
                <a:solidFill>
                  <a:srgbClr val="000000"/>
                </a:solidFill>
                <a:effectLst/>
                <a:latin typeface="Calibri" panose="020F0502020204030204" pitchFamily="34" charset="0"/>
              </a:rPr>
              <a:t>. </a:t>
            </a:r>
          </a:p>
          <a:p>
            <a:pPr algn="l" rtl="0" fontAlgn="base"/>
            <a:endParaRPr lang="en-GB"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Calibri" panose="020F0502020204030204" pitchFamily="34" charset="0"/>
              </a:rPr>
              <a:t>To assess the accuracy of the predictions, one crucial metric we used was the F1 score. This metric provides a numerical measure of how well the algorithms performed on the data. </a:t>
            </a:r>
          </a:p>
          <a:p>
            <a:pPr algn="l" rtl="0" fontAlgn="base"/>
            <a:endParaRPr lang="en-GB"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Calibri" panose="020F0502020204030204" pitchFamily="34" charset="0"/>
              </a:rPr>
              <a:t>The results of the prediction models, as illustrated in the bar chart, firstly show that all models perform similarly well, except for Naïve Bayes. Furthermore, we can observe that only two of our advanced algorithms, random forest and </a:t>
            </a:r>
            <a:r>
              <a:rPr lang="en-GB" sz="1800" b="0" i="0" dirty="0" err="1">
                <a:solidFill>
                  <a:srgbClr val="000000"/>
                </a:solidFill>
                <a:effectLst/>
                <a:latin typeface="Calibri" panose="020F0502020204030204" pitchFamily="34" charset="0"/>
              </a:rPr>
              <a:t>XGBoost</a:t>
            </a:r>
            <a:r>
              <a:rPr lang="en-GB" sz="1800" b="0" i="0" dirty="0">
                <a:solidFill>
                  <a:srgbClr val="000000"/>
                </a:solidFill>
                <a:effectLst/>
                <a:latin typeface="Calibri" panose="020F0502020204030204" pitchFamily="34" charset="0"/>
              </a:rPr>
              <a:t>, slightly outperform our baseline logistic regression model.  </a:t>
            </a:r>
            <a:endParaRPr lang="en-GB" b="0" i="0" dirty="0">
              <a:solidFill>
                <a:srgbClr val="000000"/>
              </a:solidFill>
              <a:effectLst/>
              <a:latin typeface="Segoe UI" panose="020B0502040204020203" pitchFamily="34" charset="0"/>
            </a:endParaRPr>
          </a:p>
          <a:p>
            <a:pPr marL="0" lvl="0" indent="0" algn="l" rtl="0">
              <a:spcBef>
                <a:spcPts val="0"/>
              </a:spcBef>
              <a:spcAft>
                <a:spcPts val="0"/>
              </a:spcAft>
              <a:buNone/>
            </a:pPr>
            <a:endParaRPr dirty="0"/>
          </a:p>
        </p:txBody>
      </p:sp>
      <p:sp>
        <p:nvSpPr>
          <p:cNvPr id="334" name="Google Shape;3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072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fontAlgn="base"/>
            <a:r>
              <a:rPr lang="en-GB" sz="1800" b="0" i="0" dirty="0">
                <a:solidFill>
                  <a:srgbClr val="000000"/>
                </a:solidFill>
                <a:effectLst/>
                <a:latin typeface="Calibri" panose="020F0502020204030204" pitchFamily="34" charset="0"/>
              </a:rPr>
              <a:t>In order to better understand our predictions, we used SHAP, a state-of-the-art method of Explainable Machine Learning, to identify the most relevant factors in our data for predicting voter turnout. </a:t>
            </a:r>
          </a:p>
          <a:p>
            <a:pPr algn="l" rtl="0" fontAlgn="base"/>
            <a:endParaRPr lang="en-GB"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Calibri" panose="020F0502020204030204" pitchFamily="34" charset="0"/>
              </a:rPr>
              <a:t>As you can see in the bar chart, the most influential factor by far  was whether people have voted in the last national election. Other relevant features include political orientation, whether respondents believe their voice matters, age, and political interest. </a:t>
            </a:r>
            <a:endParaRPr lang="en-GB" b="0" i="0" dirty="0">
              <a:solidFill>
                <a:srgbClr val="000000"/>
              </a:solidFill>
              <a:effectLst/>
              <a:latin typeface="Segoe UI" panose="020B0502040204020203" pitchFamily="34" charset="0"/>
            </a:endParaRPr>
          </a:p>
          <a:p>
            <a:pPr marL="0" lvl="0" indent="0" algn="l" rtl="0">
              <a:spcBef>
                <a:spcPts val="0"/>
              </a:spcBef>
              <a:spcAft>
                <a:spcPts val="0"/>
              </a:spcAft>
              <a:buNone/>
            </a:pPr>
            <a:endParaRPr dirty="0"/>
          </a:p>
        </p:txBody>
      </p:sp>
      <p:sp>
        <p:nvSpPr>
          <p:cNvPr id="334" name="Google Shape;3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8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fontAlgn="base"/>
            <a:r>
              <a:rPr lang="en-GB" sz="1800" b="0" i="0" dirty="0">
                <a:solidFill>
                  <a:srgbClr val="000000"/>
                </a:solidFill>
                <a:effectLst/>
                <a:latin typeface="Calibri" panose="020F0502020204030204" pitchFamily="34" charset="0"/>
              </a:rPr>
              <a:t>Our study leaves us with two main takeaways. </a:t>
            </a:r>
          </a:p>
          <a:p>
            <a:pPr algn="l" rtl="0" fontAlgn="base"/>
            <a:endParaRPr lang="en-GB"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Calibri" panose="020F0502020204030204" pitchFamily="34" charset="0"/>
              </a:rPr>
              <a:t>First, the results of our study indicate that predicting voter turnout does not necessarily require complex models. Instead, basic statistical methods, such as logistic regression, can generate solid predictions of voting turnout. Thus, polling institutes and researchers can use comparatively simple and inexpensive methods to make accurate predictions. </a:t>
            </a:r>
          </a:p>
          <a:p>
            <a:pPr algn="l" rtl="0" fontAlgn="base"/>
            <a:endParaRPr lang="en-GB"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Calibri" panose="020F0502020204030204" pitchFamily="34" charset="0"/>
              </a:rPr>
              <a:t>Secondly, the explanation of our prediction highlights the importance of including the most relevant factors in surveys and models. In our case, the most predictive feature was whether people have voted in the last national election. Hence, to improve the accuracy of predictions, polling institutes and researchers should make sure to include more information on previous voting behaviour, especially in national elections. </a:t>
            </a:r>
            <a:endParaRPr lang="en-GB" b="0" i="0" dirty="0">
              <a:solidFill>
                <a:srgbClr val="000000"/>
              </a:solidFill>
              <a:effectLst/>
              <a:latin typeface="Segoe UI" panose="020B0502040204020203" pitchFamily="34" charset="0"/>
            </a:endParaRPr>
          </a:p>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413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ahom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75"/>
        <p:cNvGrpSpPr/>
        <p:nvPr/>
      </p:nvGrpSpPr>
      <p:grpSpPr>
        <a:xfrm>
          <a:off x="0" y="0"/>
          <a:ext cx="0" cy="0"/>
          <a:chOff x="0" y="0"/>
          <a:chExt cx="0" cy="0"/>
        </a:xfrm>
      </p:grpSpPr>
      <p:sp>
        <p:nvSpPr>
          <p:cNvPr id="76" name="Google Shape;7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71133" y="499668"/>
            <a:ext cx="11249734" cy="843194"/>
          </a:xfrm>
          <a:prstGeom prst="rect">
            <a:avLst/>
          </a:prstGeom>
          <a:noFill/>
          <a:ln>
            <a:noFill/>
          </a:ln>
        </p:spPr>
        <p:txBody>
          <a:bodyPr spcFirstLastPara="1" wrap="square" lIns="0" tIns="39600" rIns="0" bIns="0" anchor="t" anchorCtr="0">
            <a:normAutofit/>
          </a:bodyPr>
          <a:lstStyle>
            <a:lvl1pPr lvl="0" algn="l">
              <a:lnSpc>
                <a:spcPct val="90000"/>
              </a:lnSpc>
              <a:spcBef>
                <a:spcPts val="0"/>
              </a:spcBef>
              <a:spcAft>
                <a:spcPts val="0"/>
              </a:spcAft>
              <a:buClr>
                <a:schemeClr val="dk1"/>
              </a:buClr>
              <a:buSzPts val="2800"/>
              <a:buFont typeface="Tahoma"/>
              <a:buNone/>
              <a:defRPr sz="2800" b="1">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471132" y="229176"/>
            <a:ext cx="6631872" cy="288925"/>
          </a:xfrm>
          <a:prstGeom prst="rect">
            <a:avLst/>
          </a:prstGeom>
          <a:noFill/>
          <a:ln>
            <a:noFill/>
          </a:ln>
        </p:spPr>
        <p:txBody>
          <a:bodyPr spcFirstLastPara="1" wrap="square" lIns="0" tIns="39600" rIns="0" bIns="0" anchor="t" anchorCtr="0">
            <a:normAutofit/>
          </a:bodyPr>
          <a:lstStyle>
            <a:lvl1pPr marL="457200" lvl="0" indent="-228600" algn="l">
              <a:lnSpc>
                <a:spcPct val="90000"/>
              </a:lnSpc>
              <a:spcBef>
                <a:spcPts val="1000"/>
              </a:spcBef>
              <a:spcAft>
                <a:spcPts val="0"/>
              </a:spcAft>
              <a:buClr>
                <a:srgbClr val="A5A5A5"/>
              </a:buClr>
              <a:buSzPts val="1400"/>
              <a:buNone/>
              <a:defRPr sz="1400" b="1">
                <a:solidFill>
                  <a:srgbClr val="A5A5A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2"/>
          <p:cNvSpPr txBox="1"/>
          <p:nvPr/>
        </p:nvSpPr>
        <p:spPr>
          <a:xfrm>
            <a:off x="566615" y="6424603"/>
            <a:ext cx="5309749" cy="324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50" b="1" dirty="0">
                <a:solidFill>
                  <a:schemeClr val="tx1"/>
                </a:solidFill>
                <a:latin typeface="Tahoma"/>
                <a:ea typeface="Tahoma"/>
                <a:cs typeface="Tahoma"/>
                <a:sym typeface="Tahoma"/>
              </a:rPr>
              <a:t> | Predicting Voter Turnout with Machine Learning</a:t>
            </a:r>
            <a:endParaRPr sz="1050" b="1" dirty="0">
              <a:solidFill>
                <a:schemeClr val="tx1"/>
              </a:solidFill>
              <a:latin typeface="Tahoma"/>
              <a:ea typeface="Tahoma"/>
              <a:cs typeface="Tahoma"/>
              <a:sym typeface="Tahoma"/>
            </a:endParaRPr>
          </a:p>
        </p:txBody>
      </p:sp>
      <p:sp>
        <p:nvSpPr>
          <p:cNvPr id="26" name="Google Shape;26;p22"/>
          <p:cNvSpPr txBox="1"/>
          <p:nvPr/>
        </p:nvSpPr>
        <p:spPr>
          <a:xfrm>
            <a:off x="251392" y="6423534"/>
            <a:ext cx="315224" cy="326138"/>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GB" sz="1050" b="1">
                <a:solidFill>
                  <a:schemeClr val="tx1"/>
                </a:solidFill>
                <a:latin typeface="Tahoma"/>
                <a:ea typeface="Tahoma"/>
                <a:cs typeface="Tahoma"/>
                <a:sym typeface="Tahoma"/>
              </a:rPr>
              <a:t>‹#›</a:t>
            </a:fld>
            <a:endParaRPr sz="1050" b="1">
              <a:solidFill>
                <a:schemeClr val="tx1"/>
              </a:solidFill>
              <a:latin typeface="Tahoma"/>
              <a:ea typeface="Tahoma"/>
              <a:cs typeface="Tahoma"/>
              <a:sym typeface="Tahoma"/>
            </a:endParaRPr>
          </a:p>
        </p:txBody>
      </p:sp>
      <p:grpSp>
        <p:nvGrpSpPr>
          <p:cNvPr id="27" name="Google Shape;27;p22"/>
          <p:cNvGrpSpPr/>
          <p:nvPr/>
        </p:nvGrpSpPr>
        <p:grpSpPr>
          <a:xfrm>
            <a:off x="10680030" y="6334066"/>
            <a:ext cx="1208690" cy="536634"/>
            <a:chOff x="9595945" y="6328182"/>
            <a:chExt cx="1208690" cy="536634"/>
          </a:xfrm>
        </p:grpSpPr>
        <p:sp>
          <p:nvSpPr>
            <p:cNvPr id="28" name="Google Shape;28;p22"/>
            <p:cNvSpPr/>
            <p:nvPr/>
          </p:nvSpPr>
          <p:spPr>
            <a:xfrm>
              <a:off x="9595945" y="6328182"/>
              <a:ext cx="1208689" cy="53663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ahoma"/>
                <a:ea typeface="Tahoma"/>
                <a:cs typeface="Tahoma"/>
                <a:sym typeface="Tahoma"/>
              </a:endParaRPr>
            </a:p>
          </p:txBody>
        </p:sp>
        <p:pic>
          <p:nvPicPr>
            <p:cNvPr id="29" name="Google Shape;29;p22" descr="Welcome to the Hertie School in Berlin"/>
            <p:cNvPicPr preferRelativeResize="0"/>
            <p:nvPr/>
          </p:nvPicPr>
          <p:blipFill rotWithShape="1">
            <a:blip r:embed="rId2">
              <a:alphaModFix/>
            </a:blip>
            <a:srcRect l="20115" t="33591" r="22053" b="40456"/>
            <a:stretch/>
          </p:blipFill>
          <p:spPr>
            <a:xfrm>
              <a:off x="9595945" y="6454610"/>
              <a:ext cx="1208690" cy="283779"/>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30"/>
        <p:cNvGrpSpPr/>
        <p:nvPr/>
      </p:nvGrpSpPr>
      <p:grpSpPr>
        <a:xfrm>
          <a:off x="0" y="0"/>
          <a:ext cx="0" cy="0"/>
          <a:chOff x="0" y="0"/>
          <a:chExt cx="0" cy="0"/>
        </a:xfrm>
      </p:grpSpPr>
      <p:sp>
        <p:nvSpPr>
          <p:cNvPr id="31" name="Google Shape;31;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ahom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43"/>
        <p:cNvGrpSpPr/>
        <p:nvPr/>
      </p:nvGrpSpPr>
      <p:grpSpPr>
        <a:xfrm>
          <a:off x="0" y="0"/>
          <a:ext cx="0" cy="0"/>
          <a:chOff x="0" y="0"/>
          <a:chExt cx="0" cy="0"/>
        </a:xfrm>
      </p:grpSpPr>
      <p:sp>
        <p:nvSpPr>
          <p:cNvPr id="44" name="Google Shape;44;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57"/>
        <p:cNvGrpSpPr/>
        <p:nvPr/>
      </p:nvGrpSpPr>
      <p:grpSpPr>
        <a:xfrm>
          <a:off x="0" y="0"/>
          <a:ext cx="0" cy="0"/>
          <a:chOff x="0" y="0"/>
          <a:chExt cx="0" cy="0"/>
        </a:xfrm>
      </p:grpSpPr>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a:spLocks noGrp="1"/>
          </p:cNvSpPr>
          <p:nvPr>
            <p:ph type="pic" idx="2"/>
          </p:nvPr>
        </p:nvSpPr>
        <p:spPr>
          <a:xfrm>
            <a:off x="5183188" y="987425"/>
            <a:ext cx="6172200" cy="4873625"/>
          </a:xfrm>
          <a:prstGeom prst="rect">
            <a:avLst/>
          </a:prstGeom>
          <a:noFill/>
          <a:ln>
            <a:noFill/>
          </a:ln>
        </p:spPr>
      </p:sp>
      <p:sp>
        <p:nvSpPr>
          <p:cNvPr id="71" name="Google Shape;71;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ahoma"/>
              <a:buNone/>
              <a:defRPr sz="4400" b="0" i="0" u="none" strike="noStrike" cap="non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ahoma"/>
                <a:ea typeface="Tahoma"/>
                <a:cs typeface="Tahoma"/>
                <a:sym typeface="Tahom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ahoma"/>
                <a:ea typeface="Tahoma"/>
                <a:cs typeface="Tahoma"/>
                <a:sym typeface="Tahoma"/>
              </a:defRPr>
            </a:lvl1pPr>
            <a:lvl2pPr marL="0" marR="0" lvl="1" indent="0" algn="r" rtl="0">
              <a:spcBef>
                <a:spcPts val="0"/>
              </a:spcBef>
              <a:buNone/>
              <a:defRPr sz="1200" b="0" i="0" u="none" strike="noStrike" cap="none">
                <a:solidFill>
                  <a:srgbClr val="888888"/>
                </a:solidFill>
                <a:latin typeface="Tahoma"/>
                <a:ea typeface="Tahoma"/>
                <a:cs typeface="Tahoma"/>
                <a:sym typeface="Tahoma"/>
              </a:defRPr>
            </a:lvl2pPr>
            <a:lvl3pPr marL="0" marR="0" lvl="2" indent="0" algn="r" rtl="0">
              <a:spcBef>
                <a:spcPts val="0"/>
              </a:spcBef>
              <a:buNone/>
              <a:defRPr sz="1200" b="0" i="0" u="none" strike="noStrike" cap="none">
                <a:solidFill>
                  <a:srgbClr val="888888"/>
                </a:solidFill>
                <a:latin typeface="Tahoma"/>
                <a:ea typeface="Tahoma"/>
                <a:cs typeface="Tahoma"/>
                <a:sym typeface="Tahoma"/>
              </a:defRPr>
            </a:lvl3pPr>
            <a:lvl4pPr marL="0" marR="0" lvl="3" indent="0" algn="r" rtl="0">
              <a:spcBef>
                <a:spcPts val="0"/>
              </a:spcBef>
              <a:buNone/>
              <a:defRPr sz="1200" b="0" i="0" u="none" strike="noStrike" cap="none">
                <a:solidFill>
                  <a:srgbClr val="888888"/>
                </a:solidFill>
                <a:latin typeface="Tahoma"/>
                <a:ea typeface="Tahoma"/>
                <a:cs typeface="Tahoma"/>
                <a:sym typeface="Tahoma"/>
              </a:defRPr>
            </a:lvl4pPr>
            <a:lvl5pPr marL="0" marR="0" lvl="4" indent="0" algn="r" rtl="0">
              <a:spcBef>
                <a:spcPts val="0"/>
              </a:spcBef>
              <a:buNone/>
              <a:defRPr sz="1200" b="0" i="0" u="none" strike="noStrike" cap="none">
                <a:solidFill>
                  <a:srgbClr val="888888"/>
                </a:solidFill>
                <a:latin typeface="Tahoma"/>
                <a:ea typeface="Tahoma"/>
                <a:cs typeface="Tahoma"/>
                <a:sym typeface="Tahoma"/>
              </a:defRPr>
            </a:lvl5pPr>
            <a:lvl6pPr marL="0" marR="0" lvl="5" indent="0" algn="r" rtl="0">
              <a:spcBef>
                <a:spcPts val="0"/>
              </a:spcBef>
              <a:buNone/>
              <a:defRPr sz="1200" b="0" i="0" u="none" strike="noStrike" cap="none">
                <a:solidFill>
                  <a:srgbClr val="888888"/>
                </a:solidFill>
                <a:latin typeface="Tahoma"/>
                <a:ea typeface="Tahoma"/>
                <a:cs typeface="Tahoma"/>
                <a:sym typeface="Tahoma"/>
              </a:defRPr>
            </a:lvl6pPr>
            <a:lvl7pPr marL="0" marR="0" lvl="6" indent="0" algn="r" rtl="0">
              <a:spcBef>
                <a:spcPts val="0"/>
              </a:spcBef>
              <a:buNone/>
              <a:defRPr sz="1200" b="0" i="0" u="none" strike="noStrike" cap="none">
                <a:solidFill>
                  <a:srgbClr val="888888"/>
                </a:solidFill>
                <a:latin typeface="Tahoma"/>
                <a:ea typeface="Tahoma"/>
                <a:cs typeface="Tahoma"/>
                <a:sym typeface="Tahoma"/>
              </a:defRPr>
            </a:lvl7pPr>
            <a:lvl8pPr marL="0" marR="0" lvl="7" indent="0" algn="r" rtl="0">
              <a:spcBef>
                <a:spcPts val="0"/>
              </a:spcBef>
              <a:buNone/>
              <a:defRPr sz="1200" b="0" i="0" u="none" strike="noStrike" cap="none">
                <a:solidFill>
                  <a:srgbClr val="888888"/>
                </a:solidFill>
                <a:latin typeface="Tahoma"/>
                <a:ea typeface="Tahoma"/>
                <a:cs typeface="Tahoma"/>
                <a:sym typeface="Tahoma"/>
              </a:defRPr>
            </a:lvl8pPr>
            <a:lvl9pPr marL="0" marR="0" lvl="8" indent="0" algn="r" rtl="0">
              <a:spcBef>
                <a:spcPts val="0"/>
              </a:spcBef>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2.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notesSlide" Target="../notesSlides/notesSlide3.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audio" Target="../media/media4.m4a"/><Relationship Id="rId1" Type="http://schemas.microsoft.com/office/2007/relationships/media" Target="../media/media4.m4a"/><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1026" name="Picture 2" descr="BMI - European elections">
            <a:extLst>
              <a:ext uri="{FF2B5EF4-FFF2-40B4-BE49-F238E27FC236}">
                <a16:creationId xmlns:a16="http://schemas.microsoft.com/office/drawing/2014/main" id="{827F1FBC-1021-17CF-C939-692C9301F0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6860450"/>
          </a:xfrm>
          <a:prstGeom prst="rect">
            <a:avLst/>
          </a:prstGeom>
          <a:noFill/>
          <a:extLst>
            <a:ext uri="{909E8E84-426E-40DD-AFC4-6F175D3DCCD1}">
              <a14:hiddenFill xmlns:a14="http://schemas.microsoft.com/office/drawing/2010/main">
                <a:solidFill>
                  <a:srgbClr val="FFFFFF"/>
                </a:solidFill>
              </a14:hiddenFill>
            </a:ext>
          </a:extLst>
        </p:spPr>
      </p:pic>
      <p:sp>
        <p:nvSpPr>
          <p:cNvPr id="92" name="Google Shape;92;p1"/>
          <p:cNvSpPr/>
          <p:nvPr/>
        </p:nvSpPr>
        <p:spPr>
          <a:xfrm>
            <a:off x="0" y="-92529"/>
            <a:ext cx="12192000" cy="7043057"/>
          </a:xfrm>
          <a:prstGeom prst="rect">
            <a:avLst/>
          </a:prstGeom>
          <a:gradFill flip="none" rotWithShape="1">
            <a:gsLst>
              <a:gs pos="0">
                <a:schemeClr val="accent1">
                  <a:lumMod val="58000"/>
                  <a:alpha val="21857"/>
                </a:schemeClr>
              </a:gs>
              <a:gs pos="91000">
                <a:schemeClr val="accent1">
                  <a:lumMod val="45000"/>
                  <a:lumOff val="55000"/>
                  <a:alpha val="11954"/>
                </a:schemeClr>
              </a:gs>
              <a:gs pos="76000">
                <a:srgbClr val="ABC0E4">
                  <a:alpha val="23529"/>
                </a:srgbClr>
              </a:gs>
              <a:gs pos="65000">
                <a:srgbClr val="ABC0E4">
                  <a:alpha val="42135"/>
                </a:srgbClr>
              </a:gs>
              <a:gs pos="55000">
                <a:srgbClr val="ABC0E4">
                  <a:alpha val="61000"/>
                </a:srgbClr>
              </a:gs>
              <a:gs pos="51000">
                <a:srgbClr val="ABC0E4">
                  <a:alpha val="69947"/>
                </a:srgbClr>
              </a:gs>
              <a:gs pos="38000">
                <a:schemeClr val="accent1">
                  <a:lumMod val="45000"/>
                  <a:lumOff val="55000"/>
                  <a:alpha val="88493"/>
                </a:schemeClr>
              </a:gs>
              <a:gs pos="0">
                <a:schemeClr val="accent1">
                  <a:lumMod val="30000"/>
                  <a:lumOff val="70000"/>
                  <a:alpha val="92928"/>
                </a:schemeClr>
              </a:gs>
            </a:gsLst>
            <a:lin ang="0" scaled="1"/>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dirty="0">
              <a:solidFill>
                <a:schemeClr val="lt1"/>
              </a:solidFill>
              <a:latin typeface="Tahoma"/>
              <a:ea typeface="Tahoma"/>
              <a:cs typeface="Tahoma"/>
              <a:sym typeface="Tahoma"/>
            </a:endParaRPr>
          </a:p>
        </p:txBody>
      </p:sp>
      <p:sp>
        <p:nvSpPr>
          <p:cNvPr id="93" name="Google Shape;93;p1"/>
          <p:cNvSpPr txBox="1"/>
          <p:nvPr/>
        </p:nvSpPr>
        <p:spPr>
          <a:xfrm>
            <a:off x="365760" y="569388"/>
            <a:ext cx="5205984"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b="1" i="0" u="none" strike="noStrike" cap="none" dirty="0">
                <a:solidFill>
                  <a:schemeClr val="tx1"/>
                </a:solidFill>
                <a:latin typeface="Tahoma"/>
                <a:ea typeface="Tahoma"/>
                <a:cs typeface="Tahoma"/>
                <a:sym typeface="Tahoma"/>
              </a:rPr>
              <a:t>A Machine Learning Approach: Predicting Voter Turnout in the 2019 European Parliament Election</a:t>
            </a:r>
            <a:endParaRPr b="1" dirty="0">
              <a:solidFill>
                <a:schemeClr val="tx1"/>
              </a:solidFill>
            </a:endParaRPr>
          </a:p>
        </p:txBody>
      </p:sp>
      <p:cxnSp>
        <p:nvCxnSpPr>
          <p:cNvPr id="94" name="Google Shape;94;p1"/>
          <p:cNvCxnSpPr>
            <a:cxnSpLocks/>
          </p:cNvCxnSpPr>
          <p:nvPr/>
        </p:nvCxnSpPr>
        <p:spPr>
          <a:xfrm>
            <a:off x="459813" y="3216422"/>
            <a:ext cx="5026587" cy="0"/>
          </a:xfrm>
          <a:prstGeom prst="straightConnector1">
            <a:avLst/>
          </a:prstGeom>
          <a:noFill/>
          <a:ln w="28575" cap="flat" cmpd="sng">
            <a:solidFill>
              <a:schemeClr val="tx1"/>
            </a:solidFill>
            <a:prstDash val="solid"/>
            <a:miter lim="800000"/>
            <a:headEnd type="none" w="sm" len="sm"/>
            <a:tailEnd type="none" w="sm" len="sm"/>
          </a:ln>
        </p:spPr>
      </p:cxnSp>
      <p:sp>
        <p:nvSpPr>
          <p:cNvPr id="95" name="Google Shape;95;p1"/>
          <p:cNvSpPr txBox="1"/>
          <p:nvPr/>
        </p:nvSpPr>
        <p:spPr>
          <a:xfrm>
            <a:off x="365760" y="3332786"/>
            <a:ext cx="3767328"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dirty="0">
                <a:solidFill>
                  <a:schemeClr val="tx1"/>
                </a:solidFill>
                <a:latin typeface="Tahoma"/>
                <a:ea typeface="Tahoma"/>
                <a:cs typeface="Tahoma"/>
                <a:sym typeface="Tahoma"/>
              </a:rPr>
              <a:t>Oskar </a:t>
            </a:r>
            <a:r>
              <a:rPr lang="en-GB" sz="2000" dirty="0" err="1">
                <a:solidFill>
                  <a:schemeClr val="tx1"/>
                </a:solidFill>
                <a:latin typeface="Tahoma"/>
                <a:ea typeface="Tahoma"/>
                <a:cs typeface="Tahoma"/>
                <a:sym typeface="Tahoma"/>
              </a:rPr>
              <a:t>Krafft</a:t>
            </a:r>
            <a:r>
              <a:rPr lang="en-GB" sz="2000" dirty="0">
                <a:solidFill>
                  <a:schemeClr val="tx1"/>
                </a:solidFill>
                <a:latin typeface="Tahoma"/>
                <a:ea typeface="Tahoma"/>
                <a:cs typeface="Tahoma"/>
                <a:sym typeface="Tahoma"/>
              </a:rPr>
              <a:t>, Amin </a:t>
            </a:r>
            <a:r>
              <a:rPr lang="en-GB" sz="2000" dirty="0" err="1">
                <a:solidFill>
                  <a:schemeClr val="tx1"/>
                </a:solidFill>
                <a:latin typeface="Tahoma"/>
                <a:ea typeface="Tahoma"/>
                <a:cs typeface="Tahoma"/>
                <a:sym typeface="Tahoma"/>
              </a:rPr>
              <a:t>Oueslati</a:t>
            </a:r>
            <a:r>
              <a:rPr lang="en-GB" sz="2000" dirty="0">
                <a:solidFill>
                  <a:schemeClr val="tx1"/>
                </a:solidFill>
                <a:latin typeface="Tahoma"/>
                <a:ea typeface="Tahoma"/>
                <a:cs typeface="Tahoma"/>
                <a:sym typeface="Tahoma"/>
              </a:rPr>
              <a:t> and Benedikt Korbach</a:t>
            </a:r>
            <a:endParaRPr dirty="0">
              <a:solidFill>
                <a:schemeClr val="tx1"/>
              </a:solidFill>
            </a:endParaRPr>
          </a:p>
        </p:txBody>
      </p:sp>
      <p:sp>
        <p:nvSpPr>
          <p:cNvPr id="96" name="Google Shape;96;p1"/>
          <p:cNvSpPr txBox="1"/>
          <p:nvPr/>
        </p:nvSpPr>
        <p:spPr>
          <a:xfrm>
            <a:off x="365760" y="6133604"/>
            <a:ext cx="284770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dirty="0">
                <a:solidFill>
                  <a:schemeClr val="tx1"/>
                </a:solidFill>
                <a:latin typeface="Tahoma"/>
                <a:ea typeface="Tahoma"/>
                <a:cs typeface="Tahoma"/>
                <a:sym typeface="Tahoma"/>
              </a:rPr>
              <a:t>Berlin, 08.12.2022</a:t>
            </a:r>
            <a:endParaRPr dirty="0">
              <a:solidFill>
                <a:schemeClr val="tx1"/>
              </a:solidFill>
            </a:endParaRPr>
          </a:p>
        </p:txBody>
      </p:sp>
      <p:pic>
        <p:nvPicPr>
          <p:cNvPr id="5" name="Audio 4">
            <a:hlinkClick r:id="" action="ppaction://media"/>
            <a:extLst>
              <a:ext uri="{FF2B5EF4-FFF2-40B4-BE49-F238E27FC236}">
                <a16:creationId xmlns:a16="http://schemas.microsoft.com/office/drawing/2014/main" id="{ACDE17C1-BC6B-E6E3-206E-49DB815D608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496"/>
    </mc:Choice>
    <mc:Fallback>
      <p:transition spd="slow" advTm="104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7" name="Rectangle 26">
            <a:extLst>
              <a:ext uri="{FF2B5EF4-FFF2-40B4-BE49-F238E27FC236}">
                <a16:creationId xmlns:a16="http://schemas.microsoft.com/office/drawing/2014/main" id="{21D964D4-E799-78C4-8638-A0CA5C1012AA}"/>
              </a:ext>
            </a:extLst>
          </p:cNvPr>
          <p:cNvSpPr/>
          <p:nvPr/>
        </p:nvSpPr>
        <p:spPr>
          <a:xfrm>
            <a:off x="7651102" y="2263102"/>
            <a:ext cx="3956698" cy="38836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6" name="Google Shape;336;p7"/>
          <p:cNvSpPr txBox="1">
            <a:spLocks noGrp="1"/>
          </p:cNvSpPr>
          <p:nvPr>
            <p:ph type="title"/>
          </p:nvPr>
        </p:nvSpPr>
        <p:spPr>
          <a:xfrm>
            <a:off x="471132" y="499668"/>
            <a:ext cx="10565167" cy="843194"/>
          </a:xfrm>
          <a:prstGeom prst="rect">
            <a:avLst/>
          </a:prstGeom>
          <a:noFill/>
          <a:ln>
            <a:noFill/>
          </a:ln>
        </p:spPr>
        <p:txBody>
          <a:bodyPr spcFirstLastPara="1" wrap="square" lIns="0" tIns="39600" rIns="0" bIns="0" anchor="t" anchorCtr="0">
            <a:noAutofit/>
          </a:bodyPr>
          <a:lstStyle/>
          <a:p>
            <a:pPr marL="0" lvl="0" indent="0" algn="l" rtl="0">
              <a:lnSpc>
                <a:spcPct val="90000"/>
              </a:lnSpc>
              <a:spcBef>
                <a:spcPts val="0"/>
              </a:spcBef>
              <a:spcAft>
                <a:spcPts val="0"/>
              </a:spcAft>
              <a:buClr>
                <a:schemeClr val="dk1"/>
              </a:buClr>
              <a:buSzPts val="2800"/>
              <a:buFont typeface="Tahoma"/>
              <a:buNone/>
            </a:pPr>
            <a:r>
              <a:rPr lang="en-GB" dirty="0"/>
              <a:t>Using Machine Learning Models to Predict Voter Turnout in the 2019 European Parliament Election</a:t>
            </a:r>
            <a:endParaRPr dirty="0"/>
          </a:p>
        </p:txBody>
      </p:sp>
      <p:sp>
        <p:nvSpPr>
          <p:cNvPr id="337" name="Google Shape;337;p7"/>
          <p:cNvSpPr txBox="1">
            <a:spLocks noGrp="1"/>
          </p:cNvSpPr>
          <p:nvPr>
            <p:ph type="body" idx="1"/>
          </p:nvPr>
        </p:nvSpPr>
        <p:spPr>
          <a:xfrm>
            <a:off x="471132" y="229176"/>
            <a:ext cx="6631872" cy="288925"/>
          </a:xfrm>
          <a:prstGeom prst="rect">
            <a:avLst/>
          </a:prstGeom>
          <a:noFill/>
          <a:ln>
            <a:noFill/>
          </a:ln>
        </p:spPr>
        <p:txBody>
          <a:bodyPr spcFirstLastPara="1" wrap="square" lIns="0" tIns="39600" rIns="0" bIns="0" anchor="t" anchorCtr="0">
            <a:normAutofit/>
          </a:bodyPr>
          <a:lstStyle/>
          <a:p>
            <a:pPr marL="0" lvl="0" indent="0" algn="l" rtl="0">
              <a:lnSpc>
                <a:spcPct val="90000"/>
              </a:lnSpc>
              <a:spcBef>
                <a:spcPts val="0"/>
              </a:spcBef>
              <a:spcAft>
                <a:spcPts val="0"/>
              </a:spcAft>
              <a:buClr>
                <a:srgbClr val="A5A5A5"/>
              </a:buClr>
              <a:buSzPts val="1400"/>
              <a:buNone/>
            </a:pPr>
            <a:r>
              <a:rPr lang="en-GB" dirty="0"/>
              <a:t>PROJECT BACKGROUND</a:t>
            </a:r>
            <a:endParaRPr dirty="0"/>
          </a:p>
        </p:txBody>
      </p:sp>
      <p:sp>
        <p:nvSpPr>
          <p:cNvPr id="338" name="Google Shape;338;p7"/>
          <p:cNvSpPr/>
          <p:nvPr/>
        </p:nvSpPr>
        <p:spPr>
          <a:xfrm>
            <a:off x="751639" y="3463345"/>
            <a:ext cx="1007516" cy="1216762"/>
          </a:xfrm>
          <a:prstGeom prst="rect">
            <a:avLst/>
          </a:prstGeom>
          <a:noFill/>
          <a:ln>
            <a:noFill/>
          </a:ln>
        </p:spPr>
        <p:txBody>
          <a:bodyPr spcFirstLastPara="1" wrap="square" lIns="89900" tIns="46750" rIns="89900" bIns="46750" anchor="ctr" anchorCtr="0">
            <a:noAutofit/>
          </a:bodyPr>
          <a:lstStyle/>
          <a:p>
            <a:pPr marL="0" marR="0" lvl="0" indent="0" algn="ctr" rtl="0">
              <a:spcBef>
                <a:spcPts val="0"/>
              </a:spcBef>
              <a:spcAft>
                <a:spcPts val="0"/>
              </a:spcAft>
              <a:buNone/>
            </a:pPr>
            <a:r>
              <a:rPr lang="en-GB" sz="2598">
                <a:solidFill>
                  <a:schemeClr val="lt1"/>
                </a:solidFill>
                <a:latin typeface="Tahoma"/>
                <a:ea typeface="Tahoma"/>
                <a:cs typeface="Tahoma"/>
                <a:sym typeface="Tahoma"/>
              </a:rPr>
              <a:t>4</a:t>
            </a:r>
            <a:endParaRPr/>
          </a:p>
        </p:txBody>
      </p:sp>
      <p:sp>
        <p:nvSpPr>
          <p:cNvPr id="4" name="TextBox 3">
            <a:extLst>
              <a:ext uri="{FF2B5EF4-FFF2-40B4-BE49-F238E27FC236}">
                <a16:creationId xmlns:a16="http://schemas.microsoft.com/office/drawing/2014/main" id="{EA3756FD-2737-6E58-1CC1-2AFADFE23949}"/>
              </a:ext>
            </a:extLst>
          </p:cNvPr>
          <p:cNvSpPr txBox="1"/>
          <p:nvPr/>
        </p:nvSpPr>
        <p:spPr>
          <a:xfrm>
            <a:off x="471132" y="1561217"/>
            <a:ext cx="1280800" cy="307777"/>
          </a:xfrm>
          <a:prstGeom prst="rect">
            <a:avLst/>
          </a:prstGeom>
          <a:noFill/>
        </p:spPr>
        <p:txBody>
          <a:bodyPr wrap="none" lIns="0" tIns="0" rIns="0" bIns="0" rtlCol="0">
            <a:spAutoFit/>
          </a:bodyPr>
          <a:lstStyle/>
          <a:p>
            <a:r>
              <a:rPr lang="en-GB" sz="2000" b="1" dirty="0"/>
              <a:t>Motivation</a:t>
            </a:r>
          </a:p>
        </p:txBody>
      </p:sp>
      <p:sp>
        <p:nvSpPr>
          <p:cNvPr id="6" name="TextBox 5">
            <a:extLst>
              <a:ext uri="{FF2B5EF4-FFF2-40B4-BE49-F238E27FC236}">
                <a16:creationId xmlns:a16="http://schemas.microsoft.com/office/drawing/2014/main" id="{5B53ADCD-9BF0-6D69-481C-8E9CB6B95A28}"/>
              </a:ext>
            </a:extLst>
          </p:cNvPr>
          <p:cNvSpPr txBox="1"/>
          <p:nvPr/>
        </p:nvSpPr>
        <p:spPr>
          <a:xfrm>
            <a:off x="7651102" y="1561217"/>
            <a:ext cx="1651093" cy="307777"/>
          </a:xfrm>
          <a:prstGeom prst="rect">
            <a:avLst/>
          </a:prstGeom>
          <a:noFill/>
        </p:spPr>
        <p:txBody>
          <a:bodyPr wrap="none" lIns="0" tIns="0" rIns="0" bIns="0" rtlCol="0">
            <a:spAutoFit/>
          </a:bodyPr>
          <a:lstStyle/>
          <a:p>
            <a:r>
              <a:rPr lang="en-GB" sz="2000" b="1" dirty="0"/>
              <a:t>Project Goals</a:t>
            </a:r>
          </a:p>
        </p:txBody>
      </p:sp>
      <p:pic>
        <p:nvPicPr>
          <p:cNvPr id="13" name="Picture 12">
            <a:extLst>
              <a:ext uri="{FF2B5EF4-FFF2-40B4-BE49-F238E27FC236}">
                <a16:creationId xmlns:a16="http://schemas.microsoft.com/office/drawing/2014/main" id="{A73FE742-B2CA-A8F6-9253-1AAEDE4D34C6}"/>
              </a:ext>
            </a:extLst>
          </p:cNvPr>
          <p:cNvPicPr>
            <a:picLocks noChangeAspect="1"/>
          </p:cNvPicPr>
          <p:nvPr/>
        </p:nvPicPr>
        <p:blipFill>
          <a:blip r:embed="rId5"/>
          <a:stretch>
            <a:fillRect/>
          </a:stretch>
        </p:blipFill>
        <p:spPr>
          <a:xfrm>
            <a:off x="479911" y="2114608"/>
            <a:ext cx="6432953" cy="1598832"/>
          </a:xfrm>
          <a:prstGeom prst="rect">
            <a:avLst/>
          </a:prstGeom>
        </p:spPr>
      </p:pic>
      <p:pic>
        <p:nvPicPr>
          <p:cNvPr id="14" name="Picture 13">
            <a:extLst>
              <a:ext uri="{FF2B5EF4-FFF2-40B4-BE49-F238E27FC236}">
                <a16:creationId xmlns:a16="http://schemas.microsoft.com/office/drawing/2014/main" id="{A92230AA-04CC-1255-560F-20D063F9C0B8}"/>
              </a:ext>
            </a:extLst>
          </p:cNvPr>
          <p:cNvPicPr>
            <a:picLocks noChangeAspect="1"/>
          </p:cNvPicPr>
          <p:nvPr/>
        </p:nvPicPr>
        <p:blipFill>
          <a:blip r:embed="rId6"/>
          <a:stretch>
            <a:fillRect/>
          </a:stretch>
        </p:blipFill>
        <p:spPr>
          <a:xfrm>
            <a:off x="479911" y="3664895"/>
            <a:ext cx="6432953" cy="1391925"/>
          </a:xfrm>
          <a:prstGeom prst="rect">
            <a:avLst/>
          </a:prstGeom>
        </p:spPr>
      </p:pic>
      <p:cxnSp>
        <p:nvCxnSpPr>
          <p:cNvPr id="17" name="Straight Connector 16">
            <a:extLst>
              <a:ext uri="{FF2B5EF4-FFF2-40B4-BE49-F238E27FC236}">
                <a16:creationId xmlns:a16="http://schemas.microsoft.com/office/drawing/2014/main" id="{795F671F-1FB3-B47B-1B37-6AFF5D5667AC}"/>
              </a:ext>
            </a:extLst>
          </p:cNvPr>
          <p:cNvCxnSpPr>
            <a:cxnSpLocks/>
          </p:cNvCxnSpPr>
          <p:nvPr/>
        </p:nvCxnSpPr>
        <p:spPr>
          <a:xfrm>
            <a:off x="479911" y="1935706"/>
            <a:ext cx="64329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A4F9C5-F5BE-14B2-4D09-BF61181C2777}"/>
              </a:ext>
            </a:extLst>
          </p:cNvPr>
          <p:cNvCxnSpPr>
            <a:cxnSpLocks/>
          </p:cNvCxnSpPr>
          <p:nvPr/>
        </p:nvCxnSpPr>
        <p:spPr>
          <a:xfrm>
            <a:off x="7651102" y="1935706"/>
            <a:ext cx="39566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8A38903-4241-E151-845F-307D63CA7FA7}"/>
              </a:ext>
            </a:extLst>
          </p:cNvPr>
          <p:cNvSpPr txBox="1"/>
          <p:nvPr/>
        </p:nvSpPr>
        <p:spPr>
          <a:xfrm>
            <a:off x="479911" y="5813400"/>
            <a:ext cx="6432952" cy="215444"/>
          </a:xfrm>
          <a:prstGeom prst="rect">
            <a:avLst/>
          </a:prstGeom>
          <a:noFill/>
        </p:spPr>
        <p:txBody>
          <a:bodyPr wrap="square" lIns="0" tIns="0" rIns="0" bIns="0" rtlCol="0">
            <a:spAutoFit/>
          </a:bodyPr>
          <a:lstStyle/>
          <a:p>
            <a:pPr algn="l"/>
            <a:r>
              <a:rPr lang="en-GB" dirty="0"/>
              <a:t>Eurobarometer 2019: European Parliament Post-Election Survey</a:t>
            </a:r>
          </a:p>
        </p:txBody>
      </p:sp>
      <p:sp>
        <p:nvSpPr>
          <p:cNvPr id="21" name="TextBox 20">
            <a:extLst>
              <a:ext uri="{FF2B5EF4-FFF2-40B4-BE49-F238E27FC236}">
                <a16:creationId xmlns:a16="http://schemas.microsoft.com/office/drawing/2014/main" id="{EF84A1A9-0027-6CD6-464B-1063D954198B}"/>
              </a:ext>
            </a:extLst>
          </p:cNvPr>
          <p:cNvSpPr txBox="1"/>
          <p:nvPr/>
        </p:nvSpPr>
        <p:spPr>
          <a:xfrm>
            <a:off x="471132" y="5174542"/>
            <a:ext cx="556243" cy="307777"/>
          </a:xfrm>
          <a:prstGeom prst="rect">
            <a:avLst/>
          </a:prstGeom>
          <a:noFill/>
        </p:spPr>
        <p:txBody>
          <a:bodyPr wrap="none" lIns="0" tIns="0" rIns="0" bIns="0" rtlCol="0">
            <a:spAutoFit/>
          </a:bodyPr>
          <a:lstStyle/>
          <a:p>
            <a:r>
              <a:rPr lang="en-GB" sz="2000" b="1" dirty="0"/>
              <a:t>Data</a:t>
            </a:r>
          </a:p>
        </p:txBody>
      </p:sp>
      <p:pic>
        <p:nvPicPr>
          <p:cNvPr id="23" name="Picture 22">
            <a:extLst>
              <a:ext uri="{FF2B5EF4-FFF2-40B4-BE49-F238E27FC236}">
                <a16:creationId xmlns:a16="http://schemas.microsoft.com/office/drawing/2014/main" id="{84E71B17-D337-6B87-95B3-4033A794C531}"/>
              </a:ext>
            </a:extLst>
          </p:cNvPr>
          <p:cNvPicPr>
            <a:picLocks noChangeAspect="1"/>
          </p:cNvPicPr>
          <p:nvPr/>
        </p:nvPicPr>
        <p:blipFill rotWithShape="1">
          <a:blip r:embed="rId7"/>
          <a:srcRect b="16587"/>
          <a:stretch/>
        </p:blipFill>
        <p:spPr>
          <a:xfrm>
            <a:off x="7878512" y="2786913"/>
            <a:ext cx="1353312" cy="1128830"/>
          </a:xfrm>
          <a:prstGeom prst="rect">
            <a:avLst/>
          </a:prstGeom>
        </p:spPr>
      </p:pic>
      <p:pic>
        <p:nvPicPr>
          <p:cNvPr id="24" name="Picture 23">
            <a:extLst>
              <a:ext uri="{FF2B5EF4-FFF2-40B4-BE49-F238E27FC236}">
                <a16:creationId xmlns:a16="http://schemas.microsoft.com/office/drawing/2014/main" id="{39D5E282-0733-E024-A73A-7888C639D9B7}"/>
              </a:ext>
            </a:extLst>
          </p:cNvPr>
          <p:cNvPicPr>
            <a:picLocks noChangeAspect="1"/>
          </p:cNvPicPr>
          <p:nvPr/>
        </p:nvPicPr>
        <p:blipFill rotWithShape="1">
          <a:blip r:embed="rId8"/>
          <a:srcRect b="16587"/>
          <a:stretch/>
        </p:blipFill>
        <p:spPr>
          <a:xfrm>
            <a:off x="7878512" y="4492404"/>
            <a:ext cx="1353312" cy="1128832"/>
          </a:xfrm>
          <a:prstGeom prst="rect">
            <a:avLst/>
          </a:prstGeom>
        </p:spPr>
      </p:pic>
      <p:sp>
        <p:nvSpPr>
          <p:cNvPr id="25" name="TextBox 24">
            <a:extLst>
              <a:ext uri="{FF2B5EF4-FFF2-40B4-BE49-F238E27FC236}">
                <a16:creationId xmlns:a16="http://schemas.microsoft.com/office/drawing/2014/main" id="{202903D2-6C1D-8CE8-9D18-2B4E9CBA476D}"/>
              </a:ext>
            </a:extLst>
          </p:cNvPr>
          <p:cNvSpPr txBox="1"/>
          <p:nvPr/>
        </p:nvSpPr>
        <p:spPr>
          <a:xfrm>
            <a:off x="9525571" y="2913528"/>
            <a:ext cx="1938528" cy="738664"/>
          </a:xfrm>
          <a:prstGeom prst="rect">
            <a:avLst/>
          </a:prstGeom>
          <a:noFill/>
        </p:spPr>
        <p:txBody>
          <a:bodyPr wrap="square" lIns="0" tIns="0" rIns="0" bIns="0" rtlCol="0">
            <a:spAutoFit/>
          </a:bodyPr>
          <a:lstStyle/>
          <a:p>
            <a:pPr algn="l"/>
            <a:r>
              <a:rPr lang="en-GB" sz="1600" b="1" dirty="0">
                <a:latin typeface="Tahoma" panose="020B0604030504040204" pitchFamily="34" charset="0"/>
                <a:ea typeface="Tahoma" panose="020B0604030504040204" pitchFamily="34" charset="0"/>
                <a:cs typeface="Tahoma" panose="020B0604030504040204" pitchFamily="34" charset="0"/>
              </a:rPr>
              <a:t>Project Goal #1: </a:t>
            </a:r>
            <a:r>
              <a:rPr lang="en-GB" sz="1600" b="1" i="1" dirty="0">
                <a:latin typeface="Tahoma" panose="020B0604030504040204" pitchFamily="34" charset="0"/>
                <a:ea typeface="Tahoma" panose="020B0604030504040204" pitchFamily="34" charset="0"/>
                <a:cs typeface="Tahoma" panose="020B0604030504040204" pitchFamily="34" charset="0"/>
              </a:rPr>
              <a:t>Predicting</a:t>
            </a:r>
            <a:r>
              <a:rPr lang="en-GB" sz="1600" b="1" dirty="0">
                <a:latin typeface="Tahoma" panose="020B0604030504040204" pitchFamily="34" charset="0"/>
                <a:ea typeface="Tahoma" panose="020B0604030504040204" pitchFamily="34" charset="0"/>
                <a:cs typeface="Tahoma" panose="020B0604030504040204" pitchFamily="34" charset="0"/>
              </a:rPr>
              <a:t> Voter Turnout</a:t>
            </a:r>
          </a:p>
        </p:txBody>
      </p:sp>
      <p:sp>
        <p:nvSpPr>
          <p:cNvPr id="26" name="TextBox 25">
            <a:extLst>
              <a:ext uri="{FF2B5EF4-FFF2-40B4-BE49-F238E27FC236}">
                <a16:creationId xmlns:a16="http://schemas.microsoft.com/office/drawing/2014/main" id="{714ED186-90A0-8C84-4F08-26C4848B32B1}"/>
              </a:ext>
            </a:extLst>
          </p:cNvPr>
          <p:cNvSpPr txBox="1"/>
          <p:nvPr/>
        </p:nvSpPr>
        <p:spPr>
          <a:xfrm>
            <a:off x="9450548" y="4692785"/>
            <a:ext cx="1938528" cy="738664"/>
          </a:xfrm>
          <a:prstGeom prst="rect">
            <a:avLst/>
          </a:prstGeom>
          <a:noFill/>
        </p:spPr>
        <p:txBody>
          <a:bodyPr wrap="square" lIns="0" tIns="0" rIns="0" bIns="0" rtlCol="0">
            <a:spAutoFit/>
          </a:bodyPr>
          <a:lstStyle/>
          <a:p>
            <a:pPr algn="l"/>
            <a:r>
              <a:rPr lang="en-GB" sz="1600" b="1" dirty="0">
                <a:latin typeface="Tahoma" panose="020B0604030504040204" pitchFamily="34" charset="0"/>
                <a:ea typeface="Tahoma" panose="020B0604030504040204" pitchFamily="34" charset="0"/>
                <a:cs typeface="Tahoma" panose="020B0604030504040204" pitchFamily="34" charset="0"/>
              </a:rPr>
              <a:t>Project Goal #2: </a:t>
            </a:r>
            <a:r>
              <a:rPr lang="en-GB" sz="1600" b="1" i="1" dirty="0">
                <a:latin typeface="Tahoma" panose="020B0604030504040204" pitchFamily="34" charset="0"/>
                <a:ea typeface="Tahoma" panose="020B0604030504040204" pitchFamily="34" charset="0"/>
                <a:cs typeface="Tahoma" panose="020B0604030504040204" pitchFamily="34" charset="0"/>
              </a:rPr>
              <a:t>Explaining</a:t>
            </a:r>
            <a:r>
              <a:rPr lang="en-GB" sz="1600" b="1" dirty="0">
                <a:latin typeface="Tahoma" panose="020B0604030504040204" pitchFamily="34" charset="0"/>
                <a:ea typeface="Tahoma" panose="020B0604030504040204" pitchFamily="34" charset="0"/>
                <a:cs typeface="Tahoma" panose="020B0604030504040204" pitchFamily="34" charset="0"/>
              </a:rPr>
              <a:t> Voter Turnout</a:t>
            </a:r>
          </a:p>
        </p:txBody>
      </p:sp>
      <p:cxnSp>
        <p:nvCxnSpPr>
          <p:cNvPr id="33" name="Straight Connector 32">
            <a:extLst>
              <a:ext uri="{FF2B5EF4-FFF2-40B4-BE49-F238E27FC236}">
                <a16:creationId xmlns:a16="http://schemas.microsoft.com/office/drawing/2014/main" id="{B2288CE3-F2AF-7CED-170D-C8F7E6A63D34}"/>
              </a:ext>
            </a:extLst>
          </p:cNvPr>
          <p:cNvCxnSpPr>
            <a:cxnSpLocks/>
          </p:cNvCxnSpPr>
          <p:nvPr/>
        </p:nvCxnSpPr>
        <p:spPr>
          <a:xfrm>
            <a:off x="479911" y="5539591"/>
            <a:ext cx="64329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Audio 4">
            <a:hlinkClick r:id="" action="ppaction://media"/>
            <a:extLst>
              <a:ext uri="{FF2B5EF4-FFF2-40B4-BE49-F238E27FC236}">
                <a16:creationId xmlns:a16="http://schemas.microsoft.com/office/drawing/2014/main" id="{60951696-322F-85B4-9CE9-935B1F71B7D8}"/>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882016794"/>
      </p:ext>
    </p:extLst>
  </p:cSld>
  <p:clrMapOvr>
    <a:masterClrMapping/>
  </p:clrMapOvr>
  <mc:AlternateContent xmlns:mc="http://schemas.openxmlformats.org/markup-compatibility/2006">
    <mc:Choice xmlns:p14="http://schemas.microsoft.com/office/powerpoint/2010/main" Requires="p14">
      <p:transition spd="slow" p14:dur="2000" advTm="58762"/>
    </mc:Choice>
    <mc:Fallback>
      <p:transition spd="slow" advTm="587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48" name="Rectangle 47">
            <a:extLst>
              <a:ext uri="{FF2B5EF4-FFF2-40B4-BE49-F238E27FC236}">
                <a16:creationId xmlns:a16="http://schemas.microsoft.com/office/drawing/2014/main" id="{FBBB1E21-D153-690A-40B6-49A8814254CE}"/>
              </a:ext>
            </a:extLst>
          </p:cNvPr>
          <p:cNvSpPr/>
          <p:nvPr/>
        </p:nvSpPr>
        <p:spPr>
          <a:xfrm>
            <a:off x="470870" y="1656376"/>
            <a:ext cx="4581577" cy="13718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E135324-1D63-2EBB-148A-CE8B83BBEB49}"/>
              </a:ext>
            </a:extLst>
          </p:cNvPr>
          <p:cNvSpPr/>
          <p:nvPr/>
        </p:nvSpPr>
        <p:spPr>
          <a:xfrm>
            <a:off x="470870" y="3225899"/>
            <a:ext cx="4581577" cy="3052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6" name="Google Shape;336;p7"/>
          <p:cNvSpPr txBox="1">
            <a:spLocks noGrp="1"/>
          </p:cNvSpPr>
          <p:nvPr>
            <p:ph type="title"/>
          </p:nvPr>
        </p:nvSpPr>
        <p:spPr>
          <a:xfrm>
            <a:off x="471133" y="499668"/>
            <a:ext cx="11249734" cy="843194"/>
          </a:xfrm>
          <a:prstGeom prst="rect">
            <a:avLst/>
          </a:prstGeom>
          <a:noFill/>
          <a:ln>
            <a:noFill/>
          </a:ln>
        </p:spPr>
        <p:txBody>
          <a:bodyPr spcFirstLastPara="1" wrap="square" lIns="0" tIns="39600" rIns="0" bIns="0" anchor="t" anchorCtr="0">
            <a:noAutofit/>
          </a:bodyPr>
          <a:lstStyle/>
          <a:p>
            <a:pPr marL="0" lvl="0" indent="0" algn="l" rtl="0">
              <a:lnSpc>
                <a:spcPct val="90000"/>
              </a:lnSpc>
              <a:spcBef>
                <a:spcPts val="0"/>
              </a:spcBef>
              <a:spcAft>
                <a:spcPts val="0"/>
              </a:spcAft>
              <a:buClr>
                <a:schemeClr val="dk1"/>
              </a:buClr>
              <a:buSzPts val="2800"/>
              <a:buFont typeface="Tahoma"/>
              <a:buNone/>
            </a:pPr>
            <a:r>
              <a:rPr lang="en-GB" dirty="0"/>
              <a:t>Project Goal #1: Predicting Voter Turnout</a:t>
            </a:r>
            <a:endParaRPr dirty="0"/>
          </a:p>
        </p:txBody>
      </p:sp>
      <p:sp>
        <p:nvSpPr>
          <p:cNvPr id="337" name="Google Shape;337;p7"/>
          <p:cNvSpPr txBox="1">
            <a:spLocks noGrp="1"/>
          </p:cNvSpPr>
          <p:nvPr>
            <p:ph type="body" idx="1"/>
          </p:nvPr>
        </p:nvSpPr>
        <p:spPr>
          <a:xfrm>
            <a:off x="471132" y="229176"/>
            <a:ext cx="6631872" cy="288925"/>
          </a:xfrm>
          <a:prstGeom prst="rect">
            <a:avLst/>
          </a:prstGeom>
          <a:noFill/>
          <a:ln>
            <a:noFill/>
          </a:ln>
        </p:spPr>
        <p:txBody>
          <a:bodyPr spcFirstLastPara="1" wrap="square" lIns="0" tIns="39600" rIns="0" bIns="0" anchor="t" anchorCtr="0">
            <a:normAutofit/>
          </a:bodyPr>
          <a:lstStyle/>
          <a:p>
            <a:pPr marL="0" lvl="0" indent="0" algn="l" rtl="0">
              <a:lnSpc>
                <a:spcPct val="90000"/>
              </a:lnSpc>
              <a:spcBef>
                <a:spcPts val="0"/>
              </a:spcBef>
              <a:spcAft>
                <a:spcPts val="0"/>
              </a:spcAft>
              <a:buClr>
                <a:srgbClr val="A5A5A5"/>
              </a:buClr>
              <a:buSzPts val="1400"/>
              <a:buNone/>
            </a:pPr>
            <a:r>
              <a:rPr lang="en-GB" dirty="0"/>
              <a:t>PREDICTING</a:t>
            </a:r>
            <a:endParaRPr dirty="0"/>
          </a:p>
        </p:txBody>
      </p:sp>
      <p:sp>
        <p:nvSpPr>
          <p:cNvPr id="338" name="Google Shape;338;p7"/>
          <p:cNvSpPr/>
          <p:nvPr/>
        </p:nvSpPr>
        <p:spPr>
          <a:xfrm>
            <a:off x="751639" y="3463345"/>
            <a:ext cx="1007516" cy="1216762"/>
          </a:xfrm>
          <a:prstGeom prst="rect">
            <a:avLst/>
          </a:prstGeom>
          <a:noFill/>
          <a:ln>
            <a:noFill/>
          </a:ln>
        </p:spPr>
        <p:txBody>
          <a:bodyPr spcFirstLastPara="1" wrap="square" lIns="89900" tIns="46750" rIns="89900" bIns="46750" anchor="ctr" anchorCtr="0">
            <a:noAutofit/>
          </a:bodyPr>
          <a:lstStyle/>
          <a:p>
            <a:pPr marL="0" marR="0" lvl="0" indent="0" algn="ctr" rtl="0">
              <a:spcBef>
                <a:spcPts val="0"/>
              </a:spcBef>
              <a:spcAft>
                <a:spcPts val="0"/>
              </a:spcAft>
              <a:buNone/>
            </a:pPr>
            <a:endParaRPr dirty="0"/>
          </a:p>
        </p:txBody>
      </p:sp>
      <p:sp>
        <p:nvSpPr>
          <p:cNvPr id="4" name="TextBox 3">
            <a:extLst>
              <a:ext uri="{FF2B5EF4-FFF2-40B4-BE49-F238E27FC236}">
                <a16:creationId xmlns:a16="http://schemas.microsoft.com/office/drawing/2014/main" id="{EA3756FD-2737-6E58-1CC1-2AFADFE23949}"/>
              </a:ext>
            </a:extLst>
          </p:cNvPr>
          <p:cNvSpPr txBox="1"/>
          <p:nvPr/>
        </p:nvSpPr>
        <p:spPr>
          <a:xfrm>
            <a:off x="471132" y="1128663"/>
            <a:ext cx="910506" cy="307777"/>
          </a:xfrm>
          <a:prstGeom prst="rect">
            <a:avLst/>
          </a:prstGeom>
          <a:noFill/>
        </p:spPr>
        <p:txBody>
          <a:bodyPr wrap="none" lIns="0" tIns="0" rIns="0" bIns="0" rtlCol="0">
            <a:spAutoFit/>
          </a:bodyPr>
          <a:lstStyle/>
          <a:p>
            <a:r>
              <a:rPr lang="en-GB" sz="2000" b="1" dirty="0">
                <a:latin typeface="Tahoma" panose="020B0604030504040204" pitchFamily="34" charset="0"/>
                <a:ea typeface="Tahoma" panose="020B0604030504040204" pitchFamily="34" charset="0"/>
                <a:cs typeface="Tahoma" panose="020B0604030504040204" pitchFamily="34" charset="0"/>
              </a:rPr>
              <a:t>Models</a:t>
            </a:r>
          </a:p>
        </p:txBody>
      </p:sp>
      <p:sp>
        <p:nvSpPr>
          <p:cNvPr id="6" name="TextBox 5">
            <a:extLst>
              <a:ext uri="{FF2B5EF4-FFF2-40B4-BE49-F238E27FC236}">
                <a16:creationId xmlns:a16="http://schemas.microsoft.com/office/drawing/2014/main" id="{5B53ADCD-9BF0-6D69-481C-8E9CB6B95A28}"/>
              </a:ext>
            </a:extLst>
          </p:cNvPr>
          <p:cNvSpPr txBox="1"/>
          <p:nvPr/>
        </p:nvSpPr>
        <p:spPr>
          <a:xfrm>
            <a:off x="5643035" y="1128663"/>
            <a:ext cx="947375" cy="307777"/>
          </a:xfrm>
          <a:prstGeom prst="rect">
            <a:avLst/>
          </a:prstGeom>
          <a:noFill/>
        </p:spPr>
        <p:txBody>
          <a:bodyPr wrap="none" lIns="0" tIns="0" rIns="0" bIns="0" rtlCol="0">
            <a:spAutoFit/>
          </a:bodyPr>
          <a:lstStyle/>
          <a:p>
            <a:r>
              <a:rPr lang="en-GB" sz="2000" b="1" dirty="0">
                <a:latin typeface="Tahoma" panose="020B0604030504040204" pitchFamily="34" charset="0"/>
                <a:ea typeface="Tahoma" panose="020B0604030504040204" pitchFamily="34" charset="0"/>
                <a:cs typeface="Tahoma" panose="020B0604030504040204" pitchFamily="34" charset="0"/>
              </a:rPr>
              <a:t>Results</a:t>
            </a:r>
          </a:p>
        </p:txBody>
      </p:sp>
      <p:pic>
        <p:nvPicPr>
          <p:cNvPr id="11" name="Picture 10">
            <a:extLst>
              <a:ext uri="{FF2B5EF4-FFF2-40B4-BE49-F238E27FC236}">
                <a16:creationId xmlns:a16="http://schemas.microsoft.com/office/drawing/2014/main" id="{D4A5EE6B-FAB3-8F8F-829C-684E4C16A7AE}"/>
              </a:ext>
            </a:extLst>
          </p:cNvPr>
          <p:cNvPicPr>
            <a:picLocks noChangeAspect="1"/>
          </p:cNvPicPr>
          <p:nvPr/>
        </p:nvPicPr>
        <p:blipFill rotWithShape="1">
          <a:blip r:embed="rId5"/>
          <a:srcRect b="24492"/>
          <a:stretch/>
        </p:blipFill>
        <p:spPr>
          <a:xfrm>
            <a:off x="550966" y="1994790"/>
            <a:ext cx="1232707" cy="930794"/>
          </a:xfrm>
          <a:prstGeom prst="rect">
            <a:avLst/>
          </a:prstGeom>
        </p:spPr>
      </p:pic>
      <p:sp>
        <p:nvSpPr>
          <p:cNvPr id="18" name="TextBox 17">
            <a:extLst>
              <a:ext uri="{FF2B5EF4-FFF2-40B4-BE49-F238E27FC236}">
                <a16:creationId xmlns:a16="http://schemas.microsoft.com/office/drawing/2014/main" id="{04CAC07D-E28B-CB0A-D42B-AC7648ED12F4}"/>
              </a:ext>
            </a:extLst>
          </p:cNvPr>
          <p:cNvSpPr txBox="1"/>
          <p:nvPr/>
        </p:nvSpPr>
        <p:spPr>
          <a:xfrm>
            <a:off x="1759155" y="2375126"/>
            <a:ext cx="1513235" cy="215444"/>
          </a:xfrm>
          <a:prstGeom prst="rect">
            <a:avLst/>
          </a:prstGeom>
        </p:spPr>
        <p:txBody>
          <a:bodyPr wrap="none" lIns="0" tIns="0" rIns="0" bIns="0" rtlCol="0">
            <a:spAutoFit/>
          </a:bodyPr>
          <a:lstStyle/>
          <a:p>
            <a:pPr algn="l"/>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Logistic Regression</a:t>
            </a:r>
          </a:p>
        </p:txBody>
      </p:sp>
      <p:pic>
        <p:nvPicPr>
          <p:cNvPr id="12" name="Picture 11">
            <a:extLst>
              <a:ext uri="{FF2B5EF4-FFF2-40B4-BE49-F238E27FC236}">
                <a16:creationId xmlns:a16="http://schemas.microsoft.com/office/drawing/2014/main" id="{E8FAF531-E785-E4A6-543C-27F58EAC4883}"/>
              </a:ext>
            </a:extLst>
          </p:cNvPr>
          <p:cNvPicPr>
            <a:picLocks noChangeAspect="1"/>
          </p:cNvPicPr>
          <p:nvPr/>
        </p:nvPicPr>
        <p:blipFill rotWithShape="1">
          <a:blip r:embed="rId6"/>
          <a:srcRect b="24492"/>
          <a:stretch/>
        </p:blipFill>
        <p:spPr>
          <a:xfrm>
            <a:off x="479911" y="3834856"/>
            <a:ext cx="1232707" cy="930795"/>
          </a:xfrm>
          <a:prstGeom prst="rect">
            <a:avLst/>
          </a:prstGeom>
        </p:spPr>
      </p:pic>
      <p:pic>
        <p:nvPicPr>
          <p:cNvPr id="15" name="Picture 14">
            <a:extLst>
              <a:ext uri="{FF2B5EF4-FFF2-40B4-BE49-F238E27FC236}">
                <a16:creationId xmlns:a16="http://schemas.microsoft.com/office/drawing/2014/main" id="{641EA4A1-98AF-D9A0-DA60-40A0889CBBD0}"/>
              </a:ext>
            </a:extLst>
          </p:cNvPr>
          <p:cNvPicPr>
            <a:picLocks noChangeAspect="1"/>
          </p:cNvPicPr>
          <p:nvPr/>
        </p:nvPicPr>
        <p:blipFill rotWithShape="1">
          <a:blip r:embed="rId7"/>
          <a:srcRect b="18859"/>
          <a:stretch/>
        </p:blipFill>
        <p:spPr>
          <a:xfrm>
            <a:off x="2891838" y="3834855"/>
            <a:ext cx="1232706" cy="1000236"/>
          </a:xfrm>
          <a:prstGeom prst="rect">
            <a:avLst/>
          </a:prstGeom>
        </p:spPr>
      </p:pic>
      <p:pic>
        <p:nvPicPr>
          <p:cNvPr id="16" name="Picture 15">
            <a:extLst>
              <a:ext uri="{FF2B5EF4-FFF2-40B4-BE49-F238E27FC236}">
                <a16:creationId xmlns:a16="http://schemas.microsoft.com/office/drawing/2014/main" id="{9B896696-0704-0541-7689-A6F34C5AFDDB}"/>
              </a:ext>
            </a:extLst>
          </p:cNvPr>
          <p:cNvPicPr>
            <a:picLocks noChangeAspect="1"/>
          </p:cNvPicPr>
          <p:nvPr/>
        </p:nvPicPr>
        <p:blipFill rotWithShape="1">
          <a:blip r:embed="rId8"/>
          <a:srcRect b="24492"/>
          <a:stretch/>
        </p:blipFill>
        <p:spPr>
          <a:xfrm>
            <a:off x="479911" y="5051618"/>
            <a:ext cx="1232707" cy="930795"/>
          </a:xfrm>
          <a:prstGeom prst="rect">
            <a:avLst/>
          </a:prstGeom>
        </p:spPr>
      </p:pic>
      <p:pic>
        <p:nvPicPr>
          <p:cNvPr id="2050" name="Picture 2" descr="xgboost Icon">
            <a:extLst>
              <a:ext uri="{FF2B5EF4-FFF2-40B4-BE49-F238E27FC236}">
                <a16:creationId xmlns:a16="http://schemas.microsoft.com/office/drawing/2014/main" id="{87249CB8-00DA-FC3E-E220-7DB74D9147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2383" y="5134319"/>
            <a:ext cx="761243" cy="76124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D0C461C-3374-AD55-63D6-95F9E161942A}"/>
              </a:ext>
            </a:extLst>
          </p:cNvPr>
          <p:cNvSpPr txBox="1"/>
          <p:nvPr/>
        </p:nvSpPr>
        <p:spPr>
          <a:xfrm>
            <a:off x="1627496" y="4084809"/>
            <a:ext cx="971733" cy="430887"/>
          </a:xfrm>
          <a:prstGeom prst="rect">
            <a:avLst/>
          </a:prstGeom>
          <a:noFill/>
        </p:spPr>
        <p:txBody>
          <a:bodyPr wrap="square" lIns="0" tIns="0" rIns="0" bIns="0" rtlCol="0">
            <a:spAutoFit/>
          </a:bodyPr>
          <a:lstStyle/>
          <a:p>
            <a:pPr algn="l"/>
            <a:r>
              <a:rPr lang="en-GB" dirty="0">
                <a:latin typeface="Tahoma" panose="020B0604030504040204" pitchFamily="34" charset="0"/>
                <a:ea typeface="Tahoma" panose="020B0604030504040204" pitchFamily="34" charset="0"/>
                <a:cs typeface="Tahoma" panose="020B0604030504040204" pitchFamily="34" charset="0"/>
              </a:rPr>
              <a:t>Random Forest</a:t>
            </a:r>
          </a:p>
        </p:txBody>
      </p:sp>
      <p:sp>
        <p:nvSpPr>
          <p:cNvPr id="20" name="TextBox 19">
            <a:extLst>
              <a:ext uri="{FF2B5EF4-FFF2-40B4-BE49-F238E27FC236}">
                <a16:creationId xmlns:a16="http://schemas.microsoft.com/office/drawing/2014/main" id="{3470C6E3-5FFB-E9AF-6B09-F7C72A6CACA7}"/>
              </a:ext>
            </a:extLst>
          </p:cNvPr>
          <p:cNvSpPr txBox="1"/>
          <p:nvPr/>
        </p:nvSpPr>
        <p:spPr>
          <a:xfrm>
            <a:off x="4051614" y="4084809"/>
            <a:ext cx="769441" cy="430887"/>
          </a:xfrm>
          <a:prstGeom prst="rect">
            <a:avLst/>
          </a:prstGeom>
          <a:noFill/>
        </p:spPr>
        <p:txBody>
          <a:bodyPr wrap="square" lIns="0" tIns="0" rIns="0" bIns="0" rtlCol="0">
            <a:spAutoFit/>
          </a:bodyPr>
          <a:lstStyle/>
          <a:p>
            <a:pPr algn="l"/>
            <a:r>
              <a:rPr lang="en-GB" dirty="0">
                <a:latin typeface="Tahoma" panose="020B0604030504040204" pitchFamily="34" charset="0"/>
                <a:ea typeface="Tahoma" panose="020B0604030504040204" pitchFamily="34" charset="0"/>
                <a:cs typeface="Tahoma" panose="020B0604030504040204" pitchFamily="34" charset="0"/>
              </a:rPr>
              <a:t>Naïve Bayes</a:t>
            </a:r>
          </a:p>
        </p:txBody>
      </p:sp>
      <p:sp>
        <p:nvSpPr>
          <p:cNvPr id="21" name="TextBox 20">
            <a:extLst>
              <a:ext uri="{FF2B5EF4-FFF2-40B4-BE49-F238E27FC236}">
                <a16:creationId xmlns:a16="http://schemas.microsoft.com/office/drawing/2014/main" id="{80245B01-2AAA-5E72-6380-AF7B731050A4}"/>
              </a:ext>
            </a:extLst>
          </p:cNvPr>
          <p:cNvSpPr txBox="1"/>
          <p:nvPr/>
        </p:nvSpPr>
        <p:spPr>
          <a:xfrm>
            <a:off x="1627496" y="5196053"/>
            <a:ext cx="1007516" cy="646331"/>
          </a:xfrm>
          <a:prstGeom prst="rect">
            <a:avLst/>
          </a:prstGeom>
          <a:noFill/>
        </p:spPr>
        <p:txBody>
          <a:bodyPr wrap="square" lIns="0" tIns="0" rIns="0" bIns="0" rtlCol="0">
            <a:spAutoFit/>
          </a:bodyPr>
          <a:lstStyle/>
          <a:p>
            <a:pPr algn="l"/>
            <a:r>
              <a:rPr lang="en-GB" dirty="0">
                <a:latin typeface="Tahoma" panose="020B0604030504040204" pitchFamily="34" charset="0"/>
                <a:ea typeface="Tahoma" panose="020B0604030504040204" pitchFamily="34" charset="0"/>
                <a:cs typeface="Tahoma" panose="020B0604030504040204" pitchFamily="34" charset="0"/>
              </a:rPr>
              <a:t>Support Vector Machine</a:t>
            </a:r>
          </a:p>
        </p:txBody>
      </p:sp>
      <p:sp>
        <p:nvSpPr>
          <p:cNvPr id="22" name="TextBox 21">
            <a:extLst>
              <a:ext uri="{FF2B5EF4-FFF2-40B4-BE49-F238E27FC236}">
                <a16:creationId xmlns:a16="http://schemas.microsoft.com/office/drawing/2014/main" id="{0611AEB5-652C-2C7B-7A18-0099434DAE5E}"/>
              </a:ext>
            </a:extLst>
          </p:cNvPr>
          <p:cNvSpPr txBox="1"/>
          <p:nvPr/>
        </p:nvSpPr>
        <p:spPr>
          <a:xfrm>
            <a:off x="4051614" y="5362802"/>
            <a:ext cx="665247" cy="215444"/>
          </a:xfrm>
          <a:prstGeom prst="rect">
            <a:avLst/>
          </a:prstGeom>
          <a:noFill/>
        </p:spPr>
        <p:txBody>
          <a:bodyPr wrap="none" lIns="0" tIns="0" rIns="0" bIns="0" rtlCol="0">
            <a:spAutoFit/>
          </a:bodyPr>
          <a:lstStyle/>
          <a:p>
            <a:pPr algn="l"/>
            <a:r>
              <a:rPr lang="en-GB" dirty="0" err="1">
                <a:latin typeface="Tahoma" panose="020B0604030504040204" pitchFamily="34" charset="0"/>
                <a:ea typeface="Tahoma" panose="020B0604030504040204" pitchFamily="34" charset="0"/>
                <a:cs typeface="Tahoma" panose="020B0604030504040204" pitchFamily="34" charset="0"/>
              </a:rPr>
              <a:t>XGBoost</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23" name="TextBox 22">
            <a:extLst>
              <a:ext uri="{FF2B5EF4-FFF2-40B4-BE49-F238E27FC236}">
                <a16:creationId xmlns:a16="http://schemas.microsoft.com/office/drawing/2014/main" id="{27A2DA80-780D-7E0F-1F02-DD5C08FF1E01}"/>
              </a:ext>
            </a:extLst>
          </p:cNvPr>
          <p:cNvSpPr txBox="1"/>
          <p:nvPr/>
        </p:nvSpPr>
        <p:spPr>
          <a:xfrm>
            <a:off x="641051" y="1753828"/>
            <a:ext cx="870431" cy="246221"/>
          </a:xfrm>
          <a:prstGeom prst="rect">
            <a:avLst/>
          </a:prstGeom>
          <a:noFill/>
        </p:spPr>
        <p:txBody>
          <a:bodyPr wrap="none" lIns="0" tIns="0" rIns="0" bIns="0" rtlCol="0">
            <a:spAutoFit/>
          </a:bodyPr>
          <a:lstStyle/>
          <a:p>
            <a:pPr algn="l"/>
            <a:r>
              <a:rPr lang="en-GB" sz="1600" b="1" dirty="0">
                <a:latin typeface="Tahoma" panose="020B0604030504040204" pitchFamily="34" charset="0"/>
                <a:ea typeface="Tahoma" panose="020B0604030504040204" pitchFamily="34" charset="0"/>
                <a:cs typeface="Tahoma" panose="020B0604030504040204" pitchFamily="34" charset="0"/>
              </a:rPr>
              <a:t>Baseline</a:t>
            </a:r>
          </a:p>
        </p:txBody>
      </p:sp>
      <p:cxnSp>
        <p:nvCxnSpPr>
          <p:cNvPr id="25" name="Straight Connector 24">
            <a:extLst>
              <a:ext uri="{FF2B5EF4-FFF2-40B4-BE49-F238E27FC236}">
                <a16:creationId xmlns:a16="http://schemas.microsoft.com/office/drawing/2014/main" id="{3321E754-A364-48D6-CE9B-11FD010E99BE}"/>
              </a:ext>
            </a:extLst>
          </p:cNvPr>
          <p:cNvCxnSpPr>
            <a:cxnSpLocks/>
          </p:cNvCxnSpPr>
          <p:nvPr/>
        </p:nvCxnSpPr>
        <p:spPr>
          <a:xfrm>
            <a:off x="479911" y="1495198"/>
            <a:ext cx="45730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06A6155-87EA-CA84-C59A-29A107E4C5E0}"/>
              </a:ext>
            </a:extLst>
          </p:cNvPr>
          <p:cNvCxnSpPr>
            <a:cxnSpLocks/>
          </p:cNvCxnSpPr>
          <p:nvPr/>
        </p:nvCxnSpPr>
        <p:spPr>
          <a:xfrm>
            <a:off x="5643035" y="1495198"/>
            <a:ext cx="607783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47505FE-B5DD-BE96-FDC2-45969DBED192}"/>
              </a:ext>
            </a:extLst>
          </p:cNvPr>
          <p:cNvSpPr txBox="1"/>
          <p:nvPr/>
        </p:nvSpPr>
        <p:spPr>
          <a:xfrm>
            <a:off x="641051" y="3341748"/>
            <a:ext cx="1005083" cy="246221"/>
          </a:xfrm>
          <a:prstGeom prst="rect">
            <a:avLst/>
          </a:prstGeom>
          <a:noFill/>
        </p:spPr>
        <p:txBody>
          <a:bodyPr wrap="none" lIns="0" tIns="0" rIns="0" bIns="0" rtlCol="0">
            <a:spAutoFit/>
          </a:bodyPr>
          <a:lstStyle/>
          <a:p>
            <a:pPr algn="l"/>
            <a:r>
              <a:rPr lang="en-GB" sz="1600" b="1" dirty="0">
                <a:latin typeface="Tahoma" panose="020B0604030504040204" pitchFamily="34" charset="0"/>
                <a:ea typeface="Tahoma" panose="020B0604030504040204" pitchFamily="34" charset="0"/>
                <a:cs typeface="Tahoma" panose="020B0604030504040204" pitchFamily="34" charset="0"/>
              </a:rPr>
              <a:t>Advanced</a:t>
            </a:r>
          </a:p>
        </p:txBody>
      </p:sp>
      <p:sp>
        <p:nvSpPr>
          <p:cNvPr id="38" name="TextBox 37">
            <a:extLst>
              <a:ext uri="{FF2B5EF4-FFF2-40B4-BE49-F238E27FC236}">
                <a16:creationId xmlns:a16="http://schemas.microsoft.com/office/drawing/2014/main" id="{CB3E34E0-C642-D06C-8268-146856D98A1B}"/>
              </a:ext>
            </a:extLst>
          </p:cNvPr>
          <p:cNvSpPr txBox="1"/>
          <p:nvPr/>
        </p:nvSpPr>
        <p:spPr>
          <a:xfrm>
            <a:off x="5643035" y="1753828"/>
            <a:ext cx="2729914" cy="246221"/>
          </a:xfrm>
          <a:prstGeom prst="rect">
            <a:avLst/>
          </a:prstGeom>
          <a:noFill/>
        </p:spPr>
        <p:txBody>
          <a:bodyPr wrap="none" lIns="0" tIns="0" rIns="0" bIns="0" rtlCol="0">
            <a:spAutoFit/>
          </a:bodyPr>
          <a:lstStyle/>
          <a:p>
            <a:pPr algn="l"/>
            <a:r>
              <a:rPr lang="en-GB" sz="1600" dirty="0">
                <a:latin typeface="Tahoma" panose="020B0604030504040204" pitchFamily="34" charset="0"/>
                <a:ea typeface="Tahoma" panose="020B0604030504040204" pitchFamily="34" charset="0"/>
                <a:cs typeface="Tahoma" panose="020B0604030504040204" pitchFamily="34" charset="0"/>
              </a:rPr>
              <a:t>Model Performance (F1 score)</a:t>
            </a:r>
          </a:p>
        </p:txBody>
      </p:sp>
      <p:pic>
        <p:nvPicPr>
          <p:cNvPr id="58" name="Audio 57">
            <a:hlinkClick r:id="" action="ppaction://media"/>
            <a:extLst>
              <a:ext uri="{FF2B5EF4-FFF2-40B4-BE49-F238E27FC236}">
                <a16:creationId xmlns:a16="http://schemas.microsoft.com/office/drawing/2014/main" id="{FE68AC1D-32FA-BC67-9467-E1BAB59977B7}"/>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163300" y="5829300"/>
            <a:ext cx="812800" cy="812800"/>
          </a:xfrm>
          <a:prstGeom prst="rect">
            <a:avLst/>
          </a:prstGeom>
        </p:spPr>
      </p:pic>
      <p:pic>
        <p:nvPicPr>
          <p:cNvPr id="59" name="Picture 58">
            <a:extLst>
              <a:ext uri="{FF2B5EF4-FFF2-40B4-BE49-F238E27FC236}">
                <a16:creationId xmlns:a16="http://schemas.microsoft.com/office/drawing/2014/main" id="{55CA4A02-C04E-D032-FF55-C65F917A8987}"/>
              </a:ext>
            </a:extLst>
          </p:cNvPr>
          <p:cNvPicPr>
            <a:picLocks noChangeAspect="1"/>
          </p:cNvPicPr>
          <p:nvPr/>
        </p:nvPicPr>
        <p:blipFill>
          <a:blip r:embed="rId11"/>
          <a:stretch>
            <a:fillRect/>
          </a:stretch>
        </p:blipFill>
        <p:spPr>
          <a:xfrm>
            <a:off x="5566362" y="2248308"/>
            <a:ext cx="6173923" cy="4119194"/>
          </a:xfrm>
          <a:prstGeom prst="rect">
            <a:avLst/>
          </a:prstGeom>
        </p:spPr>
      </p:pic>
    </p:spTree>
    <p:extLst>
      <p:ext uri="{BB962C8B-B14F-4D97-AF65-F5344CB8AC3E}">
        <p14:creationId xmlns:p14="http://schemas.microsoft.com/office/powerpoint/2010/main" val="2449602295"/>
      </p:ext>
    </p:extLst>
  </p:cSld>
  <p:clrMapOvr>
    <a:masterClrMapping/>
  </p:clrMapOvr>
  <mc:AlternateContent xmlns:mc="http://schemas.openxmlformats.org/markup-compatibility/2006">
    <mc:Choice xmlns:p14="http://schemas.microsoft.com/office/powerpoint/2010/main" Requires="p14">
      <p:transition spd="slow" p14:dur="2000" advTm="42730"/>
    </mc:Choice>
    <mc:Fallback>
      <p:transition spd="slow" advTm="427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7"/>
          <p:cNvSpPr txBox="1">
            <a:spLocks noGrp="1"/>
          </p:cNvSpPr>
          <p:nvPr>
            <p:ph type="title"/>
          </p:nvPr>
        </p:nvSpPr>
        <p:spPr>
          <a:xfrm>
            <a:off x="471133" y="499668"/>
            <a:ext cx="11249734" cy="843194"/>
          </a:xfrm>
          <a:prstGeom prst="rect">
            <a:avLst/>
          </a:prstGeom>
          <a:noFill/>
          <a:ln>
            <a:noFill/>
          </a:ln>
        </p:spPr>
        <p:txBody>
          <a:bodyPr spcFirstLastPara="1" wrap="square" lIns="0" tIns="39600" rIns="0" bIns="0" anchor="t" anchorCtr="0">
            <a:noAutofit/>
          </a:bodyPr>
          <a:lstStyle/>
          <a:p>
            <a:pPr marL="0" lvl="0" indent="0" algn="l" rtl="0">
              <a:lnSpc>
                <a:spcPct val="90000"/>
              </a:lnSpc>
              <a:spcBef>
                <a:spcPts val="0"/>
              </a:spcBef>
              <a:spcAft>
                <a:spcPts val="0"/>
              </a:spcAft>
              <a:buClr>
                <a:schemeClr val="dk1"/>
              </a:buClr>
              <a:buSzPts val="2800"/>
              <a:buFont typeface="Tahoma"/>
              <a:buNone/>
            </a:pPr>
            <a:r>
              <a:rPr lang="en-GB" dirty="0"/>
              <a:t>Project Goal #2: Explaining Voter Turnout</a:t>
            </a:r>
            <a:endParaRPr dirty="0"/>
          </a:p>
        </p:txBody>
      </p:sp>
      <p:sp>
        <p:nvSpPr>
          <p:cNvPr id="337" name="Google Shape;337;p7"/>
          <p:cNvSpPr txBox="1">
            <a:spLocks noGrp="1"/>
          </p:cNvSpPr>
          <p:nvPr>
            <p:ph type="body" idx="1"/>
          </p:nvPr>
        </p:nvSpPr>
        <p:spPr>
          <a:xfrm>
            <a:off x="471132" y="229176"/>
            <a:ext cx="6631872" cy="288925"/>
          </a:xfrm>
          <a:prstGeom prst="rect">
            <a:avLst/>
          </a:prstGeom>
          <a:noFill/>
          <a:ln>
            <a:noFill/>
          </a:ln>
        </p:spPr>
        <p:txBody>
          <a:bodyPr spcFirstLastPara="1" wrap="square" lIns="0" tIns="39600" rIns="0" bIns="0" anchor="t" anchorCtr="0">
            <a:normAutofit/>
          </a:bodyPr>
          <a:lstStyle/>
          <a:p>
            <a:pPr marL="0" lvl="0" indent="0" algn="l" rtl="0">
              <a:lnSpc>
                <a:spcPct val="90000"/>
              </a:lnSpc>
              <a:spcBef>
                <a:spcPts val="0"/>
              </a:spcBef>
              <a:spcAft>
                <a:spcPts val="0"/>
              </a:spcAft>
              <a:buClr>
                <a:srgbClr val="A5A5A5"/>
              </a:buClr>
              <a:buSzPts val="1400"/>
              <a:buNone/>
            </a:pPr>
            <a:r>
              <a:rPr lang="en-GB" dirty="0"/>
              <a:t>EXPLAINING</a:t>
            </a:r>
            <a:endParaRPr dirty="0"/>
          </a:p>
        </p:txBody>
      </p:sp>
      <p:sp>
        <p:nvSpPr>
          <p:cNvPr id="6" name="TextBox 5">
            <a:extLst>
              <a:ext uri="{FF2B5EF4-FFF2-40B4-BE49-F238E27FC236}">
                <a16:creationId xmlns:a16="http://schemas.microsoft.com/office/drawing/2014/main" id="{5B53ADCD-9BF0-6D69-481C-8E9CB6B95A28}"/>
              </a:ext>
            </a:extLst>
          </p:cNvPr>
          <p:cNvSpPr txBox="1"/>
          <p:nvPr/>
        </p:nvSpPr>
        <p:spPr>
          <a:xfrm>
            <a:off x="4194048" y="1128663"/>
            <a:ext cx="947375" cy="307777"/>
          </a:xfrm>
          <a:prstGeom prst="rect">
            <a:avLst/>
          </a:prstGeom>
          <a:noFill/>
        </p:spPr>
        <p:txBody>
          <a:bodyPr wrap="none" lIns="0" tIns="0" rIns="0" bIns="0" rtlCol="0">
            <a:spAutoFit/>
          </a:bodyPr>
          <a:lstStyle/>
          <a:p>
            <a:r>
              <a:rPr lang="en-GB" sz="2000" b="1" dirty="0">
                <a:latin typeface="Tahoma" panose="020B0604030504040204" pitchFamily="34" charset="0"/>
                <a:ea typeface="Tahoma" panose="020B0604030504040204" pitchFamily="34" charset="0"/>
                <a:cs typeface="Tahoma" panose="020B0604030504040204" pitchFamily="34" charset="0"/>
              </a:rPr>
              <a:t>Results</a:t>
            </a:r>
          </a:p>
        </p:txBody>
      </p:sp>
      <p:cxnSp>
        <p:nvCxnSpPr>
          <p:cNvPr id="25" name="Straight Connector 24">
            <a:extLst>
              <a:ext uri="{FF2B5EF4-FFF2-40B4-BE49-F238E27FC236}">
                <a16:creationId xmlns:a16="http://schemas.microsoft.com/office/drawing/2014/main" id="{3321E754-A364-48D6-CE9B-11FD010E99BE}"/>
              </a:ext>
            </a:extLst>
          </p:cNvPr>
          <p:cNvCxnSpPr>
            <a:cxnSpLocks/>
          </p:cNvCxnSpPr>
          <p:nvPr/>
        </p:nvCxnSpPr>
        <p:spPr>
          <a:xfrm>
            <a:off x="479911" y="1495198"/>
            <a:ext cx="31045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06A6155-87EA-CA84-C59A-29A107E4C5E0}"/>
              </a:ext>
            </a:extLst>
          </p:cNvPr>
          <p:cNvCxnSpPr>
            <a:cxnSpLocks/>
          </p:cNvCxnSpPr>
          <p:nvPr/>
        </p:nvCxnSpPr>
        <p:spPr>
          <a:xfrm>
            <a:off x="4194048" y="1495198"/>
            <a:ext cx="75248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B3E34E0-C642-D06C-8268-146856D98A1B}"/>
              </a:ext>
            </a:extLst>
          </p:cNvPr>
          <p:cNvSpPr txBox="1"/>
          <p:nvPr/>
        </p:nvSpPr>
        <p:spPr>
          <a:xfrm>
            <a:off x="4194973" y="1707203"/>
            <a:ext cx="2441374" cy="246221"/>
          </a:xfrm>
          <a:prstGeom prst="rect">
            <a:avLst/>
          </a:prstGeom>
          <a:noFill/>
        </p:spPr>
        <p:txBody>
          <a:bodyPr wrap="none" lIns="0" tIns="0" rIns="0" bIns="0" rtlCol="0">
            <a:spAutoFit/>
          </a:bodyPr>
          <a:lstStyle/>
          <a:p>
            <a:pPr algn="l"/>
            <a:r>
              <a:rPr lang="en-GB" sz="1600" dirty="0">
                <a:latin typeface="Tahoma" panose="020B0604030504040204" pitchFamily="34" charset="0"/>
                <a:ea typeface="Tahoma" panose="020B0604030504040204" pitchFamily="34" charset="0"/>
                <a:cs typeface="Tahoma" panose="020B0604030504040204" pitchFamily="34" charset="0"/>
              </a:rPr>
              <a:t>Global Feature Importance</a:t>
            </a:r>
          </a:p>
        </p:txBody>
      </p:sp>
      <p:pic>
        <p:nvPicPr>
          <p:cNvPr id="4100" name="Picture 4" descr="Logo">
            <a:extLst>
              <a:ext uri="{FF2B5EF4-FFF2-40B4-BE49-F238E27FC236}">
                <a16:creationId xmlns:a16="http://schemas.microsoft.com/office/drawing/2014/main" id="{57B4E461-C5CB-ABCB-7DD5-C53D36AF6477}"/>
              </a:ext>
            </a:extLst>
          </p:cNvPr>
          <p:cNvPicPr>
            <a:picLocks noChangeAspect="1" noChangeArrowheads="1"/>
          </p:cNvPicPr>
          <p:nvPr/>
        </p:nvPicPr>
        <p:blipFill>
          <a:blip r:embed="rId5">
            <a:duotone>
              <a:prstClr val="black"/>
              <a:schemeClr val="tx1">
                <a:tint val="45000"/>
                <a:satMod val="400000"/>
              </a:schemeClr>
            </a:duotone>
            <a:alphaModFix/>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199424" y="2346929"/>
            <a:ext cx="1665509" cy="2798055"/>
          </a:xfrm>
          <a:prstGeom prst="rect">
            <a:avLst/>
          </a:prstGeom>
          <a:solidFill>
            <a:schemeClr val="bg1"/>
          </a:solidFill>
          <a:ln>
            <a:noFill/>
          </a:ln>
        </p:spPr>
      </p:pic>
      <p:sp>
        <p:nvSpPr>
          <p:cNvPr id="9" name="TextBox 8">
            <a:extLst>
              <a:ext uri="{FF2B5EF4-FFF2-40B4-BE49-F238E27FC236}">
                <a16:creationId xmlns:a16="http://schemas.microsoft.com/office/drawing/2014/main" id="{0D6910CE-756F-007E-3556-7ACD6938CA20}"/>
              </a:ext>
            </a:extLst>
          </p:cNvPr>
          <p:cNvSpPr txBox="1"/>
          <p:nvPr/>
        </p:nvSpPr>
        <p:spPr>
          <a:xfrm>
            <a:off x="471132" y="1128663"/>
            <a:ext cx="779059" cy="307777"/>
          </a:xfrm>
          <a:prstGeom prst="rect">
            <a:avLst/>
          </a:prstGeom>
          <a:noFill/>
        </p:spPr>
        <p:txBody>
          <a:bodyPr wrap="none" lIns="0" tIns="0" rIns="0" bIns="0" rtlCol="0">
            <a:spAutoFit/>
          </a:bodyPr>
          <a:lstStyle/>
          <a:p>
            <a:r>
              <a:rPr lang="en-GB" sz="2000" b="1" dirty="0">
                <a:latin typeface="Tahoma" panose="020B0604030504040204" pitchFamily="34" charset="0"/>
                <a:ea typeface="Tahoma" panose="020B0604030504040204" pitchFamily="34" charset="0"/>
                <a:cs typeface="Tahoma" panose="020B0604030504040204" pitchFamily="34" charset="0"/>
              </a:rPr>
              <a:t>Model</a:t>
            </a:r>
          </a:p>
        </p:txBody>
      </p:sp>
      <p:pic>
        <p:nvPicPr>
          <p:cNvPr id="31" name="Picture 30" descr="Chart, bar chart&#10;&#10;Description automatically generated">
            <a:extLst>
              <a:ext uri="{FF2B5EF4-FFF2-40B4-BE49-F238E27FC236}">
                <a16:creationId xmlns:a16="http://schemas.microsoft.com/office/drawing/2014/main" id="{F35F945A-97C9-45C9-952B-FD0D3C25065C}"/>
              </a:ext>
            </a:extLst>
          </p:cNvPr>
          <p:cNvPicPr>
            <a:picLocks noChangeAspect="1"/>
          </p:cNvPicPr>
          <p:nvPr/>
        </p:nvPicPr>
        <p:blipFill>
          <a:blip r:embed="rId7"/>
          <a:stretch>
            <a:fillRect/>
          </a:stretch>
        </p:blipFill>
        <p:spPr>
          <a:xfrm>
            <a:off x="4162338" y="2047002"/>
            <a:ext cx="7556605" cy="4500000"/>
          </a:xfrm>
          <a:prstGeom prst="rect">
            <a:avLst/>
          </a:prstGeom>
        </p:spPr>
      </p:pic>
      <p:pic>
        <p:nvPicPr>
          <p:cNvPr id="43" name="Audio 42">
            <a:hlinkClick r:id="" action="ppaction://media"/>
            <a:extLst>
              <a:ext uri="{FF2B5EF4-FFF2-40B4-BE49-F238E27FC236}">
                <a16:creationId xmlns:a16="http://schemas.microsoft.com/office/drawing/2014/main" id="{1804CE29-E2C7-4F70-F413-338771514D99}"/>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509416485"/>
      </p:ext>
    </p:extLst>
  </p:cSld>
  <p:clrMapOvr>
    <a:masterClrMapping/>
  </p:clrMapOvr>
  <mc:AlternateContent xmlns:mc="http://schemas.openxmlformats.org/markup-compatibility/2006">
    <mc:Choice xmlns:p14="http://schemas.microsoft.com/office/powerpoint/2010/main" Requires="p14">
      <p:transition spd="slow" p14:dur="2000" advTm="24597"/>
    </mc:Choice>
    <mc:Fallback>
      <p:transition spd="slow" advTm="245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1026" name="Picture 2" descr="BMI - European elections">
            <a:extLst>
              <a:ext uri="{FF2B5EF4-FFF2-40B4-BE49-F238E27FC236}">
                <a16:creationId xmlns:a16="http://schemas.microsoft.com/office/drawing/2014/main" id="{827F1FBC-1021-17CF-C939-692C9301F0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6860450"/>
          </a:xfrm>
          <a:prstGeom prst="rect">
            <a:avLst/>
          </a:prstGeom>
          <a:noFill/>
          <a:extLst>
            <a:ext uri="{909E8E84-426E-40DD-AFC4-6F175D3DCCD1}">
              <a14:hiddenFill xmlns:a14="http://schemas.microsoft.com/office/drawing/2010/main">
                <a:solidFill>
                  <a:srgbClr val="FFFFFF"/>
                </a:solidFill>
              </a14:hiddenFill>
            </a:ext>
          </a:extLst>
        </p:spPr>
      </p:pic>
      <p:sp>
        <p:nvSpPr>
          <p:cNvPr id="92" name="Google Shape;92;p1"/>
          <p:cNvSpPr/>
          <p:nvPr/>
        </p:nvSpPr>
        <p:spPr>
          <a:xfrm>
            <a:off x="0" y="-92529"/>
            <a:ext cx="12192000" cy="7043057"/>
          </a:xfrm>
          <a:prstGeom prst="rect">
            <a:avLst/>
          </a:prstGeom>
          <a:solidFill>
            <a:schemeClr val="lt1">
              <a:alpha val="8561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Tahoma"/>
              <a:ea typeface="Tahoma"/>
              <a:cs typeface="Tahoma"/>
              <a:sym typeface="Tahoma"/>
            </a:endParaRPr>
          </a:p>
        </p:txBody>
      </p:sp>
      <p:sp>
        <p:nvSpPr>
          <p:cNvPr id="93" name="Google Shape;93;p1"/>
          <p:cNvSpPr txBox="1"/>
          <p:nvPr/>
        </p:nvSpPr>
        <p:spPr>
          <a:xfrm>
            <a:off x="2641307" y="1927156"/>
            <a:ext cx="8538755" cy="923289"/>
          </a:xfrm>
          <a:prstGeom prst="rect">
            <a:avLst/>
          </a:prstGeom>
          <a:noFill/>
          <a:ln>
            <a:noFill/>
          </a:ln>
        </p:spPr>
        <p:txBody>
          <a:bodyPr spcFirstLastPara="1" wrap="square" lIns="91425" tIns="45700" rIns="91425" bIns="45700" anchor="t" anchorCtr="0">
            <a:spAutoFit/>
          </a:bodyPr>
          <a:lstStyle/>
          <a:p>
            <a:pPr fontAlgn="base">
              <a:lnSpc>
                <a:spcPct val="90000"/>
              </a:lnSpc>
              <a:buClr>
                <a:schemeClr val="dk1"/>
              </a:buClr>
              <a:buSzPts val="2800"/>
            </a:pPr>
            <a:r>
              <a:rPr lang="en-GB" sz="2000" dirty="0">
                <a:solidFill>
                  <a:schemeClr val="dk1"/>
                </a:solidFill>
                <a:latin typeface="Tahoma"/>
                <a:ea typeface="Tahoma"/>
                <a:cs typeface="Tahoma"/>
                <a:sym typeface="Tahoma"/>
              </a:rPr>
              <a:t>In our case, predicting voting propensity does not necessarily require complex models. Instead, </a:t>
            </a:r>
            <a:r>
              <a:rPr lang="en-GB" sz="2000" b="1" dirty="0">
                <a:solidFill>
                  <a:schemeClr val="dk1"/>
                </a:solidFill>
                <a:latin typeface="Tahoma"/>
                <a:ea typeface="Tahoma"/>
                <a:cs typeface="Tahoma"/>
                <a:sym typeface="Tahoma"/>
              </a:rPr>
              <a:t>basic statistical methods like a logistic regression can generate solid predictions</a:t>
            </a:r>
            <a:r>
              <a:rPr lang="en-GB" sz="2000" dirty="0">
                <a:solidFill>
                  <a:schemeClr val="dk1"/>
                </a:solidFill>
                <a:latin typeface="Tahoma"/>
                <a:ea typeface="Tahoma"/>
                <a:cs typeface="Tahoma"/>
                <a:sym typeface="Tahoma"/>
              </a:rPr>
              <a:t>. </a:t>
            </a:r>
          </a:p>
        </p:txBody>
      </p:sp>
      <p:sp>
        <p:nvSpPr>
          <p:cNvPr id="4" name="Google Shape;336;p7">
            <a:extLst>
              <a:ext uri="{FF2B5EF4-FFF2-40B4-BE49-F238E27FC236}">
                <a16:creationId xmlns:a16="http://schemas.microsoft.com/office/drawing/2014/main" id="{2442E06B-0703-30B6-C1A7-2A1D09C07C24}"/>
              </a:ext>
            </a:extLst>
          </p:cNvPr>
          <p:cNvSpPr txBox="1">
            <a:spLocks/>
          </p:cNvSpPr>
          <p:nvPr/>
        </p:nvSpPr>
        <p:spPr>
          <a:xfrm>
            <a:off x="1448671" y="821381"/>
            <a:ext cx="11249734" cy="843194"/>
          </a:xfrm>
          <a:prstGeom prst="rect">
            <a:avLst/>
          </a:prstGeom>
          <a:noFill/>
          <a:ln>
            <a:noFill/>
          </a:ln>
        </p:spPr>
        <p:txBody>
          <a:bodyPr spcFirstLastPara="1" wrap="square" lIns="0" tIns="39600" rIns="0" bIns="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Tahoma"/>
              <a:buNone/>
              <a:defRPr sz="60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2800"/>
            </a:pPr>
            <a:r>
              <a:rPr lang="en-GB" sz="4000" b="1" dirty="0"/>
              <a:t>Takeaways</a:t>
            </a:r>
            <a:endParaRPr lang="en-GB" sz="2800" b="1" dirty="0"/>
          </a:p>
        </p:txBody>
      </p:sp>
      <p:sp>
        <p:nvSpPr>
          <p:cNvPr id="5" name="Google Shape;93;p1">
            <a:extLst>
              <a:ext uri="{FF2B5EF4-FFF2-40B4-BE49-F238E27FC236}">
                <a16:creationId xmlns:a16="http://schemas.microsoft.com/office/drawing/2014/main" id="{6A25EEB6-5F47-E06B-FD60-312967ABC114}"/>
              </a:ext>
            </a:extLst>
          </p:cNvPr>
          <p:cNvSpPr txBox="1"/>
          <p:nvPr/>
        </p:nvSpPr>
        <p:spPr>
          <a:xfrm>
            <a:off x="2641307" y="3207933"/>
            <a:ext cx="8538755" cy="923289"/>
          </a:xfrm>
          <a:prstGeom prst="rect">
            <a:avLst/>
          </a:prstGeom>
          <a:noFill/>
          <a:ln>
            <a:noFill/>
          </a:ln>
        </p:spPr>
        <p:txBody>
          <a:bodyPr spcFirstLastPara="1" wrap="square" lIns="91425" tIns="45700" rIns="91425" bIns="45700" anchor="t" anchorCtr="0">
            <a:spAutoFit/>
          </a:bodyPr>
          <a:lstStyle/>
          <a:p>
            <a:pPr fontAlgn="base">
              <a:lnSpc>
                <a:spcPct val="90000"/>
              </a:lnSpc>
              <a:buClr>
                <a:schemeClr val="dk1"/>
              </a:buClr>
              <a:buSzPts val="2800"/>
            </a:pPr>
            <a:r>
              <a:rPr lang="en-GB" sz="2000" dirty="0">
                <a:solidFill>
                  <a:schemeClr val="dk1"/>
                </a:solidFill>
                <a:latin typeface="Tahoma"/>
                <a:ea typeface="Tahoma"/>
                <a:cs typeface="Tahoma"/>
                <a:sym typeface="Tahoma"/>
              </a:rPr>
              <a:t>When designing their surveys and constructing their models, polling institutes and researchers should ensure to </a:t>
            </a:r>
            <a:r>
              <a:rPr lang="en-GB" sz="2000" b="1" dirty="0">
                <a:solidFill>
                  <a:schemeClr val="dk1"/>
                </a:solidFill>
                <a:latin typeface="Tahoma"/>
                <a:ea typeface="Tahoma"/>
                <a:cs typeface="Tahoma"/>
                <a:sym typeface="Tahoma"/>
              </a:rPr>
              <a:t>include those features we have identified as most important for voter turnout</a:t>
            </a:r>
            <a:r>
              <a:rPr lang="en-GB" sz="2000" dirty="0">
                <a:solidFill>
                  <a:schemeClr val="dk1"/>
                </a:solidFill>
                <a:latin typeface="Tahoma"/>
                <a:ea typeface="Tahoma"/>
                <a:cs typeface="Tahoma"/>
                <a:sym typeface="Tahoma"/>
              </a:rPr>
              <a:t>.</a:t>
            </a:r>
          </a:p>
        </p:txBody>
      </p:sp>
      <p:sp>
        <p:nvSpPr>
          <p:cNvPr id="9" name="Oval 8">
            <a:extLst>
              <a:ext uri="{FF2B5EF4-FFF2-40B4-BE49-F238E27FC236}">
                <a16:creationId xmlns:a16="http://schemas.microsoft.com/office/drawing/2014/main" id="{47FF44AE-53FF-913B-1F66-04C6B731A146}"/>
              </a:ext>
            </a:extLst>
          </p:cNvPr>
          <p:cNvSpPr/>
          <p:nvPr/>
        </p:nvSpPr>
        <p:spPr>
          <a:xfrm>
            <a:off x="1448671" y="1955985"/>
            <a:ext cx="865632" cy="8656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latin typeface="Tahoma" panose="020B0604030504040204" pitchFamily="34" charset="0"/>
                <a:ea typeface="Tahoma" panose="020B0604030504040204" pitchFamily="34" charset="0"/>
                <a:cs typeface="Tahoma" panose="020B0604030504040204" pitchFamily="34" charset="0"/>
              </a:rPr>
              <a:t>1</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10" name="Oval 9">
            <a:extLst>
              <a:ext uri="{FF2B5EF4-FFF2-40B4-BE49-F238E27FC236}">
                <a16:creationId xmlns:a16="http://schemas.microsoft.com/office/drawing/2014/main" id="{F74481D7-316D-F94B-A4BB-86F3C6ECADCF}"/>
              </a:ext>
            </a:extLst>
          </p:cNvPr>
          <p:cNvSpPr/>
          <p:nvPr/>
        </p:nvSpPr>
        <p:spPr>
          <a:xfrm>
            <a:off x="1448671" y="3236762"/>
            <a:ext cx="865632" cy="8656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latin typeface="Tahoma" panose="020B0604030504040204" pitchFamily="34" charset="0"/>
                <a:ea typeface="Tahoma" panose="020B0604030504040204" pitchFamily="34" charset="0"/>
                <a:cs typeface="Tahoma" panose="020B0604030504040204" pitchFamily="34" charset="0"/>
              </a:rPr>
              <a:t>2</a:t>
            </a:r>
            <a:endParaRPr lang="en-GB" b="1" dirty="0">
              <a:latin typeface="Tahoma" panose="020B0604030504040204" pitchFamily="34" charset="0"/>
              <a:ea typeface="Tahoma" panose="020B0604030504040204" pitchFamily="34" charset="0"/>
              <a:cs typeface="Tahoma" panose="020B0604030504040204" pitchFamily="34" charset="0"/>
            </a:endParaRPr>
          </a:p>
        </p:txBody>
      </p:sp>
      <p:pic>
        <p:nvPicPr>
          <p:cNvPr id="18" name="Audio 17">
            <a:hlinkClick r:id="" action="ppaction://media"/>
            <a:extLst>
              <a:ext uri="{FF2B5EF4-FFF2-40B4-BE49-F238E27FC236}">
                <a16:creationId xmlns:a16="http://schemas.microsoft.com/office/drawing/2014/main" id="{90799288-47F6-2361-F3EC-09D7283FF10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073699727"/>
      </p:ext>
    </p:extLst>
  </p:cSld>
  <p:clrMapOvr>
    <a:masterClrMapping/>
  </p:clrMapOvr>
  <mc:AlternateContent xmlns:mc="http://schemas.openxmlformats.org/markup-compatibility/2006">
    <mc:Choice xmlns:p14="http://schemas.microsoft.com/office/powerpoint/2010/main" Requires="p14">
      <p:transition spd="slow" p14:dur="2000" advTm="43797"/>
    </mc:Choice>
    <mc:Fallback>
      <p:transition spd="slow" advTm="437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lgn="l">
          <a:defRPr dirty="0" err="1" smtClean="0"/>
        </a:defP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TotalTime>
  <Words>722</Words>
  <Application>Microsoft Macintosh PowerPoint</Application>
  <PresentationFormat>Widescreen</PresentationFormat>
  <Paragraphs>53</Paragraphs>
  <Slides>5</Slides>
  <Notes>5</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Segoe UI</vt:lpstr>
      <vt:lpstr>Tahoma</vt:lpstr>
      <vt:lpstr>Arial</vt:lpstr>
      <vt:lpstr>Office</vt:lpstr>
      <vt:lpstr>PowerPoint Presentation</vt:lpstr>
      <vt:lpstr>Using Machine Learning Models to Predict Voter Turnout in the 2019 European Parliament Election</vt:lpstr>
      <vt:lpstr>Project Goal #1: Predicting Voter Turnout</vt:lpstr>
      <vt:lpstr>Project Goal #2: Explaining Voter Turnout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Benedikt Korbach</dc:creator>
  <cp:lastModifiedBy>Benedikt Korbach</cp:lastModifiedBy>
  <cp:revision>9</cp:revision>
  <dcterms:created xsi:type="dcterms:W3CDTF">2019-11-24T14:57:47Z</dcterms:created>
  <dcterms:modified xsi:type="dcterms:W3CDTF">2022-12-07T13:50:27Z</dcterms:modified>
</cp:coreProperties>
</file>