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80" r:id="rId6"/>
    <p:sldId id="268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57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41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45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243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282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595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244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50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6026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939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6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8335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506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1376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21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57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37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701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98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71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3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E028-7FCF-4315-827D-98F333170E8E}" type="datetimeFigureOut">
              <a:rPr lang="pl-PL" smtClean="0"/>
              <a:t>02.02.2020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CC60-55B9-4257-9B29-B4CDEF64A6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7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text styles</a:t>
            </a:r>
          </a:p>
          <a:p>
            <a:pPr lvl="1"/>
            <a:r>
              <a:rPr lang="en-US" altLang="pl-PL"/>
              <a:t>Second level</a:t>
            </a:r>
          </a:p>
          <a:p>
            <a:pPr lvl="2"/>
            <a:r>
              <a:rPr lang="en-US" altLang="pl-PL"/>
              <a:t>Third level</a:t>
            </a:r>
          </a:p>
          <a:p>
            <a:pPr lvl="3"/>
            <a:r>
              <a:rPr lang="en-US" altLang="pl-PL"/>
              <a:t>Fourth level</a:t>
            </a:r>
          </a:p>
          <a:p>
            <a:pPr lvl="4"/>
            <a:r>
              <a:rPr lang="en-US" altLang="pl-PL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125413" y="6216650"/>
            <a:ext cx="886618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76200" y="6172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  <a:cs typeface="+mn-cs"/>
              </a:rPr>
              <a:t>ITEC 1011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438400" y="620395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  <a:cs typeface="+mn-cs"/>
              </a:rPr>
              <a:t>Introduction to Information Technologies</a:t>
            </a:r>
          </a:p>
        </p:txBody>
      </p:sp>
      <p:pic>
        <p:nvPicPr>
          <p:cNvPr id="1031" name="Picture 14" descr="YorkUniversity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80150"/>
            <a:ext cx="1066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46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//upload.wikimedia.org/wikipedia/commons/4/4d/Float_mantissa_exponent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lumMod val="89000"/>
              </a:schemeClr>
            </a:gs>
            <a:gs pos="50000">
              <a:schemeClr val="accent1">
                <a:tint val="44500"/>
                <a:satMod val="160000"/>
                <a:lumMod val="41000"/>
              </a:schemeClr>
            </a:gs>
            <a:gs pos="100000">
              <a:schemeClr val="accent1">
                <a:tint val="23500"/>
                <a:satMod val="160000"/>
                <a:lumMod val="1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652" y="2492896"/>
            <a:ext cx="7772400" cy="1512168"/>
          </a:xfrm>
          <a:solidFill>
            <a:schemeClr val="bg1">
              <a:lumMod val="95000"/>
            </a:schemeClr>
          </a:solidFill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pl-PL" sz="80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Floating</a:t>
            </a:r>
            <a:r>
              <a:rPr lang="pl-PL" sz="8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point</a:t>
            </a:r>
          </a:p>
        </p:txBody>
      </p:sp>
      <p:pic>
        <p:nvPicPr>
          <p:cNvPr id="1026" name="Picture 2" descr="File:Float mantissa exponent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20" y="404664"/>
            <a:ext cx="4168589" cy="1657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683568" y="4221088"/>
            <a:ext cx="7776864" cy="1446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4400" dirty="0"/>
              <a:t>  Addition and subtraction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4400" dirty="0"/>
              <a:t>  FP addition is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not associative</a:t>
            </a:r>
            <a:endParaRPr lang="pl-P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8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/>
              <a:t>Addition and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  <a:solidFill>
            <a:srgbClr val="FF0000">
              <a:alpha val="3000"/>
            </a:srgb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A simple method </a:t>
            </a:r>
            <a:r>
              <a:rPr lang="en-US" dirty="0">
                <a:solidFill>
                  <a:srgbClr val="FF0000"/>
                </a:solidFill>
              </a:rPr>
              <a:t>to add floating-point numbers is to first </a:t>
            </a:r>
            <a:r>
              <a:rPr lang="en-US" u="sng" dirty="0">
                <a:solidFill>
                  <a:srgbClr val="FF0000"/>
                </a:solidFill>
              </a:rPr>
              <a:t>represent them with the same exponent</a:t>
            </a:r>
            <a:r>
              <a:rPr lang="en-US" sz="2400" dirty="0"/>
              <a:t>. 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en-US" sz="2400" dirty="0"/>
              <a:t>In the example below, the second number is shifted right by three digits, and we then proceed with the usual addition method: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600" dirty="0"/>
              <a:t>123456.7 = 1.234567 × 10</a:t>
            </a:r>
            <a:r>
              <a:rPr lang="pl-PL" sz="2600" baseline="30000" dirty="0"/>
              <a:t>5</a:t>
            </a:r>
            <a:r>
              <a:rPr lang="pl-PL" sz="2600" dirty="0"/>
              <a:t> </a:t>
            </a:r>
          </a:p>
          <a:p>
            <a:pPr marL="0" indent="0">
              <a:buNone/>
            </a:pPr>
            <a:r>
              <a:rPr lang="pl-PL" sz="2600" dirty="0"/>
              <a:t>101.7654 = 1.017654 × 10</a:t>
            </a:r>
            <a:r>
              <a:rPr lang="pl-PL" sz="2600" baseline="30000" dirty="0"/>
              <a:t>2</a:t>
            </a:r>
            <a:r>
              <a:rPr lang="pl-PL" sz="2600" dirty="0"/>
              <a:t> = 0.001017654 × 10</a:t>
            </a:r>
            <a:r>
              <a:rPr lang="pl-PL" sz="2600" baseline="30000" dirty="0"/>
              <a:t>5</a:t>
            </a:r>
            <a:r>
              <a:rPr lang="pl-PL" sz="2600" dirty="0"/>
              <a:t> </a:t>
            </a:r>
          </a:p>
          <a:p>
            <a:pPr marL="0" indent="0">
              <a:buNone/>
            </a:pPr>
            <a:r>
              <a:rPr lang="pl-PL" sz="2600" dirty="0"/>
              <a:t>Hence: </a:t>
            </a:r>
          </a:p>
          <a:p>
            <a:pPr marL="0" indent="0">
              <a:buNone/>
            </a:pPr>
            <a:r>
              <a:rPr lang="pl-PL" sz="2600" dirty="0"/>
              <a:t>123456.7 + 101.7654 = </a:t>
            </a:r>
          </a:p>
          <a:p>
            <a:pPr marL="0" indent="0">
              <a:buNone/>
            </a:pPr>
            <a:r>
              <a:rPr lang="pl-PL" sz="2600" dirty="0"/>
              <a:t>                                     1.234567 × 10</a:t>
            </a:r>
            <a:r>
              <a:rPr lang="pl-PL" sz="2600" baseline="30000" dirty="0"/>
              <a:t>5</a:t>
            </a:r>
            <a:r>
              <a:rPr lang="pl-PL" sz="2600" dirty="0"/>
              <a:t> + 1.017654 × 10</a:t>
            </a:r>
            <a:r>
              <a:rPr lang="pl-PL" sz="2600" baseline="30000" dirty="0"/>
              <a:t>2</a:t>
            </a:r>
            <a:r>
              <a:rPr lang="pl-PL" sz="2600" dirty="0"/>
              <a:t> </a:t>
            </a:r>
          </a:p>
          <a:p>
            <a:pPr marL="0" indent="0">
              <a:buNone/>
            </a:pPr>
            <a:r>
              <a:rPr lang="pl-PL" sz="2600" dirty="0"/>
              <a:t>		       = 1.234567 × 10</a:t>
            </a:r>
            <a:r>
              <a:rPr lang="pl-PL" sz="2600" baseline="30000" dirty="0"/>
              <a:t>5</a:t>
            </a:r>
            <a:r>
              <a:rPr lang="pl-PL" sz="2600" dirty="0"/>
              <a:t> + 0.001017654 × 10</a:t>
            </a:r>
            <a:r>
              <a:rPr lang="pl-PL" sz="2600" baseline="30000" dirty="0"/>
              <a:t>5</a:t>
            </a:r>
            <a:r>
              <a:rPr lang="pl-PL" sz="2600" dirty="0"/>
              <a:t> </a:t>
            </a:r>
          </a:p>
          <a:p>
            <a:pPr marL="0" indent="0">
              <a:buNone/>
            </a:pPr>
            <a:r>
              <a:rPr lang="pl-PL" sz="2600" dirty="0"/>
              <a:t>		       = (1.234567 + 0.001017654) × 10</a:t>
            </a:r>
            <a:r>
              <a:rPr lang="pl-PL" sz="2600" baseline="30000" dirty="0"/>
              <a:t>5</a:t>
            </a:r>
            <a:r>
              <a:rPr lang="pl-PL" sz="2600" dirty="0"/>
              <a:t> </a:t>
            </a:r>
          </a:p>
          <a:p>
            <a:pPr marL="0" indent="0">
              <a:buNone/>
            </a:pPr>
            <a:r>
              <a:rPr lang="pl-PL" sz="2600" dirty="0"/>
              <a:t>		       = 1.235584654 × 10</a:t>
            </a:r>
            <a:r>
              <a:rPr lang="pl-PL" sz="2600" baseline="30000" dirty="0"/>
              <a:t>5</a:t>
            </a:r>
            <a:r>
              <a:rPr lang="pl-PL" sz="2600" dirty="0"/>
              <a:t> </a:t>
            </a:r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0284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401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dirty="0"/>
              <a:t>FP addition 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associative</a:t>
            </a:r>
            <a:r>
              <a:rPr lang="pl-PL" dirty="0"/>
              <a:t>:</a:t>
            </a:r>
            <a:r>
              <a:rPr lang="en-US" dirty="0"/>
              <a:t> </a:t>
            </a:r>
            <a:br>
              <a:rPr lang="pl-PL" dirty="0"/>
            </a:br>
            <a:r>
              <a:rPr lang="en-US" b="1" dirty="0"/>
              <a:t>(a + b) + c ≠ a + (b + c</a:t>
            </a:r>
            <a:r>
              <a:rPr lang="pl-PL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</a:t>
            </a:r>
            <a:r>
              <a:rPr lang="en-US" dirty="0"/>
              <a:t>Using 7-digit decimal arithmetic: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sz="2800" b="1" dirty="0"/>
              <a:t> </a:t>
            </a:r>
            <a:r>
              <a:rPr lang="en-US" sz="2800" b="1" dirty="0"/>
              <a:t>a = 1234.567, </a:t>
            </a:r>
            <a:r>
              <a:rPr lang="pl-PL" sz="2800" b="1" dirty="0"/>
              <a:t>  </a:t>
            </a:r>
            <a:r>
              <a:rPr lang="en-US" sz="2800" b="1" dirty="0"/>
              <a:t>b = 45.67834, </a:t>
            </a:r>
            <a:r>
              <a:rPr lang="pl-PL" sz="2800" b="1" dirty="0"/>
              <a:t>  </a:t>
            </a:r>
            <a:r>
              <a:rPr lang="en-US" sz="2800" b="1" dirty="0"/>
              <a:t>c = 0.0004 </a:t>
            </a:r>
            <a:endParaRPr lang="pl-PL" sz="2800" b="1" dirty="0"/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(a + b) + c: </a:t>
            </a:r>
            <a:r>
              <a:rPr lang="pl-PL" sz="3600" dirty="0">
                <a:solidFill>
                  <a:srgbClr val="0070C0"/>
                </a:solidFill>
              </a:rPr>
              <a:t>	</a:t>
            </a:r>
            <a:r>
              <a:rPr lang="pl-PL" sz="2600" dirty="0">
                <a:solidFill>
                  <a:srgbClr val="0070C0"/>
                </a:solidFill>
              </a:rPr>
              <a:t>	</a:t>
            </a:r>
            <a:r>
              <a:rPr lang="en-US" sz="4000" dirty="0">
                <a:solidFill>
                  <a:srgbClr val="0070C0"/>
                </a:solidFill>
              </a:rPr>
              <a:t>a + (b + c): </a:t>
            </a:r>
            <a:endParaRPr lang="pl-PL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sz="2000" dirty="0"/>
              <a:t>     </a:t>
            </a:r>
            <a:r>
              <a:rPr lang="en-US" sz="2000" dirty="0"/>
              <a:t>1234.567</a:t>
            </a:r>
            <a:r>
              <a:rPr lang="pl-PL" sz="2000" dirty="0"/>
              <a:t>     </a:t>
            </a:r>
            <a:r>
              <a:rPr lang="en-US" sz="2000" dirty="0"/>
              <a:t> </a:t>
            </a:r>
            <a:r>
              <a:rPr lang="pl-PL" sz="2000" dirty="0"/>
              <a:t> </a:t>
            </a:r>
            <a:r>
              <a:rPr lang="en-US" sz="2000" dirty="0"/>
              <a:t>(a)</a:t>
            </a:r>
            <a:r>
              <a:rPr lang="pl-PL" sz="2000" dirty="0"/>
              <a:t>		     </a:t>
            </a:r>
            <a:r>
              <a:rPr lang="en-US" sz="2000" dirty="0"/>
              <a:t> </a:t>
            </a:r>
            <a:r>
              <a:rPr lang="pl-PL" sz="2000" dirty="0"/>
              <a:t>   </a:t>
            </a:r>
            <a:r>
              <a:rPr lang="en-US" sz="2000" dirty="0"/>
              <a:t>45.67834</a:t>
            </a:r>
            <a:r>
              <a:rPr lang="pl-PL" sz="2000" dirty="0"/>
              <a:t>  </a:t>
            </a:r>
            <a:r>
              <a:rPr lang="en-US" sz="2000" dirty="0"/>
              <a:t> (b)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      </a:t>
            </a:r>
            <a:r>
              <a:rPr lang="en-US" sz="2000" dirty="0"/>
              <a:t>+ 45.67834 </a:t>
            </a:r>
            <a:r>
              <a:rPr lang="pl-PL" sz="2000" dirty="0"/>
              <a:t>  </a:t>
            </a:r>
            <a:r>
              <a:rPr lang="en-US" sz="2000" dirty="0"/>
              <a:t>(b) </a:t>
            </a:r>
            <a:r>
              <a:rPr lang="pl-PL" sz="2000" dirty="0"/>
              <a:t>		 </a:t>
            </a:r>
            <a:r>
              <a:rPr lang="en-US" sz="2000" dirty="0"/>
              <a:t> </a:t>
            </a:r>
            <a:r>
              <a:rPr lang="pl-PL" sz="2000" dirty="0"/>
              <a:t>      </a:t>
            </a:r>
            <a:r>
              <a:rPr lang="en-US" sz="2000" dirty="0"/>
              <a:t>+ 0.0004 </a:t>
            </a:r>
            <a:r>
              <a:rPr lang="pl-PL" sz="2000" dirty="0"/>
              <a:t>     </a:t>
            </a:r>
            <a:r>
              <a:rPr lang="en-US" sz="2000" dirty="0"/>
              <a:t>(c)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  ------------------			      --------------------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pl-PL" sz="2000" dirty="0"/>
              <a:t>  </a:t>
            </a:r>
            <a:r>
              <a:rPr lang="en-US" sz="2000" dirty="0"/>
              <a:t>1280.24534 rounds to 1280.245 </a:t>
            </a:r>
            <a:r>
              <a:rPr lang="pl-PL" sz="2000" dirty="0"/>
              <a:t>	</a:t>
            </a:r>
            <a:r>
              <a:rPr lang="en-US" sz="2000" dirty="0"/>
              <a:t> </a:t>
            </a:r>
            <a:r>
              <a:rPr lang="pl-PL" sz="2000" dirty="0"/>
              <a:t>          </a:t>
            </a:r>
            <a:r>
              <a:rPr lang="en-US" sz="2000" dirty="0"/>
              <a:t>45.67874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      </a:t>
            </a:r>
            <a:r>
              <a:rPr lang="en-US" sz="2000" dirty="0"/>
              <a:t>1280.245 </a:t>
            </a:r>
            <a:r>
              <a:rPr lang="pl-PL" sz="2000" dirty="0"/>
              <a:t>      </a:t>
            </a:r>
            <a:r>
              <a:rPr lang="en-US" sz="2000" dirty="0"/>
              <a:t>(a + b) </a:t>
            </a:r>
            <a:r>
              <a:rPr lang="pl-PL" sz="2000" dirty="0"/>
              <a:t>	                       </a:t>
            </a:r>
            <a:r>
              <a:rPr lang="en-US" sz="2000" dirty="0"/>
              <a:t>1234.567</a:t>
            </a:r>
            <a:r>
              <a:rPr lang="pl-PL" sz="2000" dirty="0"/>
              <a:t>       </a:t>
            </a:r>
            <a:r>
              <a:rPr lang="en-US" sz="2000" dirty="0"/>
              <a:t> (a)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          </a:t>
            </a:r>
            <a:r>
              <a:rPr lang="en-US" sz="2000" dirty="0"/>
              <a:t>+ 0.0004 </a:t>
            </a:r>
            <a:r>
              <a:rPr lang="pl-PL" sz="2000" dirty="0"/>
              <a:t>   </a:t>
            </a:r>
            <a:r>
              <a:rPr lang="en-US" sz="2000" dirty="0"/>
              <a:t>(c)</a:t>
            </a:r>
            <a:r>
              <a:rPr lang="pl-PL" sz="2000" dirty="0"/>
              <a:t>		         </a:t>
            </a:r>
            <a:r>
              <a:rPr lang="en-US" sz="2000" dirty="0"/>
              <a:t>+ 45.67874 </a:t>
            </a:r>
            <a:r>
              <a:rPr lang="pl-PL" sz="2000" dirty="0"/>
              <a:t>  </a:t>
            </a:r>
            <a:r>
              <a:rPr lang="en-US" sz="2000" dirty="0"/>
              <a:t>(b + c)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--------------------			      -------------------</a:t>
            </a:r>
          </a:p>
          <a:p>
            <a:pPr marL="0" indent="0">
              <a:buNone/>
            </a:pPr>
            <a:r>
              <a:rPr lang="en-US" sz="2000" dirty="0"/>
              <a:t>1280.2454 rounds to </a:t>
            </a:r>
            <a:r>
              <a:rPr lang="en-US" sz="2400" b="1" dirty="0"/>
              <a:t>1280.24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000" dirty="0"/>
              <a:t> </a:t>
            </a:r>
            <a:r>
              <a:rPr lang="pl-PL" sz="2000" dirty="0"/>
              <a:t>	   </a:t>
            </a:r>
            <a:r>
              <a:rPr lang="en-US" sz="2000" dirty="0"/>
              <a:t>1280.24574 rounds to </a:t>
            </a:r>
            <a:r>
              <a:rPr lang="en-US" sz="2400" b="1" dirty="0"/>
              <a:t>1280.24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  <a:endParaRPr lang="pl-PL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6529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9" y="188640"/>
            <a:ext cx="8424936" cy="5184576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EC40728-DE92-4F76-9079-E0FC510CB9A4}"/>
              </a:ext>
            </a:extLst>
          </p:cNvPr>
          <p:cNvSpPr txBox="1"/>
          <p:nvPr/>
        </p:nvSpPr>
        <p:spPr>
          <a:xfrm>
            <a:off x="1835696" y="5805264"/>
            <a:ext cx="56886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(A + B) + C  ≠  A + (B +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272</Words>
  <Application>Microsoft Office PowerPoint</Application>
  <PresentationFormat>Pokaz na ekranie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Blank Presentation</vt:lpstr>
      <vt:lpstr>Floating  point</vt:lpstr>
      <vt:lpstr>Addition and subtraction</vt:lpstr>
      <vt:lpstr>FP addition is not associative:  (a + b) + c ≠ a + (b + c)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</dc:title>
  <dc:creator>Tadeusz Wiszowaty</dc:creator>
  <cp:lastModifiedBy>Tadeusz Wiszowaty</cp:lastModifiedBy>
  <cp:revision>9</cp:revision>
  <dcterms:created xsi:type="dcterms:W3CDTF">2013-01-08T19:46:26Z</dcterms:created>
  <dcterms:modified xsi:type="dcterms:W3CDTF">2020-02-02T20:17:51Z</dcterms:modified>
</cp:coreProperties>
</file>