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88" r:id="rId5"/>
    <p:sldId id="289" r:id="rId6"/>
    <p:sldId id="290" r:id="rId7"/>
    <p:sldId id="291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7" r:id="rId16"/>
    <p:sldId id="266" r:id="rId17"/>
    <p:sldId id="268" r:id="rId18"/>
    <p:sldId id="269" r:id="rId19"/>
    <p:sldId id="270" r:id="rId20"/>
    <p:sldId id="271" r:id="rId21"/>
    <p:sldId id="272" r:id="rId22"/>
    <p:sldId id="274" r:id="rId23"/>
    <p:sldId id="273" r:id="rId24"/>
    <p:sldId id="283" r:id="rId25"/>
    <p:sldId id="292" r:id="rId26"/>
    <p:sldId id="275" r:id="rId27"/>
    <p:sldId id="287" r:id="rId28"/>
    <p:sldId id="276" r:id="rId29"/>
    <p:sldId id="284" r:id="rId30"/>
    <p:sldId id="285" r:id="rId31"/>
    <p:sldId id="286" r:id="rId32"/>
    <p:sldId id="277" r:id="rId33"/>
    <p:sldId id="278" r:id="rId34"/>
    <p:sldId id="279" r:id="rId3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D2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262" autoAdjust="0"/>
  </p:normalViewPr>
  <p:slideViewPr>
    <p:cSldViewPr>
      <p:cViewPr varScale="1">
        <p:scale>
          <a:sx n="113" d="100"/>
          <a:sy n="113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2720D-69B6-4BE9-A94E-C5A1D60F88F4}" type="datetimeFigureOut">
              <a:rPr lang="pl-PL" smtClean="0"/>
              <a:t>04.09.2022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206C1-4FCE-445B-8C66-770AEDE86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7264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206C1-4FCE-445B-8C66-770AEDE8646E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9324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Zrobić  w excel tabelę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206C1-4FCE-445B-8C66-770AEDE8646E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9637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straightforward 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[streɪt`fo:wəd] - prosty, bezpośredni, jasny</a:t>
            </a:r>
          </a:p>
          <a:p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circuitry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[`sə:kɪtrɪ] - układ elektryczny </a:t>
            </a:r>
            <a:r>
              <a:rPr lang="pl-P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(zespół układów)</a:t>
            </a:r>
          </a:p>
          <a:p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adder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[`ædə(r)] - żmija; </a:t>
            </a:r>
            <a:r>
              <a:rPr lang="pl-P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(el.)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sumator</a:t>
            </a:r>
          </a:p>
          <a:p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206C1-4FCE-445B-8C66-770AEDE8646E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4810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206C1-4FCE-445B-8C66-770AEDE8646E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6208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Complement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[`komplɪmənt] - uzupełnienie</a:t>
            </a:r>
            <a:endParaRPr lang="pl-P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206C1-4FCE-445B-8C66-770AEDE8646E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3497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206C1-4FCE-445B-8C66-770AEDE8646E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577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FD4D-FC47-48AB-877F-3163752D9CA7}" type="datetimeFigureOut">
              <a:rPr lang="pl-PL" smtClean="0"/>
              <a:t>04.09.2022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8F4D-CCBE-43C3-A496-FC159E3E60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041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FD4D-FC47-48AB-877F-3163752D9CA7}" type="datetimeFigureOut">
              <a:rPr lang="pl-PL" smtClean="0"/>
              <a:t>04.09.2022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8F4D-CCBE-43C3-A496-FC159E3E60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064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FD4D-FC47-48AB-877F-3163752D9CA7}" type="datetimeFigureOut">
              <a:rPr lang="pl-PL" smtClean="0"/>
              <a:t>04.09.2022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8F4D-CCBE-43C3-A496-FC159E3E60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68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FD4D-FC47-48AB-877F-3163752D9CA7}" type="datetimeFigureOut">
              <a:rPr lang="pl-PL" smtClean="0"/>
              <a:t>04.09.2022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8F4D-CCBE-43C3-A496-FC159E3E60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390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FD4D-FC47-48AB-877F-3163752D9CA7}" type="datetimeFigureOut">
              <a:rPr lang="pl-PL" smtClean="0"/>
              <a:t>04.09.2022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8F4D-CCBE-43C3-A496-FC159E3E60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355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FD4D-FC47-48AB-877F-3163752D9CA7}" type="datetimeFigureOut">
              <a:rPr lang="pl-PL" smtClean="0"/>
              <a:t>04.09.2022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8F4D-CCBE-43C3-A496-FC159E3E60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005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FD4D-FC47-48AB-877F-3163752D9CA7}" type="datetimeFigureOut">
              <a:rPr lang="pl-PL" smtClean="0"/>
              <a:t>04.09.2022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8F4D-CCBE-43C3-A496-FC159E3E60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797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FD4D-FC47-48AB-877F-3163752D9CA7}" type="datetimeFigureOut">
              <a:rPr lang="pl-PL" smtClean="0"/>
              <a:t>04.09.2022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8F4D-CCBE-43C3-A496-FC159E3E60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72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FD4D-FC47-48AB-877F-3163752D9CA7}" type="datetimeFigureOut">
              <a:rPr lang="pl-PL" smtClean="0"/>
              <a:t>04.09.2022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8F4D-CCBE-43C3-A496-FC159E3E60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351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FD4D-FC47-48AB-877F-3163752D9CA7}" type="datetimeFigureOut">
              <a:rPr lang="pl-PL" smtClean="0"/>
              <a:t>04.09.2022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8F4D-CCBE-43C3-A496-FC159E3E60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551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FD4D-FC47-48AB-877F-3163752D9CA7}" type="datetimeFigureOut">
              <a:rPr lang="pl-PL" smtClean="0"/>
              <a:t>04.09.2022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8F4D-CCBE-43C3-A496-FC159E3E60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365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8000">
              <a:srgbClr val="0070C0"/>
            </a:gs>
            <a:gs pos="60000">
              <a:srgbClr val="ABBCDC"/>
            </a:gs>
            <a:gs pos="35000">
              <a:srgbClr val="64A2D7"/>
            </a:gs>
            <a:gs pos="75000">
              <a:srgbClr val="6179A7"/>
            </a:gs>
            <a:gs pos="54000">
              <a:schemeClr val="accent1">
                <a:tint val="44500"/>
                <a:satMod val="160000"/>
              </a:schemeClr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4FD4D-FC47-48AB-877F-3163752D9CA7}" type="datetimeFigureOut">
              <a:rPr lang="pl-PL" smtClean="0"/>
              <a:t>04.09.2022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C8F4D-CCBE-43C3-A496-FC159E3E60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292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chemeClr val="tx1">
                <a:lumMod val="50000"/>
                <a:lumOff val="50000"/>
              </a:schemeClr>
            </a:gs>
            <a:gs pos="0">
              <a:schemeClr val="tx1"/>
            </a:gs>
            <a:gs pos="18000">
              <a:schemeClr val="tx1"/>
            </a:gs>
            <a:gs pos="85000">
              <a:srgbClr val="292929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666" y="2132856"/>
            <a:ext cx="5184576" cy="2936005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pl-PL" sz="6000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NUMBERING </a:t>
            </a:r>
          </a:p>
          <a:p>
            <a:r>
              <a:rPr lang="pl-PL" sz="3600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AND</a:t>
            </a:r>
          </a:p>
          <a:p>
            <a:r>
              <a:rPr lang="pl-PL" sz="3600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pl-PL" sz="4400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CODING 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59" y="548680"/>
            <a:ext cx="8183659" cy="86409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l-PL" dirty="0"/>
              <a:t>INTRODUCTION  TO  COMPUTING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74" y="2132856"/>
            <a:ext cx="2675606" cy="29360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9872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5032"/>
            <a:ext cx="8784976" cy="1143000"/>
          </a:xfrm>
        </p:spPr>
        <p:txBody>
          <a:bodyPr>
            <a:noAutofit/>
          </a:bodyPr>
          <a:lstStyle/>
          <a:p>
            <a:r>
              <a:rPr lang="en-US" sz="4700" b="1" dirty="0">
                <a:solidFill>
                  <a:srgbClr val="FFFF00"/>
                </a:solidFill>
              </a:rPr>
              <a:t>Converting from</a:t>
            </a:r>
            <a:r>
              <a:rPr lang="pl-PL" sz="4700" b="1" dirty="0">
                <a:solidFill>
                  <a:srgbClr val="FFFF00"/>
                </a:solidFill>
              </a:rPr>
              <a:t> </a:t>
            </a:r>
            <a:r>
              <a:rPr lang="en-US" sz="4700" b="1" dirty="0">
                <a:solidFill>
                  <a:srgbClr val="FFFF00"/>
                </a:solidFill>
              </a:rPr>
              <a:t>binary</a:t>
            </a:r>
            <a:r>
              <a:rPr lang="pl-PL" sz="4700" b="1" dirty="0">
                <a:solidFill>
                  <a:srgbClr val="FFFF00"/>
                </a:solidFill>
              </a:rPr>
              <a:t> to</a:t>
            </a:r>
            <a:r>
              <a:rPr lang="en-US" sz="4700" b="1" dirty="0">
                <a:solidFill>
                  <a:srgbClr val="FFFF00"/>
                </a:solidFill>
              </a:rPr>
              <a:t> decimal</a:t>
            </a:r>
            <a:endParaRPr lang="pl-PL" sz="47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400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 convert from binary to decimal, it is important to understand the concept</a:t>
            </a:r>
            <a:r>
              <a:rPr lang="pl-PL" sz="2400" dirty="0"/>
              <a:t> </a:t>
            </a:r>
            <a:r>
              <a:rPr lang="en-US" sz="2400" dirty="0"/>
              <a:t>of</a:t>
            </a:r>
            <a:r>
              <a:rPr lang="pl-PL" sz="2400" dirty="0"/>
              <a:t> </a:t>
            </a:r>
            <a:r>
              <a:rPr lang="en-US" sz="2400" dirty="0" err="1"/>
              <a:t>weig</a:t>
            </a:r>
            <a:r>
              <a:rPr lang="pl-PL" sz="2400" dirty="0"/>
              <a:t>h</a:t>
            </a:r>
            <a:r>
              <a:rPr lang="en-US" sz="2400" dirty="0"/>
              <a:t>t associated with each digit position. First, as an analogy, recall the weight</a:t>
            </a:r>
            <a:r>
              <a:rPr lang="pl-PL" sz="2400" dirty="0"/>
              <a:t> </a:t>
            </a:r>
            <a:r>
              <a:rPr lang="en-US" sz="2400" dirty="0"/>
              <a:t>of numbers in the base 10 system:</a:t>
            </a:r>
            <a:endParaRPr lang="pl-PL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56" y="2492896"/>
            <a:ext cx="6120680" cy="3931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6386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12" y="836712"/>
            <a:ext cx="7891724" cy="2016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3704064"/>
            <a:ext cx="7837003" cy="230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610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pl-PL" sz="5400" dirty="0" err="1">
                <a:solidFill>
                  <a:srgbClr val="FFFF00"/>
                </a:solidFill>
              </a:rPr>
              <a:t>Hexadecimal</a:t>
            </a:r>
            <a:r>
              <a:rPr lang="pl-PL" sz="5400" dirty="0">
                <a:solidFill>
                  <a:srgbClr val="FFFF00"/>
                </a:solidFill>
              </a:rPr>
              <a:t>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872" y="1196752"/>
            <a:ext cx="8496944" cy="36724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 it is called in computer literature, is</a:t>
            </a:r>
            <a:r>
              <a:rPr lang="pl-PL" dirty="0"/>
              <a:t> </a:t>
            </a:r>
            <a:r>
              <a:rPr lang="en-US" dirty="0"/>
              <a:t>used as a convenient </a:t>
            </a:r>
            <a:r>
              <a:rPr lang="pl-PL" dirty="0"/>
              <a:t> </a:t>
            </a:r>
            <a:r>
              <a:rPr lang="en-US" dirty="0"/>
              <a:t>representation of binary numbers. </a:t>
            </a:r>
            <a:r>
              <a:rPr lang="pl-PL" dirty="0"/>
              <a:t> </a:t>
            </a:r>
          </a:p>
          <a:p>
            <a:pPr marL="0" indent="0">
              <a:buNone/>
            </a:pPr>
            <a:r>
              <a:rPr lang="pl-PL" dirty="0"/>
              <a:t>I</a:t>
            </a:r>
            <a:r>
              <a:rPr lang="en-US" dirty="0"/>
              <a:t>t is much</a:t>
            </a:r>
            <a:r>
              <a:rPr lang="pl-PL" dirty="0"/>
              <a:t> </a:t>
            </a:r>
            <a:r>
              <a:rPr lang="en-US" dirty="0"/>
              <a:t>easier for a human being to represent a string of </a:t>
            </a:r>
            <a:r>
              <a:rPr lang="en-US" b="1" dirty="0" err="1"/>
              <a:t>O</a:t>
            </a:r>
            <a:r>
              <a:rPr lang="en-US" dirty="0" err="1"/>
              <a:t>s</a:t>
            </a:r>
            <a:r>
              <a:rPr lang="en-US" dirty="0"/>
              <a:t> and </a:t>
            </a:r>
            <a:r>
              <a:rPr lang="pl-PL" b="1" dirty="0"/>
              <a:t>1</a:t>
            </a:r>
            <a:r>
              <a:rPr lang="en-US" dirty="0"/>
              <a:t>s such as </a:t>
            </a:r>
            <a:r>
              <a:rPr lang="pl-PL" dirty="0"/>
              <a:t>  </a:t>
            </a:r>
            <a:r>
              <a:rPr lang="en-US" b="1" dirty="0"/>
              <a:t>1000</a:t>
            </a:r>
            <a:r>
              <a:rPr lang="pl-PL" b="1" dirty="0"/>
              <a:t>1</a:t>
            </a:r>
            <a:r>
              <a:rPr lang="en-US" b="1" dirty="0"/>
              <a:t>00</a:t>
            </a:r>
            <a:r>
              <a:rPr lang="pl-PL" b="1" dirty="0"/>
              <a:t>1</a:t>
            </a:r>
            <a:r>
              <a:rPr lang="en-US" b="1" dirty="0"/>
              <a:t>0</a:t>
            </a:r>
            <a:r>
              <a:rPr lang="pl-PL" b="1" dirty="0"/>
              <a:t>11</a:t>
            </a:r>
            <a:r>
              <a:rPr lang="en-US" b="1" dirty="0"/>
              <a:t>0</a:t>
            </a:r>
            <a:r>
              <a:rPr lang="pl-PL" b="1" dirty="0"/>
              <a:t>  </a:t>
            </a:r>
            <a:r>
              <a:rPr lang="en-US" dirty="0"/>
              <a:t>as its hexadecimal equivalent</a:t>
            </a:r>
            <a:r>
              <a:rPr lang="pl-PL" dirty="0"/>
              <a:t> </a:t>
            </a:r>
            <a:r>
              <a:rPr lang="en-US" dirty="0"/>
              <a:t> of</a:t>
            </a:r>
            <a:r>
              <a:rPr lang="pl-PL" dirty="0"/>
              <a:t>   </a:t>
            </a:r>
            <a:r>
              <a:rPr lang="en-US" b="1" dirty="0"/>
              <a:t>896H</a:t>
            </a:r>
            <a:r>
              <a:rPr lang="en-US" dirty="0"/>
              <a:t>. </a:t>
            </a:r>
            <a:endParaRPr lang="pl-PL" dirty="0"/>
          </a:p>
          <a:p>
            <a:pPr marL="0" indent="0">
              <a:buNone/>
            </a:pPr>
            <a:r>
              <a:rPr lang="en-US" dirty="0"/>
              <a:t>The binary system has 2 digits</a:t>
            </a:r>
            <a:r>
              <a:rPr lang="pl-PL" dirty="0"/>
              <a:t>:</a:t>
            </a:r>
            <a:r>
              <a:rPr lang="en-US" dirty="0"/>
              <a:t> </a:t>
            </a:r>
            <a:r>
              <a:rPr lang="pl-PL" dirty="0"/>
              <a:t> </a:t>
            </a:r>
            <a:r>
              <a:rPr lang="en-US" b="1" dirty="0"/>
              <a:t>0</a:t>
            </a:r>
            <a:r>
              <a:rPr lang="en-US" dirty="0"/>
              <a:t> and </a:t>
            </a:r>
            <a:r>
              <a:rPr lang="pl-PL" b="1" dirty="0"/>
              <a:t>1</a:t>
            </a:r>
            <a:r>
              <a:rPr lang="en-US" dirty="0"/>
              <a:t>.</a:t>
            </a:r>
            <a:endParaRPr lang="pl-PL" dirty="0"/>
          </a:p>
          <a:p>
            <a:pPr marL="0" indent="0">
              <a:buNone/>
            </a:pPr>
            <a:r>
              <a:rPr lang="en-US" dirty="0"/>
              <a:t>The</a:t>
            </a:r>
            <a:r>
              <a:rPr lang="pl-PL" dirty="0"/>
              <a:t> </a:t>
            </a:r>
            <a:r>
              <a:rPr lang="en-US" dirty="0"/>
              <a:t>base </a:t>
            </a:r>
            <a:r>
              <a:rPr lang="pl-PL" dirty="0"/>
              <a:t>1</a:t>
            </a:r>
            <a:r>
              <a:rPr lang="en-US" dirty="0"/>
              <a:t>0 system has </a:t>
            </a:r>
            <a:r>
              <a:rPr lang="pl-PL" dirty="0"/>
              <a:t>1</a:t>
            </a:r>
            <a:r>
              <a:rPr lang="en-US" dirty="0"/>
              <a:t>0 digits, 0 through 9. 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F326F01A-2AC5-4487-B333-3A68D1429225}"/>
              </a:ext>
            </a:extLst>
          </p:cNvPr>
          <p:cNvSpPr/>
          <p:nvPr/>
        </p:nvSpPr>
        <p:spPr>
          <a:xfrm>
            <a:off x="341771" y="5082369"/>
            <a:ext cx="8496944" cy="11387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/>
              <a:t>The hexadecimal system</a:t>
            </a:r>
            <a:r>
              <a:rPr lang="pl-PL" sz="2800" b="1" dirty="0"/>
              <a:t> 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0070C0"/>
                </a:solidFill>
              </a:rPr>
              <a:t>base 16</a:t>
            </a:r>
            <a:r>
              <a:rPr lang="en-US" sz="2800" dirty="0"/>
              <a:t>)</a:t>
            </a:r>
            <a:r>
              <a:rPr lang="en-US" sz="2800" b="1" dirty="0"/>
              <a:t> ha</a:t>
            </a:r>
            <a:r>
              <a:rPr lang="pl-PL" sz="2800" b="1" dirty="0"/>
              <a:t>s</a:t>
            </a:r>
            <a:r>
              <a:rPr lang="en-US" sz="2800" b="1" dirty="0"/>
              <a:t> 16 digits</a:t>
            </a:r>
            <a:r>
              <a:rPr lang="pl-PL" sz="2800" b="1" dirty="0"/>
              <a:t>:</a:t>
            </a:r>
            <a:r>
              <a:rPr lang="en-US" sz="2800" dirty="0"/>
              <a:t> </a:t>
            </a:r>
            <a:endParaRPr lang="pl-PL" sz="2800" dirty="0"/>
          </a:p>
          <a:p>
            <a:r>
              <a:rPr lang="pl-PL" sz="4000" b="1" dirty="0"/>
              <a:t> 0, 1, 2, 3, 4, 5, 6, 7, 8, 9, </a:t>
            </a:r>
            <a:r>
              <a:rPr lang="en-US" sz="4000" b="1" dirty="0"/>
              <a:t>A, B, C, D, E, F </a:t>
            </a:r>
            <a:endParaRPr lang="pl-PL" sz="4000" b="1" dirty="0"/>
          </a:p>
        </p:txBody>
      </p:sp>
    </p:spTree>
    <p:extLst>
      <p:ext uri="{BB962C8B-B14F-4D97-AF65-F5344CB8AC3E}">
        <p14:creationId xmlns:p14="http://schemas.microsoft.com/office/powerpoint/2010/main" val="232022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76671"/>
            <a:ext cx="468052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Converting between binary and hex</a:t>
            </a:r>
            <a:endParaRPr lang="pl-PL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51232"/>
            <a:ext cx="4104456" cy="46085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 represent a binary number</a:t>
            </a:r>
            <a:r>
              <a:rPr lang="pl-PL" sz="2800" dirty="0"/>
              <a:t> </a:t>
            </a:r>
            <a:r>
              <a:rPr lang="en-US" sz="2800" dirty="0"/>
              <a:t>as its</a:t>
            </a:r>
            <a:r>
              <a:rPr lang="pl-PL" sz="2800" dirty="0"/>
              <a:t> </a:t>
            </a:r>
            <a:r>
              <a:rPr lang="en-US" sz="2800" dirty="0"/>
              <a:t>equivalent </a:t>
            </a:r>
            <a:r>
              <a:rPr lang="pl-PL" sz="2800" dirty="0"/>
              <a:t>  </a:t>
            </a:r>
            <a:r>
              <a:rPr lang="en-US" sz="2800" dirty="0"/>
              <a:t>hexadecimal number,</a:t>
            </a:r>
          </a:p>
          <a:p>
            <a:pPr marL="0" indent="0">
              <a:buNone/>
            </a:pPr>
            <a:r>
              <a:rPr lang="en-US" sz="2800" dirty="0"/>
              <a:t>start from the right and group 4 bits at</a:t>
            </a:r>
          </a:p>
          <a:p>
            <a:pPr marL="0" indent="0">
              <a:buNone/>
            </a:pPr>
            <a:r>
              <a:rPr lang="en-US" sz="2800" dirty="0"/>
              <a:t>a time, replacing each</a:t>
            </a:r>
            <a:endParaRPr lang="pl-PL" sz="2800" dirty="0"/>
          </a:p>
          <a:p>
            <a:pPr marL="0" indent="0">
              <a:buNone/>
            </a:pPr>
            <a:r>
              <a:rPr lang="en-US" sz="2800" dirty="0"/>
              <a:t>4-bit binary</a:t>
            </a:r>
            <a:r>
              <a:rPr lang="pl-PL" sz="2800" dirty="0"/>
              <a:t> </a:t>
            </a:r>
            <a:r>
              <a:rPr lang="en-US" sz="2800" dirty="0"/>
              <a:t>number with its hex equivalent </a:t>
            </a:r>
            <a:r>
              <a:rPr lang="pl-PL" sz="2800" dirty="0"/>
              <a:t> </a:t>
            </a:r>
            <a:r>
              <a:rPr lang="en-US" sz="2800" dirty="0"/>
              <a:t>shown</a:t>
            </a:r>
            <a:r>
              <a:rPr lang="pl-PL" sz="2800" dirty="0"/>
              <a:t> in Table: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552" y="476671"/>
            <a:ext cx="3678912" cy="5983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5230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48000">
              <a:srgbClr val="64A2D7">
                <a:lumMod val="90000"/>
              </a:srgbClr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537"/>
          <a:stretch/>
        </p:blipFill>
        <p:spPr>
          <a:xfrm>
            <a:off x="707535" y="332656"/>
            <a:ext cx="7554133" cy="432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02"/>
          <a:stretch/>
        </p:blipFill>
        <p:spPr>
          <a:xfrm>
            <a:off x="707536" y="3861048"/>
            <a:ext cx="7554135" cy="524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82"/>
          <a:stretch/>
        </p:blipFill>
        <p:spPr>
          <a:xfrm>
            <a:off x="707534" y="980728"/>
            <a:ext cx="7554135" cy="2189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27"/>
          <a:stretch/>
        </p:blipFill>
        <p:spPr>
          <a:xfrm>
            <a:off x="707536" y="4581128"/>
            <a:ext cx="7554135" cy="187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538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988840"/>
            <a:ext cx="4460809" cy="609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573016"/>
            <a:ext cx="8155377" cy="187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838027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l-PL" b="1" dirty="0">
                <a:solidFill>
                  <a:srgbClr val="FFFF00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402785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5" y="404664"/>
            <a:ext cx="8229600" cy="72008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pl-PL" dirty="0">
                <a:solidFill>
                  <a:srgbClr val="FFFF00"/>
                </a:solidFill>
              </a:rPr>
              <a:t>Example 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934" y="1555362"/>
            <a:ext cx="6187361" cy="649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996952"/>
            <a:ext cx="7783218" cy="2520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308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74" y="365749"/>
            <a:ext cx="8229600" cy="79208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l-PL" dirty="0">
                <a:solidFill>
                  <a:srgbClr val="FFFF00"/>
                </a:solidFill>
              </a:rPr>
              <a:t>Example 3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627" y="1700803"/>
            <a:ext cx="5511893" cy="720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071872"/>
            <a:ext cx="7986133" cy="2517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48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5192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Counting in bases 10, 2, and 16</a:t>
            </a:r>
            <a:endParaRPr lang="pl-PL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5688632" cy="31683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To show the relationship between</a:t>
            </a:r>
            <a:r>
              <a:rPr lang="pl-PL" dirty="0"/>
              <a:t> </a:t>
            </a:r>
            <a:r>
              <a:rPr lang="en-US" dirty="0"/>
              <a:t>all three bases, in Figure we show the</a:t>
            </a:r>
            <a:r>
              <a:rPr lang="pl-PL" dirty="0"/>
              <a:t> </a:t>
            </a:r>
            <a:r>
              <a:rPr lang="en-US" dirty="0"/>
              <a:t>sequence of numbers from 0 to 31 in decimal,</a:t>
            </a:r>
            <a:r>
              <a:rPr lang="pl-PL" dirty="0"/>
              <a:t> </a:t>
            </a:r>
            <a:r>
              <a:rPr lang="en-US" dirty="0"/>
              <a:t>along with the equivalent binary and</a:t>
            </a:r>
            <a:r>
              <a:rPr lang="pl-PL" dirty="0"/>
              <a:t> </a:t>
            </a:r>
            <a:r>
              <a:rPr lang="en-US" dirty="0"/>
              <a:t>hex numbers. Notice in each base that</a:t>
            </a:r>
            <a:r>
              <a:rPr lang="pl-PL" dirty="0"/>
              <a:t> </a:t>
            </a:r>
            <a:r>
              <a:rPr lang="en-US" dirty="0"/>
              <a:t>when one more is added to the highest</a:t>
            </a:r>
            <a:r>
              <a:rPr lang="pl-PL" dirty="0"/>
              <a:t> </a:t>
            </a:r>
            <a:r>
              <a:rPr lang="en-US" dirty="0"/>
              <a:t>digit, that digit becomes zero and a </a:t>
            </a:r>
            <a:r>
              <a:rPr lang="pl-PL" dirty="0"/>
              <a:t>1</a:t>
            </a:r>
            <a:r>
              <a:rPr lang="en-US" dirty="0"/>
              <a:t> is</a:t>
            </a:r>
            <a:r>
              <a:rPr lang="pl-PL" dirty="0"/>
              <a:t> </a:t>
            </a:r>
            <a:r>
              <a:rPr lang="en-US" dirty="0"/>
              <a:t>carried to the next-highest digit position.</a:t>
            </a:r>
          </a:p>
          <a:p>
            <a:pPr marL="0" indent="0">
              <a:buNone/>
            </a:pPr>
            <a:r>
              <a:rPr lang="en-US" dirty="0"/>
              <a:t>For example, in decimal, 9 + </a:t>
            </a:r>
            <a:r>
              <a:rPr lang="pl-PL" dirty="0"/>
              <a:t>1</a:t>
            </a:r>
            <a:r>
              <a:rPr lang="en-US" dirty="0"/>
              <a:t> = 0 with a</a:t>
            </a:r>
            <a:r>
              <a:rPr lang="pl-PL" dirty="0"/>
              <a:t> </a:t>
            </a:r>
            <a:r>
              <a:rPr lang="en-US" dirty="0"/>
              <a:t>carry to the next-highest position. </a:t>
            </a:r>
            <a:endParaRPr lang="pl-PL" dirty="0"/>
          </a:p>
          <a:p>
            <a:pPr marL="0" indent="0">
              <a:buNone/>
            </a:pPr>
            <a:r>
              <a:rPr lang="en-US" dirty="0"/>
              <a:t>In binary,</a:t>
            </a:r>
            <a:r>
              <a:rPr lang="pl-PL" dirty="0"/>
              <a:t> 1</a:t>
            </a:r>
            <a:r>
              <a:rPr lang="en-US" dirty="0"/>
              <a:t> + </a:t>
            </a:r>
            <a:r>
              <a:rPr lang="pl-PL" dirty="0"/>
              <a:t>1</a:t>
            </a:r>
            <a:r>
              <a:rPr lang="en-US" dirty="0"/>
              <a:t> = 0 with a carry; </a:t>
            </a:r>
            <a:endParaRPr lang="pl-PL" dirty="0"/>
          </a:p>
          <a:p>
            <a:pPr marL="0" indent="0">
              <a:buNone/>
            </a:pPr>
            <a:r>
              <a:rPr lang="en-US" dirty="0"/>
              <a:t>in</a:t>
            </a:r>
            <a:r>
              <a:rPr lang="pl-PL" dirty="0"/>
              <a:t> </a:t>
            </a:r>
            <a:r>
              <a:rPr lang="en-US" dirty="0"/>
              <a:t>hex,</a:t>
            </a:r>
            <a:r>
              <a:rPr lang="pl-PL" dirty="0"/>
              <a:t>     </a:t>
            </a:r>
            <a:r>
              <a:rPr lang="en-US" dirty="0"/>
              <a:t> F + </a:t>
            </a:r>
            <a:r>
              <a:rPr lang="pl-PL" dirty="0"/>
              <a:t>1</a:t>
            </a:r>
            <a:r>
              <a:rPr lang="en-US" dirty="0"/>
              <a:t> = 0 with a carry.</a:t>
            </a: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124744"/>
            <a:ext cx="2425745" cy="5517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498981"/>
            <a:ext cx="2736304" cy="2099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283968" y="6334199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Zrobić  tę tab w Excel:</a:t>
            </a:r>
          </a:p>
        </p:txBody>
      </p:sp>
    </p:spTree>
    <p:extLst>
      <p:ext uri="{BB962C8B-B14F-4D97-AF65-F5344CB8AC3E}">
        <p14:creationId xmlns:p14="http://schemas.microsoft.com/office/powerpoint/2010/main" val="4030662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4463"/>
            <a:ext cx="8640960" cy="11430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Addition of binary and hex numbers</a:t>
            </a:r>
            <a:endParaRPr lang="pl-PL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addition of binary numbers</a:t>
            </a:r>
            <a:r>
              <a:rPr lang="pl-PL" dirty="0"/>
              <a:t> is</a:t>
            </a:r>
          </a:p>
          <a:p>
            <a:pPr marL="0" indent="0">
              <a:buNone/>
            </a:pPr>
            <a:r>
              <a:rPr lang="en-US" dirty="0"/>
              <a:t>a very straightforward process. Table</a:t>
            </a:r>
            <a:r>
              <a:rPr lang="pl-PL" dirty="0"/>
              <a:t>: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/>
              <a:t>shows the addition of two bits. </a:t>
            </a:r>
            <a:endParaRPr lang="pl-PL" dirty="0"/>
          </a:p>
          <a:p>
            <a:pPr marL="0" indent="0">
              <a:buNone/>
            </a:pPr>
            <a:r>
              <a:rPr lang="en-US" dirty="0"/>
              <a:t>The discussion</a:t>
            </a:r>
            <a:r>
              <a:rPr lang="pl-PL" dirty="0"/>
              <a:t> </a:t>
            </a:r>
            <a:r>
              <a:rPr lang="en-US" dirty="0"/>
              <a:t>of subtraction of binary numbers</a:t>
            </a:r>
            <a:r>
              <a:rPr lang="pl-PL" dirty="0"/>
              <a:t> </a:t>
            </a:r>
            <a:r>
              <a:rPr lang="en-US" dirty="0"/>
              <a:t>is bypassed since </a:t>
            </a:r>
            <a:r>
              <a:rPr lang="en-US" b="1" dirty="0"/>
              <a:t>all computers use the</a:t>
            </a:r>
            <a:r>
              <a:rPr lang="pl-PL" b="1" dirty="0"/>
              <a:t> </a:t>
            </a:r>
            <a:r>
              <a:rPr lang="en-US" b="1" dirty="0"/>
              <a:t>addition process to implement subtraction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Although computers have adder circuitry,</a:t>
            </a:r>
            <a:r>
              <a:rPr lang="pl-PL" dirty="0"/>
              <a:t> </a:t>
            </a:r>
            <a:r>
              <a:rPr lang="en-US" dirty="0"/>
              <a:t>there is no separate circuitry for</a:t>
            </a:r>
            <a:r>
              <a:rPr lang="pl-PL" dirty="0"/>
              <a:t> </a:t>
            </a:r>
            <a:r>
              <a:rPr lang="en-US" dirty="0" err="1"/>
              <a:t>subtractors</a:t>
            </a:r>
            <a:r>
              <a:rPr lang="en-US" dirty="0"/>
              <a:t>. Instead, adders are used in conjunction with 2 s </a:t>
            </a:r>
            <a:r>
              <a:rPr lang="en-US" i="1" dirty="0"/>
              <a:t>complement </a:t>
            </a:r>
            <a:r>
              <a:rPr lang="en-US" dirty="0"/>
              <a:t>circuitry</a:t>
            </a:r>
            <a:r>
              <a:rPr lang="pl-PL" dirty="0"/>
              <a:t> </a:t>
            </a:r>
            <a:r>
              <a:rPr lang="en-US" dirty="0"/>
              <a:t>to perform subtraction. In other words, to implement </a:t>
            </a:r>
            <a:r>
              <a:rPr lang="pl-PL" dirty="0"/>
              <a:t>	   </a:t>
            </a:r>
            <a:r>
              <a:rPr lang="en-US" i="1" dirty="0"/>
              <a:t>"</a:t>
            </a:r>
            <a:r>
              <a:rPr lang="en-US" sz="4100" b="1" i="1" dirty="0"/>
              <a:t>x </a:t>
            </a:r>
            <a:r>
              <a:rPr lang="en-US" sz="4100" b="1" dirty="0"/>
              <a:t>- </a:t>
            </a:r>
            <a:r>
              <a:rPr lang="en-US" sz="4100" b="1" i="1" dirty="0"/>
              <a:t>y</a:t>
            </a:r>
            <a:r>
              <a:rPr lang="en-US" i="1" dirty="0"/>
              <a:t>", </a:t>
            </a:r>
            <a:endParaRPr lang="pl-PL" i="1" dirty="0"/>
          </a:p>
          <a:p>
            <a:pPr marL="0" indent="0">
              <a:buNone/>
            </a:pPr>
            <a:r>
              <a:rPr lang="en-US" dirty="0"/>
              <a:t>the computer takes</a:t>
            </a:r>
            <a:r>
              <a:rPr lang="pl-PL" dirty="0"/>
              <a:t> </a:t>
            </a:r>
            <a:r>
              <a:rPr lang="en-US" dirty="0"/>
              <a:t>the 2's complement </a:t>
            </a:r>
            <a:r>
              <a:rPr lang="en-US" i="1" dirty="0"/>
              <a:t>of</a:t>
            </a:r>
            <a:r>
              <a:rPr lang="pl-PL" i="1" dirty="0"/>
              <a:t>  </a:t>
            </a:r>
            <a:r>
              <a:rPr lang="en-US" sz="3600" b="1" i="1" dirty="0"/>
              <a:t>y</a:t>
            </a:r>
            <a:r>
              <a:rPr lang="pl-PL" i="1" dirty="0"/>
              <a:t> </a:t>
            </a:r>
            <a:r>
              <a:rPr lang="en-US" i="1" dirty="0"/>
              <a:t>and </a:t>
            </a:r>
            <a:r>
              <a:rPr lang="en-US" dirty="0"/>
              <a:t>adds it</a:t>
            </a:r>
            <a:r>
              <a:rPr lang="pl-PL" dirty="0"/>
              <a:t> </a:t>
            </a:r>
            <a:r>
              <a:rPr lang="en-US" dirty="0"/>
              <a:t>to</a:t>
            </a:r>
            <a:r>
              <a:rPr lang="pl-PL" dirty="0"/>
              <a:t> </a:t>
            </a:r>
            <a:r>
              <a:rPr lang="en-US" sz="4100" b="1" dirty="0"/>
              <a:t>x</a:t>
            </a:r>
            <a:r>
              <a:rPr lang="en-US" dirty="0"/>
              <a:t>. 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035258"/>
            <a:ext cx="2369150" cy="1818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755576" y="6344978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adder </a:t>
            </a:r>
            <a:r>
              <a:rPr lang="pl-PL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[`ædə(r)] </a:t>
            </a:r>
            <a:r>
              <a:rPr lang="pl-P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- </a:t>
            </a:r>
            <a:r>
              <a:rPr lang="pl-PL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(el.)</a:t>
            </a:r>
            <a:r>
              <a:rPr lang="pl-P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l-PL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sumator;  </a:t>
            </a:r>
            <a:r>
              <a:rPr lang="pl-PL" b="1" dirty="0"/>
              <a:t>     </a:t>
            </a:r>
            <a:r>
              <a:rPr lang="pl-PL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circuitry</a:t>
            </a:r>
            <a:r>
              <a:rPr lang="pl-PL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[`sə:kɪtrɪ] </a:t>
            </a:r>
            <a:r>
              <a:rPr lang="pl-PL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- układ elektryczny </a:t>
            </a:r>
          </a:p>
        </p:txBody>
      </p:sp>
    </p:spTree>
    <p:extLst>
      <p:ext uri="{BB962C8B-B14F-4D97-AF65-F5344CB8AC3E}">
        <p14:creationId xmlns:p14="http://schemas.microsoft.com/office/powerpoint/2010/main" val="220040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58000">
              <a:srgbClr val="64A2D7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856984" cy="99412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pl-PL" sz="5400" dirty="0">
                <a:ln w="50800"/>
                <a:solidFill>
                  <a:schemeClr val="bg1">
                    <a:shade val="50000"/>
                  </a:schemeClr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2776"/>
            <a:ext cx="8856984" cy="496855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r>
              <a:rPr lang="en-US" dirty="0"/>
              <a:t>Convert any number from base </a:t>
            </a:r>
            <a:r>
              <a:rPr lang="en-US" dirty="0">
                <a:solidFill>
                  <a:srgbClr val="FFFF00"/>
                </a:solidFill>
              </a:rPr>
              <a:t>2</a:t>
            </a:r>
            <a:r>
              <a:rPr lang="en-US" dirty="0"/>
              <a:t>, base </a:t>
            </a:r>
            <a:r>
              <a:rPr lang="en-US" dirty="0">
                <a:solidFill>
                  <a:srgbClr val="FFFF00"/>
                </a:solidFill>
              </a:rPr>
              <a:t>10</a:t>
            </a:r>
            <a:r>
              <a:rPr lang="en-US" dirty="0"/>
              <a:t> or </a:t>
            </a:r>
            <a:r>
              <a:rPr lang="pl-PL" dirty="0"/>
              <a:t> </a:t>
            </a:r>
            <a:r>
              <a:rPr lang="en-US" dirty="0"/>
              <a:t>base </a:t>
            </a:r>
            <a:r>
              <a:rPr lang="pl-PL" dirty="0"/>
              <a:t> </a:t>
            </a:r>
            <a:r>
              <a:rPr lang="en-US" dirty="0">
                <a:solidFill>
                  <a:srgbClr val="FFFF00"/>
                </a:solidFill>
              </a:rPr>
              <a:t>p</a:t>
            </a:r>
            <a:r>
              <a:rPr lang="en-US" dirty="0"/>
              <a:t> </a:t>
            </a:r>
            <a:r>
              <a:rPr lang="pl-PL" dirty="0"/>
              <a:t> </a:t>
            </a:r>
            <a:r>
              <a:rPr lang="en-US" dirty="0"/>
              <a:t>to any of the other bases</a:t>
            </a:r>
          </a:p>
          <a:p>
            <a:r>
              <a:rPr lang="en-US" dirty="0"/>
              <a:t>Count in </a:t>
            </a:r>
            <a:r>
              <a:rPr lang="en-US" b="1" dirty="0"/>
              <a:t>binary</a:t>
            </a:r>
            <a:r>
              <a:rPr lang="en-US" dirty="0"/>
              <a:t> and </a:t>
            </a:r>
            <a:r>
              <a:rPr lang="en-US" b="1" dirty="0"/>
              <a:t>hex</a:t>
            </a:r>
            <a:r>
              <a:rPr lang="pl-PL" b="1" dirty="0"/>
              <a:t> </a:t>
            </a:r>
            <a:r>
              <a:rPr lang="pl-PL" dirty="0"/>
              <a:t>(&amp;  p-</a:t>
            </a:r>
            <a:r>
              <a:rPr lang="pl-PL" dirty="0" err="1"/>
              <a:t>base</a:t>
            </a:r>
            <a:r>
              <a:rPr lang="pl-PL" dirty="0"/>
              <a:t> </a:t>
            </a:r>
            <a:r>
              <a:rPr lang="pl-PL" dirty="0" err="1"/>
              <a:t>numbers</a:t>
            </a:r>
            <a:r>
              <a:rPr lang="pl-PL" dirty="0"/>
              <a:t>)</a:t>
            </a:r>
            <a:endParaRPr lang="en-US" b="1" dirty="0"/>
          </a:p>
          <a:p>
            <a:r>
              <a:rPr lang="en-US" dirty="0"/>
              <a:t>Add and </a:t>
            </a:r>
            <a:r>
              <a:rPr lang="en-US" dirty="0" err="1"/>
              <a:t>subtr</a:t>
            </a:r>
            <a:r>
              <a:rPr lang="pl-PL" dirty="0"/>
              <a:t>a</a:t>
            </a:r>
            <a:r>
              <a:rPr lang="en-US" dirty="0" err="1"/>
              <a:t>ct</a:t>
            </a:r>
            <a:r>
              <a:rPr lang="en-US" dirty="0"/>
              <a:t> hex numbers</a:t>
            </a:r>
            <a:r>
              <a:rPr lang="pl-PL" dirty="0"/>
              <a:t>  </a:t>
            </a:r>
          </a:p>
          <a:p>
            <a:r>
              <a:rPr lang="en-US" dirty="0"/>
              <a:t>Add binary numbers</a:t>
            </a:r>
            <a:r>
              <a:rPr lang="pl-PL" dirty="0"/>
              <a:t>   (&amp;  p-base numbers)</a:t>
            </a:r>
            <a:endParaRPr lang="en-US" dirty="0"/>
          </a:p>
          <a:p>
            <a:r>
              <a:rPr lang="en-US" dirty="0"/>
              <a:t>Represent any binary number in 2's complement</a:t>
            </a:r>
          </a:p>
          <a:p>
            <a:r>
              <a:rPr lang="en-US" dirty="0"/>
              <a:t>Represent an alphanumeric string in ASCII code</a:t>
            </a:r>
          </a:p>
          <a:p>
            <a:r>
              <a:rPr lang="pl-PL" dirty="0"/>
              <a:t>T</a:t>
            </a:r>
            <a:r>
              <a:rPr lang="en-US" dirty="0"/>
              <a:t>he difference between a </a:t>
            </a:r>
            <a:r>
              <a:rPr lang="en-US" dirty="0">
                <a:solidFill>
                  <a:srgbClr val="FFFF00"/>
                </a:solidFill>
              </a:rPr>
              <a:t>bit</a:t>
            </a:r>
            <a:r>
              <a:rPr lang="en-US" dirty="0"/>
              <a:t>, a </a:t>
            </a:r>
            <a:r>
              <a:rPr lang="en-US" dirty="0">
                <a:solidFill>
                  <a:srgbClr val="FFFF00"/>
                </a:solidFill>
              </a:rPr>
              <a:t>byte</a:t>
            </a:r>
            <a:r>
              <a:rPr lang="en-US" dirty="0"/>
              <a:t> and a </a:t>
            </a:r>
            <a:r>
              <a:rPr lang="en-US" dirty="0">
                <a:solidFill>
                  <a:srgbClr val="FFFF00"/>
                </a:solidFill>
              </a:rPr>
              <a:t>word</a:t>
            </a:r>
          </a:p>
          <a:p>
            <a:r>
              <a:rPr lang="pl-PL" dirty="0"/>
              <a:t>D</a:t>
            </a:r>
            <a:r>
              <a:rPr lang="en-US" dirty="0" err="1"/>
              <a:t>efinitions</a:t>
            </a:r>
            <a:r>
              <a:rPr lang="en-US" dirty="0"/>
              <a:t> of the terms </a:t>
            </a:r>
            <a:r>
              <a:rPr lang="en-US" dirty="0">
                <a:solidFill>
                  <a:srgbClr val="FFFF00"/>
                </a:solidFill>
              </a:rPr>
              <a:t>kilo</a:t>
            </a:r>
            <a:r>
              <a:rPr lang="pl-PL" dirty="0">
                <a:solidFill>
                  <a:srgbClr val="FFFF00"/>
                </a:solidFill>
              </a:rPr>
              <a:t>-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meg</a:t>
            </a:r>
            <a:r>
              <a:rPr lang="pl-PL" dirty="0">
                <a:solidFill>
                  <a:srgbClr val="FFFF00"/>
                </a:solidFill>
              </a:rPr>
              <a:t>a-</a:t>
            </a:r>
            <a:r>
              <a:rPr lang="en-US" dirty="0"/>
              <a:t>,</a:t>
            </a:r>
            <a:r>
              <a:rPr lang="en-US" dirty="0">
                <a:solidFill>
                  <a:srgbClr val="FFFF00"/>
                </a:solidFill>
              </a:rPr>
              <a:t> giga</a:t>
            </a:r>
            <a:r>
              <a:rPr lang="pl-PL" dirty="0">
                <a:solidFill>
                  <a:srgbClr val="FFFF00"/>
                </a:solidFill>
              </a:rPr>
              <a:t>- &amp;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tera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byte</a:t>
            </a:r>
          </a:p>
          <a:p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24411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00" y="692696"/>
            <a:ext cx="8229600" cy="1143000"/>
          </a:xfrm>
        </p:spPr>
        <p:txBody>
          <a:bodyPr>
            <a:noAutofit/>
          </a:bodyPr>
          <a:lstStyle/>
          <a:p>
            <a:r>
              <a:rPr lang="pl-PL" b="1" dirty="0">
                <a:solidFill>
                  <a:srgbClr val="FFFF00"/>
                </a:solidFill>
              </a:rPr>
              <a:t>T</a:t>
            </a:r>
            <a:r>
              <a:rPr lang="en-US" b="1" dirty="0">
                <a:solidFill>
                  <a:srgbClr val="FFFF00"/>
                </a:solidFill>
              </a:rPr>
              <a:t>he addition of binary numbers</a:t>
            </a:r>
            <a:r>
              <a:rPr lang="pl-PL" b="1" dirty="0">
                <a:solidFill>
                  <a:srgbClr val="FFFF00"/>
                </a:solidFill>
              </a:rPr>
              <a:t> - </a:t>
            </a:r>
            <a:r>
              <a:rPr lang="en-US" sz="4000" dirty="0">
                <a:solidFill>
                  <a:srgbClr val="FFFF00"/>
                </a:solidFill>
              </a:rPr>
              <a:t>Example</a:t>
            </a:r>
            <a:endParaRPr lang="pl-PL" sz="4000" dirty="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00" y="2420888"/>
            <a:ext cx="8436938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5554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Autofit/>
          </a:bodyPr>
          <a:lstStyle/>
          <a:p>
            <a:r>
              <a:rPr lang="pl-PL" sz="7200" dirty="0">
                <a:solidFill>
                  <a:srgbClr val="FFFF00"/>
                </a:solidFill>
              </a:rPr>
              <a:t>2's  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32" y="1331640"/>
            <a:ext cx="8424936" cy="216024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 get the 2's complement of a binary number, invert all the bits </a:t>
            </a:r>
            <a:r>
              <a:rPr lang="pl-PL" sz="2800" dirty="0"/>
              <a:t>&amp;</a:t>
            </a:r>
            <a:r>
              <a:rPr lang="en-US" sz="2800" dirty="0"/>
              <a:t> then</a:t>
            </a:r>
            <a:r>
              <a:rPr lang="pl-PL" sz="2800" dirty="0"/>
              <a:t> </a:t>
            </a:r>
            <a:r>
              <a:rPr lang="en-US" sz="2800" dirty="0"/>
              <a:t>add </a:t>
            </a:r>
            <a:r>
              <a:rPr lang="pl-PL" sz="2800" dirty="0"/>
              <a:t>1</a:t>
            </a:r>
            <a:r>
              <a:rPr lang="en-US" sz="2800" dirty="0"/>
              <a:t> to the result. </a:t>
            </a:r>
            <a:endParaRPr lang="pl-PL" sz="2800" dirty="0"/>
          </a:p>
          <a:p>
            <a:pPr marL="0" indent="0">
              <a:buNone/>
            </a:pPr>
            <a:r>
              <a:rPr lang="en-US" sz="2800" dirty="0"/>
              <a:t>Inverting the bits is simply a matter of changing </a:t>
            </a:r>
            <a:r>
              <a:rPr lang="pl-PL" sz="2800" dirty="0"/>
              <a:t>0 </a:t>
            </a:r>
            <a:r>
              <a:rPr lang="pl-PL" sz="2800" dirty="0">
                <a:sym typeface="Wingdings" panose="05000000000000000000" pitchFamily="2" charset="2"/>
              </a:rPr>
              <a:t></a:t>
            </a:r>
            <a:r>
              <a:rPr lang="en-US" sz="2800" dirty="0"/>
              <a:t> </a:t>
            </a:r>
            <a:r>
              <a:rPr lang="pl-PL" sz="2800" dirty="0"/>
              <a:t>1</a:t>
            </a:r>
            <a:r>
              <a:rPr lang="en-US" sz="2800" dirty="0"/>
              <a:t>.</a:t>
            </a:r>
            <a:endParaRPr lang="pl-PL" sz="2800" dirty="0"/>
          </a:p>
          <a:p>
            <a:pPr marL="0" indent="0">
              <a:buNone/>
            </a:pPr>
            <a:r>
              <a:rPr lang="en-US" sz="2800" dirty="0"/>
              <a:t> This is called the 1s </a:t>
            </a:r>
            <a:r>
              <a:rPr lang="en-US" sz="2800" i="1" dirty="0"/>
              <a:t>complement. </a:t>
            </a:r>
            <a:r>
              <a:rPr lang="en-US" sz="2800" dirty="0"/>
              <a:t>See Example</a:t>
            </a:r>
            <a:r>
              <a:rPr lang="pl-PL" sz="2800" dirty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6309320"/>
            <a:ext cx="4190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solidFill>
                  <a:srgbClr val="FFFF00"/>
                </a:solidFill>
              </a:rPr>
              <a:t>Complement </a:t>
            </a:r>
            <a:r>
              <a:rPr lang="pl-PL" dirty="0">
                <a:solidFill>
                  <a:srgbClr val="FFFF00"/>
                </a:solidFill>
              </a:rPr>
              <a:t>[`</a:t>
            </a:r>
            <a:r>
              <a:rPr lang="pl-PL" sz="1600" dirty="0">
                <a:solidFill>
                  <a:srgbClr val="FFFF00"/>
                </a:solidFill>
              </a:rPr>
              <a:t>komplɪmənt</a:t>
            </a:r>
            <a:r>
              <a:rPr lang="pl-PL" dirty="0">
                <a:solidFill>
                  <a:srgbClr val="FFFF00"/>
                </a:solidFill>
              </a:rPr>
              <a:t>] </a:t>
            </a:r>
            <a:r>
              <a:rPr lang="pl-PL" i="1" dirty="0">
                <a:solidFill>
                  <a:srgbClr val="FFFF00"/>
                </a:solidFill>
              </a:rPr>
              <a:t>- uzupełnienie</a:t>
            </a:r>
            <a:endParaRPr lang="pl-PL" b="1" i="1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62" y="3717032"/>
            <a:ext cx="56292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6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pl-PL" sz="4800" dirty="0">
                <a:solidFill>
                  <a:srgbClr val="FFFF00"/>
                </a:solidFill>
              </a:rPr>
              <a:t>Addition of hex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496944" cy="532859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 dirty="0"/>
              <a:t>D</a:t>
            </a:r>
            <a:r>
              <a:rPr lang="en-US" sz="2200" dirty="0" err="1"/>
              <a:t>escri</a:t>
            </a:r>
            <a:r>
              <a:rPr lang="pl-PL" sz="2200" dirty="0"/>
              <a:t>ption of</a:t>
            </a:r>
            <a:r>
              <a:rPr lang="en-US" sz="2200" dirty="0"/>
              <a:t> the process of adding hex numbers</a:t>
            </a:r>
            <a:r>
              <a:rPr lang="pl-PL" sz="2200" dirty="0"/>
              <a:t>:</a:t>
            </a:r>
            <a:r>
              <a:rPr lang="en-US" sz="2200" dirty="0"/>
              <a:t> </a:t>
            </a:r>
            <a:r>
              <a:rPr lang="pl-PL" sz="2200" dirty="0"/>
              <a:t> s</a:t>
            </a:r>
            <a:r>
              <a:rPr lang="en-US" sz="2200" dirty="0" err="1"/>
              <a:t>tarting</a:t>
            </a:r>
            <a:r>
              <a:rPr lang="en-US" sz="2200" dirty="0"/>
              <a:t> with</a:t>
            </a:r>
            <a:r>
              <a:rPr lang="pl-PL" sz="2200" dirty="0"/>
              <a:t> </a:t>
            </a:r>
            <a:r>
              <a:rPr lang="en-US" sz="2200" dirty="0"/>
              <a:t>the least significant digits, the digits are added together. If the result is less than 16,</a:t>
            </a:r>
            <a:r>
              <a:rPr lang="pl-PL" sz="2200" dirty="0"/>
              <a:t> </a:t>
            </a:r>
            <a:r>
              <a:rPr lang="en-US" sz="2200" dirty="0"/>
              <a:t>write that digit as the sum for that position. If it is greater than 16, subtract 16 from</a:t>
            </a:r>
            <a:r>
              <a:rPr lang="pl-PL" sz="2200" dirty="0"/>
              <a:t> </a:t>
            </a:r>
            <a:r>
              <a:rPr lang="en-US" sz="2200" dirty="0"/>
              <a:t>it to get the digit and carry I to the next digit. The example</a:t>
            </a:r>
            <a:r>
              <a:rPr lang="pl-PL" sz="2200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02" y="3140968"/>
            <a:ext cx="7569150" cy="3240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3041097"/>
            <a:ext cx="2519319" cy="1728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908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2" y="1556792"/>
            <a:ext cx="8352928" cy="216024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studying issues related to software and hardware of computers, it is often</a:t>
            </a:r>
            <a:r>
              <a:rPr lang="pl-PL" dirty="0"/>
              <a:t> </a:t>
            </a:r>
            <a:r>
              <a:rPr lang="en-US" dirty="0">
                <a:solidFill>
                  <a:srgbClr val="0070C0"/>
                </a:solidFill>
              </a:rPr>
              <a:t>necessary to add or subtract hex numbers. </a:t>
            </a:r>
            <a:endParaRPr lang="pl-PL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Mastery of these techniques is essential.</a:t>
            </a:r>
            <a:endParaRPr lang="pl-P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52928" cy="136815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Addition and subtraction</a:t>
            </a:r>
            <a:br>
              <a:rPr lang="pl-PL" sz="4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of </a:t>
            </a:r>
            <a:r>
              <a:rPr lang="en-US" sz="4800" dirty="0">
                <a:solidFill>
                  <a:srgbClr val="FFFF00"/>
                </a:solidFill>
              </a:rPr>
              <a:t>hex numbers</a:t>
            </a:r>
            <a:endParaRPr lang="pl-PL" sz="4800" dirty="0">
              <a:solidFill>
                <a:srgbClr val="FFFF00"/>
              </a:solidFill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371" y="3861048"/>
            <a:ext cx="5744425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8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338" y="197734"/>
            <a:ext cx="8352928" cy="164709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Binary Numbers:</a:t>
            </a:r>
            <a:r>
              <a:rPr lang="pl-PL" sz="6000" dirty="0">
                <a:solidFill>
                  <a:srgbClr val="FFFF00"/>
                </a:solidFill>
              </a:rPr>
              <a:t> </a:t>
            </a:r>
            <a:br>
              <a:rPr lang="pl-PL" sz="6000" dirty="0">
                <a:solidFill>
                  <a:srgbClr val="FFFF00"/>
                </a:solidFill>
              </a:rPr>
            </a:br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Special Powers of 2</a:t>
            </a:r>
            <a:endParaRPr lang="pl-PL" sz="4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338" y="1772816"/>
            <a:ext cx="8352928" cy="475252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  					</a:t>
            </a:r>
            <a:r>
              <a:rPr lang="pl-PL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denoted</a:t>
            </a:r>
            <a:endParaRPr lang="pl-PL" dirty="0"/>
          </a:p>
          <a:p>
            <a:pPr marL="0" indent="0">
              <a:buNone/>
            </a:pPr>
            <a:r>
              <a:rPr lang="pl-PL" sz="4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4400" b="1" baseline="30000" dirty="0">
                <a:solidFill>
                  <a:srgbClr val="66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n-US" sz="4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(1</a:t>
            </a:r>
            <a:r>
              <a:rPr lang="pl-PL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024</a:t>
            </a:r>
            <a:r>
              <a:rPr lang="pl-PL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=&gt;   10</a:t>
            </a:r>
            <a:r>
              <a:rPr lang="pl-PL" sz="3600" baseline="30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 </a:t>
            </a:r>
            <a:r>
              <a:rPr lang="en-US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pl-PL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pl-PL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>
                <a:solidFill>
                  <a:srgbClr val="6600FF"/>
                </a:solidFill>
                <a:latin typeface="Arial" pitchFamily="34" charset="0"/>
                <a:cs typeface="Arial" pitchFamily="34" charset="0"/>
              </a:rPr>
              <a:t>Kilo</a:t>
            </a:r>
            <a:r>
              <a:rPr lang="en-US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pl-PL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„</a:t>
            </a:r>
            <a:r>
              <a:rPr lang="en-US" sz="3600" b="1" dirty="0">
                <a:solidFill>
                  <a:srgbClr val="6600FF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pl-PL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pPr marL="0" indent="0">
              <a:buNone/>
            </a:pPr>
            <a:r>
              <a:rPr lang="pl-PL" sz="4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4400" b="1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lang="en-US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pl-PL" sz="2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048</a:t>
            </a:r>
            <a:r>
              <a:rPr lang="pl-PL" sz="2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576</a:t>
            </a:r>
            <a:r>
              <a:rPr lang="pl-PL" sz="2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=&gt; </a:t>
            </a:r>
            <a:r>
              <a:rPr lang="pl-PL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pl-PL" sz="3600" baseline="30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6 </a:t>
            </a:r>
            <a:r>
              <a:rPr lang="en-US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pl-PL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is </a:t>
            </a:r>
            <a:r>
              <a:rPr lang="en-US" sz="3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Mega</a:t>
            </a:r>
            <a:r>
              <a:rPr lang="en-US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pl-PL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„</a:t>
            </a:r>
            <a:r>
              <a:rPr lang="en-US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pl-PL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4400" b="1" baseline="30000" dirty="0">
                <a:solidFill>
                  <a:srgbClr val="336600"/>
                </a:solidFill>
                <a:latin typeface="Arial" pitchFamily="34" charset="0"/>
                <a:cs typeface="Arial" pitchFamily="34" charset="0"/>
              </a:rPr>
              <a:t>30</a:t>
            </a:r>
            <a:r>
              <a:rPr lang="en-US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1073741824</a:t>
            </a:r>
            <a:r>
              <a:rPr lang="pl-P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=&gt;</a:t>
            </a:r>
            <a:r>
              <a:rPr lang="pl-PL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pl-PL" sz="3600" baseline="30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9 </a:t>
            </a:r>
            <a:r>
              <a:rPr lang="en-US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pl-PL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is </a:t>
            </a:r>
            <a:r>
              <a:rPr lang="en-US" sz="3600" dirty="0">
                <a:solidFill>
                  <a:srgbClr val="336600"/>
                </a:solidFill>
                <a:latin typeface="Arial" pitchFamily="34" charset="0"/>
                <a:cs typeface="Arial" pitchFamily="34" charset="0"/>
              </a:rPr>
              <a:t>Giga</a:t>
            </a:r>
            <a:r>
              <a:rPr lang="en-US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pl-PL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„</a:t>
            </a:r>
            <a:r>
              <a:rPr lang="en-US" sz="3600" b="1" dirty="0">
                <a:solidFill>
                  <a:srgbClr val="336600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pl-PL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4400" b="1" baseline="30000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40</a:t>
            </a:r>
            <a:r>
              <a:rPr lang="en-US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109951162</a:t>
            </a:r>
            <a:r>
              <a:rPr lang="pl-P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7776</a:t>
            </a:r>
            <a:r>
              <a:rPr lang="pl-PL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=&gt;</a:t>
            </a:r>
            <a:r>
              <a:rPr lang="pl-PL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pl-PL" sz="3600" baseline="30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US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is </a:t>
            </a:r>
            <a:r>
              <a:rPr lang="en-US" sz="3600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Tera</a:t>
            </a:r>
            <a:r>
              <a:rPr lang="en-US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pl-PL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„</a:t>
            </a:r>
            <a:r>
              <a:rPr lang="en-US" sz="36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pl-PL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pPr marL="0" indent="0">
              <a:buNone/>
            </a:pPr>
            <a:r>
              <a:rPr lang="pl-PL" sz="4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pl-PL" sz="4400" b="1" baseline="30000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4400" b="1" baseline="30000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l-PL" sz="1800" dirty="0"/>
              <a:t>1125899906842624 </a:t>
            </a:r>
            <a:r>
              <a:rPr lang="pl-P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=&gt;  </a:t>
            </a:r>
            <a:r>
              <a:rPr lang="pl-PL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pl-PL" sz="3600" baseline="30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15</a:t>
            </a:r>
            <a:r>
              <a:rPr lang="en-US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is </a:t>
            </a:r>
            <a:r>
              <a:rPr lang="pl-PL" sz="3600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3600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pl-PL" sz="3600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3600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pl-PL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„</a:t>
            </a:r>
            <a:r>
              <a:rPr lang="pl-PL" sz="3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pl-PL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”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l-PL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l-PL" dirty="0"/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477853" y="2462371"/>
            <a:ext cx="7690790" cy="2989263"/>
            <a:chOff x="280" y="1133"/>
            <a:chExt cx="4706" cy="1883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860" y="1133"/>
              <a:ext cx="354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buClr>
                  <a:schemeClr val="hlink"/>
                </a:buClr>
              </a:pPr>
              <a:endParaRPr lang="en-US" sz="3200" baseline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80" y="1467"/>
              <a:ext cx="470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buClr>
                  <a:schemeClr val="hlink"/>
                </a:buClr>
              </a:pPr>
              <a:endParaRPr lang="en-US" sz="3200" baseline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871" y="2085"/>
              <a:ext cx="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buClr>
                  <a:schemeClr val="hlink"/>
                </a:buClr>
              </a:pPr>
              <a:endParaRPr lang="en-US" sz="3200" baseline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801" y="2706"/>
              <a:ext cx="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buClr>
                  <a:schemeClr val="hlink"/>
                </a:buClr>
              </a:pPr>
              <a:endParaRPr lang="en-US" sz="3200" baseline="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4398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>
                <a:lumMod val="76000"/>
                <a:lumOff val="24000"/>
                <a:alpha val="71000"/>
              </a:srgbClr>
            </a:gs>
            <a:gs pos="100000">
              <a:schemeClr val="tx1">
                <a:lumMod val="95000"/>
                <a:lumOff val="5000"/>
              </a:schemeClr>
            </a:gs>
            <a:gs pos="51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A359FA41-2FF8-4142-A3BF-40340A307E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595"/>
          <a:stretch/>
        </p:blipFill>
        <p:spPr>
          <a:xfrm>
            <a:off x="575556" y="404664"/>
            <a:ext cx="7992888" cy="5141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0129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8000">
              <a:srgbClr val="0070C0"/>
            </a:gs>
            <a:gs pos="75000">
              <a:srgbClr val="6179A7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20" y="980728"/>
            <a:ext cx="8229600" cy="187220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l-PL" sz="7200" dirty="0">
                <a:solidFill>
                  <a:schemeClr val="bg1"/>
                </a:solidFill>
              </a:rPr>
              <a:t>CODING SYSTEMS</a:t>
            </a:r>
            <a:endParaRPr lang="pl-PL" sz="8000" dirty="0">
              <a:solidFill>
                <a:srgbClr val="FFFF00"/>
              </a:solidFill>
            </a:endParaRP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476931" y="3501008"/>
            <a:ext cx="8229600" cy="158417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pl-PL" sz="4000" dirty="0">
                <a:solidFill>
                  <a:schemeClr val="bg1">
                    <a:lumMod val="95000"/>
                  </a:schemeClr>
                </a:solidFill>
              </a:rPr>
              <a:t>ASCII </a:t>
            </a:r>
            <a:r>
              <a:rPr lang="pl-PL" sz="4000" dirty="0" err="1">
                <a:solidFill>
                  <a:schemeClr val="bg1">
                    <a:lumMod val="95000"/>
                  </a:schemeClr>
                </a:solidFill>
              </a:rPr>
              <a:t>code</a:t>
            </a:r>
            <a:endParaRPr lang="pl-PL" sz="40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pl-PL" sz="4000" dirty="0">
                <a:solidFill>
                  <a:schemeClr val="bg1">
                    <a:lumMod val="95000"/>
                  </a:schemeClr>
                </a:solidFill>
              </a:rPr>
              <a:t>ISO 8859</a:t>
            </a:r>
          </a:p>
        </p:txBody>
      </p:sp>
    </p:spTree>
    <p:extLst>
      <p:ext uri="{BB962C8B-B14F-4D97-AF65-F5344CB8AC3E}">
        <p14:creationId xmlns:p14="http://schemas.microsoft.com/office/powerpoint/2010/main" val="1304055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dirty="0">
                <a:solidFill>
                  <a:schemeClr val="bg1"/>
                </a:solidFill>
              </a:rPr>
              <a:t>CODING SYSTEMS - </a:t>
            </a:r>
            <a:r>
              <a:rPr lang="pl-PL" sz="5400" dirty="0">
                <a:solidFill>
                  <a:srgbClr val="FFFF00"/>
                </a:solidFill>
              </a:rPr>
              <a:t>ASCII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discussion so far has revolved around the representation of number</a:t>
            </a:r>
            <a:r>
              <a:rPr lang="pl-PL" sz="2000" dirty="0"/>
              <a:t> </a:t>
            </a:r>
            <a:r>
              <a:rPr lang="en-US" sz="2000" dirty="0"/>
              <a:t>systems. Since all information in the computer must be represented by </a:t>
            </a:r>
            <a:r>
              <a:rPr lang="pl-PL" sz="2000" dirty="0"/>
              <a:t>0</a:t>
            </a:r>
            <a:r>
              <a:rPr lang="en-US" sz="2000" dirty="0"/>
              <a:t>s and </a:t>
            </a:r>
            <a:r>
              <a:rPr lang="pl-PL" sz="2000" dirty="0"/>
              <a:t>1</a:t>
            </a:r>
            <a:r>
              <a:rPr lang="en-US" sz="2000" dirty="0"/>
              <a:t>s,</a:t>
            </a:r>
            <a:r>
              <a:rPr lang="pl-PL" sz="2000" dirty="0"/>
              <a:t> </a:t>
            </a:r>
            <a:r>
              <a:rPr lang="en-US" sz="2000" dirty="0"/>
              <a:t>binary patterns must be assigned to letters </a:t>
            </a:r>
            <a:r>
              <a:rPr lang="pl-PL" sz="2000" dirty="0"/>
              <a:t> </a:t>
            </a:r>
            <a:r>
              <a:rPr lang="en-US" sz="2000" dirty="0"/>
              <a:t>and other characters.</a:t>
            </a:r>
            <a:endParaRPr lang="pl-PL" sz="2000" dirty="0"/>
          </a:p>
          <a:p>
            <a:pPr marL="0" indent="0">
              <a:buNone/>
            </a:pPr>
            <a:r>
              <a:rPr lang="en-US" sz="2000" dirty="0"/>
              <a:t> In the 1960s a</a:t>
            </a:r>
            <a:r>
              <a:rPr lang="pl-PL" sz="2000" dirty="0"/>
              <a:t> </a:t>
            </a:r>
            <a:r>
              <a:rPr lang="en-US" sz="2000" dirty="0"/>
              <a:t>standard representation called </a:t>
            </a:r>
            <a:r>
              <a:rPr lang="en-US" sz="2000" i="1" dirty="0"/>
              <a:t>ASCII </a:t>
            </a:r>
            <a:r>
              <a:rPr lang="pl-PL" sz="2000" i="1" dirty="0"/>
              <a:t> </a:t>
            </a:r>
            <a:r>
              <a:rPr lang="en-US" sz="2000" dirty="0"/>
              <a:t>was established. </a:t>
            </a:r>
            <a:endParaRPr lang="pl-PL" sz="2000" dirty="0"/>
          </a:p>
          <a:p>
            <a:pPr marL="0" indent="0">
              <a:buNone/>
            </a:pPr>
            <a:r>
              <a:rPr lang="en-US" sz="2400" b="1" dirty="0"/>
              <a:t>The ASCII </a:t>
            </a:r>
            <a:r>
              <a:rPr lang="pl-PL" sz="2400" b="1" dirty="0"/>
              <a:t> </a:t>
            </a:r>
            <a:r>
              <a:rPr lang="en-US" sz="2400" b="1" dirty="0"/>
              <a:t>code assigns binary</a:t>
            </a:r>
            <a:r>
              <a:rPr lang="pl-PL" sz="2400" b="1" dirty="0"/>
              <a:t> </a:t>
            </a:r>
            <a:r>
              <a:rPr lang="en-US" sz="2400" b="1" dirty="0"/>
              <a:t>patterns for numbers 0 to 9, all the letters of the English alphabet, both uppercase</a:t>
            </a:r>
            <a:r>
              <a:rPr lang="pl-PL" sz="2400" b="1" dirty="0"/>
              <a:t> </a:t>
            </a:r>
            <a:r>
              <a:rPr lang="en-US" sz="2400" b="1" dirty="0"/>
              <a:t>(capital) and lowercase, and many control codes and punctuation marks. </a:t>
            </a:r>
            <a:endParaRPr lang="pl-PL" sz="2400" b="1" dirty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en-US" sz="2000" dirty="0"/>
              <a:t>The great</a:t>
            </a:r>
            <a:r>
              <a:rPr lang="pl-PL" sz="2000" dirty="0"/>
              <a:t>  </a:t>
            </a:r>
            <a:r>
              <a:rPr lang="en-US" sz="2000" dirty="0"/>
              <a:t>advantage of this system is that it is used by most computers, so that information</a:t>
            </a:r>
            <a:r>
              <a:rPr lang="pl-PL" sz="2000" dirty="0"/>
              <a:t> </a:t>
            </a:r>
            <a:r>
              <a:rPr lang="en-US" sz="2000" dirty="0"/>
              <a:t>can be shared among computers. </a:t>
            </a:r>
            <a:r>
              <a:rPr lang="en-US" sz="2400" dirty="0">
                <a:solidFill>
                  <a:srgbClr val="FF0000"/>
                </a:solidFill>
              </a:rPr>
              <a:t>The ASCII system uses a total of</a:t>
            </a:r>
            <a:r>
              <a:rPr lang="pl-PL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7 bits </a:t>
            </a:r>
            <a:r>
              <a:rPr lang="en-US" sz="2400" dirty="0">
                <a:solidFill>
                  <a:srgbClr val="FF0000"/>
                </a:solidFill>
              </a:rPr>
              <a:t>to represent</a:t>
            </a:r>
            <a:r>
              <a:rPr lang="pl-PL" sz="2400" dirty="0">
                <a:solidFill>
                  <a:srgbClr val="FF0000"/>
                </a:solidFill>
              </a:rPr>
              <a:t>  </a:t>
            </a:r>
            <a:r>
              <a:rPr lang="en-US" sz="2400" dirty="0">
                <a:solidFill>
                  <a:srgbClr val="FF0000"/>
                </a:solidFill>
              </a:rPr>
              <a:t>each code</a:t>
            </a:r>
            <a:r>
              <a:rPr lang="en-US" sz="2000" dirty="0"/>
              <a:t>. For example, 1000001 is assigned to the uppercase letter "A" and 110</a:t>
            </a:r>
            <a:r>
              <a:rPr lang="pl-PL" sz="2000" dirty="0"/>
              <a:t> </a:t>
            </a:r>
            <a:r>
              <a:rPr lang="en-US" sz="2000" dirty="0"/>
              <a:t>0001 is for the lowercase "a".</a:t>
            </a:r>
            <a:endParaRPr lang="pl-PL" sz="2000" dirty="0"/>
          </a:p>
        </p:txBody>
      </p:sp>
      <p:sp>
        <p:nvSpPr>
          <p:cNvPr id="4" name="Rectangle 3"/>
          <p:cNvSpPr/>
          <p:nvPr/>
        </p:nvSpPr>
        <p:spPr>
          <a:xfrm>
            <a:off x="1835696" y="6211669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ASCII </a:t>
            </a:r>
            <a:r>
              <a:rPr lang="pl-PL" b="1" dirty="0">
                <a:solidFill>
                  <a:schemeClr val="bg1"/>
                </a:solidFill>
              </a:rPr>
              <a:t> -  </a:t>
            </a:r>
            <a:r>
              <a:rPr lang="en-US" dirty="0">
                <a:solidFill>
                  <a:schemeClr val="bg1"/>
                </a:solidFill>
              </a:rPr>
              <a:t>American Standard Code for Information</a:t>
            </a:r>
            <a:r>
              <a:rPr lang="pl-PL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Interchange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248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l-PL" sz="6000" dirty="0">
                <a:solidFill>
                  <a:srgbClr val="FFFF00"/>
                </a:solidFill>
              </a:rPr>
              <a:t>Kod  ASCII    </a:t>
            </a:r>
            <a:r>
              <a:rPr lang="pl-PL" sz="4800" dirty="0">
                <a:solidFill>
                  <a:srgbClr val="FF0000"/>
                </a:solidFill>
              </a:rPr>
              <a:t>(</a:t>
            </a:r>
            <a:r>
              <a:rPr lang="en-US" sz="4800" dirty="0">
                <a:solidFill>
                  <a:srgbClr val="FF0000"/>
                </a:solidFill>
              </a:rPr>
              <a:t>7-bitowy</a:t>
            </a:r>
            <a:r>
              <a:rPr lang="pl-PL" sz="48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352928" cy="4896544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sz="5800" dirty="0">
                <a:solidFill>
                  <a:srgbClr val="FF0000"/>
                </a:solidFill>
              </a:rPr>
              <a:t> </a:t>
            </a:r>
            <a:r>
              <a:rPr lang="en-US" sz="5800" dirty="0">
                <a:solidFill>
                  <a:srgbClr val="FF0000"/>
                </a:solidFill>
              </a:rPr>
              <a:t>A</a:t>
            </a:r>
            <a:r>
              <a:rPr lang="en-US" sz="4400" dirty="0"/>
              <a:t>merican </a:t>
            </a:r>
            <a:r>
              <a:rPr lang="en-US" sz="5800" dirty="0">
                <a:solidFill>
                  <a:srgbClr val="FF0000"/>
                </a:solidFill>
              </a:rPr>
              <a:t>S</a:t>
            </a:r>
            <a:r>
              <a:rPr lang="en-US" sz="4400" dirty="0"/>
              <a:t>tandard </a:t>
            </a:r>
            <a:r>
              <a:rPr lang="en-US" sz="5800" dirty="0">
                <a:solidFill>
                  <a:srgbClr val="FF0000"/>
                </a:solidFill>
              </a:rPr>
              <a:t>C</a:t>
            </a:r>
            <a:r>
              <a:rPr lang="en-US" sz="4400" dirty="0"/>
              <a:t>ode for </a:t>
            </a:r>
            <a:r>
              <a:rPr lang="en-US" sz="5800" dirty="0">
                <a:solidFill>
                  <a:srgbClr val="FF0000"/>
                </a:solidFill>
              </a:rPr>
              <a:t>I</a:t>
            </a:r>
            <a:r>
              <a:rPr lang="en-US" sz="4400" dirty="0"/>
              <a:t>nformation </a:t>
            </a:r>
            <a:r>
              <a:rPr lang="en-US" sz="5800" dirty="0">
                <a:solidFill>
                  <a:srgbClr val="FF0000"/>
                </a:solidFill>
              </a:rPr>
              <a:t>I</a:t>
            </a:r>
            <a:r>
              <a:rPr lang="en-US" sz="4400" dirty="0"/>
              <a:t>nterchange</a:t>
            </a:r>
            <a:endParaRPr lang="pl-PL" sz="4400" dirty="0"/>
          </a:p>
          <a:p>
            <a:pPr marL="0" indent="0">
              <a:buNone/>
            </a:pPr>
            <a:r>
              <a:rPr lang="pl-PL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7-bitowy</a:t>
            </a:r>
            <a:r>
              <a:rPr lang="pl-PL" dirty="0"/>
              <a:t> kod przyporządkowujący liczby z zakresu 0-127 literom (alfabetu angielskiego), cyfrom, znakom przestankowym i innym symbolom oraz poleceniom sterującym.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Litery, cyfry oraz inne znaki drukowane tworzą </a:t>
            </a:r>
            <a:r>
              <a:rPr lang="pl-PL" b="1" dirty="0">
                <a:solidFill>
                  <a:srgbClr val="FFFF00"/>
                </a:solidFill>
              </a:rPr>
              <a:t>zbiór znaków</a:t>
            </a:r>
            <a:r>
              <a:rPr lang="pl-PL" dirty="0">
                <a:solidFill>
                  <a:srgbClr val="FFFF00"/>
                </a:solidFill>
              </a:rPr>
              <a:t> </a:t>
            </a:r>
            <a:r>
              <a:rPr lang="pl-PL" dirty="0"/>
              <a:t>ASCII.</a:t>
            </a:r>
          </a:p>
          <a:p>
            <a:pPr marL="0" indent="0">
              <a:buNone/>
            </a:pPr>
            <a:r>
              <a:rPr lang="pl-PL" dirty="0"/>
              <a:t>Jest to 95 znaków o kodach 32-126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Pozostałe 33 kody  (0-31 i 127) to tzw. </a:t>
            </a:r>
            <a:r>
              <a:rPr lang="pl-PL" b="1" dirty="0">
                <a:solidFill>
                  <a:srgbClr val="FFFF00"/>
                </a:solidFill>
              </a:rPr>
              <a:t>kody sterujące</a:t>
            </a:r>
            <a:r>
              <a:rPr lang="pl-PL" dirty="0">
                <a:solidFill>
                  <a:srgbClr val="FFFF00"/>
                </a:solidFill>
              </a:rPr>
              <a:t> </a:t>
            </a:r>
            <a:r>
              <a:rPr lang="pl-PL" dirty="0"/>
              <a:t>służące do sterowania urządzeniem odbierającym komunikat, np. drukarką czy terminalem</a:t>
            </a:r>
          </a:p>
          <a:p>
            <a:endParaRPr lang="pl-PL" dirty="0"/>
          </a:p>
          <a:p>
            <a:r>
              <a:rPr lang="pl-PL" b="1" dirty="0"/>
              <a:t>Ponieważ kod ASCII jest 7-bitowy</a:t>
            </a:r>
            <a:r>
              <a:rPr lang="pl-PL" dirty="0"/>
              <a:t>, a większość komputerów operuje na 8-bitowych bajtach, dodatkowy bit można wykorzystać na powiększenie zbioru kodowanych znaków. Powstało wiele różnych </a:t>
            </a:r>
            <a:r>
              <a:rPr lang="pl-PL" b="1" dirty="0"/>
              <a:t>rozszerzeń ASCII </a:t>
            </a:r>
            <a:r>
              <a:rPr lang="pl-PL" dirty="0"/>
              <a:t>wykorzystujących ósmy bit nazywanych </a:t>
            </a:r>
            <a:r>
              <a:rPr lang="pl-PL" b="1" dirty="0">
                <a:solidFill>
                  <a:srgbClr val="FFFF00"/>
                </a:solidFill>
              </a:rPr>
              <a:t>stronami kodowymi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0980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l-PL" sz="6000" b="1" dirty="0">
                <a:solidFill>
                  <a:srgbClr val="FFFF00"/>
                </a:solidFill>
              </a:rPr>
              <a:t>Kod  ASCII    </a:t>
            </a:r>
            <a:r>
              <a:rPr lang="pl-PL" sz="4800" dirty="0">
                <a:solidFill>
                  <a:srgbClr val="FF0000"/>
                </a:solidFill>
              </a:rPr>
              <a:t>(</a:t>
            </a:r>
            <a:r>
              <a:rPr lang="en-US" sz="4800" dirty="0">
                <a:solidFill>
                  <a:srgbClr val="FF0000"/>
                </a:solidFill>
              </a:rPr>
              <a:t>7-bitowy</a:t>
            </a:r>
            <a:r>
              <a:rPr lang="pl-PL" sz="48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352928" cy="4896544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5800" b="1" dirty="0">
                <a:solidFill>
                  <a:srgbClr val="FF0000"/>
                </a:solidFill>
              </a:rPr>
              <a:t>A</a:t>
            </a:r>
            <a:r>
              <a:rPr lang="en-US" sz="4400" b="1" dirty="0"/>
              <a:t>merican </a:t>
            </a:r>
            <a:r>
              <a:rPr lang="en-US" sz="5800" b="1" dirty="0">
                <a:solidFill>
                  <a:srgbClr val="FF0000"/>
                </a:solidFill>
              </a:rPr>
              <a:t>S</a:t>
            </a:r>
            <a:r>
              <a:rPr lang="en-US" sz="4400" b="1" dirty="0"/>
              <a:t>tandard </a:t>
            </a:r>
            <a:r>
              <a:rPr lang="en-US" sz="5800" b="1" dirty="0">
                <a:solidFill>
                  <a:srgbClr val="FF0000"/>
                </a:solidFill>
              </a:rPr>
              <a:t>C</a:t>
            </a:r>
            <a:r>
              <a:rPr lang="en-US" sz="4400" b="1" dirty="0"/>
              <a:t>ode for </a:t>
            </a:r>
            <a:r>
              <a:rPr lang="en-US" sz="5800" b="1" dirty="0">
                <a:solidFill>
                  <a:srgbClr val="FF0000"/>
                </a:solidFill>
              </a:rPr>
              <a:t>I</a:t>
            </a:r>
            <a:r>
              <a:rPr lang="en-US" sz="4400" b="1" dirty="0"/>
              <a:t>nformation </a:t>
            </a:r>
            <a:r>
              <a:rPr lang="en-US" sz="5800" b="1" dirty="0">
                <a:solidFill>
                  <a:srgbClr val="FF0000"/>
                </a:solidFill>
              </a:rPr>
              <a:t>I</a:t>
            </a:r>
            <a:r>
              <a:rPr lang="en-US" sz="4400" b="1" dirty="0"/>
              <a:t>nterchange</a:t>
            </a:r>
            <a:endParaRPr lang="pl-PL" sz="4400" b="1" dirty="0"/>
          </a:p>
          <a:p>
            <a:pPr marL="0" indent="0">
              <a:buNone/>
            </a:pPr>
            <a:r>
              <a:rPr lang="pl-PL" dirty="0"/>
              <a:t> </a:t>
            </a:r>
            <a:r>
              <a:rPr lang="en-US" dirty="0">
                <a:solidFill>
                  <a:srgbClr val="FFFF00"/>
                </a:solidFill>
              </a:rPr>
              <a:t>7-bitowy</a:t>
            </a:r>
            <a:r>
              <a:rPr lang="pl-PL" dirty="0"/>
              <a:t> kod przyporządkowujący liczby z zakresu 0-127 literom (alfabetu angielskiego), cyfrom, znakom przestankowym i innym symbolom oraz poleceniom sterującym.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Litery, cyfry oraz inne znaki drukowane tworzą </a:t>
            </a:r>
            <a:r>
              <a:rPr lang="pl-PL" b="1" dirty="0">
                <a:solidFill>
                  <a:srgbClr val="FFFF00"/>
                </a:solidFill>
              </a:rPr>
              <a:t>zbiór znaków</a:t>
            </a:r>
            <a:r>
              <a:rPr lang="pl-PL" dirty="0">
                <a:solidFill>
                  <a:srgbClr val="FFFF00"/>
                </a:solidFill>
              </a:rPr>
              <a:t> </a:t>
            </a:r>
            <a:r>
              <a:rPr lang="pl-PL" dirty="0"/>
              <a:t>ASCII.</a:t>
            </a:r>
          </a:p>
          <a:p>
            <a:pPr marL="0" indent="0">
              <a:buNone/>
            </a:pPr>
            <a:r>
              <a:rPr lang="pl-PL" dirty="0"/>
              <a:t>Jest to 95 znaków o kodach 32-126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Pozostałe 33 kody  (0-31 i 127) to tzw. </a:t>
            </a:r>
            <a:r>
              <a:rPr lang="pl-PL" b="1" dirty="0">
                <a:solidFill>
                  <a:srgbClr val="FFFF00"/>
                </a:solidFill>
              </a:rPr>
              <a:t>kody sterujące</a:t>
            </a:r>
            <a:r>
              <a:rPr lang="pl-PL" dirty="0">
                <a:solidFill>
                  <a:srgbClr val="FFFF00"/>
                </a:solidFill>
              </a:rPr>
              <a:t> </a:t>
            </a:r>
            <a:r>
              <a:rPr lang="pl-PL" dirty="0"/>
              <a:t>służące do sterowania urządzeniem odbierającym komunikat, np. drukarką czy terminalem</a:t>
            </a:r>
          </a:p>
          <a:p>
            <a:endParaRPr lang="pl-PL" dirty="0"/>
          </a:p>
          <a:p>
            <a:r>
              <a:rPr lang="pl-PL" b="1" dirty="0"/>
              <a:t>Ponieważ kod ASCII jest 7-bitowy</a:t>
            </a:r>
            <a:r>
              <a:rPr lang="pl-PL" dirty="0"/>
              <a:t>, a większość komputerów operuje na 8-bitowych bajtach, dodatkowy bit można wykorzystać na powiększenie zbioru kodowanych znaków. Powstało wiele różnych </a:t>
            </a:r>
            <a:r>
              <a:rPr lang="pl-PL" b="1" dirty="0"/>
              <a:t>rozszerzeń ASCII </a:t>
            </a:r>
            <a:r>
              <a:rPr lang="pl-PL" dirty="0"/>
              <a:t>wykorzystujących ósmy bit nazywanych </a:t>
            </a:r>
            <a:r>
              <a:rPr lang="pl-PL" b="1" dirty="0">
                <a:solidFill>
                  <a:srgbClr val="FFFF00"/>
                </a:solidFill>
              </a:rPr>
              <a:t>stronami kodowymi</a:t>
            </a:r>
          </a:p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1" y="260649"/>
            <a:ext cx="8912617" cy="642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0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04664"/>
            <a:ext cx="8352928" cy="590465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To understand the software </a:t>
            </a:r>
            <a:r>
              <a:rPr lang="pl-PL" sz="3600" dirty="0"/>
              <a:t>&amp;</a:t>
            </a:r>
            <a:r>
              <a:rPr lang="en-US" sz="3600" dirty="0"/>
              <a:t> hardware of the computer, one must first</a:t>
            </a:r>
            <a:r>
              <a:rPr lang="pl-PL" sz="3600" dirty="0"/>
              <a:t> </a:t>
            </a:r>
            <a:r>
              <a:rPr lang="en-US" sz="3600" dirty="0"/>
              <a:t>master some</a:t>
            </a:r>
            <a:r>
              <a:rPr lang="en-US" dirty="0"/>
              <a:t> </a:t>
            </a:r>
            <a:r>
              <a:rPr lang="en-US" sz="3600" dirty="0">
                <a:solidFill>
                  <a:srgbClr val="FFFF00"/>
                </a:solidFill>
              </a:rPr>
              <a:t>basic concepts underlying computer design. </a:t>
            </a:r>
            <a:endParaRPr lang="pl-PL" sz="36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pl-PL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512" y="2420888"/>
            <a:ext cx="5332976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791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l-PL" sz="6000" dirty="0"/>
              <a:t>Kod ISO 8859</a:t>
            </a:r>
            <a:r>
              <a:rPr lang="pl-PL" sz="6000" b="1" dirty="0">
                <a:solidFill>
                  <a:srgbClr val="FFFF00"/>
                </a:solidFill>
              </a:rPr>
              <a:t>    </a:t>
            </a:r>
            <a:r>
              <a:rPr lang="pl-PL" sz="4800" dirty="0">
                <a:solidFill>
                  <a:srgbClr val="FF0000"/>
                </a:solidFill>
              </a:rPr>
              <a:t>(8</a:t>
            </a:r>
            <a:r>
              <a:rPr lang="en-US" sz="4800" dirty="0">
                <a:solidFill>
                  <a:srgbClr val="FF0000"/>
                </a:solidFill>
              </a:rPr>
              <a:t>-</a:t>
            </a:r>
            <a:r>
              <a:rPr lang="en-US" sz="4800" dirty="0" err="1">
                <a:solidFill>
                  <a:srgbClr val="FF0000"/>
                </a:solidFill>
              </a:rPr>
              <a:t>bitowy</a:t>
            </a:r>
            <a:r>
              <a:rPr lang="pl-PL" sz="48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352928" cy="4896544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47500" lnSpcReduction="20000"/>
          </a:bodyPr>
          <a:lstStyle/>
          <a:p>
            <a:r>
              <a:rPr lang="pl-PL" sz="5900" b="1" dirty="0"/>
              <a:t>ISO/IEC 8859  </a:t>
            </a:r>
            <a:r>
              <a:rPr lang="pl-PL" sz="4400" dirty="0"/>
              <a:t>to zestaw standardów służących do kodowania znaków za pomocą 8 bitów</a:t>
            </a:r>
          </a:p>
          <a:p>
            <a:pPr marL="0" indent="0">
              <a:buNone/>
            </a:pPr>
            <a:endParaRPr lang="pl-PL" sz="4400" dirty="0"/>
          </a:p>
          <a:p>
            <a:r>
              <a:rPr lang="pl-PL" sz="4400" dirty="0"/>
              <a:t>Wszystkie zestawy ISO 8859 mają znaki 0-127 takie same jak ASCII, zaś pozycjom 128-159 przypisane są dodatkowe kody sterujące, tzw. C1 </a:t>
            </a:r>
          </a:p>
          <a:p>
            <a:r>
              <a:rPr lang="pl-PL" sz="4400" dirty="0"/>
              <a:t>ISO 8859-1  (Latin-1) - alfabet łaciński dla Europy zachodniej</a:t>
            </a:r>
          </a:p>
          <a:p>
            <a:r>
              <a:rPr lang="pl-PL" sz="5100" b="1" dirty="0">
                <a:solidFill>
                  <a:srgbClr val="FFFF00"/>
                </a:solidFill>
              </a:rPr>
              <a:t>ISO 8859-2 (Latin-2) </a:t>
            </a:r>
            <a:r>
              <a:rPr lang="pl-PL" sz="5100" dirty="0">
                <a:solidFill>
                  <a:srgbClr val="FFFF00"/>
                </a:solidFill>
              </a:rPr>
              <a:t>- łaciński dla Europy środkowej i wschodniej, również odpowiednia Polska Norma</a:t>
            </a:r>
          </a:p>
          <a:p>
            <a:r>
              <a:rPr lang="pl-PL" sz="4400" dirty="0"/>
              <a:t> ISO 8859-3 (Latin-3) - łaciński dla Europy południowej</a:t>
            </a:r>
          </a:p>
          <a:p>
            <a:r>
              <a:rPr lang="pl-PL" sz="4400" dirty="0"/>
              <a:t> ISO 8859-4 (Latin-4) - łaciński dla Europy północnej</a:t>
            </a:r>
          </a:p>
          <a:p>
            <a:r>
              <a:rPr lang="pl-PL" sz="4400" dirty="0"/>
              <a:t> ISO 8859-5 (Cyrillic) - dla cyrylicy</a:t>
            </a:r>
          </a:p>
          <a:p>
            <a:r>
              <a:rPr lang="pl-PL" sz="4400" dirty="0"/>
              <a:t> ISO 8859-6 (Arabic) - dla alfabetu arabskiego</a:t>
            </a:r>
          </a:p>
          <a:p>
            <a:r>
              <a:rPr lang="pl-PL" sz="4400" dirty="0"/>
              <a:t> ISO 8859-7 (Greek) - dla alfabetu greckiego</a:t>
            </a:r>
          </a:p>
          <a:p>
            <a:r>
              <a:rPr lang="pl-PL" sz="4400" dirty="0"/>
              <a:t> ISO 8859-8 (Hebrew) - dla alfabetu hebrajskiego</a:t>
            </a:r>
          </a:p>
          <a:p>
            <a:endParaRPr lang="pl-PL" sz="4400" dirty="0"/>
          </a:p>
        </p:txBody>
      </p:sp>
    </p:spTree>
    <p:extLst>
      <p:ext uri="{BB962C8B-B14F-4D97-AF65-F5344CB8AC3E}">
        <p14:creationId xmlns:p14="http://schemas.microsoft.com/office/powerpoint/2010/main" val="924242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854968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pl-PL" sz="6000" dirty="0"/>
              <a:t>Polskie litery</a:t>
            </a:r>
            <a:r>
              <a:rPr lang="pl-PL" sz="4800" dirty="0">
                <a:solidFill>
                  <a:srgbClr val="FF0000"/>
                </a:solidFill>
              </a:rPr>
              <a:t>  </a:t>
            </a:r>
            <a:r>
              <a:rPr lang="pl-PL" sz="4000" dirty="0">
                <a:solidFill>
                  <a:schemeClr val="bg1">
                    <a:lumMod val="85000"/>
                  </a:schemeClr>
                </a:solidFill>
              </a:rPr>
              <a:t>(20 „standardów”)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20550"/>
            <a:ext cx="7704856" cy="524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48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/>
          </a:bodyPr>
          <a:lstStyle/>
          <a:p>
            <a:r>
              <a:rPr lang="pl-PL" sz="5400" dirty="0">
                <a:solidFill>
                  <a:srgbClr val="FFFF00"/>
                </a:solidFill>
              </a:rPr>
              <a:t>Review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95195"/>
            <a:ext cx="8424936" cy="468052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Why do computers use the binary number system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en-US" dirty="0"/>
              <a:t> </a:t>
            </a:r>
            <a:r>
              <a:rPr lang="pl-PL" dirty="0"/>
              <a:t> </a:t>
            </a:r>
            <a:r>
              <a:rPr lang="en-US" dirty="0"/>
              <a:t>instead of</a:t>
            </a:r>
            <a:r>
              <a:rPr lang="pl-PL" dirty="0"/>
              <a:t> </a:t>
            </a:r>
            <a:r>
              <a:rPr lang="en-US" dirty="0"/>
              <a:t>the decimal system?</a:t>
            </a:r>
          </a:p>
          <a:p>
            <a:pPr marL="0" indent="0">
              <a:buNone/>
            </a:pPr>
            <a:r>
              <a:rPr lang="en-US" dirty="0"/>
              <a:t>2. Convert </a:t>
            </a:r>
            <a:r>
              <a:rPr lang="pl-PL" dirty="0"/>
              <a:t>  </a:t>
            </a:r>
            <a:r>
              <a:rPr lang="en-US" dirty="0"/>
              <a:t>34</a:t>
            </a:r>
            <a:r>
              <a:rPr lang="en-US" baseline="-25000" dirty="0"/>
              <a:t>10</a:t>
            </a:r>
            <a:r>
              <a:rPr lang="en-US" dirty="0"/>
              <a:t> </a:t>
            </a:r>
            <a:r>
              <a:rPr lang="pl-PL" dirty="0"/>
              <a:t> </a:t>
            </a:r>
            <a:r>
              <a:rPr lang="en-US" dirty="0"/>
              <a:t>to </a:t>
            </a:r>
            <a:r>
              <a:rPr lang="pl-PL" dirty="0"/>
              <a:t> </a:t>
            </a:r>
            <a:r>
              <a:rPr lang="en-US" dirty="0"/>
              <a:t>binary</a:t>
            </a:r>
            <a:r>
              <a:rPr lang="pl-PL" dirty="0"/>
              <a:t> </a:t>
            </a:r>
            <a:r>
              <a:rPr lang="en-US" dirty="0"/>
              <a:t> and </a:t>
            </a:r>
            <a:r>
              <a:rPr lang="pl-PL" dirty="0"/>
              <a:t> </a:t>
            </a:r>
            <a:r>
              <a:rPr lang="en-US" dirty="0"/>
              <a:t>hex.</a:t>
            </a:r>
          </a:p>
          <a:p>
            <a:pPr marL="0" indent="0">
              <a:buNone/>
            </a:pPr>
            <a:r>
              <a:rPr lang="en-US" dirty="0"/>
              <a:t>3. Convert </a:t>
            </a:r>
            <a:r>
              <a:rPr lang="pl-PL" dirty="0"/>
              <a:t> </a:t>
            </a:r>
            <a:r>
              <a:rPr lang="en-US" dirty="0"/>
              <a:t>110101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pl-PL" dirty="0"/>
              <a:t> </a:t>
            </a:r>
            <a:r>
              <a:rPr lang="en-US" dirty="0"/>
              <a:t>to hex and decimal.</a:t>
            </a:r>
          </a:p>
          <a:p>
            <a:pPr marL="0" indent="0">
              <a:buNone/>
            </a:pPr>
            <a:r>
              <a:rPr lang="en-US" dirty="0"/>
              <a:t>4. Perform binary addition: </a:t>
            </a:r>
            <a:r>
              <a:rPr lang="pl-PL" dirty="0"/>
              <a:t> </a:t>
            </a:r>
            <a:r>
              <a:rPr lang="en-US" dirty="0"/>
              <a:t>101100 + 101.</a:t>
            </a:r>
          </a:p>
          <a:p>
            <a:pPr marL="0" indent="0">
              <a:buNone/>
            </a:pPr>
            <a:r>
              <a:rPr lang="en-US" dirty="0"/>
              <a:t>5. Convert </a:t>
            </a:r>
            <a:r>
              <a:rPr lang="pl-PL" dirty="0"/>
              <a:t> </a:t>
            </a:r>
            <a:r>
              <a:rPr lang="en-US" dirty="0"/>
              <a:t>101100</a:t>
            </a:r>
            <a:r>
              <a:rPr lang="en-US" baseline="-25000" dirty="0"/>
              <a:t>2</a:t>
            </a:r>
            <a:r>
              <a:rPr lang="pl-PL" baseline="-25000" dirty="0"/>
              <a:t> </a:t>
            </a:r>
            <a:r>
              <a:rPr lang="en-US" dirty="0"/>
              <a:t> to its 2's complement 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    </a:t>
            </a:r>
            <a:r>
              <a:rPr lang="en-US" dirty="0"/>
              <a:t>representation.</a:t>
            </a:r>
          </a:p>
          <a:p>
            <a:pPr marL="0" indent="0">
              <a:buNone/>
            </a:pPr>
            <a:r>
              <a:rPr lang="pl-PL" dirty="0"/>
              <a:t>6. Add  36BH + F6H.</a:t>
            </a:r>
          </a:p>
          <a:p>
            <a:pPr marL="0" indent="0">
              <a:buNone/>
            </a:pPr>
            <a:r>
              <a:rPr lang="pl-PL" dirty="0"/>
              <a:t>7. Subtract  36BH - F6H.</a:t>
            </a:r>
          </a:p>
          <a:p>
            <a:pPr marL="0" indent="0">
              <a:buNone/>
            </a:pPr>
            <a:r>
              <a:rPr lang="en-US" dirty="0"/>
              <a:t>8. Write "80x86 CPUs" in its ASCII code (in hex form).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76273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pl-PL" b="1" dirty="0">
                <a:solidFill>
                  <a:srgbClr val="FFFF00"/>
                </a:solidFill>
              </a:rPr>
              <a:t>Some  important  terminology</a:t>
            </a:r>
            <a:endParaRPr lang="pl-PL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24482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500" dirty="0"/>
              <a:t>One of the most important features of a computer is how much memory it</a:t>
            </a:r>
            <a:r>
              <a:rPr lang="pl-PL" sz="3500" dirty="0"/>
              <a:t> </a:t>
            </a:r>
            <a:r>
              <a:rPr lang="en-US" sz="3500" dirty="0"/>
              <a:t>has. Next we review terms used to describe amounts of memory.</a:t>
            </a:r>
            <a:endParaRPr lang="pl-PL" sz="3500" dirty="0"/>
          </a:p>
          <a:p>
            <a:pPr marL="0" indent="0">
              <a:buNone/>
            </a:pPr>
            <a:r>
              <a:rPr lang="pl-PL" sz="3500" dirty="0"/>
              <a:t> A</a:t>
            </a:r>
            <a:r>
              <a:rPr lang="en-US" sz="3500" dirty="0"/>
              <a:t> </a:t>
            </a:r>
            <a:r>
              <a:rPr lang="en-US" sz="3500" b="1" dirty="0">
                <a:solidFill>
                  <a:srgbClr val="0070C0"/>
                </a:solidFill>
              </a:rPr>
              <a:t>bit</a:t>
            </a:r>
            <a:r>
              <a:rPr lang="pl-PL" sz="3500" b="1" dirty="0">
                <a:solidFill>
                  <a:srgbClr val="0070C0"/>
                </a:solidFill>
              </a:rPr>
              <a:t>       </a:t>
            </a:r>
            <a:r>
              <a:rPr lang="en-US" sz="3500" i="1" dirty="0"/>
              <a:t> </a:t>
            </a:r>
            <a:r>
              <a:rPr lang="en-US" sz="3500" dirty="0"/>
              <a:t>is a binary digit that can</a:t>
            </a:r>
            <a:r>
              <a:rPr lang="pl-PL" sz="3500" dirty="0"/>
              <a:t> </a:t>
            </a:r>
            <a:r>
              <a:rPr lang="en-US" sz="3500" dirty="0"/>
              <a:t>have the value </a:t>
            </a:r>
            <a:r>
              <a:rPr lang="pl-PL" sz="3500" dirty="0"/>
              <a:t> </a:t>
            </a:r>
            <a:r>
              <a:rPr lang="en-US" sz="3500" dirty="0"/>
              <a:t>0 or </a:t>
            </a:r>
            <a:r>
              <a:rPr lang="pl-PL" sz="3500" dirty="0"/>
              <a:t>1</a:t>
            </a:r>
            <a:r>
              <a:rPr lang="en-US" sz="3500" dirty="0"/>
              <a:t>. </a:t>
            </a:r>
            <a:endParaRPr lang="pl-PL" sz="3500" dirty="0"/>
          </a:p>
          <a:p>
            <a:pPr marL="0" indent="0">
              <a:buNone/>
            </a:pPr>
            <a:r>
              <a:rPr lang="pl-PL" sz="3500" dirty="0"/>
              <a:t> </a:t>
            </a:r>
            <a:r>
              <a:rPr lang="en-US" sz="3500" dirty="0"/>
              <a:t>A </a:t>
            </a:r>
            <a:r>
              <a:rPr lang="en-US" sz="3500" b="1" dirty="0">
                <a:solidFill>
                  <a:srgbClr val="0070C0"/>
                </a:solidFill>
              </a:rPr>
              <a:t>byte</a:t>
            </a:r>
            <a:r>
              <a:rPr lang="en-US" sz="3500" i="1" dirty="0"/>
              <a:t> </a:t>
            </a:r>
            <a:r>
              <a:rPr lang="pl-PL" sz="3500" i="1" dirty="0"/>
              <a:t>    </a:t>
            </a:r>
            <a:r>
              <a:rPr lang="en-US" sz="3500" dirty="0"/>
              <a:t>is defined as 8 bits.</a:t>
            </a:r>
            <a:endParaRPr lang="pl-PL" sz="3500" dirty="0"/>
          </a:p>
          <a:p>
            <a:pPr marL="0" indent="0">
              <a:buNone/>
            </a:pPr>
            <a:r>
              <a:rPr lang="pl-PL" sz="3500" dirty="0"/>
              <a:t> </a:t>
            </a:r>
            <a:r>
              <a:rPr lang="en-US" sz="3500" dirty="0"/>
              <a:t>A </a:t>
            </a:r>
            <a:r>
              <a:rPr lang="en-US" sz="3500" b="1" dirty="0">
                <a:solidFill>
                  <a:srgbClr val="0070C0"/>
                </a:solidFill>
              </a:rPr>
              <a:t>word</a:t>
            </a:r>
            <a:r>
              <a:rPr lang="pl-PL" sz="3500" b="1" dirty="0">
                <a:solidFill>
                  <a:srgbClr val="0070C0"/>
                </a:solidFill>
              </a:rPr>
              <a:t>   </a:t>
            </a:r>
            <a:r>
              <a:rPr lang="en-US" sz="3500" i="1" dirty="0"/>
              <a:t> </a:t>
            </a:r>
            <a:r>
              <a:rPr lang="en-US" sz="3500" dirty="0"/>
              <a:t>is two bytes, or 16 bits. </a:t>
            </a:r>
            <a:endParaRPr lang="pl-PL" sz="3500" dirty="0"/>
          </a:p>
          <a:p>
            <a:pPr marL="0" indent="0">
              <a:buNone/>
            </a:pPr>
            <a:endParaRPr lang="pl-PL" sz="3500" dirty="0"/>
          </a:p>
          <a:p>
            <a:pPr marL="0" indent="0">
              <a:buNone/>
            </a:pPr>
            <a:r>
              <a:rPr lang="en-US" sz="3500" dirty="0"/>
              <a:t>The following display is intended to show the relative</a:t>
            </a:r>
            <a:r>
              <a:rPr lang="pl-PL" sz="3500" dirty="0"/>
              <a:t> </a:t>
            </a:r>
            <a:r>
              <a:rPr lang="en-US" sz="3500" dirty="0"/>
              <a:t>size of these units</a:t>
            </a:r>
            <a:r>
              <a:rPr lang="pl-PL" sz="3500" dirty="0"/>
              <a:t>:</a:t>
            </a:r>
          </a:p>
          <a:p>
            <a:pPr marL="0" indent="0">
              <a:buNone/>
            </a:pPr>
            <a:endParaRPr lang="pl-PL" sz="6000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9592" y="3915556"/>
            <a:ext cx="712879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sz="3600" dirty="0"/>
              <a:t>Bit		 		  	          0</a:t>
            </a:r>
          </a:p>
          <a:p>
            <a:r>
              <a:rPr lang="pl-PL" sz="3600" dirty="0" err="1"/>
              <a:t>Byte</a:t>
            </a:r>
            <a:r>
              <a:rPr lang="pl-PL" sz="3600" dirty="0"/>
              <a:t>				  0000 0000</a:t>
            </a:r>
          </a:p>
          <a:p>
            <a:r>
              <a:rPr lang="pl-PL" sz="3600" dirty="0"/>
              <a:t>Word	0000 0000 0000 0000</a:t>
            </a:r>
          </a:p>
        </p:txBody>
      </p:sp>
    </p:spTree>
    <p:extLst>
      <p:ext uri="{BB962C8B-B14F-4D97-AF65-F5344CB8AC3E}">
        <p14:creationId xmlns:p14="http://schemas.microsoft.com/office/powerpoint/2010/main" val="154662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864096"/>
          </a:xfrm>
        </p:spPr>
        <p:txBody>
          <a:bodyPr/>
          <a:lstStyle/>
          <a:p>
            <a:r>
              <a:rPr lang="pl-PL" dirty="0">
                <a:solidFill>
                  <a:srgbClr val="FFFF00"/>
                </a:solidFill>
              </a:rPr>
              <a:t>Important  terminology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352928" cy="511256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sz="3800" dirty="0">
                <a:solidFill>
                  <a:srgbClr val="0070C0"/>
                </a:solidFill>
              </a:rPr>
              <a:t>kilobyte</a:t>
            </a:r>
            <a:r>
              <a:rPr lang="en-US" sz="3800" i="1" dirty="0"/>
              <a:t> </a:t>
            </a:r>
            <a:r>
              <a:rPr lang="pl-PL" sz="3800" i="1" dirty="0"/>
              <a:t>    </a:t>
            </a:r>
            <a:r>
              <a:rPr lang="en-US" sz="3800" dirty="0"/>
              <a:t>is </a:t>
            </a:r>
            <a:r>
              <a:rPr lang="en-US" sz="3800" b="1" dirty="0"/>
              <a:t>2</a:t>
            </a:r>
            <a:r>
              <a:rPr lang="en-US" sz="3800" b="1" baseline="30000" dirty="0"/>
              <a:t>10</a:t>
            </a:r>
            <a:r>
              <a:rPr lang="en-US" sz="3800" dirty="0"/>
              <a:t> </a:t>
            </a:r>
            <a:r>
              <a:rPr lang="pl-PL" sz="3800" dirty="0"/>
              <a:t> </a:t>
            </a:r>
            <a:r>
              <a:rPr lang="en-US" sz="3800" dirty="0"/>
              <a:t>bytes</a:t>
            </a:r>
            <a:r>
              <a:rPr lang="en-US" dirty="0"/>
              <a:t>, which is 1024 bytes. 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                         </a:t>
            </a:r>
            <a:r>
              <a:rPr lang="en-US" dirty="0"/>
              <a:t>The abbreviation K is often</a:t>
            </a:r>
            <a:r>
              <a:rPr lang="pl-PL" dirty="0"/>
              <a:t> </a:t>
            </a:r>
            <a:r>
              <a:rPr lang="en-US" dirty="0"/>
              <a:t>used. </a:t>
            </a:r>
            <a:endParaRPr lang="pl-PL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sz="3800" dirty="0">
                <a:solidFill>
                  <a:srgbClr val="0070C0"/>
                </a:solidFill>
              </a:rPr>
              <a:t>megabyte</a:t>
            </a:r>
            <a:r>
              <a:rPr lang="pl-PL" sz="3800" b="1" dirty="0">
                <a:solidFill>
                  <a:srgbClr val="0070C0"/>
                </a:solidFill>
              </a:rPr>
              <a:t> </a:t>
            </a:r>
            <a:r>
              <a:rPr lang="en-US" sz="3800" dirty="0"/>
              <a:t>is </a:t>
            </a:r>
            <a:r>
              <a:rPr lang="en-US" sz="3800" b="1" dirty="0"/>
              <a:t>2</a:t>
            </a:r>
            <a:r>
              <a:rPr lang="pl-PL" sz="3800" b="1" baseline="30000" dirty="0"/>
              <a:t>2</a:t>
            </a:r>
            <a:r>
              <a:rPr lang="en-US" sz="3800" b="1" baseline="30000" dirty="0"/>
              <a:t>0</a:t>
            </a:r>
            <a:r>
              <a:rPr lang="en-US" sz="3800" dirty="0"/>
              <a:t> </a:t>
            </a:r>
            <a:r>
              <a:rPr lang="pl-PL" sz="3800" dirty="0"/>
              <a:t>  </a:t>
            </a:r>
            <a:r>
              <a:rPr lang="en-US" sz="3800" dirty="0"/>
              <a:t>bytes</a:t>
            </a:r>
            <a:r>
              <a:rPr lang="en-US" dirty="0"/>
              <a:t>, That is a little over </a:t>
            </a:r>
            <a:r>
              <a:rPr lang="pl-PL" dirty="0"/>
              <a:t>1</a:t>
            </a:r>
            <a:r>
              <a:rPr lang="en-US" dirty="0"/>
              <a:t> million 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                         </a:t>
            </a:r>
            <a:r>
              <a:rPr lang="en-US" dirty="0"/>
              <a:t>bytes; it is exactly</a:t>
            </a:r>
            <a:r>
              <a:rPr lang="pl-PL" dirty="0"/>
              <a:t> </a:t>
            </a:r>
            <a:r>
              <a:rPr lang="en-US" dirty="0"/>
              <a:t>1,048,576. 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A</a:t>
            </a:r>
            <a:r>
              <a:rPr lang="en-US" dirty="0"/>
              <a:t> </a:t>
            </a:r>
            <a:r>
              <a:rPr lang="en-US" sz="3800" dirty="0">
                <a:solidFill>
                  <a:srgbClr val="0070C0"/>
                </a:solidFill>
              </a:rPr>
              <a:t>gigabyte</a:t>
            </a:r>
            <a:r>
              <a:rPr lang="pl-PL" sz="3800" b="1" dirty="0">
                <a:solidFill>
                  <a:srgbClr val="0070C0"/>
                </a:solidFill>
              </a:rPr>
              <a:t>   </a:t>
            </a:r>
            <a:r>
              <a:rPr lang="en-US" sz="3800" b="1" dirty="0"/>
              <a:t> </a:t>
            </a:r>
            <a:r>
              <a:rPr lang="en-US" sz="3800" dirty="0"/>
              <a:t>is </a:t>
            </a:r>
            <a:r>
              <a:rPr lang="en-US" sz="3800" b="1" dirty="0"/>
              <a:t>2</a:t>
            </a:r>
            <a:r>
              <a:rPr lang="pl-PL" sz="3800" b="1" baseline="30000" dirty="0"/>
              <a:t>3</a:t>
            </a:r>
            <a:r>
              <a:rPr lang="en-US" sz="3800" b="1" baseline="30000" dirty="0"/>
              <a:t>0</a:t>
            </a:r>
            <a:r>
              <a:rPr lang="en-US" sz="3800" dirty="0"/>
              <a:t> </a:t>
            </a:r>
            <a:r>
              <a:rPr lang="pl-PL" sz="3800" dirty="0"/>
              <a:t>  </a:t>
            </a:r>
            <a:r>
              <a:rPr lang="en-US" sz="3800" dirty="0"/>
              <a:t>bytes </a:t>
            </a:r>
            <a:r>
              <a:rPr lang="en-US" dirty="0"/>
              <a:t>(over </a:t>
            </a:r>
            <a:r>
              <a:rPr lang="pl-PL" dirty="0"/>
              <a:t>1 </a:t>
            </a:r>
            <a:r>
              <a:rPr lang="en-US" dirty="0"/>
              <a:t>billion), and 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A</a:t>
            </a:r>
            <a:r>
              <a:rPr lang="en-US" dirty="0"/>
              <a:t> </a:t>
            </a:r>
            <a:r>
              <a:rPr lang="en-US" sz="4100" dirty="0">
                <a:solidFill>
                  <a:srgbClr val="0070C0"/>
                </a:solidFill>
              </a:rPr>
              <a:t>terabyte</a:t>
            </a:r>
            <a:r>
              <a:rPr lang="en-US" sz="4100" i="1" dirty="0"/>
              <a:t> </a:t>
            </a:r>
            <a:r>
              <a:rPr lang="pl-PL" sz="4100" i="1" dirty="0"/>
              <a:t> </a:t>
            </a:r>
            <a:r>
              <a:rPr lang="en-US" sz="4100" dirty="0"/>
              <a:t>is </a:t>
            </a:r>
            <a:r>
              <a:rPr lang="en-US" sz="4100" b="1" dirty="0"/>
              <a:t>2</a:t>
            </a:r>
            <a:r>
              <a:rPr lang="pl-PL" sz="4100" b="1" baseline="30000" dirty="0"/>
              <a:t>4</a:t>
            </a:r>
            <a:r>
              <a:rPr lang="en-US" sz="4100" b="1" baseline="30000" dirty="0"/>
              <a:t>0</a:t>
            </a:r>
            <a:r>
              <a:rPr lang="pl-PL" sz="4100" b="1" baseline="30000" dirty="0"/>
              <a:t> </a:t>
            </a:r>
            <a:r>
              <a:rPr lang="en-US" sz="4100" dirty="0"/>
              <a:t> bytes </a:t>
            </a:r>
            <a:r>
              <a:rPr lang="en-US" dirty="0"/>
              <a:t>(over </a:t>
            </a:r>
            <a:r>
              <a:rPr lang="pl-PL" dirty="0"/>
              <a:t>1</a:t>
            </a:r>
            <a:r>
              <a:rPr lang="en-US" dirty="0"/>
              <a:t> trillion). 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/>
              <a:t>As an example of how some</a:t>
            </a:r>
            <a:r>
              <a:rPr lang="pl-PL" dirty="0"/>
              <a:t> </a:t>
            </a:r>
            <a:r>
              <a:rPr lang="en-US" dirty="0"/>
              <a:t>of these terms are used, suppose that a given computer has 16 megabytes of memory.</a:t>
            </a:r>
          </a:p>
          <a:p>
            <a:pPr marL="0" indent="0">
              <a:buNone/>
            </a:pPr>
            <a:r>
              <a:rPr lang="en-US" dirty="0"/>
              <a:t>That would be 16 x </a:t>
            </a:r>
            <a:r>
              <a:rPr lang="en-US" b="1" dirty="0"/>
              <a:t>2</a:t>
            </a:r>
            <a:r>
              <a:rPr lang="pl-PL" b="1" baseline="30000" dirty="0"/>
              <a:t>2</a:t>
            </a:r>
            <a:r>
              <a:rPr lang="en-US" b="1" baseline="30000" dirty="0"/>
              <a:t>0</a:t>
            </a:r>
            <a:r>
              <a:rPr lang="en-US" dirty="0"/>
              <a:t>, which is </a:t>
            </a:r>
            <a:r>
              <a:rPr lang="en-US" b="1" dirty="0"/>
              <a:t>2</a:t>
            </a:r>
            <a:r>
              <a:rPr lang="pl-PL" b="1" baseline="30000" dirty="0"/>
              <a:t>24</a:t>
            </a:r>
            <a:r>
              <a:rPr lang="en-US" dirty="0"/>
              <a:t> </a:t>
            </a:r>
            <a:endParaRPr lang="pl-PL" dirty="0"/>
          </a:p>
          <a:p>
            <a:pPr marL="0" indent="0">
              <a:buNone/>
            </a:pPr>
            <a:r>
              <a:rPr lang="en-US" dirty="0"/>
              <a:t>Therefore 16 megabytes is</a:t>
            </a:r>
            <a:r>
              <a:rPr lang="pl-PL" dirty="0"/>
              <a:t> </a:t>
            </a:r>
            <a:r>
              <a:rPr lang="en-US" dirty="0"/>
              <a:t> </a:t>
            </a:r>
            <a:r>
              <a:rPr lang="en-US" b="1" dirty="0"/>
              <a:t>2</a:t>
            </a:r>
            <a:r>
              <a:rPr lang="pl-PL" b="1" baseline="30000" dirty="0"/>
              <a:t>24 </a:t>
            </a:r>
            <a:r>
              <a:rPr lang="pl-PL" dirty="0"/>
              <a:t> bytes.</a:t>
            </a:r>
          </a:p>
        </p:txBody>
      </p:sp>
    </p:spTree>
    <p:extLst>
      <p:ext uri="{BB962C8B-B14F-4D97-AF65-F5344CB8AC3E}">
        <p14:creationId xmlns:p14="http://schemas.microsoft.com/office/powerpoint/2010/main" val="34502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40"/>
            <a:ext cx="4778812" cy="6525344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79217"/>
            <a:ext cx="372041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3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0"/>
              </a:schemeClr>
            </a:gs>
            <a:gs pos="100000">
              <a:schemeClr val="accent6">
                <a:lumMod val="39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67506" y="332656"/>
            <a:ext cx="8616463" cy="850106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pl-PL" sz="6000" dirty="0">
                <a:solidFill>
                  <a:schemeClr val="bg1"/>
                </a:solidFill>
              </a:rPr>
              <a:t>Roman </a:t>
            </a:r>
            <a:r>
              <a:rPr lang="pl-PL" sz="6000" dirty="0" err="1">
                <a:solidFill>
                  <a:schemeClr val="bg1"/>
                </a:solidFill>
              </a:rPr>
              <a:t>Numerals</a:t>
            </a:r>
            <a:endParaRPr lang="pl-PL" sz="6000" dirty="0">
              <a:solidFill>
                <a:schemeClr val="bg1"/>
              </a:solidFill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7" y="1556792"/>
            <a:ext cx="8616463" cy="470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8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0"/>
              </a:schemeClr>
            </a:gs>
            <a:gs pos="100000">
              <a:schemeClr val="accent6">
                <a:lumMod val="39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67506" y="332656"/>
            <a:ext cx="8616463" cy="850106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pl-PL" sz="6000" dirty="0">
                <a:solidFill>
                  <a:schemeClr val="bg1"/>
                </a:solidFill>
              </a:rPr>
              <a:t>Roman </a:t>
            </a:r>
            <a:r>
              <a:rPr lang="pl-PL" sz="6000" dirty="0" err="1">
                <a:solidFill>
                  <a:schemeClr val="bg1"/>
                </a:solidFill>
              </a:rPr>
              <a:t>Numerals</a:t>
            </a:r>
            <a:endParaRPr lang="pl-PL" sz="6000" dirty="0">
              <a:solidFill>
                <a:schemeClr val="bg1"/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8577262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71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0"/>
              </a:schemeClr>
            </a:gs>
            <a:gs pos="100000">
              <a:schemeClr val="accent6">
                <a:lumMod val="39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63768" y="176068"/>
            <a:ext cx="8616463" cy="850106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pl-PL" sz="6000" dirty="0">
                <a:solidFill>
                  <a:schemeClr val="bg1"/>
                </a:solidFill>
              </a:rPr>
              <a:t>Roman </a:t>
            </a:r>
            <a:r>
              <a:rPr lang="pl-PL" sz="6000" dirty="0" err="1">
                <a:solidFill>
                  <a:schemeClr val="bg1"/>
                </a:solidFill>
              </a:rPr>
              <a:t>Numerals</a:t>
            </a:r>
            <a:endParaRPr lang="pl-PL" sz="6000" dirty="0">
              <a:solidFill>
                <a:schemeClr val="bg1"/>
              </a:solidFill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12450" r="3708" b="5252"/>
          <a:stretch/>
        </p:blipFill>
        <p:spPr>
          <a:xfrm>
            <a:off x="1115616" y="1151125"/>
            <a:ext cx="3155940" cy="2117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raz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4" t="13526" r="5452" b="4644"/>
          <a:stretch/>
        </p:blipFill>
        <p:spPr>
          <a:xfrm>
            <a:off x="4499992" y="1151125"/>
            <a:ext cx="3155940" cy="2146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Obraz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6" t="15475" r="7360" b="7118"/>
          <a:stretch/>
        </p:blipFill>
        <p:spPr>
          <a:xfrm>
            <a:off x="2483768" y="4317241"/>
            <a:ext cx="3384375" cy="2226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4E95452E-BA15-4273-8B9F-8188B08C7ECB}"/>
              </a:ext>
            </a:extLst>
          </p:cNvPr>
          <p:cNvSpPr txBox="1"/>
          <p:nvPr/>
        </p:nvSpPr>
        <p:spPr>
          <a:xfrm>
            <a:off x="2827890" y="3429000"/>
            <a:ext cx="28873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dirty="0">
                <a:highlight>
                  <a:srgbClr val="FFFF00"/>
                </a:highlight>
              </a:rPr>
              <a:t>MCMXXXIV</a:t>
            </a:r>
          </a:p>
        </p:txBody>
      </p:sp>
    </p:spTree>
    <p:extLst>
      <p:ext uri="{BB962C8B-B14F-4D97-AF65-F5344CB8AC3E}">
        <p14:creationId xmlns:p14="http://schemas.microsoft.com/office/powerpoint/2010/main" val="406362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640960" cy="792088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Decimal and binary number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50994"/>
            <a:ext cx="8640960" cy="331236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pl-PL" dirty="0"/>
              <a:t>T</a:t>
            </a:r>
            <a:r>
              <a:rPr lang="en-US" dirty="0"/>
              <a:t>he origin of the base 10 system</a:t>
            </a:r>
            <a:r>
              <a:rPr lang="pl-PL" dirty="0"/>
              <a:t> </a:t>
            </a:r>
            <a:r>
              <a:rPr lang="en-US" dirty="0"/>
              <a:t>is the fact that human beings have 10 fingers</a:t>
            </a:r>
            <a:r>
              <a:rPr lang="pl-PL" dirty="0"/>
              <a:t>.</a:t>
            </a:r>
          </a:p>
          <a:p>
            <a:r>
              <a:rPr lang="en-US" dirty="0"/>
              <a:t>The binary</a:t>
            </a:r>
            <a:r>
              <a:rPr lang="pl-PL" dirty="0"/>
              <a:t> </a:t>
            </a:r>
            <a:r>
              <a:rPr lang="en-US" dirty="0"/>
              <a:t>system is used </a:t>
            </a:r>
            <a:r>
              <a:rPr lang="pl-PL" dirty="0"/>
              <a:t> </a:t>
            </a:r>
            <a:r>
              <a:rPr lang="en-US" dirty="0"/>
              <a:t>in computers because </a:t>
            </a:r>
            <a:r>
              <a:rPr lang="pl-PL" sz="3300" b="1" dirty="0"/>
              <a:t>1</a:t>
            </a:r>
            <a:r>
              <a:rPr lang="en-US" dirty="0"/>
              <a:t> and </a:t>
            </a:r>
            <a:r>
              <a:rPr lang="en-US" sz="3300" b="1" dirty="0"/>
              <a:t>0</a:t>
            </a:r>
            <a:r>
              <a:rPr lang="en-US" dirty="0"/>
              <a:t> represent the two voltage levels</a:t>
            </a:r>
            <a:r>
              <a:rPr lang="pl-PL" dirty="0"/>
              <a:t>:</a:t>
            </a:r>
            <a:r>
              <a:rPr lang="en-US" dirty="0"/>
              <a:t> </a:t>
            </a:r>
            <a:r>
              <a:rPr lang="pl-PL" dirty="0"/>
              <a:t> </a:t>
            </a:r>
            <a:r>
              <a:rPr lang="en-US" sz="3300" b="1" dirty="0"/>
              <a:t>on</a:t>
            </a:r>
            <a:r>
              <a:rPr lang="pl-PL" dirty="0"/>
              <a:t> </a:t>
            </a:r>
            <a:r>
              <a:rPr lang="en-US" dirty="0"/>
              <a:t>and </a:t>
            </a:r>
            <a:r>
              <a:rPr lang="en-US" sz="3300" b="1" dirty="0"/>
              <a:t>off</a:t>
            </a:r>
            <a:r>
              <a:rPr lang="en-US" dirty="0"/>
              <a:t>. </a:t>
            </a:r>
            <a:endParaRPr lang="pl-PL" dirty="0"/>
          </a:p>
          <a:p>
            <a:r>
              <a:rPr lang="pl-PL" dirty="0"/>
              <a:t>I</a:t>
            </a:r>
            <a:r>
              <a:rPr lang="en-US" dirty="0"/>
              <a:t>n base 10 there are 10 distinct symbols</a:t>
            </a:r>
            <a:r>
              <a:rPr lang="pl-PL" dirty="0"/>
              <a:t>:  </a:t>
            </a:r>
            <a:r>
              <a:rPr lang="en-US" sz="3300" dirty="0"/>
              <a:t> </a:t>
            </a:r>
            <a:r>
              <a:rPr lang="en-US" sz="3300" b="1" dirty="0"/>
              <a:t>0,1,2, ... ,9</a:t>
            </a:r>
            <a:r>
              <a:rPr lang="en-US" sz="3300" dirty="0"/>
              <a:t>,</a:t>
            </a:r>
            <a:endParaRPr lang="pl-PL" sz="3300" dirty="0"/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en-US" dirty="0"/>
              <a:t> in base</a:t>
            </a:r>
            <a:r>
              <a:rPr lang="pl-PL" dirty="0"/>
              <a:t>  </a:t>
            </a:r>
            <a:r>
              <a:rPr lang="en-US" dirty="0"/>
              <a:t> 2</a:t>
            </a:r>
            <a:r>
              <a:rPr lang="pl-PL" dirty="0"/>
              <a:t> </a:t>
            </a:r>
            <a:r>
              <a:rPr lang="en-US" dirty="0"/>
              <a:t>there are only two</a:t>
            </a:r>
            <a:r>
              <a:rPr lang="pl-PL" dirty="0"/>
              <a:t>: </a:t>
            </a:r>
            <a:r>
              <a:rPr lang="en-US" dirty="0"/>
              <a:t> </a:t>
            </a:r>
            <a:r>
              <a:rPr lang="en-US" sz="3300" b="1" dirty="0"/>
              <a:t>0 </a:t>
            </a:r>
            <a:r>
              <a:rPr lang="en-US" sz="3300" dirty="0"/>
              <a:t>and</a:t>
            </a:r>
            <a:r>
              <a:rPr lang="en-US" sz="3300" b="1" dirty="0"/>
              <a:t> 1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/>
              <a:t>   </a:t>
            </a:r>
            <a:r>
              <a:rPr lang="en-US" dirty="0"/>
              <a:t>These two binary digits</a:t>
            </a:r>
            <a:r>
              <a:rPr lang="pl-PL" dirty="0"/>
              <a:t> </a:t>
            </a:r>
            <a:r>
              <a:rPr lang="en-US" dirty="0"/>
              <a:t>are referred to as </a:t>
            </a:r>
            <a:r>
              <a:rPr lang="en-US" sz="3800" b="1" i="1" dirty="0">
                <a:solidFill>
                  <a:srgbClr val="0070C0"/>
                </a:solidFill>
              </a:rPr>
              <a:t>bits</a:t>
            </a:r>
            <a:r>
              <a:rPr lang="en-US" i="1" dirty="0"/>
              <a:t>.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725144"/>
            <a:ext cx="3470498" cy="1847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725144"/>
            <a:ext cx="2814721" cy="16419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6491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784976" cy="1143000"/>
          </a:xfrm>
        </p:spPr>
        <p:txBody>
          <a:bodyPr>
            <a:noAutofit/>
          </a:bodyPr>
          <a:lstStyle/>
          <a:p>
            <a:r>
              <a:rPr lang="en-US" sz="4700" dirty="0">
                <a:solidFill>
                  <a:srgbClr val="FFFF00"/>
                </a:solidFill>
              </a:rPr>
              <a:t>Converting from decimal to binary</a:t>
            </a:r>
            <a:endParaRPr lang="pl-PL" sz="47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2565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One method of converting from decimal to binary is to divide the decimal</a:t>
            </a:r>
            <a:r>
              <a:rPr lang="pl-PL" sz="2400" dirty="0"/>
              <a:t> </a:t>
            </a:r>
            <a:r>
              <a:rPr lang="en-US" sz="2400" dirty="0"/>
              <a:t>number by 2 repeatedly, keeping track of the remainders. This process continues</a:t>
            </a:r>
            <a:r>
              <a:rPr lang="pl-PL" sz="2400" dirty="0"/>
              <a:t> </a:t>
            </a:r>
            <a:r>
              <a:rPr lang="en-US" sz="2400" dirty="0"/>
              <a:t>until the quotient becomes zero. The remainders are then written in reverse order</a:t>
            </a:r>
            <a:r>
              <a:rPr lang="pl-PL" sz="2400" dirty="0"/>
              <a:t> </a:t>
            </a:r>
            <a:r>
              <a:rPr lang="en-US" sz="2400" dirty="0"/>
              <a:t>to obtain the binary number</a:t>
            </a:r>
            <a:r>
              <a:rPr lang="pl-PL" sz="2400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14" y="3140968"/>
            <a:ext cx="7122398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957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1879</Words>
  <Application>Microsoft Office PowerPoint</Application>
  <PresentationFormat>Pokaz na ekranie (4:3)</PresentationFormat>
  <Paragraphs>168</Paragraphs>
  <Slides>34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INTRODUCTION  TO  COMPUTING</vt:lpstr>
      <vt:lpstr>OBJECTIVES</vt:lpstr>
      <vt:lpstr>Prezentacja programu PowerPoint</vt:lpstr>
      <vt:lpstr>Prezentacja programu PowerPoint</vt:lpstr>
      <vt:lpstr>Roman Numerals</vt:lpstr>
      <vt:lpstr>Roman Numerals</vt:lpstr>
      <vt:lpstr>Roman Numerals</vt:lpstr>
      <vt:lpstr>Decimal and binary number systems</vt:lpstr>
      <vt:lpstr>Converting from decimal to binary</vt:lpstr>
      <vt:lpstr>Converting from binary to decimal</vt:lpstr>
      <vt:lpstr>Prezentacja programu PowerPoint</vt:lpstr>
      <vt:lpstr>Hexadecimal system</vt:lpstr>
      <vt:lpstr>Converting between binary and hex</vt:lpstr>
      <vt:lpstr>Prezentacja programu PowerPoint</vt:lpstr>
      <vt:lpstr>Example 1</vt:lpstr>
      <vt:lpstr>Example 2</vt:lpstr>
      <vt:lpstr>Example 3</vt:lpstr>
      <vt:lpstr>Counting in bases 10, 2, and 16</vt:lpstr>
      <vt:lpstr>Addition of binary and hex numbers</vt:lpstr>
      <vt:lpstr>The addition of binary numbers - Example</vt:lpstr>
      <vt:lpstr>2's  complement</vt:lpstr>
      <vt:lpstr>Addition of hex numbers</vt:lpstr>
      <vt:lpstr>Addition and subtraction of hex numbers</vt:lpstr>
      <vt:lpstr>Binary Numbers:  Special Powers of 2</vt:lpstr>
      <vt:lpstr>Prezentacja programu PowerPoint</vt:lpstr>
      <vt:lpstr>CODING SYSTEMS</vt:lpstr>
      <vt:lpstr>CODING SYSTEMS - ASCII code</vt:lpstr>
      <vt:lpstr>Kod  ASCII    (7-bitowy)</vt:lpstr>
      <vt:lpstr>Kod  ASCII    (7-bitowy)</vt:lpstr>
      <vt:lpstr>Kod ISO 8859    (8-bitowy)</vt:lpstr>
      <vt:lpstr>Polskie litery  (20 „standardów”)</vt:lpstr>
      <vt:lpstr>Review Questions</vt:lpstr>
      <vt:lpstr>Some  important  terminology</vt:lpstr>
      <vt:lpstr>Important  terminology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COMPUTING</dc:title>
  <dc:creator>Tadeusz Wiszowaty</dc:creator>
  <cp:lastModifiedBy>Tadeusz Wiszowaty</cp:lastModifiedBy>
  <cp:revision>104</cp:revision>
  <dcterms:created xsi:type="dcterms:W3CDTF">2012-09-08T16:56:09Z</dcterms:created>
  <dcterms:modified xsi:type="dcterms:W3CDTF">2022-09-04T06:54:47Z</dcterms:modified>
</cp:coreProperties>
</file>