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63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9BA24-D3CE-4BD7-BAA3-7CBD37F21F6E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DF278-8117-4FF3-9495-9D56084D65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0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DF278-8117-4FF3-9495-9D56084D65A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29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F70F-7C38-4AE5-B71E-1A43310B384B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9CDB1-90A8-46A0-BCF3-EA80DB531F2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4645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D6E7-D2E6-419D-A5F0-925F7E808EF0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F0389-0A4E-49FC-87FE-90B926F4893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6891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FD091-3D6F-4674-83F4-3DA3C633BFD5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D2014-C66E-4109-94E0-01ACCFEA47F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1999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D3FB1-A74D-4B5E-B769-0F9C494785A3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572E-27C5-40C6-BE3E-A6F5A97E66B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3085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43310-17E9-40A5-A41D-60AF573D204E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FEC97-307A-42B7-A69A-99242E525F2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154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9F390-F143-44C5-A4F4-3ECAEAE11649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8A76-D95A-4D79-85A2-B03D1661BFB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6109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23A67-9AFE-4633-83E6-21B9B447F78D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A8AAF-6EFA-4D4C-A536-FE44523736B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417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31B6-9762-4452-A65E-6D2EC5AB6847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5C9EE-5CD3-4EDA-B240-2822C54C7E4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0269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FB7C1-FBFB-44B6-BAC0-0C873360DA39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187CA-AA40-42E4-BC83-1E1328FCABF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9081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8A6B7-6E90-4029-8B80-D341AC3B0363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7E67A-83F0-40A1-813A-9E71A178367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8518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F3D29-B1B6-4558-BB4F-73F4311D3F1A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26FB5-C593-4A81-9454-E497E3F9336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238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title style</a:t>
            </a:r>
            <a:endParaRPr lang="pl-PL" altLang="pl-P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/>
              <a:t>Click to edit Master text styles</a:t>
            </a:r>
          </a:p>
          <a:p>
            <a:pPr lvl="1"/>
            <a:r>
              <a:rPr lang="en-US" altLang="pl-PL"/>
              <a:t>Second level</a:t>
            </a:r>
          </a:p>
          <a:p>
            <a:pPr lvl="2"/>
            <a:r>
              <a:rPr lang="en-US" altLang="pl-PL"/>
              <a:t>Third level</a:t>
            </a:r>
          </a:p>
          <a:p>
            <a:pPr lvl="3"/>
            <a:r>
              <a:rPr lang="en-US" altLang="pl-PL"/>
              <a:t>Fourth level</a:t>
            </a:r>
          </a:p>
          <a:p>
            <a:pPr lvl="4"/>
            <a:r>
              <a:rPr lang="en-US" altLang="pl-PL"/>
              <a:t>Fifth level</a:t>
            </a:r>
            <a:endParaRPr lang="pl-PL" alt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2325F7-C837-4288-9F43-C184CEBD8730}" type="datetimeFigureOut">
              <a:rPr lang="pl-PL"/>
              <a:pPr>
                <a:defRPr/>
              </a:pPr>
              <a:t>04.09.2022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3D961-EE01-4287-9233-DCEF634B29C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595959"/>
            </a:gs>
            <a:gs pos="88000">
              <a:srgbClr val="404040"/>
            </a:gs>
            <a:gs pos="100000">
              <a:srgbClr val="26262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20882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6000" dirty="0"/>
              <a:t>Arytmetyka binarna</a:t>
            </a:r>
            <a:br>
              <a:rPr lang="pl-PL" sz="6000" b="1" dirty="0"/>
            </a:br>
            <a:r>
              <a:rPr lang="pl-PL" dirty="0"/>
              <a:t>zapis uzupełnień do 2  (U2)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88" y="3860800"/>
            <a:ext cx="7772400" cy="1752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4400" dirty="0">
                <a:solidFill>
                  <a:schemeClr val="tx1"/>
                </a:solidFill>
              </a:rPr>
              <a:t>ang.:  2C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sz="4400" dirty="0">
                <a:solidFill>
                  <a:schemeClr val="tx1"/>
                </a:solidFill>
              </a:rPr>
              <a:t>Two's  Complement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/>
              <a:t>System zapisu U2 liczb ze znakiem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jest dzisiaj powszechnie stosowany we wszystkich komputerach IBM, Macintosh i innych, ponieważ jego arytmetyka jest zbliżona do arytmetyki liczb w naturalnym kodzie binarnym. Dzięki temu procesory mogą wykonywać operacje arytmetyczne na liczbach  NBC i U2 za pomocą tych samych układów elektronicznych.  A to przekłada się na koszty opracowania i produkcji procesorów.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l-PL" sz="19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/>
              <a:t>NBC (</a:t>
            </a:r>
            <a:r>
              <a:rPr lang="en-US" sz="1900" dirty="0" err="1"/>
              <a:t>ang.</a:t>
            </a:r>
            <a:r>
              <a:rPr lang="en-US" sz="1900" dirty="0"/>
              <a:t> Natural Binary Code).</a:t>
            </a:r>
            <a:endParaRPr lang="pl-PL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/>
              <a:t>System uzupełnień do podstawy wymyślił  Blaise Pascal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27038" y="1836738"/>
            <a:ext cx="77406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/>
              <a:t>Skonstruował on prostą maszynę arytmetyczną,  która potrafiła </a:t>
            </a:r>
            <a:r>
              <a:rPr lang="pl-PL" altLang="pl-PL" sz="2400" b="1" dirty="0"/>
              <a:t>dodawać liczby dziesiętne</a:t>
            </a:r>
            <a:r>
              <a:rPr lang="pl-PL" altLang="pl-PL" sz="2400" dirty="0"/>
              <a:t>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/>
              <a:t>Aby również umożliwić wykonywanie odejmowania, Pascal dodawał liczby uzupełnione do podstawy 10.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700808"/>
            <a:ext cx="82375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95288" y="1403350"/>
            <a:ext cx="8229600" cy="4154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1800" b="1" dirty="0"/>
              <a:t>Przykład. </a:t>
            </a:r>
            <a:r>
              <a:rPr lang="pl-PL" altLang="pl-PL" sz="1800" dirty="0"/>
              <a:t>Załóżmy, że </a:t>
            </a:r>
            <a:r>
              <a:rPr lang="pl-PL" altLang="pl-PL" sz="2800" dirty="0"/>
              <a:t>mamy wykonać odejmowanie   84 - 52.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000" dirty="0"/>
              <a:t>W tym celu tworzymy uzupełnienie dziesiętne liczby  52, które dla liczb dwucyfrowych jest równe*)  100 - 52 =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000" dirty="0"/>
              <a:t>Otrzymaną liczbę dodajemy do liczby 84 i dostajemy wynik:  84 + 48 = 132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000" dirty="0"/>
              <a:t>Ignorujemy najstarszą cyfrę, pozostanie 32, czyli wynik różnicy: 84 - 52 = 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000" dirty="0"/>
              <a:t>Zaletą tego systemu było to, iż uzupełnienie liczby można dosyć łatwo obliczać  Na tej właśnie podstawie skonstruowany jest system U2 - uzupełnienie do podstawy 2.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000" dirty="0"/>
              <a:t>*)  dla 3 cyfrowych odejmujemy od 1000, dla n-cyfrowych odejmujemy od 10</a:t>
            </a:r>
            <a:r>
              <a:rPr lang="pl-PL" altLang="pl-PL" sz="2000" baseline="30000" dirty="0"/>
              <a:t>n</a:t>
            </a:r>
            <a:endParaRPr lang="pl-PL" altLang="pl-PL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System uzupełnień do podstawy wymyślił  Blaise Pascal</a:t>
            </a:r>
          </a:p>
        </p:txBody>
      </p:sp>
      <p:sp>
        <p:nvSpPr>
          <p:cNvPr id="3" name="Prostokąt 2"/>
          <p:cNvSpPr/>
          <p:nvPr/>
        </p:nvSpPr>
        <p:spPr>
          <a:xfrm>
            <a:off x="395288" y="5576462"/>
            <a:ext cx="82296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l-PL" sz="3200" dirty="0"/>
              <a:t>x-y = x+(100-y) –100 = x+(99-y)+1 – 100</a:t>
            </a:r>
          </a:p>
        </p:txBody>
      </p:sp>
    </p:spTree>
    <p:extLst>
      <p:ext uri="{BB962C8B-B14F-4D97-AF65-F5344CB8AC3E}">
        <p14:creationId xmlns:p14="http://schemas.microsoft.com/office/powerpoint/2010/main" val="427083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5400675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Blaise Pascal</a:t>
            </a:r>
            <a:r>
              <a:rPr lang="pl-PL" sz="3600" dirty="0"/>
              <a:t> (1623 – 1662)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9125" cy="4525963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– </a:t>
            </a:r>
            <a:r>
              <a:rPr lang="pl-PL" sz="4000" dirty="0"/>
              <a:t>francuski matematyk, fizyk i filozof religii.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4000" dirty="0"/>
              <a:t>Był niezwykle uzdolnionym dzieckiem, wyedukowanym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4000" dirty="0"/>
              <a:t>przez ojca. Jego wczesne dzieła powstawały spontanicznie,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4000" dirty="0"/>
              <a:t>lecz w istotny sposób przyczyniły się do rozwoju nauki.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4000" dirty="0"/>
              <a:t>Miał on znaczący wkład w konstrukcję mechanicznych kalkulatorów i mechanikę płynów; sprecyzował także pojęcia ciśnienia i próżni.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l-PL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4000" b="1" dirty="0"/>
              <a:t>Pascal był przede wszystkim matematykiem</a:t>
            </a:r>
            <a:r>
              <a:rPr lang="pl-PL" sz="4000" dirty="0"/>
              <a:t>, wniósł znaczący wkład w powstanie i rozwój dwóch nowych działów wiedzy. Już jako szesnastolatek napisał pracę obejmującą zagadnienia </a:t>
            </a:r>
            <a:r>
              <a:rPr lang="pl-PL" sz="4000" b="1" dirty="0"/>
              <a:t>geometrii rzutowej</a:t>
            </a:r>
            <a:r>
              <a:rPr lang="pl-PL" sz="4000" dirty="0"/>
              <a:t>, później zaś wraz z Pierre'em de Fermatem rozważał kwestie </a:t>
            </a:r>
            <a:r>
              <a:rPr lang="pl-PL" sz="4000" b="1" dirty="0"/>
              <a:t>teorii prawdopodobieństwa. </a:t>
            </a:r>
            <a:endParaRPr lang="pl-PL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l-PL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4000" dirty="0"/>
              <a:t>W następstwie doświadczonego przezeń w roku 1654 mistycznego przeżycia porzucił działalność naukową, poświęcając się filozofii i teologii. Z tego okresu jego życia pochodzą dwa najbardziej znane dzieła Pascala: </a:t>
            </a:r>
            <a:r>
              <a:rPr lang="pl-PL" sz="4000" i="1" dirty="0"/>
              <a:t>Prowincjałki</a:t>
            </a:r>
            <a:r>
              <a:rPr lang="pl-PL" sz="4000" dirty="0"/>
              <a:t> i </a:t>
            </a:r>
            <a:r>
              <a:rPr lang="pl-PL" sz="4000" i="1" dirty="0"/>
              <a:t>Myśli</a:t>
            </a:r>
            <a:r>
              <a:rPr lang="pl-PL" sz="4000" dirty="0"/>
              <a:t>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4000" dirty="0"/>
              <a:t>Przez całe życie borykał się z problemami zdrowotnymi; zmarł w wieku 39 lat</a:t>
            </a:r>
            <a:r>
              <a:rPr lang="pl-PL" dirty="0"/>
              <a:t>.</a:t>
            </a: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79388"/>
            <a:ext cx="30607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Wagi pozycji w zapisie  U2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288" y="1628775"/>
          <a:ext cx="8229600" cy="2262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6950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400" dirty="0">
                          <a:effectLst/>
                        </a:rPr>
                        <a:t>Wartości wag pozycji w zapisie U2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400" dirty="0">
                          <a:effectLst/>
                        </a:rPr>
                        <a:t>waga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400" dirty="0">
                          <a:solidFill>
                            <a:srgbClr val="FF0000"/>
                          </a:solidFill>
                          <a:effectLst/>
                        </a:rPr>
                        <a:t>-2</a:t>
                      </a:r>
                      <a:r>
                        <a:rPr lang="pl-PL" sz="4400" baseline="30000" dirty="0">
                          <a:solidFill>
                            <a:srgbClr val="FF0000"/>
                          </a:solidFill>
                          <a:effectLst/>
                        </a:rPr>
                        <a:t>n-1</a:t>
                      </a:r>
                      <a:endParaRPr lang="pl-PL" sz="4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400" dirty="0">
                          <a:effectLst/>
                        </a:rPr>
                        <a:t>2</a:t>
                      </a:r>
                      <a:r>
                        <a:rPr lang="pl-PL" sz="4400" baseline="30000" dirty="0">
                          <a:effectLst/>
                        </a:rPr>
                        <a:t>n-2</a:t>
                      </a:r>
                      <a:endParaRPr lang="pl-PL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400" dirty="0">
                          <a:effectLst/>
                        </a:rPr>
                        <a:t>2</a:t>
                      </a:r>
                      <a:r>
                        <a:rPr lang="pl-PL" sz="4400" baseline="30000" dirty="0">
                          <a:effectLst/>
                        </a:rPr>
                        <a:t>n-3</a:t>
                      </a:r>
                      <a:endParaRPr lang="pl-PL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4000" dirty="0">
                          <a:effectLst/>
                        </a:rPr>
                        <a:t>...</a:t>
                      </a:r>
                      <a:endParaRPr lang="pl-PL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400" dirty="0">
                          <a:effectLst/>
                        </a:rPr>
                        <a:t>2</a:t>
                      </a:r>
                      <a:r>
                        <a:rPr lang="pl-PL" sz="4400" baseline="30000" dirty="0">
                          <a:effectLst/>
                        </a:rPr>
                        <a:t>2</a:t>
                      </a:r>
                      <a:endParaRPr lang="pl-PL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400" dirty="0">
                          <a:effectLst/>
                        </a:rPr>
                        <a:t>2</a:t>
                      </a:r>
                      <a:r>
                        <a:rPr lang="pl-PL" sz="4400" baseline="30000" dirty="0">
                          <a:effectLst/>
                        </a:rPr>
                        <a:t>1</a:t>
                      </a:r>
                      <a:endParaRPr lang="pl-PL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400" dirty="0">
                          <a:effectLst/>
                        </a:rPr>
                        <a:t>2</a:t>
                      </a:r>
                      <a:r>
                        <a:rPr lang="pl-PL" sz="4400" baseline="30000" dirty="0">
                          <a:effectLst/>
                        </a:rPr>
                        <a:t>0</a:t>
                      </a:r>
                      <a:endParaRPr lang="pl-PL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400" dirty="0">
                          <a:effectLst/>
                        </a:rPr>
                        <a:t>cyfra</a:t>
                      </a:r>
                      <a:endParaRPr lang="pl-PL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8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pl-PL" sz="4800" baseline="-25000" dirty="0">
                          <a:solidFill>
                            <a:srgbClr val="FF0000"/>
                          </a:solidFill>
                          <a:effectLst/>
                        </a:rPr>
                        <a:t>n-1</a:t>
                      </a:r>
                      <a:endParaRPr lang="pl-PL" sz="32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800" dirty="0">
                          <a:effectLst/>
                        </a:rPr>
                        <a:t>b</a:t>
                      </a:r>
                      <a:r>
                        <a:rPr lang="pl-PL" sz="4800" baseline="-25000" dirty="0">
                          <a:effectLst/>
                        </a:rPr>
                        <a:t>n-2</a:t>
                      </a:r>
                      <a:endParaRPr lang="pl-PL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800" dirty="0">
                          <a:effectLst/>
                        </a:rPr>
                        <a:t>b</a:t>
                      </a:r>
                      <a:r>
                        <a:rPr lang="pl-PL" sz="4800" baseline="-25000" dirty="0">
                          <a:effectLst/>
                        </a:rPr>
                        <a:t>n-3</a:t>
                      </a:r>
                      <a:endParaRPr lang="pl-PL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800" dirty="0">
                          <a:effectLst/>
                        </a:rPr>
                        <a:t>...</a:t>
                      </a:r>
                      <a:endParaRPr lang="pl-PL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800" dirty="0">
                          <a:effectLst/>
                        </a:rPr>
                        <a:t>b</a:t>
                      </a:r>
                      <a:r>
                        <a:rPr lang="pl-PL" sz="4800" baseline="-25000" dirty="0">
                          <a:effectLst/>
                        </a:rPr>
                        <a:t>2</a:t>
                      </a:r>
                      <a:endParaRPr lang="pl-PL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800" dirty="0">
                          <a:effectLst/>
                        </a:rPr>
                        <a:t>b</a:t>
                      </a:r>
                      <a:r>
                        <a:rPr lang="pl-PL" sz="4800" baseline="-25000" dirty="0">
                          <a:effectLst/>
                        </a:rPr>
                        <a:t>1</a:t>
                      </a:r>
                      <a:endParaRPr lang="pl-PL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4800" dirty="0">
                          <a:effectLst/>
                        </a:rPr>
                        <a:t>b</a:t>
                      </a:r>
                      <a:r>
                        <a:rPr lang="pl-PL" sz="4800" baseline="-25000" dirty="0">
                          <a:effectLst/>
                        </a:rPr>
                        <a:t>0</a:t>
                      </a:r>
                      <a:endParaRPr lang="pl-PL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38110" marB="381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09" name="Rectangle 4"/>
          <p:cNvSpPr>
            <a:spLocks noChangeArrowheads="1"/>
          </p:cNvSpPr>
          <p:nvPr/>
        </p:nvSpPr>
        <p:spPr bwMode="auto">
          <a:xfrm>
            <a:off x="539750" y="4292600"/>
            <a:ext cx="813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/>
              <a:t>Liczba jest dodatnia, gdy bit znaku ma wartość 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/>
              <a:t>Suma pozostałych wag tworzy zawsze liczbę dodatnią lub zero.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/>
              <a:t>Jeśli bit znaku ma wartość 1, to liczba jest ujemna.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Wartość dziesiętna liczby w zapisie U2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353425" cy="496887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Wartość liczby U2 obliczamy zgodnie z poznanymi zasadami - cyfry mnożymy przez wagi pozycji, na których się znajdują i dodajemy otrzymane iloczyny. Waga bitu znakowego jest ujemna.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b="1" dirty="0">
                <a:solidFill>
                  <a:srgbClr val="FF0000"/>
                </a:solidFill>
              </a:rPr>
              <a:t>b</a:t>
            </a:r>
            <a:r>
              <a:rPr lang="pl-PL" b="1" baseline="-25000" dirty="0">
                <a:solidFill>
                  <a:srgbClr val="FF0000"/>
                </a:solidFill>
              </a:rPr>
              <a:t>n-1</a:t>
            </a:r>
            <a:r>
              <a:rPr lang="pl-PL" dirty="0"/>
              <a:t>b</a:t>
            </a:r>
            <a:r>
              <a:rPr lang="pl-PL" baseline="-25000" dirty="0"/>
              <a:t>n-2</a:t>
            </a:r>
            <a:r>
              <a:rPr lang="pl-PL" dirty="0"/>
              <a:t>b</a:t>
            </a:r>
            <a:r>
              <a:rPr lang="pl-PL" baseline="-25000" dirty="0"/>
              <a:t>n-3</a:t>
            </a:r>
            <a:r>
              <a:rPr lang="pl-PL" dirty="0"/>
              <a:t>...b</a:t>
            </a:r>
            <a:r>
              <a:rPr lang="pl-PL" baseline="-25000" dirty="0"/>
              <a:t>2</a:t>
            </a:r>
            <a:r>
              <a:rPr lang="pl-PL" dirty="0"/>
              <a:t>b</a:t>
            </a:r>
            <a:r>
              <a:rPr lang="pl-PL" baseline="-25000" dirty="0"/>
              <a:t>1</a:t>
            </a:r>
            <a:r>
              <a:rPr lang="pl-PL" dirty="0"/>
              <a:t>b</a:t>
            </a:r>
            <a:r>
              <a:rPr lang="pl-PL" baseline="-25000" dirty="0"/>
              <a:t>0(U2)</a:t>
            </a:r>
            <a:r>
              <a:rPr lang="pl-PL" dirty="0"/>
              <a:t> =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b="1" dirty="0">
                <a:solidFill>
                  <a:srgbClr val="FF0000"/>
                </a:solidFill>
              </a:rPr>
              <a:t>b</a:t>
            </a:r>
            <a:r>
              <a:rPr lang="pl-PL" b="1" baseline="-25000" dirty="0">
                <a:solidFill>
                  <a:srgbClr val="FF0000"/>
                </a:solidFill>
              </a:rPr>
              <a:t>n-1</a:t>
            </a:r>
            <a:r>
              <a:rPr lang="pl-PL" b="1" dirty="0">
                <a:solidFill>
                  <a:srgbClr val="FF0000"/>
                </a:solidFill>
              </a:rPr>
              <a:t>(-2</a:t>
            </a:r>
            <a:r>
              <a:rPr lang="pl-PL" b="1" baseline="30000" dirty="0">
                <a:solidFill>
                  <a:srgbClr val="FF0000"/>
                </a:solidFill>
              </a:rPr>
              <a:t>n-1</a:t>
            </a:r>
            <a:r>
              <a:rPr lang="pl-PL" b="1" dirty="0">
                <a:solidFill>
                  <a:srgbClr val="FF0000"/>
                </a:solidFill>
              </a:rPr>
              <a:t>) </a:t>
            </a:r>
            <a:r>
              <a:rPr lang="pl-PL" dirty="0"/>
              <a:t>+ b</a:t>
            </a:r>
            <a:r>
              <a:rPr lang="pl-PL" baseline="-25000" dirty="0"/>
              <a:t>n-2</a:t>
            </a:r>
            <a:r>
              <a:rPr lang="pl-PL" dirty="0"/>
              <a:t>2</a:t>
            </a:r>
            <a:r>
              <a:rPr lang="pl-PL" baseline="30000" dirty="0"/>
              <a:t>n-2</a:t>
            </a:r>
            <a:r>
              <a:rPr lang="pl-PL" dirty="0"/>
              <a:t> + b</a:t>
            </a:r>
            <a:r>
              <a:rPr lang="pl-PL" baseline="-25000" dirty="0"/>
              <a:t>n-3</a:t>
            </a:r>
            <a:r>
              <a:rPr lang="pl-PL" dirty="0"/>
              <a:t>2</a:t>
            </a:r>
            <a:r>
              <a:rPr lang="pl-PL" baseline="30000" dirty="0"/>
              <a:t>n-3</a:t>
            </a:r>
            <a:r>
              <a:rPr lang="pl-PL" dirty="0"/>
              <a:t> + ... + b</a:t>
            </a:r>
            <a:r>
              <a:rPr lang="pl-PL" baseline="-25000" dirty="0"/>
              <a:t>2</a:t>
            </a:r>
            <a:r>
              <a:rPr lang="pl-PL" dirty="0"/>
              <a:t>2</a:t>
            </a:r>
            <a:r>
              <a:rPr lang="pl-PL" baseline="30000" dirty="0"/>
              <a:t>2</a:t>
            </a:r>
            <a:r>
              <a:rPr lang="pl-PL" dirty="0"/>
              <a:t> + b</a:t>
            </a:r>
            <a:r>
              <a:rPr lang="pl-PL" baseline="-25000" dirty="0"/>
              <a:t>1</a:t>
            </a:r>
            <a:r>
              <a:rPr lang="pl-PL" dirty="0"/>
              <a:t>2</a:t>
            </a:r>
            <a:r>
              <a:rPr lang="pl-PL" baseline="30000" dirty="0"/>
              <a:t>1</a:t>
            </a:r>
            <a:r>
              <a:rPr lang="pl-PL" dirty="0"/>
              <a:t> + b</a:t>
            </a:r>
            <a:r>
              <a:rPr lang="pl-PL" baseline="-25000" dirty="0"/>
              <a:t>0</a:t>
            </a:r>
            <a:r>
              <a:rPr lang="pl-PL" dirty="0"/>
              <a:t>2</a:t>
            </a:r>
            <a:r>
              <a:rPr lang="pl-PL" baseline="30000" dirty="0"/>
              <a:t>0</a:t>
            </a:r>
            <a:endParaRPr lang="pl-PL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l-PL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gdzie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	b - bit, cyfra dwójkowa 0 lub 1</a:t>
            </a:r>
            <a:br>
              <a:rPr lang="pl-PL" dirty="0"/>
            </a:br>
            <a:r>
              <a:rPr lang="pl-PL" dirty="0"/>
              <a:t>	n - liczba bitów w zapisie liczby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595959"/>
            </a:gs>
            <a:gs pos="88000">
              <a:srgbClr val="404040"/>
            </a:gs>
            <a:gs pos="100000">
              <a:srgbClr val="26262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8" y="332656"/>
            <a:ext cx="4277742" cy="1143000"/>
          </a:xfrm>
          <a:solidFill>
            <a:schemeClr val="accent1">
              <a:alpha val="63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>
                <a:solidFill>
                  <a:srgbClr val="FFFF00"/>
                </a:solidFill>
              </a:rPr>
              <a:t>4 bitowy </a:t>
            </a:r>
            <a:br>
              <a:rPr lang="pl-PL" dirty="0">
                <a:solidFill>
                  <a:srgbClr val="FFFF00"/>
                </a:solidFill>
              </a:rPr>
            </a:br>
            <a:r>
              <a:rPr lang="pl-PL" dirty="0">
                <a:solidFill>
                  <a:srgbClr val="FFFF00"/>
                </a:solidFill>
              </a:rPr>
              <a:t>system U2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613359"/>
              </p:ext>
            </p:extLst>
          </p:nvPr>
        </p:nvGraphicFramePr>
        <p:xfrm>
          <a:off x="5076056" y="116632"/>
          <a:ext cx="3599780" cy="6335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 dirty="0">
                          <a:effectLst/>
                        </a:rPr>
                        <a:t>Kod  U2</a:t>
                      </a:r>
                      <a:endParaRPr lang="pl-P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 dirty="0">
                          <a:effectLst/>
                        </a:rPr>
                        <a:t>Przeliczenie</a:t>
                      </a:r>
                      <a:endParaRPr lang="pl-P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 dirty="0">
                          <a:effectLst/>
                        </a:rPr>
                        <a:t>Wartość</a:t>
                      </a:r>
                      <a:endParaRPr lang="pl-P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0000</a:t>
                      </a:r>
                      <a:endParaRPr lang="pl-PL" sz="18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0001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2</a:t>
                      </a:r>
                      <a:r>
                        <a:rPr lang="pl-PL" sz="1600" b="1" baseline="30000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0010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2</a:t>
                      </a:r>
                      <a:r>
                        <a:rPr lang="pl-PL" sz="1600" b="1" baseline="30000">
                          <a:effectLst/>
                        </a:rPr>
                        <a:t>1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2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0011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2</a:t>
                      </a:r>
                      <a:r>
                        <a:rPr lang="pl-PL" sz="1600" b="1" baseline="30000">
                          <a:effectLst/>
                        </a:rPr>
                        <a:t>1</a:t>
                      </a:r>
                      <a:r>
                        <a:rPr lang="pl-PL" sz="1600" b="1">
                          <a:effectLst/>
                        </a:rPr>
                        <a:t> + 2</a:t>
                      </a:r>
                      <a:r>
                        <a:rPr lang="pl-PL" sz="1600" b="1" baseline="30000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3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0100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2</a:t>
                      </a:r>
                      <a:r>
                        <a:rPr lang="pl-PL" sz="1600" b="1" baseline="30000">
                          <a:effectLst/>
                        </a:rPr>
                        <a:t>2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4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0101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2</a:t>
                      </a:r>
                      <a:r>
                        <a:rPr lang="pl-PL" sz="1600" b="1" baseline="30000">
                          <a:effectLst/>
                        </a:rPr>
                        <a:t>2 </a:t>
                      </a:r>
                      <a:r>
                        <a:rPr lang="pl-PL" sz="1600" b="1">
                          <a:effectLst/>
                        </a:rPr>
                        <a:t>+ 2</a:t>
                      </a:r>
                      <a:r>
                        <a:rPr lang="pl-PL" sz="1600" b="1" baseline="30000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5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0110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2</a:t>
                      </a:r>
                      <a:r>
                        <a:rPr lang="pl-PL" sz="1600" b="1" baseline="30000">
                          <a:effectLst/>
                        </a:rPr>
                        <a:t>2</a:t>
                      </a:r>
                      <a:r>
                        <a:rPr lang="pl-PL" sz="1600" b="1">
                          <a:effectLst/>
                        </a:rPr>
                        <a:t> + 2</a:t>
                      </a:r>
                      <a:r>
                        <a:rPr lang="pl-PL" sz="1600" b="1" baseline="30000">
                          <a:effectLst/>
                        </a:rPr>
                        <a:t>1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6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0111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2</a:t>
                      </a:r>
                      <a:r>
                        <a:rPr lang="pl-PL" sz="1600" b="1" baseline="30000">
                          <a:effectLst/>
                        </a:rPr>
                        <a:t>2</a:t>
                      </a:r>
                      <a:r>
                        <a:rPr lang="pl-PL" sz="1600" b="1">
                          <a:effectLst/>
                        </a:rPr>
                        <a:t> + 2</a:t>
                      </a:r>
                      <a:r>
                        <a:rPr lang="pl-PL" sz="1600" b="1" baseline="30000">
                          <a:effectLst/>
                        </a:rPr>
                        <a:t>1</a:t>
                      </a:r>
                      <a:r>
                        <a:rPr lang="pl-PL" sz="1600" b="1">
                          <a:effectLst/>
                        </a:rPr>
                        <a:t> + 2</a:t>
                      </a:r>
                      <a:r>
                        <a:rPr lang="pl-PL" sz="1600" b="1" baseline="30000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7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1000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 dirty="0">
                          <a:effectLst/>
                        </a:rPr>
                        <a:t>(-2</a:t>
                      </a:r>
                      <a:r>
                        <a:rPr lang="pl-PL" sz="1600" b="1" baseline="30000" dirty="0">
                          <a:effectLst/>
                        </a:rPr>
                        <a:t>3</a:t>
                      </a:r>
                      <a:r>
                        <a:rPr lang="pl-PL" sz="1600" b="1" dirty="0">
                          <a:effectLst/>
                        </a:rPr>
                        <a:t>)</a:t>
                      </a:r>
                      <a:endParaRPr lang="pl-P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(-8)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1001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(-2</a:t>
                      </a:r>
                      <a:r>
                        <a:rPr lang="pl-PL" sz="1600" b="1" baseline="30000">
                          <a:effectLst/>
                        </a:rPr>
                        <a:t>3</a:t>
                      </a:r>
                      <a:r>
                        <a:rPr lang="pl-PL" sz="1600" b="1">
                          <a:effectLst/>
                        </a:rPr>
                        <a:t>) + 2</a:t>
                      </a:r>
                      <a:r>
                        <a:rPr lang="pl-PL" sz="1600" b="1" baseline="30000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(-7)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1010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(-2</a:t>
                      </a:r>
                      <a:r>
                        <a:rPr lang="pl-PL" sz="1600" b="1" baseline="30000">
                          <a:effectLst/>
                        </a:rPr>
                        <a:t>3</a:t>
                      </a:r>
                      <a:r>
                        <a:rPr lang="pl-PL" sz="1600" b="1">
                          <a:effectLst/>
                        </a:rPr>
                        <a:t>) + 2</a:t>
                      </a:r>
                      <a:r>
                        <a:rPr lang="pl-PL" sz="1600" b="1" baseline="30000">
                          <a:effectLst/>
                        </a:rPr>
                        <a:t>1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(-6)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1011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(-2</a:t>
                      </a:r>
                      <a:r>
                        <a:rPr lang="pl-PL" sz="1600" b="1" baseline="30000">
                          <a:effectLst/>
                        </a:rPr>
                        <a:t>3</a:t>
                      </a:r>
                      <a:r>
                        <a:rPr lang="pl-PL" sz="1600" b="1">
                          <a:effectLst/>
                        </a:rPr>
                        <a:t>) + 2</a:t>
                      </a:r>
                      <a:r>
                        <a:rPr lang="pl-PL" sz="1600" b="1" baseline="30000">
                          <a:effectLst/>
                        </a:rPr>
                        <a:t>1</a:t>
                      </a:r>
                      <a:r>
                        <a:rPr lang="pl-PL" sz="1600" b="1">
                          <a:effectLst/>
                        </a:rPr>
                        <a:t> + 2</a:t>
                      </a:r>
                      <a:r>
                        <a:rPr lang="pl-PL" sz="1600" b="1" baseline="30000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(-5)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1100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(-2</a:t>
                      </a:r>
                      <a:r>
                        <a:rPr lang="pl-PL" sz="1600" b="1" baseline="30000">
                          <a:effectLst/>
                        </a:rPr>
                        <a:t>3</a:t>
                      </a:r>
                      <a:r>
                        <a:rPr lang="pl-PL" sz="1600" b="1">
                          <a:effectLst/>
                        </a:rPr>
                        <a:t>) + 2</a:t>
                      </a:r>
                      <a:r>
                        <a:rPr lang="pl-PL" sz="1600" b="1" baseline="30000">
                          <a:effectLst/>
                        </a:rPr>
                        <a:t>2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(-4)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1101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(-2</a:t>
                      </a:r>
                      <a:r>
                        <a:rPr lang="pl-PL" sz="1600" b="1" baseline="30000">
                          <a:effectLst/>
                        </a:rPr>
                        <a:t>3</a:t>
                      </a:r>
                      <a:r>
                        <a:rPr lang="pl-PL" sz="1600" b="1">
                          <a:effectLst/>
                        </a:rPr>
                        <a:t>) + 2</a:t>
                      </a:r>
                      <a:r>
                        <a:rPr lang="pl-PL" sz="1600" b="1" baseline="30000">
                          <a:effectLst/>
                        </a:rPr>
                        <a:t>2</a:t>
                      </a:r>
                      <a:r>
                        <a:rPr lang="pl-PL" sz="1600" b="1">
                          <a:effectLst/>
                        </a:rPr>
                        <a:t> + 2</a:t>
                      </a:r>
                      <a:r>
                        <a:rPr lang="pl-PL" sz="1600" b="1" baseline="30000">
                          <a:effectLst/>
                        </a:rPr>
                        <a:t>0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(-3)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1110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>
                          <a:effectLst/>
                        </a:rPr>
                        <a:t>(-2</a:t>
                      </a:r>
                      <a:r>
                        <a:rPr lang="pl-PL" sz="1600" b="1" baseline="30000">
                          <a:effectLst/>
                        </a:rPr>
                        <a:t>3</a:t>
                      </a:r>
                      <a:r>
                        <a:rPr lang="pl-PL" sz="1600" b="1">
                          <a:effectLst/>
                        </a:rPr>
                        <a:t>) + 2</a:t>
                      </a:r>
                      <a:r>
                        <a:rPr lang="pl-PL" sz="1600" b="1" baseline="30000">
                          <a:effectLst/>
                        </a:rPr>
                        <a:t>2</a:t>
                      </a:r>
                      <a:r>
                        <a:rPr lang="pl-PL" sz="1600" b="1">
                          <a:effectLst/>
                        </a:rPr>
                        <a:t> + 2</a:t>
                      </a:r>
                      <a:r>
                        <a:rPr lang="pl-PL" sz="1600" b="1" baseline="30000">
                          <a:effectLst/>
                        </a:rPr>
                        <a:t>1</a:t>
                      </a:r>
                      <a:endParaRPr lang="pl-PL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(-2)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2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1111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1600" b="1" dirty="0">
                          <a:effectLst/>
                        </a:rPr>
                        <a:t>(-2</a:t>
                      </a:r>
                      <a:r>
                        <a:rPr lang="pl-PL" sz="1600" b="1" baseline="30000" dirty="0">
                          <a:effectLst/>
                        </a:rPr>
                        <a:t>3</a:t>
                      </a:r>
                      <a:r>
                        <a:rPr lang="pl-PL" sz="1600" b="1" dirty="0">
                          <a:effectLst/>
                        </a:rPr>
                        <a:t>) + 2</a:t>
                      </a:r>
                      <a:r>
                        <a:rPr lang="pl-PL" sz="1600" b="1" baseline="30000" dirty="0">
                          <a:effectLst/>
                        </a:rPr>
                        <a:t>2</a:t>
                      </a:r>
                      <a:r>
                        <a:rPr lang="pl-PL" sz="1600" b="1" dirty="0">
                          <a:effectLst/>
                        </a:rPr>
                        <a:t> + 2</a:t>
                      </a:r>
                      <a:r>
                        <a:rPr lang="pl-PL" sz="1600" b="1" baseline="30000" dirty="0">
                          <a:effectLst/>
                        </a:rPr>
                        <a:t>1</a:t>
                      </a:r>
                      <a:r>
                        <a:rPr lang="pl-PL" sz="1600" b="1" dirty="0">
                          <a:effectLst/>
                        </a:rPr>
                        <a:t> + 2</a:t>
                      </a:r>
                      <a:r>
                        <a:rPr lang="pl-PL" sz="1600" b="1" baseline="30000" dirty="0">
                          <a:effectLst/>
                        </a:rPr>
                        <a:t>0</a:t>
                      </a:r>
                      <a:endParaRPr lang="pl-PL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50"/>
                        </a:spcAft>
                      </a:pPr>
                      <a:r>
                        <a:rPr lang="pl-PL" sz="2000" b="1" dirty="0">
                          <a:effectLst/>
                        </a:rPr>
                        <a:t>(-1)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048" marR="21048" marT="21046" marB="21046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944" y="1772816"/>
            <a:ext cx="4493766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>
                <a:solidFill>
                  <a:schemeClr val="bg1"/>
                </a:solidFill>
              </a:rPr>
              <a:t>W tym systemie wartość  0 ma tylko jedną reprezentację:  </a:t>
            </a:r>
            <a:r>
              <a:rPr lang="pl-PL" altLang="pl-PL" sz="2400" dirty="0">
                <a:solidFill>
                  <a:srgbClr val="FFFF00"/>
                </a:solidFill>
              </a:rPr>
              <a:t>0000</a:t>
            </a:r>
            <a:r>
              <a:rPr lang="pl-PL" altLang="pl-PL" sz="2400" dirty="0">
                <a:solidFill>
                  <a:schemeClr val="bg1"/>
                </a:solidFill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>
                <a:solidFill>
                  <a:schemeClr val="bg1"/>
                </a:solidFill>
              </a:rPr>
              <a:t>Liczb ujemnych jest o 1 więcej niż dodatnich: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dirty="0">
                <a:solidFill>
                  <a:schemeClr val="bg1"/>
                </a:solidFill>
              </a:rPr>
              <a:t>   </a:t>
            </a:r>
            <a:r>
              <a:rPr lang="pl-PL" altLang="pl-PL" sz="2800" dirty="0">
                <a:solidFill>
                  <a:schemeClr val="bg1"/>
                </a:solidFill>
              </a:rPr>
              <a:t>(</a:t>
            </a:r>
            <a:r>
              <a:rPr lang="pl-PL" altLang="pl-PL" dirty="0">
                <a:solidFill>
                  <a:schemeClr val="bg1"/>
                </a:solidFill>
              </a:rPr>
              <a:t>-8..-1, 1..7</a:t>
            </a:r>
            <a:r>
              <a:rPr lang="pl-PL" altLang="pl-PL" sz="2800" dirty="0">
                <a:solidFill>
                  <a:schemeClr val="bg1"/>
                </a:solidFill>
              </a:rPr>
              <a:t>)</a:t>
            </a:r>
            <a:r>
              <a:rPr lang="pl-PL" altLang="pl-PL" sz="24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24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pl-PL" sz="2400" b="1" dirty="0">
                <a:solidFill>
                  <a:schemeClr val="bg1"/>
                </a:solidFill>
              </a:rPr>
              <a:t>Najstarszy bit określa znak liczby</a:t>
            </a:r>
            <a:r>
              <a:rPr lang="pl-PL" altLang="pl-PL" sz="2400" dirty="0">
                <a:solidFill>
                  <a:schemeClr val="bg1"/>
                </a:solidFill>
              </a:rPr>
              <a:t>. Jeśli jest równy 0, liczba jest dodatnia i resztę zapisu możemy potraktować jak liczbę w </a:t>
            </a:r>
            <a:r>
              <a:rPr lang="pl-PL" altLang="pl-PL" sz="2400" dirty="0" err="1">
                <a:solidFill>
                  <a:schemeClr val="bg1"/>
                </a:solidFill>
              </a:rPr>
              <a:t>natural</a:t>
            </a:r>
            <a:r>
              <a:rPr lang="pl-PL" altLang="pl-PL" sz="2400" dirty="0">
                <a:solidFill>
                  <a:schemeClr val="bg1"/>
                </a:solidFill>
              </a:rPr>
              <a:t>- </a:t>
            </a:r>
            <a:r>
              <a:rPr lang="pl-PL" altLang="pl-PL" sz="2400" dirty="0" err="1">
                <a:solidFill>
                  <a:schemeClr val="bg1"/>
                </a:solidFill>
              </a:rPr>
              <a:t>nym</a:t>
            </a:r>
            <a:r>
              <a:rPr lang="pl-PL" altLang="pl-PL" sz="2400" dirty="0">
                <a:solidFill>
                  <a:schemeClr val="bg1"/>
                </a:solidFill>
              </a:rPr>
              <a:t> kodzie dwójkowym.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/>
              <a:t>U2</a:t>
            </a:r>
            <a:r>
              <a:rPr lang="pl-PL" dirty="0"/>
              <a:t>:  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3600" b="1" dirty="0"/>
              <a:t>01101011</a:t>
            </a:r>
            <a:r>
              <a:rPr lang="pl-PL" sz="3600" b="1" baseline="-25000" dirty="0"/>
              <a:t>(U2)</a:t>
            </a:r>
            <a:r>
              <a:rPr lang="pl-PL" sz="3600" b="1" dirty="0"/>
              <a:t> = 64 + 32 + 8 + 2 + 1 = 107</a:t>
            </a:r>
            <a:r>
              <a:rPr lang="pl-PL" sz="3600" b="1" baseline="-25000" dirty="0"/>
              <a:t>(10)</a:t>
            </a:r>
            <a:endParaRPr lang="pl-PL" sz="36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3600" b="1" dirty="0"/>
              <a:t>11101011</a:t>
            </a:r>
            <a:r>
              <a:rPr lang="pl-PL" sz="3600" b="1" baseline="-25000" dirty="0"/>
              <a:t>(U2)</a:t>
            </a:r>
            <a:r>
              <a:rPr lang="pl-PL" sz="3600" b="1" dirty="0"/>
              <a:t> </a:t>
            </a:r>
            <a:r>
              <a:rPr lang="pl-PL" b="1" dirty="0"/>
              <a:t>= (-2</a:t>
            </a:r>
            <a:r>
              <a:rPr lang="pl-PL" b="1" baseline="30000" dirty="0"/>
              <a:t>7</a:t>
            </a:r>
            <a:r>
              <a:rPr lang="pl-PL" b="1" dirty="0"/>
              <a:t>) + 64 + 32 + 8 + 2 + 1 =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b="1" dirty="0"/>
              <a:t>                            = -128 + 107 = (-21)</a:t>
            </a:r>
            <a:r>
              <a:rPr lang="pl-PL" b="1" baseline="-25000" dirty="0"/>
              <a:t>(10)</a:t>
            </a:r>
            <a:endParaRPr lang="pl-PL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800" dirty="0"/>
              <a:t>Jeśli bit znaku ustawiony jest na 1, to liczba ma wartość ujemną. </a:t>
            </a:r>
            <a:r>
              <a:rPr lang="pl-PL" sz="2800" b="1" dirty="0"/>
              <a:t>Bit znaku ma wagę</a:t>
            </a:r>
            <a:r>
              <a:rPr lang="pl-PL" sz="2800" b="1" dirty="0">
                <a:solidFill>
                  <a:srgbClr val="FF0000"/>
                </a:solidFill>
              </a:rPr>
              <a:t> (-2</a:t>
            </a:r>
            <a:r>
              <a:rPr lang="pl-PL" sz="2800" b="1" baseline="30000" dirty="0">
                <a:solidFill>
                  <a:srgbClr val="FF0000"/>
                </a:solidFill>
              </a:rPr>
              <a:t>n-1</a:t>
            </a:r>
            <a:r>
              <a:rPr lang="pl-PL" sz="2800" b="1" dirty="0">
                <a:solidFill>
                  <a:srgbClr val="FF0000"/>
                </a:solidFill>
              </a:rPr>
              <a:t>)</a:t>
            </a:r>
            <a:r>
              <a:rPr lang="pl-PL" sz="2800" dirty="0"/>
              <a:t>, gdzie n oznacza liczbę bitów w wybranym formacie U2. Reszta bitów jest zwykłą liczbą w naturalnym kodzie dwójkowym</a:t>
            </a:r>
            <a:r>
              <a:rPr lang="pl-PL" sz="3000" dirty="0"/>
              <a:t>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b="1" dirty="0"/>
              <a:t>Wagę bitu znakowego i wartość pozostałych bitów sumujemy otrzymując wartość liczby U2: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/>
              <a:t>Liczba przeciwna do danej liczby U2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12888"/>
            <a:ext cx="8229600" cy="5156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800" dirty="0">
                <a:solidFill>
                  <a:srgbClr val="00B050"/>
                </a:solidFill>
              </a:rPr>
              <a:t>Sposób 1</a:t>
            </a:r>
            <a:r>
              <a:rPr lang="pl-PL" sz="2800" dirty="0"/>
              <a:t> </a:t>
            </a:r>
            <a:r>
              <a:rPr lang="pl-PL" dirty="0"/>
              <a:t>- </a:t>
            </a:r>
            <a:r>
              <a:rPr lang="pl-PL" sz="2400" b="1" dirty="0">
                <a:solidFill>
                  <a:srgbClr val="0070C0"/>
                </a:solidFill>
              </a:rPr>
              <a:t>procedura wyznaczania liczby przeciwnej w U2</a:t>
            </a:r>
            <a:r>
              <a:rPr lang="pl-PL" sz="2400" dirty="0"/>
              <a:t>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sz="2800" dirty="0"/>
              <a:t>Dokonać </a:t>
            </a:r>
            <a:r>
              <a:rPr lang="pl-PL" sz="2800" u="sng" dirty="0"/>
              <a:t>negacji</a:t>
            </a:r>
            <a:r>
              <a:rPr lang="pl-PL" sz="2800" dirty="0"/>
              <a:t> wszystkich bitów zapisu liczby U2.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l-PL" sz="2800" dirty="0"/>
              <a:t>Do wyniku </a:t>
            </a:r>
            <a:r>
              <a:rPr lang="pl-PL" sz="2800" u="sng" dirty="0"/>
              <a:t>dodać</a:t>
            </a:r>
            <a:r>
              <a:rPr lang="pl-PL" sz="2800" dirty="0"/>
              <a:t> 1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l-PL" sz="1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800" dirty="0"/>
              <a:t>Przykład: </a:t>
            </a:r>
            <a:r>
              <a:rPr lang="pl-PL" sz="2400" dirty="0"/>
              <a:t>Wyznaczyć liczbę przeciwną w kodzie U2 do danej liczby</a:t>
            </a:r>
            <a:r>
              <a:rPr lang="pl-PL" sz="2800" dirty="0"/>
              <a:t>  </a:t>
            </a:r>
            <a:r>
              <a:rPr lang="pl-PL" sz="2800" b="1" dirty="0"/>
              <a:t>01101110</a:t>
            </a:r>
            <a:r>
              <a:rPr lang="pl-PL" sz="2800" baseline="-25000" dirty="0"/>
              <a:t>(U2)</a:t>
            </a:r>
            <a:r>
              <a:rPr lang="pl-PL" sz="2800" dirty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400" dirty="0"/>
              <a:t>1. Dokonujemy negacji wszystkich bitów liczby U2: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800" dirty="0"/>
              <a:t>2.</a:t>
            </a:r>
            <a:r>
              <a:rPr lang="pl-PL" sz="2400" dirty="0"/>
              <a:t>Do wyniku negacji dodajemy 1: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l-PL" sz="2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800" dirty="0"/>
              <a:t>Liczbą przeciwną do 01101110</a:t>
            </a:r>
            <a:r>
              <a:rPr lang="pl-PL" sz="2800" baseline="-25000" dirty="0"/>
              <a:t>(U2)</a:t>
            </a:r>
            <a:r>
              <a:rPr lang="pl-PL" sz="2800" dirty="0"/>
              <a:t>  jest  10010010</a:t>
            </a:r>
            <a:r>
              <a:rPr lang="pl-PL" sz="2800" baseline="-25000" dirty="0"/>
              <a:t>(U2)</a:t>
            </a:r>
            <a:r>
              <a:rPr lang="pl-PL" sz="28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l-PL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92950" y="4292600"/>
          <a:ext cx="1479550" cy="1262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</a:rPr>
                        <a:t>NOT </a:t>
                      </a:r>
                      <a:endParaRPr lang="pl-P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solidFill>
                            <a:schemeClr val="tx1"/>
                          </a:solidFill>
                          <a:effectLst/>
                        </a:rPr>
                        <a:t> 01101110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l-PL" sz="16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solidFill>
                            <a:schemeClr val="tx1"/>
                          </a:solidFill>
                          <a:effectLst/>
                        </a:rPr>
                        <a:t> 10010001</a:t>
                      </a:r>
                      <a:endParaRPr lang="pl-PL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48263" y="4941888"/>
          <a:ext cx="1584325" cy="946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l-PL" sz="1600" b="1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effectLst/>
                        </a:rPr>
                        <a:t>10010001</a:t>
                      </a:r>
                      <a:endParaRPr lang="pl-PL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effectLst/>
                        </a:rPr>
                        <a:t>+ </a:t>
                      </a:r>
                      <a:endParaRPr lang="pl-PL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effectLst/>
                        </a:rPr>
                        <a:t>00000001</a:t>
                      </a:r>
                      <a:endParaRPr lang="pl-PL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l-PL" sz="1600" b="1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effectLst/>
                        </a:rPr>
                        <a:t>10010010</a:t>
                      </a:r>
                      <a:endParaRPr lang="pl-PL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72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Liczbą przeciwną do </a:t>
            </a:r>
            <a:r>
              <a:rPr lang="pl-PL" b="1" dirty="0"/>
              <a:t>01101110</a:t>
            </a:r>
            <a:r>
              <a:rPr lang="pl-PL" baseline="-25000" dirty="0"/>
              <a:t>(U2)</a:t>
            </a:r>
            <a:r>
              <a:rPr lang="pl-PL" dirty="0"/>
              <a:t>  </a:t>
            </a:r>
            <a:br>
              <a:rPr lang="pl-PL" b="1" dirty="0"/>
            </a:br>
            <a:r>
              <a:rPr lang="pl-PL" dirty="0"/>
              <a:t>jest  </a:t>
            </a:r>
            <a:r>
              <a:rPr lang="pl-PL" b="1" dirty="0"/>
              <a:t>10010010</a:t>
            </a:r>
            <a:r>
              <a:rPr lang="pl-PL" baseline="-25000" dirty="0"/>
              <a:t>(U2)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2060575"/>
            <a:ext cx="82296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Aby się o tym przekonać, obliczmy wartości dziesiętne obu liczb: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01101110</a:t>
            </a:r>
            <a:r>
              <a:rPr lang="pl-PL" baseline="-25000" dirty="0"/>
              <a:t>(U2)</a:t>
            </a:r>
            <a:r>
              <a:rPr lang="pl-PL" dirty="0"/>
              <a:t> = 64 + 32 + 8 + 4 + 2 = 110</a:t>
            </a:r>
            <a:r>
              <a:rPr lang="pl-PL" baseline="-25000" dirty="0"/>
              <a:t>(10)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10010010</a:t>
            </a:r>
            <a:r>
              <a:rPr lang="pl-PL" baseline="-25000" dirty="0"/>
              <a:t>(U2)</a:t>
            </a:r>
            <a:r>
              <a:rPr lang="pl-PL" dirty="0"/>
              <a:t> = (-128) + 16 + 2 = (-128) + 18 =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		     = (-110)</a:t>
            </a:r>
            <a:r>
              <a:rPr lang="pl-PL" baseline="-25000" dirty="0"/>
              <a:t>(10)</a:t>
            </a:r>
            <a:r>
              <a:rPr lang="pl-PL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b="1" dirty="0"/>
              <a:t>Liczba przeciwna do danej liczby U2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12888"/>
            <a:ext cx="8526463" cy="3644900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800" dirty="0">
                <a:solidFill>
                  <a:srgbClr val="00B050"/>
                </a:solidFill>
              </a:rPr>
              <a:t>Sposób 2</a:t>
            </a:r>
            <a:r>
              <a:rPr lang="pl-PL" sz="2800" dirty="0"/>
              <a:t> </a:t>
            </a:r>
            <a:r>
              <a:rPr lang="pl-PL" dirty="0"/>
              <a:t>- </a:t>
            </a:r>
            <a:r>
              <a:rPr lang="pl-PL" sz="2400" b="1" dirty="0">
                <a:solidFill>
                  <a:srgbClr val="0070C0"/>
                </a:solidFill>
              </a:rPr>
              <a:t>procedura wyznaczania liczby przeciwnej w U2</a:t>
            </a:r>
            <a:r>
              <a:rPr lang="pl-PL" sz="2400" dirty="0"/>
              <a:t>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sz="2800" dirty="0"/>
              <a:t>Przejść do pierwszego od prawej strony bitu zapisu liczby.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sz="2800" dirty="0"/>
              <a:t>Do wyniku przepisać kolejne bity 0, aż do napotkania bitu o wartości 1, który również przepisać</a:t>
            </a:r>
            <a:endParaRPr lang="pl-PL" sz="1600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sz="2800" dirty="0"/>
              <a:t>Wszystkie pozostałe bity przepisać zmieniając ich wartość na przeciwną.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2800" dirty="0"/>
              <a:t>Znaleźć liczbę przeciwną w kodzie U2 do danej liczby 1100100010111010111010010100001000000</a:t>
            </a:r>
            <a:r>
              <a:rPr lang="pl-PL" sz="2800" baseline="-25000" dirty="0"/>
              <a:t>(U2)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l-PL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188" y="5300663"/>
          <a:ext cx="7848600" cy="1152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7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Liczba U2</a:t>
                      </a:r>
                      <a:endParaRPr lang="pl-PL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99" marR="38099" marT="38113" marB="3811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effectLst/>
                        </a:rPr>
                        <a:t>110010001011101011101001010000</a:t>
                      </a:r>
                      <a:r>
                        <a:rPr lang="pl-PL" sz="20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r>
                        <a:rPr lang="pl-PL" sz="2000" dirty="0">
                          <a:solidFill>
                            <a:srgbClr val="FF0000"/>
                          </a:solidFill>
                          <a:effectLst/>
                        </a:rPr>
                        <a:t>000000  </a:t>
                      </a:r>
                      <a:endParaRPr lang="pl-P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99" marR="38099" marT="38113" marB="38113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Liczba przeciwna U2</a:t>
                      </a:r>
                      <a:endParaRPr lang="pl-PL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99" marR="38099" marT="38113" marB="3811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chemeClr val="bg1"/>
                          </a:solidFill>
                          <a:effectLst/>
                        </a:rPr>
                        <a:t>001101110100010100010110101111</a:t>
                      </a:r>
                      <a:r>
                        <a:rPr lang="pl-PL" sz="2000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r>
                        <a:rPr lang="pl-PL" sz="2000" dirty="0">
                          <a:solidFill>
                            <a:srgbClr val="FF0000"/>
                          </a:solidFill>
                          <a:effectLst/>
                        </a:rPr>
                        <a:t>000000  </a:t>
                      </a:r>
                      <a:endParaRPr lang="pl-P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99" marR="38099" marT="38113" marB="38113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2096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/>
              <a:t>Przeliczanie ujemnej liczby dziesiętnej na zapis U2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513" cy="24765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/>
              <a:t>Jeśli do liczby 2</a:t>
            </a:r>
            <a:r>
              <a:rPr lang="pl-PL" baseline="30000" dirty="0"/>
              <a:t>n</a:t>
            </a:r>
            <a:r>
              <a:rPr lang="pl-PL" dirty="0"/>
              <a:t> (n - ilość bitów w formacie U2) dodamy przetwarzaną liczbę dziesiętną, to w wyniku otrzymamy wartość kodu dwójkowego równoważ- nego bitowo kodowi U2 przetwarzanej liczby. Wynik dodawania </a:t>
            </a:r>
            <a:r>
              <a:rPr lang="pl-PL" u="sng" dirty="0"/>
              <a:t>zapisujemy w  postaci naturalnego kodu dwójkowego.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950" y="4292600"/>
            <a:ext cx="7921625" cy="1466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>
                <a:solidFill>
                  <a:srgbClr val="0070C0"/>
                </a:solidFill>
              </a:rPr>
              <a:t>Przykład:</a:t>
            </a:r>
            <a:r>
              <a:rPr lang="pl-PL" sz="2000" dirty="0"/>
              <a:t>   Wyznaczyć 8-mio bitowy kod U2 dla liczby dziesiętnej (-45)</a:t>
            </a:r>
            <a:r>
              <a:rPr lang="pl-PL" sz="2000" baseline="-25000" dirty="0"/>
              <a:t>(10)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sz="2000" baseline="-250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dirty="0"/>
              <a:t>2</a:t>
            </a:r>
            <a:r>
              <a:rPr lang="pl-PL" sz="2800" baseline="30000" dirty="0"/>
              <a:t>8</a:t>
            </a:r>
            <a:r>
              <a:rPr lang="pl-PL" sz="2800" dirty="0"/>
              <a:t> + (-45) = 256 - 45 = 211 = 11010011</a:t>
            </a:r>
            <a:r>
              <a:rPr lang="pl-PL" sz="2800" baseline="-25000" dirty="0"/>
              <a:t>(2)</a:t>
            </a:r>
            <a:r>
              <a:rPr lang="pl-PL" sz="2800" dirty="0"/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dirty="0"/>
              <a:t>Stąd (-45)</a:t>
            </a:r>
            <a:r>
              <a:rPr lang="pl-PL" sz="2800" baseline="-25000" dirty="0"/>
              <a:t>(10)</a:t>
            </a:r>
            <a:r>
              <a:rPr lang="pl-PL" sz="2800" dirty="0"/>
              <a:t> = 11010011</a:t>
            </a:r>
            <a:r>
              <a:rPr lang="pl-PL" sz="2800" baseline="-25000" dirty="0"/>
              <a:t>(U2)</a:t>
            </a:r>
            <a:r>
              <a:rPr lang="pl-PL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1137</Words>
  <Application>Microsoft Office PowerPoint</Application>
  <PresentationFormat>Pokaz na ekranie (4:3)</PresentationFormat>
  <Paragraphs>162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Arytmetyka binarna zapis uzupełnień do 2  (U2)</vt:lpstr>
      <vt:lpstr>Wagi pozycji w zapisie  U2</vt:lpstr>
      <vt:lpstr>Wartość dziesiętna liczby w zapisie U2</vt:lpstr>
      <vt:lpstr>4 bitowy  system U2</vt:lpstr>
      <vt:lpstr>U2:  sumowanie</vt:lpstr>
      <vt:lpstr>Liczba przeciwna do danej liczby U2</vt:lpstr>
      <vt:lpstr>Liczbą przeciwną do 01101110(U2)   jest  10010010(U2)</vt:lpstr>
      <vt:lpstr>Liczba przeciwna do danej liczby U2</vt:lpstr>
      <vt:lpstr>Przeliczanie ujemnej liczby dziesiętnej na zapis U2 </vt:lpstr>
      <vt:lpstr>System zapisu U2 liczb ze znakiem</vt:lpstr>
      <vt:lpstr>System uzupełnień do podstawy wymyślił  Blaise Pascal</vt:lpstr>
      <vt:lpstr>System uzupełnień do podstawy wymyślił  Blaise Pascal</vt:lpstr>
      <vt:lpstr>Blaise Pascal (1623 – 1662)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Zapis uzupełnień do 2 U2</dc:title>
  <dc:creator>Tadeusz Wiszowaty</dc:creator>
  <cp:lastModifiedBy>Tadeusz Wiszowaty</cp:lastModifiedBy>
  <cp:revision>41</cp:revision>
  <dcterms:created xsi:type="dcterms:W3CDTF">2012-09-17T16:34:34Z</dcterms:created>
  <dcterms:modified xsi:type="dcterms:W3CDTF">2022-09-04T06:51:04Z</dcterms:modified>
</cp:coreProperties>
</file>