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4"/>
    <p:sldMasterId id="2147484128" r:id="rId5"/>
  </p:sldMasterIdLst>
  <p:notesMasterIdLst>
    <p:notesMasterId r:id="rId19"/>
  </p:notesMasterIdLst>
  <p:handoutMasterIdLst>
    <p:handoutMasterId r:id="rId20"/>
  </p:handoutMasterIdLst>
  <p:sldIdLst>
    <p:sldId id="256" r:id="rId6"/>
    <p:sldId id="270" r:id="rId7"/>
    <p:sldId id="278" r:id="rId8"/>
    <p:sldId id="268" r:id="rId9"/>
    <p:sldId id="258" r:id="rId10"/>
    <p:sldId id="259" r:id="rId11"/>
    <p:sldId id="272" r:id="rId12"/>
    <p:sldId id="269" r:id="rId13"/>
    <p:sldId id="260" r:id="rId14"/>
    <p:sldId id="261" r:id="rId15"/>
    <p:sldId id="274" r:id="rId16"/>
    <p:sldId id="267" r:id="rId17"/>
    <p:sldId id="279"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552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123FAD-8A78-2543-9918-4961FAC6231C}" v="1" dt="2021-10-25T19:47:35.925"/>
    <p1510:client id="{444EC8F9-8D61-7BE1-B4F8-1ADDA7FBA510}" v="1" dt="2021-10-26T14:49:11.4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53b32dac320dcc29dfdba7bf59f1f28bd0ab4ad9cce2eb8fa226dde013fe345e::" providerId="AD" clId="Web-{444EC8F9-8D61-7BE1-B4F8-1ADDA7FBA510}"/>
    <pc:docChg chg="sldOrd">
      <pc:chgData name="Guest User" userId="S::urn:spo:anon#53b32dac320dcc29dfdba7bf59f1f28bd0ab4ad9cce2eb8fa226dde013fe345e::" providerId="AD" clId="Web-{444EC8F9-8D61-7BE1-B4F8-1ADDA7FBA510}" dt="2021-10-26T14:49:11.428" v="0"/>
      <pc:docMkLst>
        <pc:docMk/>
      </pc:docMkLst>
      <pc:sldChg chg="ord">
        <pc:chgData name="Guest User" userId="S::urn:spo:anon#53b32dac320dcc29dfdba7bf59f1f28bd0ab4ad9cce2eb8fa226dde013fe345e::" providerId="AD" clId="Web-{444EC8F9-8D61-7BE1-B4F8-1ADDA7FBA510}" dt="2021-10-26T14:49:11.428" v="0"/>
        <pc:sldMkLst>
          <pc:docMk/>
          <pc:sldMk cId="0" sldId="267"/>
        </pc:sldMkLst>
      </pc:sldChg>
    </pc:docChg>
  </pc:docChgLst>
  <pc:docChgLst>
    <pc:chgData name="Guest User" userId="S::urn:spo:anon#53b32dac320dcc29dfdba7bf59f1f28bd0ab4ad9cce2eb8fa226dde013fe345e::" providerId="AD" clId="Web-{21123FAD-8A78-2543-9918-4961FAC6231C}"/>
    <pc:docChg chg="sldOrd">
      <pc:chgData name="Guest User" userId="S::urn:spo:anon#53b32dac320dcc29dfdba7bf59f1f28bd0ab4ad9cce2eb8fa226dde013fe345e::" providerId="AD" clId="Web-{21123FAD-8A78-2543-9918-4961FAC6231C}" dt="2021-10-25T19:47:35.925" v="0"/>
      <pc:docMkLst>
        <pc:docMk/>
      </pc:docMkLst>
      <pc:sldChg chg="ord">
        <pc:chgData name="Guest User" userId="S::urn:spo:anon#53b32dac320dcc29dfdba7bf59f1f28bd0ab4ad9cce2eb8fa226dde013fe345e::" providerId="AD" clId="Web-{21123FAD-8A78-2543-9918-4961FAC6231C}" dt="2021-10-25T19:47:35.925" v="0"/>
        <pc:sldMkLst>
          <pc:docMk/>
          <pc:sldMk cId="247696778" sldId="279"/>
        </pc:sldMkLst>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chemeClr val="tx1"/>
                </a:solidFill>
                <a:latin typeface="Arial" charset="0"/>
                <a:cs typeface="+mn-cs"/>
              </a:defRPr>
            </a:lvl1pPr>
          </a:lstStyle>
          <a:p>
            <a:pPr>
              <a:defRPr/>
            </a:pPr>
            <a:r>
              <a:rPr lang="en-US"/>
              <a:t>Multiplexers &amp; </a:t>
            </a:r>
            <a:r>
              <a:rPr lang="en-US" err="1"/>
              <a:t>Demultiplexers</a:t>
            </a:r>
            <a:endParaRPr lang="en-US"/>
          </a:p>
        </p:txBody>
      </p:sp>
      <p:sp>
        <p:nvSpPr>
          <p:cNvPr id="3075" name="Rectangle 3"/>
          <p:cNvSpPr>
            <a:spLocks noGrp="1" noChangeArrowheads="1"/>
          </p:cNvSpPr>
          <p:nvPr>
            <p:ph type="dt" sz="quarter" idx="1"/>
          </p:nvPr>
        </p:nvSpPr>
        <p:spPr bwMode="auto">
          <a:xfrm>
            <a:off x="3200400" y="0"/>
            <a:ext cx="3657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000">
                <a:solidFill>
                  <a:schemeClr val="tx1"/>
                </a:solidFill>
                <a:latin typeface="Arial" charset="0"/>
                <a:cs typeface="+mn-cs"/>
              </a:defRPr>
            </a:lvl1pPr>
          </a:lstStyle>
          <a:p>
            <a:pPr>
              <a:defRPr/>
            </a:pPr>
            <a:r>
              <a:rPr lang="en-US"/>
              <a:t>Digital Electronics</a:t>
            </a:r>
            <a:r>
              <a:rPr lang="en-US">
                <a:sym typeface="Symbol"/>
              </a:rPr>
              <a:t></a:t>
            </a:r>
            <a:r>
              <a:rPr lang="en-US"/>
              <a:t> </a:t>
            </a:r>
          </a:p>
          <a:p>
            <a:pPr>
              <a:defRPr/>
            </a:pPr>
            <a:r>
              <a:rPr lang="en-US"/>
              <a:t>Lesson 2.4 – Specific Combo Circuits &amp; Misc Topics</a:t>
            </a:r>
          </a:p>
        </p:txBody>
      </p:sp>
      <p:sp>
        <p:nvSpPr>
          <p:cNvPr id="3076" name="Rectangle 4"/>
          <p:cNvSpPr>
            <a:spLocks noGrp="1" noChangeArrowheads="1"/>
          </p:cNvSpPr>
          <p:nvPr>
            <p:ph type="ftr" sz="quarter" idx="2"/>
          </p:nvPr>
        </p:nvSpPr>
        <p:spPr bwMode="auto">
          <a:xfrm>
            <a:off x="0" y="86725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000">
                <a:solidFill>
                  <a:schemeClr val="tx1"/>
                </a:solidFill>
                <a:latin typeface="Arial" charset="0"/>
                <a:cs typeface="Arial" charset="0"/>
              </a:defRPr>
            </a:lvl1pPr>
          </a:lstStyle>
          <a:p>
            <a:pPr>
              <a:defRPr/>
            </a:pPr>
            <a:endParaRPr lang="en-US"/>
          </a:p>
          <a:p>
            <a:pPr>
              <a:defRPr/>
            </a:pPr>
            <a:endParaRPr lang="en-US"/>
          </a:p>
          <a:p>
            <a:pPr>
              <a:defRPr/>
            </a:pPr>
            <a:endParaRPr lang="en-US"/>
          </a:p>
          <a:p>
            <a:pPr>
              <a:defRPr/>
            </a:pPr>
            <a:endParaRPr lang="en-US"/>
          </a:p>
          <a:p>
            <a:pPr>
              <a:defRPr/>
            </a:pPr>
            <a:endParaRPr lang="en-US"/>
          </a:p>
          <a:p>
            <a:pPr>
              <a:defRPr/>
            </a:pPr>
            <a:r>
              <a:rPr lang="en-US"/>
              <a:t>Project Lead The Way, Inc.</a:t>
            </a:r>
            <a:endParaRPr lang="en-US" baseline="30000"/>
          </a:p>
          <a:p>
            <a:pPr>
              <a:defRPr/>
            </a:pPr>
            <a:r>
              <a:rPr lang="en-US"/>
              <a:t>Copyright 2009</a:t>
            </a:r>
          </a:p>
        </p:txBody>
      </p:sp>
      <p:sp>
        <p:nvSpPr>
          <p:cNvPr id="3077" name="Rectangle 5"/>
          <p:cNvSpPr>
            <a:spLocks noGrp="1" noChangeArrowheads="1"/>
          </p:cNvSpPr>
          <p:nvPr>
            <p:ph type="sldNum" sz="quarter" idx="3"/>
          </p:nvPr>
        </p:nvSpPr>
        <p:spPr bwMode="auto">
          <a:xfrm>
            <a:off x="3884613" y="8670925"/>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50">
                <a:latin typeface="Arial" charset="0"/>
                <a:cs typeface="+mn-cs"/>
              </a:defRPr>
            </a:lvl1pPr>
          </a:lstStyle>
          <a:p>
            <a:pPr>
              <a:defRPr/>
            </a:pPr>
            <a:fld id="{931E72C3-D5D3-4746-A3FE-2EABA7571B55}" type="slidenum">
              <a:rPr lang="en-US"/>
              <a:pPr>
                <a:defRPr/>
              </a:pPr>
              <a:t>‹#›</a:t>
            </a:fld>
            <a:endParaRPr lang="en-US"/>
          </a:p>
        </p:txBody>
      </p:sp>
      <p:pic>
        <p:nvPicPr>
          <p:cNvPr id="51206" name="Picture 6"/>
          <p:cNvPicPr>
            <a:picLocks noChangeAspect="1" noChangeArrowheads="1"/>
          </p:cNvPicPr>
          <p:nvPr/>
        </p:nvPicPr>
        <p:blipFill>
          <a:blip r:embed="rId2" cstate="print">
            <a:clrChange>
              <a:clrFrom>
                <a:srgbClr val="E6E6E6"/>
              </a:clrFrom>
              <a:clrTo>
                <a:srgbClr val="E6E6E6">
                  <a:alpha val="0"/>
                </a:srgbClr>
              </a:clrTo>
            </a:clrChange>
            <a:extLst>
              <a:ext uri="{28A0092B-C50C-407E-A947-70E740481C1C}">
                <a14:useLocalDpi xmlns:a14="http://schemas.microsoft.com/office/drawing/2010/main" val="0"/>
              </a:ext>
            </a:extLst>
          </a:blip>
          <a:srcRect/>
          <a:stretch>
            <a:fillRect/>
          </a:stretch>
        </p:blipFill>
        <p:spPr bwMode="auto">
          <a:xfrm>
            <a:off x="6096000" y="8642350"/>
            <a:ext cx="47466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6133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cs typeface="+mn-cs"/>
              </a:defRPr>
            </a:lvl1pPr>
          </a:lstStyle>
          <a:p>
            <a:pPr>
              <a:defRPr/>
            </a:pPr>
            <a:r>
              <a:rPr lang="en-US"/>
              <a:t>Multiplexers &amp; </a:t>
            </a:r>
            <a:r>
              <a:rPr lang="en-US" err="1"/>
              <a:t>Demultiplexers</a:t>
            </a:r>
            <a:endParaRPr lang="en-US"/>
          </a:p>
        </p:txBody>
      </p:sp>
      <p:sp>
        <p:nvSpPr>
          <p:cNvPr id="13315" name="Rectangle 3"/>
          <p:cNvSpPr>
            <a:spLocks noGrp="1" noChangeArrowheads="1"/>
          </p:cNvSpPr>
          <p:nvPr>
            <p:ph type="dt" idx="1"/>
          </p:nvPr>
        </p:nvSpPr>
        <p:spPr bwMode="auto">
          <a:xfrm>
            <a:off x="3200400" y="0"/>
            <a:ext cx="3657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Arial" charset="0"/>
                <a:cs typeface="+mn-cs"/>
              </a:defRPr>
            </a:lvl1pPr>
          </a:lstStyle>
          <a:p>
            <a:pPr>
              <a:defRPr/>
            </a:pPr>
            <a:r>
              <a:rPr lang="en-US"/>
              <a:t>Digital Electronics</a:t>
            </a:r>
            <a:r>
              <a:rPr lang="en-US">
                <a:sym typeface="Symbol"/>
              </a:rPr>
              <a:t></a:t>
            </a:r>
            <a:r>
              <a:rPr lang="en-US"/>
              <a:t> </a:t>
            </a:r>
          </a:p>
          <a:p>
            <a:pPr>
              <a:defRPr/>
            </a:pPr>
            <a:r>
              <a:rPr lang="en-US"/>
              <a:t>Lesson 2.4 – Specific Combo Circuits &amp; Misc Topics</a:t>
            </a:r>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p:cNvSpPr>
            <a:spLocks noGrp="1" noChangeArrowheads="1"/>
          </p:cNvSpPr>
          <p:nvPr>
            <p:ph type="ftr" sz="quarter" idx="4"/>
          </p:nvPr>
        </p:nvSpPr>
        <p:spPr bwMode="auto">
          <a:xfrm>
            <a:off x="0" y="8670925"/>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Arial" charset="0"/>
                <a:cs typeface="Arial" charset="0"/>
              </a:defRPr>
            </a:lvl1pPr>
          </a:lstStyle>
          <a:p>
            <a:pPr>
              <a:defRPr/>
            </a:pPr>
            <a:r>
              <a:rPr lang="en-US"/>
              <a:t>Project Lead The Way, Inc.</a:t>
            </a:r>
            <a:endParaRPr lang="en-US" baseline="30000"/>
          </a:p>
          <a:p>
            <a:pPr>
              <a:defRPr/>
            </a:pPr>
            <a:r>
              <a:rPr lang="en-US"/>
              <a:t>Copyright 2009</a:t>
            </a:r>
          </a:p>
        </p:txBody>
      </p:sp>
      <p:sp>
        <p:nvSpPr>
          <p:cNvPr id="13319" name="Rectangle 7"/>
          <p:cNvSpPr>
            <a:spLocks noGrp="1" noChangeArrowheads="1"/>
          </p:cNvSpPr>
          <p:nvPr>
            <p:ph type="sldNum" sz="quarter" idx="5"/>
          </p:nvPr>
        </p:nvSpPr>
        <p:spPr bwMode="auto">
          <a:xfrm>
            <a:off x="3884613" y="8670925"/>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50">
                <a:latin typeface="Arial" charset="0"/>
                <a:cs typeface="+mn-cs"/>
              </a:defRPr>
            </a:lvl1pPr>
          </a:lstStyle>
          <a:p>
            <a:pPr>
              <a:defRPr/>
            </a:pPr>
            <a:fld id="{A69E6E5B-8B5A-450E-9424-0CEA6F751C1A}" type="slidenum">
              <a:rPr lang="en-US"/>
              <a:pPr>
                <a:defRPr/>
              </a:pPr>
              <a:t>‹#›</a:t>
            </a:fld>
            <a:endParaRPr lang="en-US"/>
          </a:p>
        </p:txBody>
      </p:sp>
      <p:pic>
        <p:nvPicPr>
          <p:cNvPr id="32776" name="Picture 8"/>
          <p:cNvPicPr>
            <a:picLocks noChangeAspect="1" noChangeArrowheads="1"/>
          </p:cNvPicPr>
          <p:nvPr/>
        </p:nvPicPr>
        <p:blipFill>
          <a:blip r:embed="rId2">
            <a:clrChange>
              <a:clrFrom>
                <a:srgbClr val="E6E6E6"/>
              </a:clrFrom>
              <a:clrTo>
                <a:srgbClr val="E6E6E6">
                  <a:alpha val="0"/>
                </a:srgbClr>
              </a:clrTo>
            </a:clrChange>
            <a:extLst>
              <a:ext uri="{28A0092B-C50C-407E-A947-70E740481C1C}">
                <a14:useLocalDpi xmlns:a14="http://schemas.microsoft.com/office/drawing/2010/main" val="0"/>
              </a:ext>
            </a:extLst>
          </a:blip>
          <a:srcRect/>
          <a:stretch>
            <a:fillRect/>
          </a:stretch>
        </p:blipFill>
        <p:spPr bwMode="auto">
          <a:xfrm>
            <a:off x="6096000" y="8642350"/>
            <a:ext cx="47466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8858680"/>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pPr>
              <a:defRPr/>
            </a:pPr>
            <a:r>
              <a:rPr lang="en-US"/>
              <a:t>Multiplexers &amp; </a:t>
            </a:r>
            <a:r>
              <a:rPr lang="en-US" err="1"/>
              <a:t>Demultiplexers</a:t>
            </a:r>
            <a:endParaRPr lang="en-US"/>
          </a:p>
        </p:txBody>
      </p:sp>
      <p:sp>
        <p:nvSpPr>
          <p:cNvPr id="5" name="Date Placeholder 4"/>
          <p:cNvSpPr>
            <a:spLocks noGrp="1"/>
          </p:cNvSpPr>
          <p:nvPr>
            <p:ph type="dt" sz="quarter" idx="1"/>
          </p:nvPr>
        </p:nvSpPr>
        <p:spPr/>
        <p:txBody>
          <a:bodyPr/>
          <a:lstStyle/>
          <a:p>
            <a:pPr>
              <a:defRPr/>
            </a:pPr>
            <a:r>
              <a:rPr lang="en-US"/>
              <a:t>Digital Electronics</a:t>
            </a:r>
            <a:r>
              <a:rPr lang="en-US">
                <a:sym typeface="Symbol"/>
              </a:rPr>
              <a:t></a:t>
            </a:r>
            <a:r>
              <a:rPr lang="en-US"/>
              <a:t> </a:t>
            </a:r>
          </a:p>
          <a:p>
            <a:pPr>
              <a:defRPr/>
            </a:pPr>
            <a:r>
              <a:rPr lang="en-US"/>
              <a:t>Lesson 2.4 – Specific Combo Circuits &amp; Misc Topics</a:t>
            </a:r>
          </a:p>
        </p:txBody>
      </p:sp>
      <p:sp>
        <p:nvSpPr>
          <p:cNvPr id="33796"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Project Lead The Way, Inc.</a:t>
            </a:r>
          </a:p>
          <a:p>
            <a:pPr eaLnBrk="1" hangingPunct="1"/>
            <a:r>
              <a:rPr lang="en-US"/>
              <a:t>Copyright 2009</a:t>
            </a:r>
          </a:p>
        </p:txBody>
      </p:sp>
      <p:sp>
        <p:nvSpPr>
          <p:cNvPr id="7" name="Slide Number Placeholder 6"/>
          <p:cNvSpPr>
            <a:spLocks noGrp="1"/>
          </p:cNvSpPr>
          <p:nvPr>
            <p:ph type="sldNum" sz="quarter" idx="5"/>
          </p:nvPr>
        </p:nvSpPr>
        <p:spPr/>
        <p:txBody>
          <a:bodyPr/>
          <a:lstStyle/>
          <a:p>
            <a:pPr>
              <a:defRPr/>
            </a:pPr>
            <a:fld id="{2B567D39-2FBC-435F-9DF0-516B4DD8DC9A}" type="slidenum">
              <a:rPr lang="en-US"/>
              <a:pPr>
                <a:defRPr/>
              </a:pPr>
              <a:t>1</a:t>
            </a:fld>
            <a:endParaRPr lang="en-US"/>
          </a:p>
        </p:txBody>
      </p:sp>
      <p:sp>
        <p:nvSpPr>
          <p:cNvPr id="33798" name="Slide Image Placeholder 11"/>
          <p:cNvSpPr>
            <a:spLocks noGrp="1" noRot="1" noChangeAspect="1" noTextEdit="1"/>
          </p:cNvSpPr>
          <p:nvPr>
            <p:ph type="sldImg"/>
          </p:nvPr>
        </p:nvSpPr>
        <p:spPr>
          <a:ln/>
        </p:spPr>
      </p:sp>
      <p:sp>
        <p:nvSpPr>
          <p:cNvPr id="33799" name="Notes Placeholder 1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l-PL">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pitchFamily="34" charset="0"/>
              </a:rPr>
              <a:t>Block diagrams for 1-to-4, 1-to-8, and 1-to-16 MSI Demultiplexers.</a:t>
            </a:r>
          </a:p>
          <a:p>
            <a:endParaRPr lang="en-US">
              <a:latin typeface="Arial" pitchFamily="34" charset="0"/>
            </a:endParaRPr>
          </a:p>
        </p:txBody>
      </p:sp>
      <p:sp>
        <p:nvSpPr>
          <p:cNvPr id="4" name="Header Placeholder 3"/>
          <p:cNvSpPr>
            <a:spLocks noGrp="1"/>
          </p:cNvSpPr>
          <p:nvPr>
            <p:ph type="hdr" sz="quarter"/>
          </p:nvPr>
        </p:nvSpPr>
        <p:spPr/>
        <p:txBody>
          <a:bodyPr/>
          <a:lstStyle/>
          <a:p>
            <a:pPr>
              <a:defRPr/>
            </a:pPr>
            <a:r>
              <a:rPr lang="en-US"/>
              <a:t>Multiplexers &amp; Demultiplexers</a:t>
            </a:r>
          </a:p>
        </p:txBody>
      </p:sp>
      <p:sp>
        <p:nvSpPr>
          <p:cNvPr id="5" name="Date Placeholder 4"/>
          <p:cNvSpPr>
            <a:spLocks noGrp="1"/>
          </p:cNvSpPr>
          <p:nvPr>
            <p:ph type="dt" sz="quarter" idx="1"/>
          </p:nvPr>
        </p:nvSpPr>
        <p:spPr/>
        <p:txBody>
          <a:bodyPr/>
          <a:lstStyle/>
          <a:p>
            <a:pPr>
              <a:defRPr/>
            </a:pPr>
            <a:r>
              <a:rPr lang="en-US"/>
              <a:t>Digital Electronics</a:t>
            </a:r>
            <a:r>
              <a:rPr lang="en-US">
                <a:sym typeface="Symbol"/>
              </a:rPr>
              <a:t></a:t>
            </a:r>
            <a:r>
              <a:rPr lang="en-US"/>
              <a:t> </a:t>
            </a:r>
          </a:p>
          <a:p>
            <a:pPr>
              <a:defRPr/>
            </a:pPr>
            <a:r>
              <a:rPr lang="en-US"/>
              <a:t>Lesson 2.4 – Specific Combo Circuits &amp; Misc Topics</a:t>
            </a:r>
          </a:p>
        </p:txBody>
      </p:sp>
      <p:sp>
        <p:nvSpPr>
          <p:cNvPr id="4506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Project Lead The Way, Inc.</a:t>
            </a:r>
            <a:endParaRPr lang="en-US" baseline="30000"/>
          </a:p>
          <a:p>
            <a:pPr eaLnBrk="1" hangingPunct="1"/>
            <a:r>
              <a:rPr lang="en-US"/>
              <a:t>Copyright 2009</a:t>
            </a:r>
          </a:p>
        </p:txBody>
      </p:sp>
      <p:sp>
        <p:nvSpPr>
          <p:cNvPr id="7" name="Slide Number Placeholder 6"/>
          <p:cNvSpPr>
            <a:spLocks noGrp="1"/>
          </p:cNvSpPr>
          <p:nvPr>
            <p:ph type="sldNum" sz="quarter" idx="5"/>
          </p:nvPr>
        </p:nvSpPr>
        <p:spPr/>
        <p:txBody>
          <a:bodyPr/>
          <a:lstStyle/>
          <a:p>
            <a:pPr>
              <a:defRPr/>
            </a:pPr>
            <a:fld id="{93759D6E-4488-4DC1-9B8A-D51022707609}"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pitchFamily="34" charset="0"/>
              </a:rPr>
              <a:t>This slide provides examples of various electronics signs and explains that display segments are not all on simultaneously.</a:t>
            </a:r>
          </a:p>
          <a:p>
            <a:r>
              <a:rPr lang="en-US">
                <a:latin typeface="Arial" pitchFamily="34" charset="0"/>
              </a:rPr>
              <a:t>www.brgprecision.com</a:t>
            </a:r>
          </a:p>
          <a:p>
            <a:r>
              <a:rPr lang="en-US">
                <a:latin typeface="Arial" pitchFamily="34" charset="0"/>
              </a:rPr>
              <a:t>www.digicam-tech.com</a:t>
            </a:r>
          </a:p>
          <a:p>
            <a:r>
              <a:rPr lang="en-US">
                <a:latin typeface="Arial" pitchFamily="34" charset="0"/>
              </a:rPr>
              <a:t>www.electronic-scoreboard.com</a:t>
            </a:r>
          </a:p>
          <a:p>
            <a:r>
              <a:rPr lang="en-US">
                <a:latin typeface="Arial" pitchFamily="34" charset="0"/>
              </a:rPr>
              <a:t>http://www.nu-mediadisplays.com/signs/time-displays.php</a:t>
            </a:r>
          </a:p>
        </p:txBody>
      </p:sp>
      <p:sp>
        <p:nvSpPr>
          <p:cNvPr id="4" name="Header Placeholder 3"/>
          <p:cNvSpPr>
            <a:spLocks noGrp="1"/>
          </p:cNvSpPr>
          <p:nvPr>
            <p:ph type="hdr" sz="quarter"/>
          </p:nvPr>
        </p:nvSpPr>
        <p:spPr/>
        <p:txBody>
          <a:bodyPr/>
          <a:lstStyle/>
          <a:p>
            <a:pPr>
              <a:defRPr/>
            </a:pPr>
            <a:r>
              <a:rPr lang="en-US"/>
              <a:t>Multiplexers &amp; Demultiplexers</a:t>
            </a:r>
          </a:p>
        </p:txBody>
      </p:sp>
      <p:sp>
        <p:nvSpPr>
          <p:cNvPr id="5" name="Date Placeholder 4"/>
          <p:cNvSpPr>
            <a:spLocks noGrp="1"/>
          </p:cNvSpPr>
          <p:nvPr>
            <p:ph type="dt" sz="quarter" idx="1"/>
          </p:nvPr>
        </p:nvSpPr>
        <p:spPr/>
        <p:txBody>
          <a:bodyPr/>
          <a:lstStyle/>
          <a:p>
            <a:pPr>
              <a:defRPr/>
            </a:pPr>
            <a:r>
              <a:rPr lang="en-US"/>
              <a:t>Digital Electronics</a:t>
            </a:r>
            <a:r>
              <a:rPr lang="en-US">
                <a:sym typeface="Symbol"/>
              </a:rPr>
              <a:t></a:t>
            </a:r>
            <a:r>
              <a:rPr lang="en-US"/>
              <a:t> </a:t>
            </a:r>
          </a:p>
          <a:p>
            <a:pPr>
              <a:defRPr/>
            </a:pPr>
            <a:r>
              <a:rPr lang="en-US"/>
              <a:t>Lesson 2.4 – Specific Combo Circuits &amp; Misc Topics</a:t>
            </a:r>
          </a:p>
        </p:txBody>
      </p:sp>
      <p:sp>
        <p:nvSpPr>
          <p:cNvPr id="46086"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Project Lead The Way, Inc.</a:t>
            </a:r>
            <a:endParaRPr lang="en-US" baseline="30000"/>
          </a:p>
          <a:p>
            <a:pPr eaLnBrk="1" hangingPunct="1"/>
            <a:r>
              <a:rPr lang="en-US"/>
              <a:t>Copyright 2009</a:t>
            </a:r>
          </a:p>
        </p:txBody>
      </p:sp>
      <p:sp>
        <p:nvSpPr>
          <p:cNvPr id="7" name="Slide Number Placeholder 6"/>
          <p:cNvSpPr>
            <a:spLocks noGrp="1"/>
          </p:cNvSpPr>
          <p:nvPr>
            <p:ph type="sldNum" sz="quarter" idx="5"/>
          </p:nvPr>
        </p:nvSpPr>
        <p:spPr/>
        <p:txBody>
          <a:bodyPr/>
          <a:lstStyle/>
          <a:p>
            <a:pPr>
              <a:defRPr/>
            </a:pPr>
            <a:fld id="{F122D16E-3F88-45F7-AA80-1E6B18F35CB8}"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pitchFamily="34" charset="0"/>
              </a:rPr>
              <a:t>This slide shows how a simple message can be displayed using seven-segments displays. The drawback to this method is that all displays are on simultaneously. To display CIAO, 18 segments must be on, all drawing current and using power. Ask students to consider ways that they could display the message WITHOUT running all displays simultaneously.</a:t>
            </a:r>
          </a:p>
          <a:p>
            <a:endParaRPr lang="en-US">
              <a:latin typeface="Arial" pitchFamily="34" charset="0"/>
            </a:endParaRPr>
          </a:p>
        </p:txBody>
      </p:sp>
      <p:sp>
        <p:nvSpPr>
          <p:cNvPr id="4" name="Header Placeholder 3"/>
          <p:cNvSpPr>
            <a:spLocks noGrp="1"/>
          </p:cNvSpPr>
          <p:nvPr>
            <p:ph type="hdr" sz="quarter"/>
          </p:nvPr>
        </p:nvSpPr>
        <p:spPr/>
        <p:txBody>
          <a:bodyPr/>
          <a:lstStyle/>
          <a:p>
            <a:pPr>
              <a:defRPr/>
            </a:pPr>
            <a:r>
              <a:rPr lang="en-US"/>
              <a:t>Multiplexers &amp; Demultiplexers</a:t>
            </a:r>
          </a:p>
        </p:txBody>
      </p:sp>
      <p:sp>
        <p:nvSpPr>
          <p:cNvPr id="5" name="Date Placeholder 4"/>
          <p:cNvSpPr>
            <a:spLocks noGrp="1"/>
          </p:cNvSpPr>
          <p:nvPr>
            <p:ph type="dt" sz="quarter" idx="1"/>
          </p:nvPr>
        </p:nvSpPr>
        <p:spPr/>
        <p:txBody>
          <a:bodyPr/>
          <a:lstStyle/>
          <a:p>
            <a:pPr>
              <a:defRPr/>
            </a:pPr>
            <a:r>
              <a:rPr lang="en-US"/>
              <a:t>Digital Electronics</a:t>
            </a:r>
            <a:r>
              <a:rPr lang="en-US">
                <a:sym typeface="Symbol"/>
              </a:rPr>
              <a:t></a:t>
            </a:r>
            <a:r>
              <a:rPr lang="en-US"/>
              <a:t> </a:t>
            </a:r>
          </a:p>
          <a:p>
            <a:pPr>
              <a:defRPr/>
            </a:pPr>
            <a:r>
              <a:rPr lang="en-US"/>
              <a:t>Lesson 2.4 – Specific Combo Circuits &amp; Misc Topics</a:t>
            </a:r>
          </a:p>
        </p:txBody>
      </p:sp>
      <p:sp>
        <p:nvSpPr>
          <p:cNvPr id="4711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Project Lead The Way, Inc.</a:t>
            </a:r>
            <a:endParaRPr lang="en-US" baseline="30000"/>
          </a:p>
          <a:p>
            <a:pPr eaLnBrk="1" hangingPunct="1"/>
            <a:r>
              <a:rPr lang="en-US"/>
              <a:t>Copyright 2009</a:t>
            </a:r>
          </a:p>
        </p:txBody>
      </p:sp>
      <p:sp>
        <p:nvSpPr>
          <p:cNvPr id="7" name="Slide Number Placeholder 6"/>
          <p:cNvSpPr>
            <a:spLocks noGrp="1"/>
          </p:cNvSpPr>
          <p:nvPr>
            <p:ph type="sldNum" sz="quarter" idx="5"/>
          </p:nvPr>
        </p:nvSpPr>
        <p:spPr/>
        <p:txBody>
          <a:bodyPr/>
          <a:lstStyle/>
          <a:p>
            <a:pPr>
              <a:defRPr/>
            </a:pPr>
            <a:fld id="{CECBE8D5-B771-4988-8D39-A9DDD5621495}" type="slidenum">
              <a:rPr lang="en-US" smtClean="0"/>
              <a:pPr>
                <a:defRPr/>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4" name="Header Placeholder 3"/>
          <p:cNvSpPr>
            <a:spLocks noGrp="1"/>
          </p:cNvSpPr>
          <p:nvPr>
            <p:ph type="hdr" sz="quarter"/>
          </p:nvPr>
        </p:nvSpPr>
        <p:spPr/>
        <p:txBody>
          <a:bodyPr/>
          <a:lstStyle/>
          <a:p>
            <a:pPr>
              <a:defRPr/>
            </a:pPr>
            <a:r>
              <a:rPr lang="en-US"/>
              <a:t>Multiplexers &amp; Demultiplexers</a:t>
            </a:r>
          </a:p>
        </p:txBody>
      </p:sp>
      <p:sp>
        <p:nvSpPr>
          <p:cNvPr id="5" name="Date Placeholder 4"/>
          <p:cNvSpPr>
            <a:spLocks noGrp="1"/>
          </p:cNvSpPr>
          <p:nvPr>
            <p:ph type="dt" sz="quarter" idx="1"/>
          </p:nvPr>
        </p:nvSpPr>
        <p:spPr/>
        <p:txBody>
          <a:bodyPr/>
          <a:lstStyle/>
          <a:p>
            <a:pPr>
              <a:defRPr/>
            </a:pPr>
            <a:r>
              <a:rPr lang="en-US"/>
              <a:t>Digital Electronics</a:t>
            </a:r>
            <a:r>
              <a:rPr lang="en-US">
                <a:sym typeface="Symbol"/>
              </a:rPr>
              <a:t></a:t>
            </a:r>
            <a:r>
              <a:rPr lang="en-US"/>
              <a:t> </a:t>
            </a:r>
          </a:p>
          <a:p>
            <a:pPr>
              <a:defRPr/>
            </a:pPr>
            <a:r>
              <a:rPr lang="en-US"/>
              <a:t>Lesson 2.4 – Specific Combo Circuits &amp; Misc Topics</a:t>
            </a:r>
          </a:p>
        </p:txBody>
      </p:sp>
      <p:sp>
        <p:nvSpPr>
          <p:cNvPr id="5018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Project Lead The Way, Inc.</a:t>
            </a:r>
            <a:endParaRPr lang="en-US" baseline="30000"/>
          </a:p>
          <a:p>
            <a:pPr eaLnBrk="1" hangingPunct="1"/>
            <a:r>
              <a:rPr lang="en-US"/>
              <a:t>Copyright 2009</a:t>
            </a:r>
          </a:p>
        </p:txBody>
      </p:sp>
      <p:sp>
        <p:nvSpPr>
          <p:cNvPr id="7" name="Slide Number Placeholder 6"/>
          <p:cNvSpPr>
            <a:spLocks noGrp="1"/>
          </p:cNvSpPr>
          <p:nvPr>
            <p:ph type="sldNum" sz="quarter" idx="5"/>
          </p:nvPr>
        </p:nvSpPr>
        <p:spPr/>
        <p:txBody>
          <a:bodyPr/>
          <a:lstStyle/>
          <a:p>
            <a:pPr>
              <a:defRPr/>
            </a:pPr>
            <a:fld id="{262EB925-B02E-4D30-820D-DE47F9EFDDB3}" type="slidenum">
              <a:rPr lang="en-US" smtClean="0"/>
              <a:pPr>
                <a:defRPr/>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pitchFamily="34" charset="0"/>
              </a:rPr>
              <a:t>Introductory Slide / Overview of Presentation</a:t>
            </a:r>
          </a:p>
          <a:p>
            <a:endParaRPr lang="en-US">
              <a:latin typeface="Arial" pitchFamily="34" charset="0"/>
            </a:endParaRPr>
          </a:p>
        </p:txBody>
      </p:sp>
      <p:sp>
        <p:nvSpPr>
          <p:cNvPr id="4" name="Header Placeholder 3"/>
          <p:cNvSpPr>
            <a:spLocks noGrp="1"/>
          </p:cNvSpPr>
          <p:nvPr>
            <p:ph type="hdr" sz="quarter"/>
          </p:nvPr>
        </p:nvSpPr>
        <p:spPr/>
        <p:txBody>
          <a:bodyPr/>
          <a:lstStyle/>
          <a:p>
            <a:pPr>
              <a:defRPr/>
            </a:pPr>
            <a:r>
              <a:rPr lang="en-US"/>
              <a:t>Multiplexers &amp; Demultiplexers</a:t>
            </a:r>
          </a:p>
        </p:txBody>
      </p:sp>
      <p:sp>
        <p:nvSpPr>
          <p:cNvPr id="5" name="Date Placeholder 4"/>
          <p:cNvSpPr>
            <a:spLocks noGrp="1"/>
          </p:cNvSpPr>
          <p:nvPr>
            <p:ph type="dt" sz="quarter" idx="1"/>
          </p:nvPr>
        </p:nvSpPr>
        <p:spPr/>
        <p:txBody>
          <a:bodyPr/>
          <a:lstStyle/>
          <a:p>
            <a:pPr>
              <a:defRPr/>
            </a:pPr>
            <a:r>
              <a:rPr lang="en-US"/>
              <a:t>Digital Electronics</a:t>
            </a:r>
            <a:r>
              <a:rPr lang="en-US">
                <a:sym typeface="Symbol"/>
              </a:rPr>
              <a:t></a:t>
            </a:r>
            <a:r>
              <a:rPr lang="en-US"/>
              <a:t> </a:t>
            </a:r>
          </a:p>
          <a:p>
            <a:pPr>
              <a:defRPr/>
            </a:pPr>
            <a:r>
              <a:rPr lang="en-US"/>
              <a:t>Lesson 2.4 – Specific Combo Circuits &amp; Misc Topics</a:t>
            </a:r>
          </a:p>
        </p:txBody>
      </p:sp>
      <p:sp>
        <p:nvSpPr>
          <p:cNvPr id="3482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Project Lead The Way, Inc.</a:t>
            </a:r>
            <a:endParaRPr lang="en-US" baseline="30000"/>
          </a:p>
          <a:p>
            <a:pPr eaLnBrk="1" hangingPunct="1"/>
            <a:r>
              <a:rPr lang="en-US"/>
              <a:t>Copyright 2009</a:t>
            </a:r>
          </a:p>
        </p:txBody>
      </p:sp>
      <p:sp>
        <p:nvSpPr>
          <p:cNvPr id="7" name="Slide Number Placeholder 6"/>
          <p:cNvSpPr>
            <a:spLocks noGrp="1"/>
          </p:cNvSpPr>
          <p:nvPr>
            <p:ph type="sldNum" sz="quarter" idx="5"/>
          </p:nvPr>
        </p:nvSpPr>
        <p:spPr/>
        <p:txBody>
          <a:bodyPr/>
          <a:lstStyle/>
          <a:p>
            <a:pPr>
              <a:defRPr/>
            </a:pPr>
            <a:fld id="{28290C7A-DD18-4E89-88DC-6423F57E503B}"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l-PL">
              <a:latin typeface="Arial" pitchFamily="34" charset="0"/>
            </a:endParaRPr>
          </a:p>
        </p:txBody>
      </p:sp>
      <p:sp>
        <p:nvSpPr>
          <p:cNvPr id="4" name="Header Placeholder 3"/>
          <p:cNvSpPr>
            <a:spLocks noGrp="1"/>
          </p:cNvSpPr>
          <p:nvPr>
            <p:ph type="hdr" sz="quarter"/>
          </p:nvPr>
        </p:nvSpPr>
        <p:spPr/>
        <p:txBody>
          <a:bodyPr/>
          <a:lstStyle/>
          <a:p>
            <a:pPr>
              <a:defRPr/>
            </a:pPr>
            <a:r>
              <a:rPr lang="en-US"/>
              <a:t>Multiplexers &amp; Demultiplexers</a:t>
            </a:r>
          </a:p>
        </p:txBody>
      </p:sp>
      <p:sp>
        <p:nvSpPr>
          <p:cNvPr id="5" name="Date Placeholder 4"/>
          <p:cNvSpPr>
            <a:spLocks noGrp="1"/>
          </p:cNvSpPr>
          <p:nvPr>
            <p:ph type="dt" sz="quarter" idx="1"/>
          </p:nvPr>
        </p:nvSpPr>
        <p:spPr/>
        <p:txBody>
          <a:bodyPr/>
          <a:lstStyle/>
          <a:p>
            <a:pPr>
              <a:defRPr/>
            </a:pPr>
            <a:r>
              <a:rPr lang="en-US"/>
              <a:t>Digital Electronics</a:t>
            </a:r>
            <a:r>
              <a:rPr lang="en-US">
                <a:sym typeface="Symbol"/>
              </a:rPr>
              <a:t></a:t>
            </a:r>
            <a:r>
              <a:rPr lang="en-US"/>
              <a:t> </a:t>
            </a:r>
          </a:p>
          <a:p>
            <a:pPr>
              <a:defRPr/>
            </a:pPr>
            <a:r>
              <a:rPr lang="en-US"/>
              <a:t>Lesson 2.4 – Specific Combo Circuits &amp; Misc Topics</a:t>
            </a:r>
          </a:p>
        </p:txBody>
      </p:sp>
      <p:sp>
        <p:nvSpPr>
          <p:cNvPr id="35846"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Project Lead The Way, Inc.</a:t>
            </a:r>
            <a:endParaRPr lang="en-US" baseline="30000"/>
          </a:p>
          <a:p>
            <a:pPr eaLnBrk="1" hangingPunct="1"/>
            <a:r>
              <a:rPr lang="en-US"/>
              <a:t>Copyright 2009</a:t>
            </a:r>
          </a:p>
        </p:txBody>
      </p:sp>
      <p:sp>
        <p:nvSpPr>
          <p:cNvPr id="7" name="Slide Number Placeholder 6"/>
          <p:cNvSpPr>
            <a:spLocks noGrp="1"/>
          </p:cNvSpPr>
          <p:nvPr>
            <p:ph type="sldNum" sz="quarter" idx="5"/>
          </p:nvPr>
        </p:nvSpPr>
        <p:spPr/>
        <p:txBody>
          <a:bodyPr/>
          <a:lstStyle/>
          <a:p>
            <a:pPr>
              <a:defRPr/>
            </a:pPr>
            <a:fld id="{0BD75932-FCA3-4226-AEA9-66FEB6A26B58}"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pitchFamily="34" charset="0"/>
              </a:rPr>
              <a:t>This slide shows a typical application of a multiplexer (in this case a 4-to-1 MUX). Have the students share other common applications of MUXs.</a:t>
            </a:r>
          </a:p>
          <a:p>
            <a:endParaRPr lang="en-US">
              <a:latin typeface="Arial" pitchFamily="34" charset="0"/>
            </a:endParaRPr>
          </a:p>
          <a:p>
            <a:r>
              <a:rPr lang="en-US">
                <a:latin typeface="Arial" pitchFamily="34" charset="0"/>
              </a:rPr>
              <a:t>http://images.tigerdirect.ca/skuimages/large/Logitech-X-540-L23-7250-mai.jpg</a:t>
            </a:r>
          </a:p>
        </p:txBody>
      </p:sp>
      <p:sp>
        <p:nvSpPr>
          <p:cNvPr id="4" name="Header Placeholder 3"/>
          <p:cNvSpPr>
            <a:spLocks noGrp="1"/>
          </p:cNvSpPr>
          <p:nvPr>
            <p:ph type="hdr" sz="quarter"/>
          </p:nvPr>
        </p:nvSpPr>
        <p:spPr/>
        <p:txBody>
          <a:bodyPr/>
          <a:lstStyle/>
          <a:p>
            <a:pPr>
              <a:defRPr/>
            </a:pPr>
            <a:r>
              <a:rPr lang="en-US"/>
              <a:t>Multiplexers &amp; Demultiplexers</a:t>
            </a:r>
          </a:p>
        </p:txBody>
      </p:sp>
      <p:sp>
        <p:nvSpPr>
          <p:cNvPr id="5" name="Date Placeholder 4"/>
          <p:cNvSpPr>
            <a:spLocks noGrp="1"/>
          </p:cNvSpPr>
          <p:nvPr>
            <p:ph type="dt" sz="quarter" idx="1"/>
          </p:nvPr>
        </p:nvSpPr>
        <p:spPr/>
        <p:txBody>
          <a:bodyPr/>
          <a:lstStyle/>
          <a:p>
            <a:pPr>
              <a:defRPr/>
            </a:pPr>
            <a:r>
              <a:rPr lang="en-US"/>
              <a:t>Digital Electronics</a:t>
            </a:r>
            <a:r>
              <a:rPr lang="en-US">
                <a:sym typeface="Symbol"/>
              </a:rPr>
              <a:t></a:t>
            </a:r>
            <a:r>
              <a:rPr lang="en-US"/>
              <a:t> </a:t>
            </a:r>
          </a:p>
          <a:p>
            <a:pPr>
              <a:defRPr/>
            </a:pPr>
            <a:r>
              <a:rPr lang="en-US"/>
              <a:t>Lesson 2.4 – Specific Combo Circuits &amp; Misc Topics</a:t>
            </a:r>
          </a:p>
        </p:txBody>
      </p:sp>
      <p:sp>
        <p:nvSpPr>
          <p:cNvPr id="368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Project Lead The Way, Inc.</a:t>
            </a:r>
            <a:endParaRPr lang="en-US" baseline="30000"/>
          </a:p>
          <a:p>
            <a:pPr eaLnBrk="1" hangingPunct="1"/>
            <a:r>
              <a:rPr lang="en-US"/>
              <a:t>Copyright 2009</a:t>
            </a:r>
          </a:p>
        </p:txBody>
      </p:sp>
      <p:sp>
        <p:nvSpPr>
          <p:cNvPr id="7" name="Slide Number Placeholder 6"/>
          <p:cNvSpPr>
            <a:spLocks noGrp="1"/>
          </p:cNvSpPr>
          <p:nvPr>
            <p:ph type="sldNum" sz="quarter" idx="5"/>
          </p:nvPr>
        </p:nvSpPr>
        <p:spPr/>
        <p:txBody>
          <a:bodyPr/>
          <a:lstStyle/>
          <a:p>
            <a:pPr>
              <a:defRPr/>
            </a:pPr>
            <a:fld id="{744F1A16-754D-4A37-94E4-BF90951168F4}"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pitchFamily="34" charset="0"/>
              </a:rPr>
              <a:t>SSI logic diagram, block diagram, and truth table for a 4-to-1 MUX</a:t>
            </a:r>
          </a:p>
        </p:txBody>
      </p:sp>
      <p:sp>
        <p:nvSpPr>
          <p:cNvPr id="4" name="Header Placeholder 3"/>
          <p:cNvSpPr>
            <a:spLocks noGrp="1"/>
          </p:cNvSpPr>
          <p:nvPr>
            <p:ph type="hdr" sz="quarter"/>
          </p:nvPr>
        </p:nvSpPr>
        <p:spPr/>
        <p:txBody>
          <a:bodyPr/>
          <a:lstStyle/>
          <a:p>
            <a:pPr>
              <a:defRPr/>
            </a:pPr>
            <a:r>
              <a:rPr lang="en-US"/>
              <a:t>Multiplexers &amp; Demultiplexers</a:t>
            </a:r>
          </a:p>
        </p:txBody>
      </p:sp>
      <p:sp>
        <p:nvSpPr>
          <p:cNvPr id="5" name="Date Placeholder 4"/>
          <p:cNvSpPr>
            <a:spLocks noGrp="1"/>
          </p:cNvSpPr>
          <p:nvPr>
            <p:ph type="dt" sz="quarter" idx="1"/>
          </p:nvPr>
        </p:nvSpPr>
        <p:spPr/>
        <p:txBody>
          <a:bodyPr/>
          <a:lstStyle/>
          <a:p>
            <a:pPr>
              <a:defRPr/>
            </a:pPr>
            <a:r>
              <a:rPr lang="en-US"/>
              <a:t>Digital Electronics</a:t>
            </a:r>
            <a:r>
              <a:rPr lang="en-US">
                <a:sym typeface="Symbol"/>
              </a:rPr>
              <a:t></a:t>
            </a:r>
            <a:r>
              <a:rPr lang="en-US"/>
              <a:t> </a:t>
            </a:r>
          </a:p>
          <a:p>
            <a:pPr>
              <a:defRPr/>
            </a:pPr>
            <a:r>
              <a:rPr lang="en-US"/>
              <a:t>Lesson 2.4 – Specific Combo Circuits &amp; Misc Topics</a:t>
            </a:r>
          </a:p>
        </p:txBody>
      </p:sp>
      <p:sp>
        <p:nvSpPr>
          <p:cNvPr id="37894"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Project Lead The Way, Inc.</a:t>
            </a:r>
            <a:endParaRPr lang="en-US" baseline="30000"/>
          </a:p>
          <a:p>
            <a:pPr eaLnBrk="1" hangingPunct="1"/>
            <a:r>
              <a:rPr lang="en-US"/>
              <a:t>Copyright 2009</a:t>
            </a:r>
          </a:p>
        </p:txBody>
      </p:sp>
      <p:sp>
        <p:nvSpPr>
          <p:cNvPr id="7" name="Slide Number Placeholder 6"/>
          <p:cNvSpPr>
            <a:spLocks noGrp="1"/>
          </p:cNvSpPr>
          <p:nvPr>
            <p:ph type="sldNum" sz="quarter" idx="5"/>
          </p:nvPr>
        </p:nvSpPr>
        <p:spPr/>
        <p:txBody>
          <a:bodyPr/>
          <a:lstStyle/>
          <a:p>
            <a:pPr>
              <a:defRPr/>
            </a:pPr>
            <a:fld id="{1D14CAE3-598C-4DF2-B8D4-67BFDCB3A0E6}"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pitchFamily="34" charset="0"/>
              </a:rPr>
              <a:t>Block diagrams for 4-to-1, 8-to-1, and 16-to-1 MSI Multiplexers.</a:t>
            </a:r>
          </a:p>
        </p:txBody>
      </p:sp>
      <p:sp>
        <p:nvSpPr>
          <p:cNvPr id="4" name="Header Placeholder 3"/>
          <p:cNvSpPr>
            <a:spLocks noGrp="1"/>
          </p:cNvSpPr>
          <p:nvPr>
            <p:ph type="hdr" sz="quarter"/>
          </p:nvPr>
        </p:nvSpPr>
        <p:spPr/>
        <p:txBody>
          <a:bodyPr/>
          <a:lstStyle/>
          <a:p>
            <a:pPr>
              <a:defRPr/>
            </a:pPr>
            <a:r>
              <a:rPr lang="en-US"/>
              <a:t>Multiplexers &amp; Demultiplexers</a:t>
            </a:r>
          </a:p>
        </p:txBody>
      </p:sp>
      <p:sp>
        <p:nvSpPr>
          <p:cNvPr id="5" name="Date Placeholder 4"/>
          <p:cNvSpPr>
            <a:spLocks noGrp="1"/>
          </p:cNvSpPr>
          <p:nvPr>
            <p:ph type="dt" sz="quarter" idx="1"/>
          </p:nvPr>
        </p:nvSpPr>
        <p:spPr/>
        <p:txBody>
          <a:bodyPr/>
          <a:lstStyle/>
          <a:p>
            <a:pPr>
              <a:defRPr/>
            </a:pPr>
            <a:r>
              <a:rPr lang="en-US"/>
              <a:t>Digital Electronics</a:t>
            </a:r>
            <a:r>
              <a:rPr lang="en-US">
                <a:sym typeface="Symbol"/>
              </a:rPr>
              <a:t></a:t>
            </a:r>
            <a:r>
              <a:rPr lang="en-US"/>
              <a:t> </a:t>
            </a:r>
          </a:p>
          <a:p>
            <a:pPr>
              <a:defRPr/>
            </a:pPr>
            <a:r>
              <a:rPr lang="en-US"/>
              <a:t>Lesson 2.4 – Specific Combo Circuits &amp; Misc Topics</a:t>
            </a:r>
          </a:p>
        </p:txBody>
      </p:sp>
      <p:sp>
        <p:nvSpPr>
          <p:cNvPr id="399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Project Lead The Way, Inc.</a:t>
            </a:r>
            <a:endParaRPr lang="en-US" baseline="30000"/>
          </a:p>
          <a:p>
            <a:pPr eaLnBrk="1" hangingPunct="1"/>
            <a:r>
              <a:rPr lang="en-US"/>
              <a:t>Copyright 2009</a:t>
            </a:r>
          </a:p>
        </p:txBody>
      </p:sp>
      <p:sp>
        <p:nvSpPr>
          <p:cNvPr id="7" name="Slide Number Placeholder 6"/>
          <p:cNvSpPr>
            <a:spLocks noGrp="1"/>
          </p:cNvSpPr>
          <p:nvPr>
            <p:ph type="sldNum" sz="quarter" idx="5"/>
          </p:nvPr>
        </p:nvSpPr>
        <p:spPr/>
        <p:txBody>
          <a:bodyPr/>
          <a:lstStyle/>
          <a:p>
            <a:pPr>
              <a:defRPr/>
            </a:pPr>
            <a:fld id="{C2A66F5D-13D3-46E9-8E38-84046E99B0AA}"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pitchFamily="34" charset="0"/>
              </a:rPr>
              <a:t>This slide explains the function of a </a:t>
            </a:r>
            <a:r>
              <a:rPr lang="en-US" err="1">
                <a:latin typeface="Arial" pitchFamily="34" charset="0"/>
              </a:rPr>
              <a:t>demultiplexer</a:t>
            </a:r>
            <a:r>
              <a:rPr lang="en-US">
                <a:latin typeface="Arial" pitchFamily="34" charset="0"/>
              </a:rPr>
              <a:t>.</a:t>
            </a:r>
          </a:p>
        </p:txBody>
      </p:sp>
      <p:sp>
        <p:nvSpPr>
          <p:cNvPr id="4" name="Header Placeholder 3"/>
          <p:cNvSpPr>
            <a:spLocks noGrp="1"/>
          </p:cNvSpPr>
          <p:nvPr>
            <p:ph type="hdr" sz="quarter"/>
          </p:nvPr>
        </p:nvSpPr>
        <p:spPr/>
        <p:txBody>
          <a:bodyPr/>
          <a:lstStyle/>
          <a:p>
            <a:pPr>
              <a:defRPr/>
            </a:pPr>
            <a:r>
              <a:rPr lang="en-US"/>
              <a:t>Multiplexers &amp; Demultiplexers</a:t>
            </a:r>
          </a:p>
        </p:txBody>
      </p:sp>
      <p:sp>
        <p:nvSpPr>
          <p:cNvPr id="5" name="Date Placeholder 4"/>
          <p:cNvSpPr>
            <a:spLocks noGrp="1"/>
          </p:cNvSpPr>
          <p:nvPr>
            <p:ph type="dt" sz="quarter" idx="1"/>
          </p:nvPr>
        </p:nvSpPr>
        <p:spPr/>
        <p:txBody>
          <a:bodyPr/>
          <a:lstStyle/>
          <a:p>
            <a:pPr>
              <a:defRPr/>
            </a:pPr>
            <a:r>
              <a:rPr lang="en-US"/>
              <a:t>Digital Electronics</a:t>
            </a:r>
            <a:r>
              <a:rPr lang="en-US">
                <a:sym typeface="Symbol"/>
              </a:rPr>
              <a:t></a:t>
            </a:r>
            <a:r>
              <a:rPr lang="en-US"/>
              <a:t> </a:t>
            </a:r>
          </a:p>
          <a:p>
            <a:pPr>
              <a:defRPr/>
            </a:pPr>
            <a:r>
              <a:rPr lang="en-US"/>
              <a:t>Lesson 2.4 – Specific Combo Circuits &amp; Misc Topics</a:t>
            </a:r>
          </a:p>
        </p:txBody>
      </p:sp>
      <p:sp>
        <p:nvSpPr>
          <p:cNvPr id="40966"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Project Lead The Way, Inc.</a:t>
            </a:r>
            <a:endParaRPr lang="en-US" baseline="30000"/>
          </a:p>
          <a:p>
            <a:pPr eaLnBrk="1" hangingPunct="1"/>
            <a:r>
              <a:rPr lang="en-US"/>
              <a:t>Copyright 2009</a:t>
            </a:r>
          </a:p>
        </p:txBody>
      </p:sp>
      <p:sp>
        <p:nvSpPr>
          <p:cNvPr id="7" name="Slide Number Placeholder 6"/>
          <p:cNvSpPr>
            <a:spLocks noGrp="1"/>
          </p:cNvSpPr>
          <p:nvPr>
            <p:ph type="sldNum" sz="quarter" idx="5"/>
          </p:nvPr>
        </p:nvSpPr>
        <p:spPr/>
        <p:txBody>
          <a:bodyPr/>
          <a:lstStyle/>
          <a:p>
            <a:pPr>
              <a:defRPr/>
            </a:pPr>
            <a:fld id="{5165E448-9164-4733-B01F-8028DFE1242A}"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pitchFamily="34" charset="0"/>
              </a:rPr>
              <a:t>This slide shows a typical application of a </a:t>
            </a:r>
            <a:r>
              <a:rPr lang="en-US" err="1">
                <a:latin typeface="Arial" pitchFamily="34" charset="0"/>
              </a:rPr>
              <a:t>demultiplexer</a:t>
            </a:r>
            <a:r>
              <a:rPr lang="en-US">
                <a:latin typeface="Arial" pitchFamily="34" charset="0"/>
              </a:rPr>
              <a:t> (in this case a 1-to-4 DEMUX). Ask students to share other common applications of DEMUXs.</a:t>
            </a:r>
          </a:p>
        </p:txBody>
      </p:sp>
      <p:sp>
        <p:nvSpPr>
          <p:cNvPr id="4" name="Header Placeholder 3"/>
          <p:cNvSpPr>
            <a:spLocks noGrp="1"/>
          </p:cNvSpPr>
          <p:nvPr>
            <p:ph type="hdr" sz="quarter"/>
          </p:nvPr>
        </p:nvSpPr>
        <p:spPr/>
        <p:txBody>
          <a:bodyPr/>
          <a:lstStyle/>
          <a:p>
            <a:pPr>
              <a:defRPr/>
            </a:pPr>
            <a:r>
              <a:rPr lang="en-US"/>
              <a:t>Multiplexers &amp; Demultiplexers</a:t>
            </a:r>
          </a:p>
        </p:txBody>
      </p:sp>
      <p:sp>
        <p:nvSpPr>
          <p:cNvPr id="5" name="Date Placeholder 4"/>
          <p:cNvSpPr>
            <a:spLocks noGrp="1"/>
          </p:cNvSpPr>
          <p:nvPr>
            <p:ph type="dt" sz="quarter" idx="1"/>
          </p:nvPr>
        </p:nvSpPr>
        <p:spPr/>
        <p:txBody>
          <a:bodyPr/>
          <a:lstStyle/>
          <a:p>
            <a:pPr>
              <a:defRPr/>
            </a:pPr>
            <a:r>
              <a:rPr lang="en-US"/>
              <a:t>Digital Electronics</a:t>
            </a:r>
            <a:r>
              <a:rPr lang="en-US">
                <a:sym typeface="Symbol"/>
              </a:rPr>
              <a:t></a:t>
            </a:r>
            <a:r>
              <a:rPr lang="en-US"/>
              <a:t> </a:t>
            </a:r>
          </a:p>
          <a:p>
            <a:pPr>
              <a:defRPr/>
            </a:pPr>
            <a:r>
              <a:rPr lang="en-US"/>
              <a:t>Lesson 2.4 – Specific Combo Circuits &amp; Misc Topics</a:t>
            </a:r>
          </a:p>
        </p:txBody>
      </p:sp>
      <p:sp>
        <p:nvSpPr>
          <p:cNvPr id="4199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Project Lead The Way, Inc.</a:t>
            </a:r>
            <a:endParaRPr lang="en-US" baseline="30000"/>
          </a:p>
          <a:p>
            <a:pPr eaLnBrk="1" hangingPunct="1"/>
            <a:r>
              <a:rPr lang="en-US"/>
              <a:t>Copyright 2009</a:t>
            </a:r>
          </a:p>
        </p:txBody>
      </p:sp>
      <p:sp>
        <p:nvSpPr>
          <p:cNvPr id="7" name="Slide Number Placeholder 6"/>
          <p:cNvSpPr>
            <a:spLocks noGrp="1"/>
          </p:cNvSpPr>
          <p:nvPr>
            <p:ph type="sldNum" sz="quarter" idx="5"/>
          </p:nvPr>
        </p:nvSpPr>
        <p:spPr/>
        <p:txBody>
          <a:bodyPr/>
          <a:lstStyle/>
          <a:p>
            <a:pPr>
              <a:defRPr/>
            </a:pPr>
            <a:fld id="{CCA1ACA1-8B23-4A1E-B7DA-F084D1C8A725}"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pitchFamily="34" charset="0"/>
              </a:rPr>
              <a:t>SSI logic diagram, block diagram, and truth table for a 1-to-4 De-MUX</a:t>
            </a:r>
          </a:p>
          <a:p>
            <a:endParaRPr lang="en-US">
              <a:latin typeface="Arial" pitchFamily="34" charset="0"/>
            </a:endParaRPr>
          </a:p>
        </p:txBody>
      </p:sp>
      <p:sp>
        <p:nvSpPr>
          <p:cNvPr id="4" name="Header Placeholder 3"/>
          <p:cNvSpPr>
            <a:spLocks noGrp="1"/>
          </p:cNvSpPr>
          <p:nvPr>
            <p:ph type="hdr" sz="quarter"/>
          </p:nvPr>
        </p:nvSpPr>
        <p:spPr/>
        <p:txBody>
          <a:bodyPr/>
          <a:lstStyle/>
          <a:p>
            <a:pPr>
              <a:defRPr/>
            </a:pPr>
            <a:r>
              <a:rPr lang="en-US"/>
              <a:t>Multiplexers &amp; Demultiplexers</a:t>
            </a:r>
          </a:p>
        </p:txBody>
      </p:sp>
      <p:sp>
        <p:nvSpPr>
          <p:cNvPr id="5" name="Date Placeholder 4"/>
          <p:cNvSpPr>
            <a:spLocks noGrp="1"/>
          </p:cNvSpPr>
          <p:nvPr>
            <p:ph type="dt" sz="quarter" idx="1"/>
          </p:nvPr>
        </p:nvSpPr>
        <p:spPr/>
        <p:txBody>
          <a:bodyPr/>
          <a:lstStyle/>
          <a:p>
            <a:pPr>
              <a:defRPr/>
            </a:pPr>
            <a:r>
              <a:rPr lang="en-US"/>
              <a:t>Digital Electronics</a:t>
            </a:r>
            <a:r>
              <a:rPr lang="en-US">
                <a:sym typeface="Symbol"/>
              </a:rPr>
              <a:t></a:t>
            </a:r>
            <a:r>
              <a:rPr lang="en-US"/>
              <a:t> </a:t>
            </a:r>
          </a:p>
          <a:p>
            <a:pPr>
              <a:defRPr/>
            </a:pPr>
            <a:r>
              <a:rPr lang="en-US"/>
              <a:t>Lesson 2.4 – Specific Combo Circuits &amp; Misc Topics</a:t>
            </a:r>
          </a:p>
        </p:txBody>
      </p:sp>
      <p:sp>
        <p:nvSpPr>
          <p:cNvPr id="43014"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Project Lead The Way, Inc.</a:t>
            </a:r>
            <a:endParaRPr lang="en-US" baseline="30000"/>
          </a:p>
          <a:p>
            <a:pPr eaLnBrk="1" hangingPunct="1"/>
            <a:r>
              <a:rPr lang="en-US"/>
              <a:t>Copyright 2009</a:t>
            </a:r>
          </a:p>
        </p:txBody>
      </p:sp>
      <p:sp>
        <p:nvSpPr>
          <p:cNvPr id="7" name="Slide Number Placeholder 6"/>
          <p:cNvSpPr>
            <a:spLocks noGrp="1"/>
          </p:cNvSpPr>
          <p:nvPr>
            <p:ph type="sldNum" sz="quarter" idx="5"/>
          </p:nvPr>
        </p:nvSpPr>
        <p:spPr/>
        <p:txBody>
          <a:bodyPr/>
          <a:lstStyle/>
          <a:p>
            <a:pPr>
              <a:defRPr/>
            </a:pPr>
            <a:fld id="{DD065947-4062-4597-934B-2CB3526A0BB1}"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7" descr="3x3_PLTW_Logo_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0"/>
            <a:ext cx="3048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flipH="1">
            <a:off x="2514600" y="4876800"/>
            <a:ext cx="4191000" cy="584200"/>
          </a:xfrm>
          <a:prstGeom prst="rect">
            <a:avLst/>
          </a:prstGeom>
          <a:noFill/>
        </p:spPr>
        <p:txBody>
          <a:bodyPr>
            <a:spAutoFit/>
          </a:bodyPr>
          <a:lstStyle/>
          <a:p>
            <a:pPr algn="ctr">
              <a:defRPr/>
            </a:pPr>
            <a:r>
              <a:rPr lang="en-US" sz="3200">
                <a:latin typeface="+mn-lt"/>
                <a:cs typeface="Arial" charset="0"/>
              </a:rPr>
              <a:t>Digital Electronics</a:t>
            </a:r>
          </a:p>
        </p:txBody>
      </p:sp>
      <p:sp>
        <p:nvSpPr>
          <p:cNvPr id="2" name="Title 1"/>
          <p:cNvSpPr>
            <a:spLocks noGrp="1"/>
          </p:cNvSpPr>
          <p:nvPr>
            <p:ph type="ctrTitle"/>
          </p:nvPr>
        </p:nvSpPr>
        <p:spPr>
          <a:xfrm>
            <a:off x="685800" y="3121025"/>
            <a:ext cx="7772400" cy="1470025"/>
          </a:xfrm>
        </p:spPr>
        <p:txBody>
          <a:body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CDC12C58-F542-4E60-942E-5FAC5F25AC84}" type="slidenum">
              <a:rPr lang="en-US"/>
              <a:pPr>
                <a:defRPr/>
              </a:pPr>
              <a:t>‹#›</a:t>
            </a:fld>
            <a:endParaRPr lang="en-US"/>
          </a:p>
        </p:txBody>
      </p:sp>
    </p:spTree>
    <p:extLst>
      <p:ext uri="{BB962C8B-B14F-4D97-AF65-F5344CB8AC3E}">
        <p14:creationId xmlns:p14="http://schemas.microsoft.com/office/powerpoint/2010/main" val="1888074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7"/>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1181100"/>
            <a:ext cx="804703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571A8401-1CA4-462E-BB5C-D2CB4F38D950}" type="slidenum">
              <a:rPr lang="en-US"/>
              <a:pPr>
                <a:defRPr/>
              </a:pPr>
              <a:t>‹#›</a:t>
            </a:fld>
            <a:endParaRPr lang="en-US"/>
          </a:p>
        </p:txBody>
      </p:sp>
    </p:spTree>
    <p:extLst>
      <p:ext uri="{BB962C8B-B14F-4D97-AF65-F5344CB8AC3E}">
        <p14:creationId xmlns:p14="http://schemas.microsoft.com/office/powerpoint/2010/main" val="4092047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708F2DE-5A14-40DA-B8C1-551516022AE8}" type="slidenum">
              <a:rPr lang="en-US"/>
              <a:pPr>
                <a:defRPr/>
              </a:pPr>
              <a:t>‹#›</a:t>
            </a:fld>
            <a:endParaRPr lang="en-US"/>
          </a:p>
        </p:txBody>
      </p:sp>
    </p:spTree>
    <p:extLst>
      <p:ext uri="{BB962C8B-B14F-4D97-AF65-F5344CB8AC3E}">
        <p14:creationId xmlns:p14="http://schemas.microsoft.com/office/powerpoint/2010/main" val="3607975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121025"/>
            <a:ext cx="7772400" cy="1470025"/>
          </a:xfrm>
        </p:spPr>
        <p:txBody>
          <a:bodyPr/>
          <a:lstStyle/>
          <a:p>
            <a:r>
              <a:rPr lang="en-US"/>
              <a:t>Click to edit Master title style</a:t>
            </a:r>
          </a:p>
        </p:txBody>
      </p:sp>
    </p:spTree>
    <p:extLst>
      <p:ext uri="{BB962C8B-B14F-4D97-AF65-F5344CB8AC3E}">
        <p14:creationId xmlns:p14="http://schemas.microsoft.com/office/powerpoint/2010/main" val="692654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7"/>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1181100"/>
            <a:ext cx="804703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959A1F82-C0D8-41D5-90F5-9A04B9714953}" type="slidenum">
              <a:rPr lang="en-US"/>
              <a:pPr>
                <a:defRPr/>
              </a:pPr>
              <a:t>‹#›</a:t>
            </a:fld>
            <a:endParaRPr lang="en-US"/>
          </a:p>
        </p:txBody>
      </p:sp>
    </p:spTree>
    <p:extLst>
      <p:ext uri="{BB962C8B-B14F-4D97-AF65-F5344CB8AC3E}">
        <p14:creationId xmlns:p14="http://schemas.microsoft.com/office/powerpoint/2010/main" val="238592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E757811-306B-4CBE-A628-6E2435E39025}" type="slidenum">
              <a:rPr lang="en-US"/>
              <a:pPr>
                <a:defRPr/>
              </a:pPr>
              <a:t>‹#›</a:t>
            </a:fld>
            <a:endParaRPr lang="en-US"/>
          </a:p>
        </p:txBody>
      </p:sp>
    </p:spTree>
    <p:extLst>
      <p:ext uri="{BB962C8B-B14F-4D97-AF65-F5344CB8AC3E}">
        <p14:creationId xmlns:p14="http://schemas.microsoft.com/office/powerpoint/2010/main" val="189039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1181100"/>
            <a:ext cx="804703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dt" sz="half" idx="10"/>
          </p:nvPr>
        </p:nvSpPr>
        <p:spPr/>
        <p:txBody>
          <a:bodyPr/>
          <a:lstStyle>
            <a:lvl1pPr>
              <a:defRPr/>
            </a:lvl1pPr>
          </a:lstStyle>
          <a:p>
            <a:pPr>
              <a:defRPr/>
            </a:pPr>
            <a:endParaRPr lang="en-US"/>
          </a:p>
        </p:txBody>
      </p:sp>
      <p:sp>
        <p:nvSpPr>
          <p:cNvPr id="7" name="Rectangle 6"/>
          <p:cNvSpPr>
            <a:spLocks noGrp="1" noChangeArrowheads="1"/>
          </p:cNvSpPr>
          <p:nvPr>
            <p:ph type="ftr" sz="quarter" idx="11"/>
          </p:nvPr>
        </p:nvSpPr>
        <p:spPr/>
        <p:txBody>
          <a:bodyPr/>
          <a:lstStyle>
            <a:lvl1pPr>
              <a:defRPr/>
            </a:lvl1pPr>
          </a:lstStyle>
          <a:p>
            <a:pPr>
              <a:defRPr/>
            </a:pPr>
            <a:endParaRPr lang="en-US"/>
          </a:p>
        </p:txBody>
      </p:sp>
      <p:sp>
        <p:nvSpPr>
          <p:cNvPr id="8" name="Rectangle 7"/>
          <p:cNvSpPr>
            <a:spLocks noGrp="1" noChangeArrowheads="1"/>
          </p:cNvSpPr>
          <p:nvPr>
            <p:ph type="sldNum" sz="quarter" idx="12"/>
          </p:nvPr>
        </p:nvSpPr>
        <p:spPr/>
        <p:txBody>
          <a:bodyPr/>
          <a:lstStyle>
            <a:lvl1pPr>
              <a:defRPr/>
            </a:lvl1pPr>
          </a:lstStyle>
          <a:p>
            <a:pPr>
              <a:defRPr/>
            </a:pPr>
            <a:fld id="{A427994B-5DBA-4F4E-832C-5FBCF23849F5}" type="slidenum">
              <a:rPr lang="en-US"/>
              <a:pPr>
                <a:defRPr/>
              </a:pPr>
              <a:t>‹#›</a:t>
            </a:fld>
            <a:endParaRPr lang="en-US"/>
          </a:p>
        </p:txBody>
      </p:sp>
    </p:spTree>
    <p:extLst>
      <p:ext uri="{BB962C8B-B14F-4D97-AF65-F5344CB8AC3E}">
        <p14:creationId xmlns:p14="http://schemas.microsoft.com/office/powerpoint/2010/main" val="1071182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7"/>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1181100"/>
            <a:ext cx="804703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4"/>
          <p:cNvSpPr>
            <a:spLocks noGrp="1" noChangeArrowheads="1"/>
          </p:cNvSpPr>
          <p:nvPr>
            <p:ph type="dt" sz="half" idx="10"/>
          </p:nvPr>
        </p:nvSpPr>
        <p:spPr/>
        <p:txBody>
          <a:bodyPr/>
          <a:lstStyle>
            <a:lvl1pPr>
              <a:defRPr/>
            </a:lvl1pPr>
          </a:lstStyle>
          <a:p>
            <a:pPr>
              <a:defRPr/>
            </a:pPr>
            <a:endParaRPr lang="en-US"/>
          </a:p>
        </p:txBody>
      </p:sp>
      <p:sp>
        <p:nvSpPr>
          <p:cNvPr id="9" name="Rectangle 5"/>
          <p:cNvSpPr>
            <a:spLocks noGrp="1" noChangeArrowheads="1"/>
          </p:cNvSpPr>
          <p:nvPr>
            <p:ph type="ftr" sz="quarter" idx="11"/>
          </p:nvPr>
        </p:nvSpPr>
        <p:spPr/>
        <p:txBody>
          <a:bodyPr/>
          <a:lstStyle>
            <a:lvl1pPr>
              <a:defRPr/>
            </a:lvl1pPr>
          </a:lstStyle>
          <a:p>
            <a:pPr>
              <a:defRPr/>
            </a:pPr>
            <a:endParaRPr lang="en-US"/>
          </a:p>
        </p:txBody>
      </p:sp>
      <p:sp>
        <p:nvSpPr>
          <p:cNvPr id="10" name="Rectangle 6"/>
          <p:cNvSpPr>
            <a:spLocks noGrp="1" noChangeArrowheads="1"/>
          </p:cNvSpPr>
          <p:nvPr>
            <p:ph type="sldNum" sz="quarter" idx="12"/>
          </p:nvPr>
        </p:nvSpPr>
        <p:spPr/>
        <p:txBody>
          <a:bodyPr/>
          <a:lstStyle>
            <a:lvl1pPr>
              <a:defRPr/>
            </a:lvl1pPr>
          </a:lstStyle>
          <a:p>
            <a:pPr>
              <a:defRPr/>
            </a:pPr>
            <a:fld id="{9071A480-91FB-4F53-8BF4-FA678218C9A7}" type="slidenum">
              <a:rPr lang="en-US"/>
              <a:pPr>
                <a:defRPr/>
              </a:pPr>
              <a:t>‹#›</a:t>
            </a:fld>
            <a:endParaRPr lang="en-US"/>
          </a:p>
        </p:txBody>
      </p:sp>
    </p:spTree>
    <p:extLst>
      <p:ext uri="{BB962C8B-B14F-4D97-AF65-F5344CB8AC3E}">
        <p14:creationId xmlns:p14="http://schemas.microsoft.com/office/powerpoint/2010/main" val="23812760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icture 7"/>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1181100"/>
            <a:ext cx="804703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E768E700-9A2C-4253-A3DB-443700EA7D91}" type="slidenum">
              <a:rPr lang="en-US"/>
              <a:pPr>
                <a:defRPr/>
              </a:pPr>
              <a:t>‹#›</a:t>
            </a:fld>
            <a:endParaRPr lang="en-US"/>
          </a:p>
        </p:txBody>
      </p:sp>
    </p:spTree>
    <p:extLst>
      <p:ext uri="{BB962C8B-B14F-4D97-AF65-F5344CB8AC3E}">
        <p14:creationId xmlns:p14="http://schemas.microsoft.com/office/powerpoint/2010/main" val="25426929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305111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149C94F-2301-4E03-BD76-DD656C4CEE8E}" type="slidenum">
              <a:rPr lang="en-US"/>
              <a:pPr>
                <a:defRPr/>
              </a:pPr>
              <a:t>‹#›</a:t>
            </a:fld>
            <a:endParaRPr lang="en-US"/>
          </a:p>
        </p:txBody>
      </p:sp>
    </p:spTree>
    <p:extLst>
      <p:ext uri="{BB962C8B-B14F-4D97-AF65-F5344CB8AC3E}">
        <p14:creationId xmlns:p14="http://schemas.microsoft.com/office/powerpoint/2010/main" val="2149213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7"/>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1181100"/>
            <a:ext cx="804703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B0EAE4A6-2FF7-464C-B97C-43970F62A4EA}" type="slidenum">
              <a:rPr lang="en-US"/>
              <a:pPr>
                <a:defRPr/>
              </a:pPr>
              <a:t>‹#›</a:t>
            </a:fld>
            <a:endParaRPr lang="en-US"/>
          </a:p>
        </p:txBody>
      </p:sp>
    </p:spTree>
    <p:extLst>
      <p:ext uri="{BB962C8B-B14F-4D97-AF65-F5344CB8AC3E}">
        <p14:creationId xmlns:p14="http://schemas.microsoft.com/office/powerpoint/2010/main" val="19128425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6A00FA6-D1B3-4597-BCC0-AAA546A110C4}" type="slidenum">
              <a:rPr lang="en-US"/>
              <a:pPr>
                <a:defRPr/>
              </a:pPr>
              <a:t>‹#›</a:t>
            </a:fld>
            <a:endParaRPr lang="en-US"/>
          </a:p>
        </p:txBody>
      </p:sp>
    </p:spTree>
    <p:extLst>
      <p:ext uri="{BB962C8B-B14F-4D97-AF65-F5344CB8AC3E}">
        <p14:creationId xmlns:p14="http://schemas.microsoft.com/office/powerpoint/2010/main" val="14563860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4" name="Picture 7"/>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1181100"/>
            <a:ext cx="804703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A98259B7-4B27-481F-BCB6-4A9C12DD7ECC}" type="slidenum">
              <a:rPr lang="en-US"/>
              <a:pPr>
                <a:defRPr/>
              </a:pPr>
              <a:t>‹#›</a:t>
            </a:fld>
            <a:endParaRPr lang="en-US"/>
          </a:p>
        </p:txBody>
      </p:sp>
    </p:spTree>
    <p:extLst>
      <p:ext uri="{BB962C8B-B14F-4D97-AF65-F5344CB8AC3E}">
        <p14:creationId xmlns:p14="http://schemas.microsoft.com/office/powerpoint/2010/main" val="40740563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7548133-3DA7-4A23-88EE-56C6B53F20A7}" type="slidenum">
              <a:rPr lang="en-US"/>
              <a:pPr>
                <a:defRPr/>
              </a:pPr>
              <a:t>‹#›</a:t>
            </a:fld>
            <a:endParaRPr lang="en-US"/>
          </a:p>
        </p:txBody>
      </p:sp>
    </p:spTree>
    <p:extLst>
      <p:ext uri="{BB962C8B-B14F-4D97-AF65-F5344CB8AC3E}">
        <p14:creationId xmlns:p14="http://schemas.microsoft.com/office/powerpoint/2010/main" val="7811042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E21E775-4F26-409A-A45F-A7743AA25849}" type="slidenum">
              <a:rPr lang="en-US"/>
              <a:pPr>
                <a:defRPr/>
              </a:pPr>
              <a:t>‹#›</a:t>
            </a:fld>
            <a:endParaRPr lang="en-US"/>
          </a:p>
        </p:txBody>
      </p:sp>
    </p:spTree>
    <p:extLst>
      <p:ext uri="{BB962C8B-B14F-4D97-AF65-F5344CB8AC3E}">
        <p14:creationId xmlns:p14="http://schemas.microsoft.com/office/powerpoint/2010/main" val="30133296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EECA78D-F50F-4FEE-A2EC-154BA610CB87}" type="slidenum">
              <a:rPr lang="en-US"/>
              <a:pPr>
                <a:defRPr/>
              </a:pPr>
              <a:t>‹#›</a:t>
            </a:fld>
            <a:endParaRPr lang="en-US"/>
          </a:p>
        </p:txBody>
      </p:sp>
    </p:spTree>
    <p:extLst>
      <p:ext uri="{BB962C8B-B14F-4D97-AF65-F5344CB8AC3E}">
        <p14:creationId xmlns:p14="http://schemas.microsoft.com/office/powerpoint/2010/main" val="332940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B1AEE47-BA4D-455E-96DE-40FE764B1134}" type="slidenum">
              <a:rPr lang="en-US"/>
              <a:pPr>
                <a:defRPr/>
              </a:pPr>
              <a:t>‹#›</a:t>
            </a:fld>
            <a:endParaRPr lang="en-US"/>
          </a:p>
        </p:txBody>
      </p:sp>
    </p:spTree>
    <p:extLst>
      <p:ext uri="{BB962C8B-B14F-4D97-AF65-F5344CB8AC3E}">
        <p14:creationId xmlns:p14="http://schemas.microsoft.com/office/powerpoint/2010/main" val="1226416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7"/>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1181100"/>
            <a:ext cx="804703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dt" sz="half" idx="10"/>
          </p:nvPr>
        </p:nvSpPr>
        <p:spPr/>
        <p:txBody>
          <a:bodyPr/>
          <a:lstStyle>
            <a:lvl1pPr>
              <a:defRPr/>
            </a:lvl1pPr>
          </a:lstStyle>
          <a:p>
            <a:pPr>
              <a:defRPr/>
            </a:pPr>
            <a:endParaRPr lang="en-US"/>
          </a:p>
        </p:txBody>
      </p:sp>
      <p:sp>
        <p:nvSpPr>
          <p:cNvPr id="7" name="Rectangle 6"/>
          <p:cNvSpPr>
            <a:spLocks noGrp="1" noChangeArrowheads="1"/>
          </p:cNvSpPr>
          <p:nvPr>
            <p:ph type="ftr" sz="quarter" idx="11"/>
          </p:nvPr>
        </p:nvSpPr>
        <p:spPr/>
        <p:txBody>
          <a:bodyPr/>
          <a:lstStyle>
            <a:lvl1pPr>
              <a:defRPr/>
            </a:lvl1pPr>
          </a:lstStyle>
          <a:p>
            <a:pPr>
              <a:defRPr/>
            </a:pPr>
            <a:endParaRPr lang="en-US"/>
          </a:p>
        </p:txBody>
      </p:sp>
      <p:sp>
        <p:nvSpPr>
          <p:cNvPr id="8" name="Rectangle 7"/>
          <p:cNvSpPr>
            <a:spLocks noGrp="1" noChangeArrowheads="1"/>
          </p:cNvSpPr>
          <p:nvPr>
            <p:ph type="sldNum" sz="quarter" idx="12"/>
          </p:nvPr>
        </p:nvSpPr>
        <p:spPr/>
        <p:txBody>
          <a:bodyPr/>
          <a:lstStyle>
            <a:lvl1pPr>
              <a:defRPr/>
            </a:lvl1pPr>
          </a:lstStyle>
          <a:p>
            <a:pPr>
              <a:defRPr/>
            </a:pPr>
            <a:fld id="{0C1A93D2-E311-452C-9F30-2285B0EBC6BF}" type="slidenum">
              <a:rPr lang="en-US"/>
              <a:pPr>
                <a:defRPr/>
              </a:pPr>
              <a:t>‹#›</a:t>
            </a:fld>
            <a:endParaRPr lang="en-US"/>
          </a:p>
        </p:txBody>
      </p:sp>
    </p:spTree>
    <p:extLst>
      <p:ext uri="{BB962C8B-B14F-4D97-AF65-F5344CB8AC3E}">
        <p14:creationId xmlns:p14="http://schemas.microsoft.com/office/powerpoint/2010/main" val="36957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7"/>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1181100"/>
            <a:ext cx="804703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4"/>
          <p:cNvSpPr>
            <a:spLocks noGrp="1" noChangeArrowheads="1"/>
          </p:cNvSpPr>
          <p:nvPr>
            <p:ph type="dt" sz="half" idx="10"/>
          </p:nvPr>
        </p:nvSpPr>
        <p:spPr/>
        <p:txBody>
          <a:bodyPr/>
          <a:lstStyle>
            <a:lvl1pPr>
              <a:defRPr/>
            </a:lvl1pPr>
          </a:lstStyle>
          <a:p>
            <a:pPr>
              <a:defRPr/>
            </a:pPr>
            <a:endParaRPr lang="en-US"/>
          </a:p>
        </p:txBody>
      </p:sp>
      <p:sp>
        <p:nvSpPr>
          <p:cNvPr id="9" name="Rectangle 5"/>
          <p:cNvSpPr>
            <a:spLocks noGrp="1" noChangeArrowheads="1"/>
          </p:cNvSpPr>
          <p:nvPr>
            <p:ph type="ftr" sz="quarter" idx="11"/>
          </p:nvPr>
        </p:nvSpPr>
        <p:spPr/>
        <p:txBody>
          <a:bodyPr/>
          <a:lstStyle>
            <a:lvl1pPr>
              <a:defRPr/>
            </a:lvl1pPr>
          </a:lstStyle>
          <a:p>
            <a:pPr>
              <a:defRPr/>
            </a:pPr>
            <a:endParaRPr lang="en-US"/>
          </a:p>
        </p:txBody>
      </p:sp>
      <p:sp>
        <p:nvSpPr>
          <p:cNvPr id="10" name="Rectangle 6"/>
          <p:cNvSpPr>
            <a:spLocks noGrp="1" noChangeArrowheads="1"/>
          </p:cNvSpPr>
          <p:nvPr>
            <p:ph type="sldNum" sz="quarter" idx="12"/>
          </p:nvPr>
        </p:nvSpPr>
        <p:spPr/>
        <p:txBody>
          <a:bodyPr/>
          <a:lstStyle>
            <a:lvl1pPr>
              <a:defRPr/>
            </a:lvl1pPr>
          </a:lstStyle>
          <a:p>
            <a:pPr>
              <a:defRPr/>
            </a:pPr>
            <a:fld id="{118366A3-07FE-4D92-80F2-0A14F90A0BDC}" type="slidenum">
              <a:rPr lang="en-US"/>
              <a:pPr>
                <a:defRPr/>
              </a:pPr>
              <a:t>‹#›</a:t>
            </a:fld>
            <a:endParaRPr lang="en-US"/>
          </a:p>
        </p:txBody>
      </p:sp>
    </p:spTree>
    <p:extLst>
      <p:ext uri="{BB962C8B-B14F-4D97-AF65-F5344CB8AC3E}">
        <p14:creationId xmlns:p14="http://schemas.microsoft.com/office/powerpoint/2010/main" val="261802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7"/>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1181100"/>
            <a:ext cx="804703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401615BA-489E-4781-8DA8-DB158BB88EBA}" type="slidenum">
              <a:rPr lang="en-US"/>
              <a:pPr>
                <a:defRPr/>
              </a:pPr>
              <a:t>‹#›</a:t>
            </a:fld>
            <a:endParaRPr lang="en-US"/>
          </a:p>
        </p:txBody>
      </p:sp>
    </p:spTree>
    <p:extLst>
      <p:ext uri="{BB962C8B-B14F-4D97-AF65-F5344CB8AC3E}">
        <p14:creationId xmlns:p14="http://schemas.microsoft.com/office/powerpoint/2010/main" val="2575324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3B659D6-769E-4DE0-9714-A620CFB4030B}" type="slidenum">
              <a:rPr lang="en-US"/>
              <a:pPr>
                <a:defRPr/>
              </a:pPr>
              <a:t>‹#›</a:t>
            </a:fld>
            <a:endParaRPr lang="en-US"/>
          </a:p>
        </p:txBody>
      </p:sp>
    </p:spTree>
    <p:extLst>
      <p:ext uri="{BB962C8B-B14F-4D97-AF65-F5344CB8AC3E}">
        <p14:creationId xmlns:p14="http://schemas.microsoft.com/office/powerpoint/2010/main" val="23137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E16250B-F66E-4D77-AC4A-1023F5CE17D8}" type="slidenum">
              <a:rPr lang="en-US"/>
              <a:pPr>
                <a:defRPr/>
              </a:pPr>
              <a:t>‹#›</a:t>
            </a:fld>
            <a:endParaRPr lang="en-US"/>
          </a:p>
        </p:txBody>
      </p:sp>
    </p:spTree>
    <p:extLst>
      <p:ext uri="{BB962C8B-B14F-4D97-AF65-F5344CB8AC3E}">
        <p14:creationId xmlns:p14="http://schemas.microsoft.com/office/powerpoint/2010/main" val="3205410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79F5ADD-4548-4F91-98C6-1B34D05FE2DD}" type="slidenum">
              <a:rPr lang="en-US"/>
              <a:pPr>
                <a:defRPr/>
              </a:pPr>
              <a:t>‹#›</a:t>
            </a:fld>
            <a:endParaRPr lang="en-US"/>
          </a:p>
        </p:txBody>
      </p:sp>
    </p:spTree>
    <p:extLst>
      <p:ext uri="{BB962C8B-B14F-4D97-AF65-F5344CB8AC3E}">
        <p14:creationId xmlns:p14="http://schemas.microsoft.com/office/powerpoint/2010/main" val="2037313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mn-cs"/>
              </a:defRPr>
            </a:lvl1pPr>
          </a:lstStyle>
          <a:p>
            <a:pPr>
              <a:defRPr/>
            </a:pPr>
            <a:endParaRPr lang="en-US"/>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mn-cs"/>
              </a:defRPr>
            </a:lvl1pPr>
          </a:lstStyle>
          <a:p>
            <a:pPr>
              <a:defRPr/>
            </a:pPr>
            <a:endParaRPr lang="en-US"/>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mn-cs"/>
              </a:defRPr>
            </a:lvl1pPr>
          </a:lstStyle>
          <a:p>
            <a:pPr>
              <a:defRPr/>
            </a:pPr>
            <a:fld id="{69768D7E-90AE-44C0-B4B2-F2F3A57C7374}" type="slidenum">
              <a:rPr lang="en-US"/>
              <a:pPr>
                <a:defRPr/>
              </a:pPr>
              <a:t>‹#›</a:t>
            </a:fld>
            <a:endParaRPr lang="en-US"/>
          </a:p>
        </p:txBody>
      </p:sp>
      <p:pic>
        <p:nvPicPr>
          <p:cNvPr id="1031" name="Picture 7"/>
          <p:cNvPicPr>
            <a:picLocks noChangeAspect="1" noChangeArrowheads="1"/>
          </p:cNvPicPr>
          <p:nvPr/>
        </p:nvPicPr>
        <p:blipFill>
          <a:blip r:embed="rId13" cstate="print">
            <a:clrChange>
              <a:clrFrom>
                <a:srgbClr val="E6E6E6"/>
              </a:clrFrom>
              <a:clrTo>
                <a:srgbClr val="E6E6E6">
                  <a:alpha val="0"/>
                </a:srgbClr>
              </a:clrTo>
            </a:clrChange>
            <a:extLst>
              <a:ext uri="{28A0092B-C50C-407E-A947-70E740481C1C}">
                <a14:useLocalDpi xmlns:a14="http://schemas.microsoft.com/office/drawing/2010/main" val="0"/>
              </a:ext>
            </a:extLst>
          </a:blip>
          <a:srcRect/>
          <a:stretch>
            <a:fillRect/>
          </a:stretch>
        </p:blipFill>
        <p:spPr bwMode="auto">
          <a:xfrm>
            <a:off x="7907338" y="6218238"/>
            <a:ext cx="474662"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98" r:id="rId1"/>
    <p:sldLayoutId id="2147484599" r:id="rId2"/>
    <p:sldLayoutId id="2147484586" r:id="rId3"/>
    <p:sldLayoutId id="2147484600" r:id="rId4"/>
    <p:sldLayoutId id="2147484601" r:id="rId5"/>
    <p:sldLayoutId id="2147484602" r:id="rId6"/>
    <p:sldLayoutId id="2147484587" r:id="rId7"/>
    <p:sldLayoutId id="2147484588" r:id="rId8"/>
    <p:sldLayoutId id="2147484589" r:id="rId9"/>
    <p:sldLayoutId id="2147484603" r:id="rId10"/>
    <p:sldLayoutId id="2147484590"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mn-cs"/>
              </a:defRPr>
            </a:lvl1pPr>
          </a:lstStyle>
          <a:p>
            <a:pPr>
              <a:defRPr/>
            </a:pPr>
            <a:endParaRPr lang="en-US"/>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mn-cs"/>
              </a:defRPr>
            </a:lvl1pPr>
          </a:lstStyle>
          <a:p>
            <a:pPr>
              <a:defRPr/>
            </a:pPr>
            <a:endParaRPr lang="en-US"/>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mn-cs"/>
              </a:defRPr>
            </a:lvl1pPr>
          </a:lstStyle>
          <a:p>
            <a:pPr>
              <a:defRPr/>
            </a:pPr>
            <a:fld id="{1D425FF1-4FD3-4471-AD44-4998ACB8F42C}" type="slidenum">
              <a:rPr lang="en-US"/>
              <a:pPr>
                <a:defRPr/>
              </a:pPr>
              <a:t>‹#›</a:t>
            </a:fld>
            <a:endParaRPr lang="en-US"/>
          </a:p>
        </p:txBody>
      </p:sp>
      <p:pic>
        <p:nvPicPr>
          <p:cNvPr id="2055" name="Picture 7"/>
          <p:cNvPicPr>
            <a:picLocks noChangeAspect="1" noChangeArrowheads="1"/>
          </p:cNvPicPr>
          <p:nvPr/>
        </p:nvPicPr>
        <p:blipFill>
          <a:blip r:embed="rId15" cstate="print">
            <a:clrChange>
              <a:clrFrom>
                <a:srgbClr val="E6E6E6"/>
              </a:clrFrom>
              <a:clrTo>
                <a:srgbClr val="E6E6E6">
                  <a:alpha val="0"/>
                </a:srgbClr>
              </a:clrTo>
            </a:clrChange>
            <a:extLst>
              <a:ext uri="{28A0092B-C50C-407E-A947-70E740481C1C}">
                <a14:useLocalDpi xmlns:a14="http://schemas.microsoft.com/office/drawing/2010/main" val="0"/>
              </a:ext>
            </a:extLst>
          </a:blip>
          <a:srcRect/>
          <a:stretch>
            <a:fillRect/>
          </a:stretch>
        </p:blipFill>
        <p:spPr bwMode="auto">
          <a:xfrm>
            <a:off x="7907338" y="6218238"/>
            <a:ext cx="474662"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04" r:id="rId1"/>
    <p:sldLayoutId id="2147484605" r:id="rId2"/>
    <p:sldLayoutId id="2147484591" r:id="rId3"/>
    <p:sldLayoutId id="2147484606" r:id="rId4"/>
    <p:sldLayoutId id="2147484607" r:id="rId5"/>
    <p:sldLayoutId id="2147484608" r:id="rId6"/>
    <p:sldLayoutId id="2147484592" r:id="rId7"/>
    <p:sldLayoutId id="2147484593" r:id="rId8"/>
    <p:sldLayoutId id="2147484594" r:id="rId9"/>
    <p:sldLayoutId id="2147484609" r:id="rId10"/>
    <p:sldLayoutId id="2147484595" r:id="rId11"/>
    <p:sldLayoutId id="2147484596" r:id="rId12"/>
    <p:sldLayoutId id="2147484597"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7.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jpe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hyperlink" Target="http://www.mekanizmalar.com/menu_electronic.html" TargetMode="External"/><Relationship Id="rId2" Type="http://schemas.openxmlformats.org/officeDocument/2006/relationships/notesSlide" Target="../notesSlides/notesSlide13.xml"/><Relationship Id="rId1" Type="http://schemas.openxmlformats.org/officeDocument/2006/relationships/slideLayout" Target="../slideLayouts/slideLayout17.xml"/><Relationship Id="rId5" Type="http://schemas.openxmlformats.org/officeDocument/2006/relationships/hyperlink" Target="http://www.falstad.com/circuit/e-counter8.html" TargetMode="External"/><Relationship Id="rId4" Type="http://schemas.openxmlformats.org/officeDocument/2006/relationships/hyperlink" Target="http://educypedia.karadimov.info/electronics/javadigital.htm"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7.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wmf"/><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image" Target="../media/image16.png"/><Relationship Id="rId5" Type="http://schemas.openxmlformats.org/officeDocument/2006/relationships/image" Target="../media/image15.wmf"/><Relationship Id="rId4" Type="http://schemas.openxmlformats.org/officeDocument/2006/relationships/image" Target="../media/image14.wmf"/></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0000"/>
            </a:gs>
            <a:gs pos="54000">
              <a:srgbClr val="0A128C"/>
            </a:gs>
            <a:gs pos="87000">
              <a:srgbClr val="181CC7"/>
            </a:gs>
          </a:gsLst>
          <a:lin ang="5400000" scaled="0"/>
        </a:gradFill>
        <a:effectLst/>
      </p:bgPr>
    </p:bg>
    <p:spTree>
      <p:nvGrpSpPr>
        <p:cNvPr id="1" name=""/>
        <p:cNvGrpSpPr/>
        <p:nvPr/>
      </p:nvGrpSpPr>
      <p:grpSpPr>
        <a:xfrm>
          <a:off x="0" y="0"/>
          <a:ext cx="0" cy="0"/>
          <a:chOff x="0" y="0"/>
          <a:chExt cx="0" cy="0"/>
        </a:xfrm>
      </p:grpSpPr>
      <p:sp>
        <p:nvSpPr>
          <p:cNvPr id="15362" name="Title 1"/>
          <p:cNvSpPr>
            <a:spLocks noGrp="1"/>
          </p:cNvSpPr>
          <p:nvPr>
            <p:ph type="ctrTitle"/>
          </p:nvPr>
        </p:nvSpPr>
        <p:spPr>
          <a:xfrm>
            <a:off x="820459" y="609600"/>
            <a:ext cx="7391400" cy="1524000"/>
          </a:xfrm>
          <a:solidFill>
            <a:schemeClr val="accent2"/>
          </a:solidFill>
          <a:ln>
            <a:solidFill>
              <a:schemeClr val="accent1"/>
            </a:solidFill>
          </a:ln>
        </p:spPr>
        <p:txBody>
          <a:bodyPr>
            <a:scene3d>
              <a:camera prst="orthographicFront"/>
              <a:lightRig rig="balanced" dir="t">
                <a:rot lat="0" lon="0" rev="2100000"/>
              </a:lightRig>
            </a:scene3d>
            <a:sp3d extrusionH="57150" prstMaterial="metal">
              <a:bevelT w="38100" h="25400"/>
              <a:contourClr>
                <a:schemeClr val="bg2"/>
              </a:contourClr>
            </a:sp3d>
          </a:bodyPr>
          <a:lstStyle/>
          <a:p>
            <a:pPr eaLnBrk="1" hangingPunct="1"/>
            <a:r>
              <a:rPr lang="en-US" sz="7200">
                <a:ln w="50800"/>
                <a:solidFill>
                  <a:schemeClr val="bg1">
                    <a:shade val="50000"/>
                  </a:schemeClr>
                </a:solidFill>
              </a:rPr>
              <a:t>De</a:t>
            </a:r>
            <a:r>
              <a:rPr lang="pl-PL" sz="7200">
                <a:ln w="50800"/>
                <a:solidFill>
                  <a:schemeClr val="bg1">
                    <a:shade val="50000"/>
                  </a:schemeClr>
                </a:solidFill>
              </a:rPr>
              <a:t>/</a:t>
            </a:r>
            <a:r>
              <a:rPr lang="en-US" sz="7200">
                <a:ln w="50800"/>
                <a:solidFill>
                  <a:srgbClr val="FFFF00"/>
                </a:solidFill>
              </a:rPr>
              <a:t>Multiplexer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895600"/>
            <a:ext cx="7660718" cy="2286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3"/>
          <p:cNvSpPr>
            <a:spLocks noGrp="1"/>
          </p:cNvSpPr>
          <p:nvPr>
            <p:ph type="title"/>
          </p:nvPr>
        </p:nvSpPr>
        <p:spPr>
          <a:xfrm>
            <a:off x="0" y="274638"/>
            <a:ext cx="9144000" cy="1143000"/>
          </a:xfrm>
        </p:spPr>
        <p:txBody>
          <a:bodyPr/>
          <a:lstStyle/>
          <a:p>
            <a:pPr eaLnBrk="1" hangingPunct="1"/>
            <a:r>
              <a:rPr lang="en-US"/>
              <a:t>Medium Scale Integration DEMUX</a:t>
            </a:r>
          </a:p>
        </p:txBody>
      </p:sp>
      <p:sp>
        <p:nvSpPr>
          <p:cNvPr id="26627" name="TextBox 9"/>
          <p:cNvSpPr txBox="1">
            <a:spLocks noChangeArrowheads="1"/>
          </p:cNvSpPr>
          <p:nvPr/>
        </p:nvSpPr>
        <p:spPr bwMode="auto">
          <a:xfrm>
            <a:off x="989013" y="1905000"/>
            <a:ext cx="168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1-to-4 DEMUX</a:t>
            </a:r>
          </a:p>
        </p:txBody>
      </p:sp>
      <p:sp>
        <p:nvSpPr>
          <p:cNvPr id="26628" name="TextBox 10"/>
          <p:cNvSpPr txBox="1">
            <a:spLocks noChangeArrowheads="1"/>
          </p:cNvSpPr>
          <p:nvPr/>
        </p:nvSpPr>
        <p:spPr bwMode="auto">
          <a:xfrm>
            <a:off x="4073525" y="1905000"/>
            <a:ext cx="168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1-to-8 DEMUX</a:t>
            </a:r>
          </a:p>
        </p:txBody>
      </p:sp>
      <p:sp>
        <p:nvSpPr>
          <p:cNvPr id="26629" name="TextBox 11"/>
          <p:cNvSpPr txBox="1">
            <a:spLocks noChangeArrowheads="1"/>
          </p:cNvSpPr>
          <p:nvPr/>
        </p:nvSpPr>
        <p:spPr bwMode="auto">
          <a:xfrm>
            <a:off x="6808788" y="1905000"/>
            <a:ext cx="1492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16-to-1 MUX</a:t>
            </a:r>
          </a:p>
        </p:txBody>
      </p:sp>
      <p:pic>
        <p:nvPicPr>
          <p:cNvPr id="2663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362200"/>
            <a:ext cx="183515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988" y="2362200"/>
            <a:ext cx="1903412"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2362200"/>
            <a:ext cx="1851025" cy="249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9"/>
          <p:cNvSpPr>
            <a:spLocks noGrp="1"/>
          </p:cNvSpPr>
          <p:nvPr>
            <p:ph type="sldNum" sz="quarter" idx="12"/>
          </p:nvPr>
        </p:nvSpPr>
        <p:spPr/>
        <p:txBody>
          <a:bodyPr/>
          <a:lstStyle/>
          <a:p>
            <a:pPr>
              <a:defRPr/>
            </a:pPr>
            <a:fld id="{F600C678-5FA7-4FF2-8B66-54F706265399}" type="slidenum">
              <a:rPr lang="en-US" smtClean="0"/>
              <a:pPr>
                <a:defRPr/>
              </a:pPr>
              <a:t>10</a:t>
            </a:fld>
            <a:endParaRPr lang="en-US"/>
          </a:p>
        </p:txBody>
      </p:sp>
      <p:sp>
        <p:nvSpPr>
          <p:cNvPr id="18" name="Left Brace 17"/>
          <p:cNvSpPr/>
          <p:nvPr/>
        </p:nvSpPr>
        <p:spPr>
          <a:xfrm>
            <a:off x="830263" y="2667000"/>
            <a:ext cx="152400" cy="274638"/>
          </a:xfrm>
          <a:prstGeom prst="leftBrace">
            <a:avLst/>
          </a:prstGeom>
          <a:ln w="12700">
            <a:solidFill>
              <a:srgbClr val="FF0000"/>
            </a:solidFill>
            <a:head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 name="Left Brace 18"/>
          <p:cNvSpPr/>
          <p:nvPr/>
        </p:nvSpPr>
        <p:spPr>
          <a:xfrm flipH="1">
            <a:off x="2659063" y="2686050"/>
            <a:ext cx="152400" cy="549275"/>
          </a:xfrm>
          <a:prstGeom prst="leftBrace">
            <a:avLst/>
          </a:prstGeom>
          <a:ln w="12700">
            <a:solidFill>
              <a:srgbClr val="FF0000"/>
            </a:solidFill>
            <a:head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0" name="Left Brace 19"/>
          <p:cNvSpPr/>
          <p:nvPr/>
        </p:nvSpPr>
        <p:spPr>
          <a:xfrm>
            <a:off x="822325" y="3136900"/>
            <a:ext cx="152400" cy="92075"/>
          </a:xfrm>
          <a:prstGeom prst="leftBrace">
            <a:avLst/>
          </a:prstGeom>
          <a:ln w="12700">
            <a:solidFill>
              <a:srgbClr val="FF0000"/>
            </a:solidFill>
            <a:head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6637" name="TextBox 21"/>
          <p:cNvSpPr txBox="1">
            <a:spLocks noChangeArrowheads="1"/>
          </p:cNvSpPr>
          <p:nvPr/>
        </p:nvSpPr>
        <p:spPr bwMode="auto">
          <a:xfrm>
            <a:off x="206375" y="2657475"/>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400"/>
              <a:t>Select</a:t>
            </a:r>
          </a:p>
        </p:txBody>
      </p:sp>
      <p:sp>
        <p:nvSpPr>
          <p:cNvPr id="26638" name="TextBox 22"/>
          <p:cNvSpPr txBox="1">
            <a:spLocks noChangeArrowheads="1"/>
          </p:cNvSpPr>
          <p:nvPr/>
        </p:nvSpPr>
        <p:spPr bwMode="auto">
          <a:xfrm>
            <a:off x="98425" y="3038475"/>
            <a:ext cx="8842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400"/>
              <a:t>Input</a:t>
            </a:r>
          </a:p>
          <a:p>
            <a:pPr algn="ctr" eaLnBrk="1" hangingPunct="1"/>
            <a:r>
              <a:rPr lang="en-US" sz="1100"/>
              <a:t>(inverted)</a:t>
            </a:r>
          </a:p>
        </p:txBody>
      </p:sp>
      <p:sp>
        <p:nvSpPr>
          <p:cNvPr id="26639" name="TextBox 23"/>
          <p:cNvSpPr txBox="1">
            <a:spLocks noChangeArrowheads="1"/>
          </p:cNvSpPr>
          <p:nvPr/>
        </p:nvSpPr>
        <p:spPr bwMode="auto">
          <a:xfrm>
            <a:off x="2743200" y="2790825"/>
            <a:ext cx="9144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400"/>
              <a:t>Outputs</a:t>
            </a:r>
            <a:endParaRPr lang="en-US" sz="1200"/>
          </a:p>
          <a:p>
            <a:pPr algn="ctr" eaLnBrk="1" hangingPunct="1"/>
            <a:r>
              <a:rPr lang="en-US" sz="1100"/>
              <a:t>(inverted)</a:t>
            </a:r>
          </a:p>
        </p:txBody>
      </p:sp>
      <p:sp>
        <p:nvSpPr>
          <p:cNvPr id="16" name="Content Placeholder 20"/>
          <p:cNvSpPr txBox="1">
            <a:spLocks/>
          </p:cNvSpPr>
          <p:nvPr/>
        </p:nvSpPr>
        <p:spPr>
          <a:xfrm>
            <a:off x="381000" y="4953000"/>
            <a:ext cx="8458200" cy="1676400"/>
          </a:xfrm>
          <a:prstGeom prst="rect">
            <a:avLst/>
          </a:prstGeom>
        </p:spPr>
        <p:txBody>
          <a:bodyPr/>
          <a:lstStyle/>
          <a:p>
            <a:pPr eaLnBrk="0" hangingPunct="0">
              <a:spcBef>
                <a:spcPct val="20000"/>
              </a:spcBef>
              <a:defRPr/>
            </a:pPr>
            <a:r>
              <a:rPr lang="en-US" sz="2400" kern="0">
                <a:latin typeface="+mn-lt"/>
                <a:cs typeface="+mn-cs"/>
              </a:rPr>
              <a:t>Note : Most Medium Scale Integrated (MSI) DEMUXs , like the three shown, have outputs that are inverted.  This is done because it requires few logic gates to implement DEMUXs with inverted outputs rather than no-inverted outputs.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81000" y="152400"/>
            <a:ext cx="8494713" cy="1143000"/>
          </a:xfrm>
        </p:spPr>
        <p:style>
          <a:lnRef idx="0">
            <a:schemeClr val="accent2"/>
          </a:lnRef>
          <a:fillRef idx="3">
            <a:schemeClr val="accent2"/>
          </a:fillRef>
          <a:effectRef idx="3">
            <a:schemeClr val="accent2"/>
          </a:effectRef>
          <a:fontRef idx="minor">
            <a:schemeClr val="lt1"/>
          </a:fontRef>
        </p:style>
        <p:txBody>
          <a:bodyPr/>
          <a:lstStyle/>
          <a:p>
            <a:r>
              <a:rPr lang="en-US"/>
              <a:t>Seeing Is </a:t>
            </a:r>
            <a:r>
              <a:rPr lang="en-US" u="sng"/>
              <a:t>NOT</a:t>
            </a:r>
            <a:r>
              <a:rPr lang="en-US"/>
              <a:t> Always Believing</a:t>
            </a:r>
          </a:p>
        </p:txBody>
      </p:sp>
      <p:grpSp>
        <p:nvGrpSpPr>
          <p:cNvPr id="27652" name="Group 18"/>
          <p:cNvGrpSpPr>
            <a:grpSpLocks/>
          </p:cNvGrpSpPr>
          <p:nvPr/>
        </p:nvGrpSpPr>
        <p:grpSpPr bwMode="auto">
          <a:xfrm>
            <a:off x="7282970" y="4098511"/>
            <a:ext cx="1755775" cy="1601238"/>
            <a:chOff x="7010879" y="3505200"/>
            <a:chExt cx="1831301" cy="1633587"/>
          </a:xfrm>
        </p:grpSpPr>
        <p:pic>
          <p:nvPicPr>
            <p:cNvPr id="2766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879" y="3505200"/>
              <a:ext cx="1831301"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4" name="Rectangle 7"/>
            <p:cNvSpPr>
              <a:spLocks noChangeArrowheads="1"/>
            </p:cNvSpPr>
            <p:nvPr/>
          </p:nvSpPr>
          <p:spPr bwMode="auto">
            <a:xfrm>
              <a:off x="7315625" y="4892566"/>
              <a:ext cx="122180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000"/>
                <a:t>digicam-tech.com</a:t>
              </a:r>
            </a:p>
          </p:txBody>
        </p:sp>
      </p:grpSp>
      <p:grpSp>
        <p:nvGrpSpPr>
          <p:cNvPr id="27653" name="Group 19"/>
          <p:cNvGrpSpPr>
            <a:grpSpLocks/>
          </p:cNvGrpSpPr>
          <p:nvPr/>
        </p:nvGrpSpPr>
        <p:grpSpPr bwMode="auto">
          <a:xfrm>
            <a:off x="4800600" y="1676400"/>
            <a:ext cx="1371600" cy="1617663"/>
            <a:chOff x="5600700" y="1447800"/>
            <a:chExt cx="1524000" cy="1694021"/>
          </a:xfrm>
        </p:grpSpPr>
        <p:pic>
          <p:nvPicPr>
            <p:cNvPr id="2766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0700" y="1447800"/>
              <a:ext cx="1524000" cy="1511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2" name="Rectangle 8"/>
            <p:cNvSpPr>
              <a:spLocks noChangeArrowheads="1"/>
            </p:cNvSpPr>
            <p:nvPr/>
          </p:nvSpPr>
          <p:spPr bwMode="auto">
            <a:xfrm>
              <a:off x="5783856" y="2895600"/>
              <a:ext cx="11576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000"/>
                <a:t>brgprecision.com</a:t>
              </a:r>
              <a:endParaRPr lang="en-US" sz="1200"/>
            </a:p>
          </p:txBody>
        </p:sp>
      </p:grpSp>
      <p:grpSp>
        <p:nvGrpSpPr>
          <p:cNvPr id="27654" name="Group 17"/>
          <p:cNvGrpSpPr>
            <a:grpSpLocks/>
          </p:cNvGrpSpPr>
          <p:nvPr/>
        </p:nvGrpSpPr>
        <p:grpSpPr bwMode="auto">
          <a:xfrm>
            <a:off x="6400800" y="1676400"/>
            <a:ext cx="2474913" cy="2209800"/>
            <a:chOff x="4114800" y="4267200"/>
            <a:chExt cx="2702772" cy="2331422"/>
          </a:xfrm>
        </p:grpSpPr>
        <p:pic>
          <p:nvPicPr>
            <p:cNvPr id="2765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4267200"/>
              <a:ext cx="2702772"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0" name="Rectangle 10"/>
            <p:cNvSpPr>
              <a:spLocks noChangeArrowheads="1"/>
            </p:cNvSpPr>
            <p:nvPr/>
          </p:nvSpPr>
          <p:spPr bwMode="auto">
            <a:xfrm>
              <a:off x="4603610" y="6352401"/>
              <a:ext cx="172515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000"/>
                <a:t>electronic-scoreboard.com</a:t>
              </a:r>
            </a:p>
          </p:txBody>
        </p:sp>
      </p:grpSp>
      <p:grpSp>
        <p:nvGrpSpPr>
          <p:cNvPr id="27655" name="Group 16"/>
          <p:cNvGrpSpPr>
            <a:grpSpLocks/>
          </p:cNvGrpSpPr>
          <p:nvPr/>
        </p:nvGrpSpPr>
        <p:grpSpPr bwMode="auto">
          <a:xfrm>
            <a:off x="4953000" y="4038600"/>
            <a:ext cx="2590800" cy="2362200"/>
            <a:chOff x="228600" y="3810000"/>
            <a:chExt cx="3124200" cy="2539916"/>
          </a:xfrm>
        </p:grpSpPr>
        <p:pic>
          <p:nvPicPr>
            <p:cNvPr id="2765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 y="3810000"/>
              <a:ext cx="3048000" cy="2353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228600" y="6095140"/>
              <a:ext cx="3124200" cy="254776"/>
            </a:xfrm>
            <a:prstGeom prst="rect">
              <a:avLst/>
            </a:prstGeom>
          </p:spPr>
          <p:txBody>
            <a:bodyPr>
              <a:spAutoFit/>
            </a:bodyPr>
            <a:lstStyle/>
            <a:p>
              <a:pPr algn="ctr">
                <a:defRPr/>
              </a:pPr>
              <a:r>
                <a:rPr lang="en-US" sz="1000">
                  <a:latin typeface="Arial" charset="0"/>
                  <a:cs typeface="Arial" charset="0"/>
                </a:rPr>
                <a:t>nu-mediadisplays.com/signs/time-displays.php</a:t>
              </a:r>
              <a:endParaRPr lang="en-US" sz="1050">
                <a:latin typeface="Arial" charset="0"/>
                <a:cs typeface="Arial" charset="0"/>
              </a:endParaRPr>
            </a:p>
          </p:txBody>
        </p:sp>
      </p:grpSp>
      <p:sp>
        <p:nvSpPr>
          <p:cNvPr id="27656" name="Content Placeholder 20"/>
          <p:cNvSpPr>
            <a:spLocks noGrp="1"/>
          </p:cNvSpPr>
          <p:nvPr>
            <p:ph sz="half" idx="1"/>
          </p:nvPr>
        </p:nvSpPr>
        <p:spPr>
          <a:xfrm>
            <a:off x="381000" y="1371600"/>
            <a:ext cx="4572000" cy="5410200"/>
          </a:xfrm>
        </p:spPr>
        <p:txBody>
          <a:bodyPr/>
          <a:lstStyle/>
          <a:p>
            <a:pPr marL="0" indent="0">
              <a:buNone/>
            </a:pPr>
            <a:r>
              <a:rPr lang="en-US" sz="2400"/>
              <a:t>Our lives are filled with </a:t>
            </a:r>
            <a:r>
              <a:rPr lang="en-US" sz="2400" err="1"/>
              <a:t>ele</a:t>
            </a:r>
            <a:r>
              <a:rPr lang="pl-PL" sz="2400"/>
              <a:t>-</a:t>
            </a:r>
            <a:r>
              <a:rPr lang="en-US" sz="2400" err="1"/>
              <a:t>ctronic</a:t>
            </a:r>
            <a:r>
              <a:rPr lang="en-US" sz="2400"/>
              <a:t> signs that display the time, temperature, or ball game score. However, what we see is not always what is really happening.  </a:t>
            </a:r>
          </a:p>
          <a:p>
            <a:pPr marL="0" indent="0">
              <a:buNone/>
            </a:pPr>
            <a:r>
              <a:rPr lang="en-US" sz="2400"/>
              <a:t>In fact for most displays, the individual </a:t>
            </a:r>
            <a:r>
              <a:rPr lang="en-US" sz="2400">
                <a:solidFill>
                  <a:srgbClr val="0000FF"/>
                </a:solidFill>
              </a:rPr>
              <a:t>display segments are cycled through so that only one display is on at any given time</a:t>
            </a:r>
            <a:r>
              <a:rPr lang="en-US" sz="2400"/>
              <a:t>. </a:t>
            </a:r>
          </a:p>
          <a:p>
            <a:pPr marL="0" indent="0">
              <a:buNone/>
            </a:pPr>
            <a:r>
              <a:rPr lang="en-US" sz="2400"/>
              <a:t>The cycle speed is </a:t>
            </a:r>
            <a:r>
              <a:rPr lang="en-US" sz="2400">
                <a:solidFill>
                  <a:srgbClr val="0000FF"/>
                </a:solidFill>
              </a:rPr>
              <a:t>so fast that the </a:t>
            </a:r>
            <a:r>
              <a:rPr lang="en-US" sz="2400">
                <a:solidFill>
                  <a:srgbClr val="FF0000"/>
                </a:solidFill>
              </a:rPr>
              <a:t>human eye perceives </a:t>
            </a:r>
            <a:r>
              <a:rPr lang="en-US" sz="2400">
                <a:solidFill>
                  <a:srgbClr val="0000FF"/>
                </a:solidFill>
              </a:rPr>
              <a:t>that all segments are on</a:t>
            </a:r>
            <a:r>
              <a:rPr lang="en-US" sz="240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0" y="3544"/>
            <a:ext cx="9144000" cy="1143000"/>
          </a:xfrm>
        </p:spPr>
        <p:style>
          <a:lnRef idx="1">
            <a:schemeClr val="accent2"/>
          </a:lnRef>
          <a:fillRef idx="3">
            <a:schemeClr val="accent2"/>
          </a:fillRef>
          <a:effectRef idx="2">
            <a:schemeClr val="accent2"/>
          </a:effectRef>
          <a:fontRef idx="minor">
            <a:schemeClr val="lt1"/>
          </a:fontRef>
        </p:style>
        <p:txBody>
          <a:bodyPr/>
          <a:lstStyle/>
          <a:p>
            <a:pPr eaLnBrk="1" hangingPunct="1"/>
            <a:r>
              <a:rPr lang="en-US"/>
              <a:t>Simple Message: All Segments On</a:t>
            </a:r>
          </a:p>
        </p:txBody>
      </p:sp>
      <p:sp>
        <p:nvSpPr>
          <p:cNvPr id="28676" name="Content Placeholder 6"/>
          <p:cNvSpPr txBox="1">
            <a:spLocks/>
          </p:cNvSpPr>
          <p:nvPr/>
        </p:nvSpPr>
        <p:spPr bwMode="auto">
          <a:xfrm>
            <a:off x="304800" y="1371600"/>
            <a:ext cx="3886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6538" indent="-236538"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indent="0">
              <a:spcBef>
                <a:spcPct val="20000"/>
              </a:spcBef>
            </a:pPr>
            <a:r>
              <a:rPr lang="en-US" sz="2000"/>
              <a:t>The circuit to the right uses four 7-segment displays to display the word </a:t>
            </a:r>
            <a:r>
              <a:rPr lang="en-US" sz="2000" b="1"/>
              <a:t>CIAO</a:t>
            </a:r>
            <a:r>
              <a:rPr lang="en-US" sz="2000"/>
              <a:t>. In this circuit all displays are continuously illuminated, each displaying one letter in the word.</a:t>
            </a:r>
          </a:p>
          <a:p>
            <a:pPr marL="0" indent="0">
              <a:spcBef>
                <a:spcPts val="1200"/>
              </a:spcBef>
            </a:pPr>
            <a:r>
              <a:rPr lang="en-US" sz="2000"/>
              <a:t>Though this method works, it is a VERY inefficient use of power. To illuminate the simple message CIAO in this way, 18 segments must be continuously on.</a:t>
            </a:r>
          </a:p>
          <a:p>
            <a:pPr marL="0" indent="0">
              <a:spcBef>
                <a:spcPts val="1200"/>
              </a:spcBef>
            </a:pPr>
            <a:r>
              <a:rPr lang="en-US" sz="2000"/>
              <a:t>Can you think of another way to display this message that would use less power?</a:t>
            </a:r>
          </a:p>
        </p:txBody>
      </p:sp>
      <p:pic>
        <p:nvPicPr>
          <p:cNvPr id="286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295400"/>
            <a:ext cx="4940300" cy="424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shade val="30000"/>
                <a:satMod val="115000"/>
                <a:lumMod val="10000"/>
                <a:lumOff val="90000"/>
              </a:schemeClr>
            </a:gs>
            <a:gs pos="100000">
              <a:schemeClr val="accent2">
                <a:lumMod val="20000"/>
                <a:lumOff val="80000"/>
              </a:schemeClr>
            </a:gs>
          </a:gsLst>
          <a:lin ang="5400000" scaled="0"/>
        </a:gradFill>
        <a:effectLst/>
      </p:bgPr>
    </p:bg>
    <p:spTree>
      <p:nvGrpSpPr>
        <p:cNvPr id="1" name=""/>
        <p:cNvGrpSpPr/>
        <p:nvPr/>
      </p:nvGrpSpPr>
      <p:grpSpPr>
        <a:xfrm>
          <a:off x="0" y="0"/>
          <a:ext cx="0" cy="0"/>
          <a:chOff x="0" y="0"/>
          <a:chExt cx="0" cy="0"/>
        </a:xfrm>
      </p:grpSpPr>
      <p:sp>
        <p:nvSpPr>
          <p:cNvPr id="31746" name="Title 1"/>
          <p:cNvSpPr>
            <a:spLocks noGrp="1"/>
          </p:cNvSpPr>
          <p:nvPr>
            <p:ph type="title"/>
          </p:nvPr>
        </p:nvSpPr>
        <p:spPr>
          <a:xfrm>
            <a:off x="381834" y="609600"/>
            <a:ext cx="8229600" cy="1143000"/>
          </a:xfrm>
        </p:spPr>
        <p:style>
          <a:lnRef idx="1">
            <a:schemeClr val="accent2"/>
          </a:lnRef>
          <a:fillRef idx="3">
            <a:schemeClr val="accent2"/>
          </a:fillRef>
          <a:effectRef idx="2">
            <a:schemeClr val="accent2"/>
          </a:effectRef>
          <a:fontRef idx="minor">
            <a:schemeClr val="lt1"/>
          </a:fontRef>
        </p:style>
        <p:txBody>
          <a:bodyPr/>
          <a:lstStyle/>
          <a:p>
            <a:r>
              <a:rPr lang="pl-PL" err="1"/>
              <a:t>Demonstrations</a:t>
            </a:r>
            <a:endParaRPr lang="en-US"/>
          </a:p>
        </p:txBody>
      </p:sp>
      <p:sp>
        <p:nvSpPr>
          <p:cNvPr id="4" name="Rectangle 3"/>
          <p:cNvSpPr/>
          <p:nvPr/>
        </p:nvSpPr>
        <p:spPr>
          <a:xfrm>
            <a:off x="442269" y="2286000"/>
            <a:ext cx="8214511" cy="46166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pl-PL" sz="2400">
                <a:hlinkClick r:id="rId3"/>
              </a:rPr>
              <a:t>How Logic Gates Work?</a:t>
            </a:r>
            <a:endParaRPr lang="pl-PL" sz="2400"/>
          </a:p>
        </p:txBody>
      </p:sp>
      <p:sp>
        <p:nvSpPr>
          <p:cNvPr id="6" name="Rectangle 5"/>
          <p:cNvSpPr/>
          <p:nvPr/>
        </p:nvSpPr>
        <p:spPr>
          <a:xfrm>
            <a:off x="449655" y="3198167"/>
            <a:ext cx="8244689" cy="46166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pl-PL" sz="2400">
                <a:hlinkClick r:id="rId4"/>
              </a:rPr>
              <a:t>EDUCYPEDIA – electronics</a:t>
            </a:r>
            <a:r>
              <a:rPr lang="pl-PL"/>
              <a:t>:</a:t>
            </a:r>
          </a:p>
        </p:txBody>
      </p:sp>
      <p:sp>
        <p:nvSpPr>
          <p:cNvPr id="7" name="Rectangle 6"/>
          <p:cNvSpPr/>
          <p:nvPr/>
        </p:nvSpPr>
        <p:spPr>
          <a:xfrm>
            <a:off x="3048000" y="4079401"/>
            <a:ext cx="2467342" cy="646331"/>
          </a:xfrm>
          <a:prstGeom prst="rect">
            <a:avLst/>
          </a:prstGeom>
        </p:spPr>
        <p:txBody>
          <a:bodyPr wrap="none">
            <a:spAutoFit/>
          </a:bodyPr>
          <a:lstStyle/>
          <a:p>
            <a:r>
              <a:rPr lang="pl-PL" b="1"/>
              <a:t>2-Bit Binary Decoder</a:t>
            </a:r>
          </a:p>
          <a:p>
            <a:r>
              <a:rPr lang="pl-PL">
                <a:hlinkClick r:id="rId5"/>
              </a:rPr>
              <a:t>8-Bit Ripple Counter</a:t>
            </a:r>
            <a:endParaRPr lang="pl-PL"/>
          </a:p>
        </p:txBody>
      </p:sp>
    </p:spTree>
    <p:extLst>
      <p:ext uri="{BB962C8B-B14F-4D97-AF65-F5344CB8AC3E}">
        <p14:creationId xmlns:p14="http://schemas.microsoft.com/office/powerpoint/2010/main" val="247696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Title 1"/>
          <p:cNvSpPr>
            <a:spLocks noGrp="1"/>
          </p:cNvSpPr>
          <p:nvPr>
            <p:ph type="title"/>
          </p:nvPr>
        </p:nvSpPr>
        <p:spPr/>
        <p:style>
          <a:lnRef idx="1">
            <a:schemeClr val="accent2"/>
          </a:lnRef>
          <a:fillRef idx="3">
            <a:schemeClr val="accent2"/>
          </a:fillRef>
          <a:effectRef idx="2">
            <a:schemeClr val="accent2"/>
          </a:effectRef>
          <a:fontRef idx="minor">
            <a:schemeClr val="lt1"/>
          </a:fontRef>
        </p:style>
        <p:txBody>
          <a:bodyPr/>
          <a:lstStyle/>
          <a:p>
            <a:pPr eaLnBrk="1" hangingPunct="1"/>
            <a:r>
              <a:rPr lang="en-US"/>
              <a:t>Multiplexer / Demultiplexer</a:t>
            </a:r>
          </a:p>
        </p:txBody>
      </p:sp>
      <p:sp>
        <p:nvSpPr>
          <p:cNvPr id="5" name="Slide Number Placeholder 4"/>
          <p:cNvSpPr>
            <a:spLocks noGrp="1"/>
          </p:cNvSpPr>
          <p:nvPr>
            <p:ph type="sldNum" sz="quarter" idx="12"/>
          </p:nvPr>
        </p:nvSpPr>
        <p:spPr/>
        <p:txBody>
          <a:bodyPr/>
          <a:lstStyle/>
          <a:p>
            <a:pPr>
              <a:defRPr/>
            </a:pPr>
            <a:fld id="{12117F6D-5936-4C3F-8E1C-4CEF30CE55BF}" type="slidenum">
              <a:rPr lang="en-US" smtClean="0"/>
              <a:pPr>
                <a:defRPr/>
              </a:pPr>
              <a:t>2</a:t>
            </a:fld>
            <a:endParaRPr lang="en-US"/>
          </a:p>
        </p:txBody>
      </p:sp>
      <p:sp>
        <p:nvSpPr>
          <p:cNvPr id="16388" name="Content Placeholder 2"/>
          <p:cNvSpPr txBox="1">
            <a:spLocks/>
          </p:cNvSpPr>
          <p:nvPr/>
        </p:nvSpPr>
        <p:spPr bwMode="auto">
          <a:xfrm>
            <a:off x="990599" y="1524000"/>
            <a:ext cx="7943193"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Aft>
                <a:spcPts val="600"/>
              </a:spcAft>
              <a:buFontTx/>
              <a:buChar char="•"/>
            </a:pPr>
            <a:r>
              <a:rPr lang="en-US" sz="2400"/>
              <a:t>The basic function of the Multiplexer (MUX).</a:t>
            </a:r>
          </a:p>
          <a:p>
            <a:pPr eaLnBrk="1" hangingPunct="1">
              <a:spcAft>
                <a:spcPts val="600"/>
              </a:spcAft>
              <a:buFontTx/>
              <a:buChar char="•"/>
            </a:pPr>
            <a:r>
              <a:rPr lang="en-US" sz="2400"/>
              <a:t>The typical application of a MUX.</a:t>
            </a:r>
          </a:p>
          <a:p>
            <a:pPr eaLnBrk="1" hangingPunct="1">
              <a:spcAft>
                <a:spcPts val="600"/>
              </a:spcAft>
              <a:buFontTx/>
              <a:buChar char="•"/>
            </a:pPr>
            <a:r>
              <a:rPr lang="en-US" sz="2400"/>
              <a:t>A </a:t>
            </a:r>
            <a:r>
              <a:rPr lang="pl-PL" sz="2400"/>
              <a:t>  </a:t>
            </a:r>
            <a:r>
              <a:rPr lang="en-US" sz="2400"/>
              <a:t>4-to-1 MUX designed with SSI. </a:t>
            </a:r>
          </a:p>
          <a:p>
            <a:pPr eaLnBrk="1" hangingPunct="1">
              <a:spcAft>
                <a:spcPts val="600"/>
              </a:spcAft>
              <a:buFontTx/>
              <a:buChar char="•"/>
            </a:pPr>
            <a:r>
              <a:rPr lang="en-US" sz="2400"/>
              <a:t>A </a:t>
            </a:r>
            <a:r>
              <a:rPr lang="pl-PL" sz="2400"/>
              <a:t>  </a:t>
            </a:r>
            <a:r>
              <a:rPr lang="en-US" sz="2400"/>
              <a:t>4-to-1, 8-to-1, &amp; 16-to-1 MUX.</a:t>
            </a:r>
          </a:p>
          <a:p>
            <a:pPr eaLnBrk="1" hangingPunct="1">
              <a:spcAft>
                <a:spcPts val="600"/>
              </a:spcAft>
              <a:buFontTx/>
              <a:buChar char="•"/>
            </a:pPr>
            <a:r>
              <a:rPr lang="en-US" sz="2400"/>
              <a:t>The basic function of the Demultiplexer (DEMUX).</a:t>
            </a:r>
          </a:p>
          <a:p>
            <a:pPr eaLnBrk="1" hangingPunct="1">
              <a:spcAft>
                <a:spcPts val="600"/>
              </a:spcAft>
              <a:buFontTx/>
              <a:buChar char="•"/>
            </a:pPr>
            <a:r>
              <a:rPr lang="en-US" sz="2400"/>
              <a:t>The typical application of a DEMUX.</a:t>
            </a:r>
          </a:p>
          <a:p>
            <a:pPr eaLnBrk="1" hangingPunct="1">
              <a:spcAft>
                <a:spcPts val="600"/>
              </a:spcAft>
              <a:buFontTx/>
              <a:buChar char="•"/>
            </a:pPr>
            <a:r>
              <a:rPr lang="en-US" sz="2400"/>
              <a:t>A </a:t>
            </a:r>
            <a:r>
              <a:rPr lang="pl-PL" sz="2400"/>
              <a:t> </a:t>
            </a:r>
            <a:r>
              <a:rPr lang="en-US" sz="2400"/>
              <a:t>1-to-4 DEMUX design with SSI. </a:t>
            </a:r>
          </a:p>
          <a:p>
            <a:pPr eaLnBrk="1" hangingPunct="1">
              <a:spcAft>
                <a:spcPts val="600"/>
              </a:spcAft>
              <a:buFontTx/>
              <a:buChar char="•"/>
            </a:pPr>
            <a:r>
              <a:rPr lang="en-US" sz="2400"/>
              <a:t>A </a:t>
            </a:r>
            <a:r>
              <a:rPr lang="pl-PL" sz="2400"/>
              <a:t> </a:t>
            </a:r>
            <a:r>
              <a:rPr lang="en-US" sz="2400"/>
              <a:t>1-to-4, 1-to-8, &amp; 1-to-16 MSI DEMUX.</a:t>
            </a:r>
          </a:p>
          <a:p>
            <a:pPr eaLnBrk="1" hangingPunct="1">
              <a:spcAft>
                <a:spcPts val="600"/>
              </a:spcAft>
              <a:buFontTx/>
              <a:buChar char="•"/>
            </a:pPr>
            <a:r>
              <a:rPr lang="en-US" sz="2400"/>
              <a:t>A </a:t>
            </a:r>
            <a:r>
              <a:rPr lang="pl-PL" sz="2400"/>
              <a:t> </a:t>
            </a:r>
            <a:r>
              <a:rPr lang="en-US" sz="2400"/>
              <a:t>7-segment message display using MUX/DEMUX.</a:t>
            </a:r>
          </a:p>
          <a:p>
            <a:pPr eaLnBrk="1" hangingPunct="1">
              <a:spcAft>
                <a:spcPts val="600"/>
              </a:spcAft>
              <a:buFontTx/>
              <a:buChar char="•"/>
            </a:pPr>
            <a:endParaRPr lang="en-US" sz="2400"/>
          </a:p>
          <a:p>
            <a:pPr eaLnBrk="1" hangingPunct="1">
              <a:spcBef>
                <a:spcPct val="20000"/>
              </a:spcBef>
              <a:buFontTx/>
              <a:buChar char="•"/>
            </a:pPr>
            <a:endParaRPr lang="en-US" sz="3200"/>
          </a:p>
        </p:txBody>
      </p:sp>
      <p:sp>
        <p:nvSpPr>
          <p:cNvPr id="2" name="Rectangle 1"/>
          <p:cNvSpPr/>
          <p:nvPr/>
        </p:nvSpPr>
        <p:spPr>
          <a:xfrm>
            <a:off x="800100" y="5988527"/>
            <a:ext cx="7772400" cy="461665"/>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400" b="1"/>
              <a:t>SSI </a:t>
            </a:r>
            <a:r>
              <a:rPr lang="pl-PL" sz="2000" b="1"/>
              <a:t> - </a:t>
            </a:r>
            <a:r>
              <a:rPr lang="en-US" sz="2000"/>
              <a:t>Small Scale Integration </a:t>
            </a:r>
            <a:r>
              <a:rPr lang="pl-PL" sz="2000"/>
              <a:t>    </a:t>
            </a:r>
            <a:r>
              <a:rPr lang="pl-PL" sz="2400" b="1"/>
              <a:t>MSI</a:t>
            </a:r>
            <a:r>
              <a:rPr lang="pl-PL" sz="2000"/>
              <a:t> - </a:t>
            </a:r>
            <a:r>
              <a:rPr lang="en-US" sz="2000"/>
              <a:t>Medium Scale Integration</a:t>
            </a:r>
            <a:endParaRPr lang="pl-PL" sz="2000"/>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381000"/>
            <a:ext cx="8382000" cy="914400"/>
          </a:xfrm>
        </p:spPr>
        <p:style>
          <a:lnRef idx="1">
            <a:schemeClr val="accent2"/>
          </a:lnRef>
          <a:fillRef idx="3">
            <a:schemeClr val="accent2"/>
          </a:fillRef>
          <a:effectRef idx="2">
            <a:schemeClr val="accent2"/>
          </a:effectRef>
          <a:fontRef idx="minor">
            <a:schemeClr val="lt1"/>
          </a:fontRef>
        </p:style>
        <p:txBody>
          <a:bodyPr/>
          <a:lstStyle/>
          <a:p>
            <a:r>
              <a:rPr lang="en-US" sz="4200"/>
              <a:t>Multiplexer (MUX)</a:t>
            </a:r>
            <a:r>
              <a:rPr lang="pl-PL" sz="4200"/>
              <a:t> = </a:t>
            </a:r>
            <a:r>
              <a:rPr lang="pl-PL" sz="4200" err="1"/>
              <a:t>Selector</a:t>
            </a:r>
            <a:endParaRPr lang="en-US" sz="4200"/>
          </a:p>
        </p:txBody>
      </p:sp>
      <p:sp>
        <p:nvSpPr>
          <p:cNvPr id="17411" name="Content Placeholder 3"/>
          <p:cNvSpPr>
            <a:spLocks noGrp="1"/>
          </p:cNvSpPr>
          <p:nvPr>
            <p:ph sz="half" idx="1"/>
          </p:nvPr>
        </p:nvSpPr>
        <p:spPr>
          <a:xfrm>
            <a:off x="457200" y="2514600"/>
            <a:ext cx="4953000" cy="4114800"/>
          </a:xfrm>
        </p:spPr>
        <p:txBody>
          <a:bodyPr/>
          <a:lstStyle/>
          <a:p>
            <a:pPr marL="0" indent="0">
              <a:spcBef>
                <a:spcPct val="0"/>
              </a:spcBef>
              <a:spcAft>
                <a:spcPts val="1200"/>
              </a:spcAft>
              <a:buNone/>
            </a:pPr>
            <a:r>
              <a:rPr lang="en-US" sz="2400"/>
              <a:t>The </a:t>
            </a:r>
            <a:r>
              <a:rPr lang="en-US" sz="2400" b="1">
                <a:solidFill>
                  <a:srgbClr val="00B050"/>
                </a:solidFill>
              </a:rPr>
              <a:t>select lines </a:t>
            </a:r>
            <a:r>
              <a:rPr lang="en-US" sz="2400"/>
              <a:t>determine which input is connected to the output.</a:t>
            </a:r>
          </a:p>
          <a:p>
            <a:pPr marL="0" indent="0">
              <a:spcBef>
                <a:spcPct val="0"/>
              </a:spcBef>
              <a:buNone/>
            </a:pPr>
            <a:endParaRPr lang="pl-PL" sz="2400"/>
          </a:p>
          <a:p>
            <a:pPr marL="0" indent="0">
              <a:spcBef>
                <a:spcPct val="0"/>
              </a:spcBef>
              <a:buNone/>
            </a:pPr>
            <a:r>
              <a:rPr lang="en-US" sz="2400"/>
              <a:t>MUX Types</a:t>
            </a:r>
          </a:p>
          <a:p>
            <a:pPr marL="457200" lvl="1" indent="0">
              <a:buNone/>
            </a:pPr>
            <a:r>
              <a:rPr lang="en-US" sz="2000">
                <a:sym typeface="Wingdings" pitchFamily="2" charset="2"/>
              </a:rPr>
              <a:t> </a:t>
            </a:r>
            <a:r>
              <a:rPr lang="en-US" sz="2000"/>
              <a:t>2-to-1</a:t>
            </a:r>
            <a:r>
              <a:rPr lang="pl-PL" sz="2000"/>
              <a:t>  </a:t>
            </a:r>
            <a:r>
              <a:rPr lang="en-US" sz="2000"/>
              <a:t> (1 select line)</a:t>
            </a:r>
          </a:p>
          <a:p>
            <a:pPr marL="457200" lvl="1" indent="0">
              <a:buNone/>
            </a:pPr>
            <a:r>
              <a:rPr lang="en-US" sz="2000">
                <a:sym typeface="Wingdings" pitchFamily="2" charset="2"/>
              </a:rPr>
              <a:t> </a:t>
            </a:r>
            <a:r>
              <a:rPr lang="en-US" sz="2000"/>
              <a:t>4-to-1</a:t>
            </a:r>
            <a:r>
              <a:rPr lang="pl-PL" sz="2000"/>
              <a:t>  </a:t>
            </a:r>
            <a:r>
              <a:rPr lang="en-US" sz="2000"/>
              <a:t> (2 select lines)</a:t>
            </a:r>
          </a:p>
          <a:p>
            <a:pPr marL="457200" lvl="1" indent="0">
              <a:buNone/>
            </a:pPr>
            <a:r>
              <a:rPr lang="en-US" sz="2000">
                <a:sym typeface="Wingdings" pitchFamily="2" charset="2"/>
              </a:rPr>
              <a:t> </a:t>
            </a:r>
            <a:r>
              <a:rPr lang="en-US" sz="2000"/>
              <a:t>8-to-1</a:t>
            </a:r>
            <a:r>
              <a:rPr lang="pl-PL" sz="2000"/>
              <a:t>  </a:t>
            </a:r>
            <a:r>
              <a:rPr lang="en-US" sz="2000"/>
              <a:t> (3 select lines)</a:t>
            </a:r>
          </a:p>
          <a:p>
            <a:pPr marL="457200" lvl="1" indent="0">
              <a:buNone/>
            </a:pPr>
            <a:r>
              <a:rPr lang="en-US" sz="2000">
                <a:sym typeface="Wingdings" pitchFamily="2" charset="2"/>
              </a:rPr>
              <a:t> </a:t>
            </a:r>
            <a:r>
              <a:rPr lang="en-US" sz="2000"/>
              <a:t>16-to-1 (4 select lines)</a:t>
            </a:r>
            <a:endParaRPr lang="en-US"/>
          </a:p>
          <a:p>
            <a:endParaRPr lang="en-US" sz="2400"/>
          </a:p>
        </p:txBody>
      </p:sp>
      <p:sp>
        <p:nvSpPr>
          <p:cNvPr id="17413" name="TextBox 29"/>
          <p:cNvSpPr txBox="1">
            <a:spLocks noChangeArrowheads="1"/>
          </p:cNvSpPr>
          <p:nvPr/>
        </p:nvSpPr>
        <p:spPr bwMode="auto">
          <a:xfrm>
            <a:off x="6113531" y="2321412"/>
            <a:ext cx="225093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3200"/>
              <a:t>Multiplexer</a:t>
            </a:r>
            <a:r>
              <a:rPr lang="en-US" sz="2400"/>
              <a:t> </a:t>
            </a:r>
          </a:p>
          <a:p>
            <a:pPr algn="ctr" eaLnBrk="1" hangingPunct="1"/>
            <a:r>
              <a:rPr lang="en-US" sz="2000"/>
              <a:t>Block Diagram</a:t>
            </a:r>
          </a:p>
        </p:txBody>
      </p:sp>
      <p:grpSp>
        <p:nvGrpSpPr>
          <p:cNvPr id="17414" name="Group 45"/>
          <p:cNvGrpSpPr>
            <a:grpSpLocks/>
          </p:cNvGrpSpPr>
          <p:nvPr/>
        </p:nvGrpSpPr>
        <p:grpSpPr bwMode="auto">
          <a:xfrm>
            <a:off x="4625164" y="3213667"/>
            <a:ext cx="4225263" cy="3084374"/>
            <a:chOff x="4625136" y="2632584"/>
            <a:chExt cx="4225290" cy="3083711"/>
          </a:xfrm>
        </p:grpSpPr>
        <p:cxnSp>
          <p:nvCxnSpPr>
            <p:cNvPr id="7" name="Straight Connector 6"/>
            <p:cNvCxnSpPr/>
            <p:nvPr/>
          </p:nvCxnSpPr>
          <p:spPr bwMode="auto">
            <a:xfrm flipH="1">
              <a:off x="7205652" y="3657889"/>
              <a:ext cx="457203" cy="1588"/>
            </a:xfrm>
            <a:prstGeom prst="line">
              <a:avLst/>
            </a:prstGeom>
            <a:ln>
              <a:headEnd type="oval" w="sm" len="sm"/>
            </a:ln>
          </p:spPr>
          <p:style>
            <a:lnRef idx="2">
              <a:schemeClr val="accent6"/>
            </a:lnRef>
            <a:fillRef idx="1">
              <a:schemeClr val="lt1"/>
            </a:fillRef>
            <a:effectRef idx="0">
              <a:schemeClr val="accent6"/>
            </a:effectRef>
            <a:fontRef idx="minor">
              <a:schemeClr val="dk1"/>
            </a:fontRef>
          </p:style>
        </p:cxnSp>
        <p:cxnSp>
          <p:nvCxnSpPr>
            <p:cNvPr id="10" name="Straight Connector 9"/>
            <p:cNvCxnSpPr/>
            <p:nvPr/>
          </p:nvCxnSpPr>
          <p:spPr bwMode="auto">
            <a:xfrm rot="16200000">
              <a:off x="6600077" y="4755409"/>
              <a:ext cx="549157" cy="1588"/>
            </a:xfrm>
            <a:prstGeom prst="line">
              <a:avLst/>
            </a:prstGeom>
            <a:ln>
              <a:headEnd type="oval" w="sm" len="sm"/>
            </a:ln>
          </p:spPr>
          <p:style>
            <a:lnRef idx="2">
              <a:schemeClr val="accent6"/>
            </a:lnRef>
            <a:fillRef idx="1">
              <a:schemeClr val="lt1"/>
            </a:fillRef>
            <a:effectRef idx="0">
              <a:schemeClr val="accent6"/>
            </a:effectRef>
            <a:fontRef idx="minor">
              <a:schemeClr val="dk1"/>
            </a:fontRef>
          </p:style>
        </p:cxnSp>
        <p:sp>
          <p:nvSpPr>
            <p:cNvPr id="17417" name="TextBox 29"/>
            <p:cNvSpPr txBox="1">
              <a:spLocks noChangeArrowheads="1"/>
            </p:cNvSpPr>
            <p:nvPr/>
          </p:nvSpPr>
          <p:spPr bwMode="auto">
            <a:xfrm>
              <a:off x="6474222" y="5070103"/>
              <a:ext cx="864346" cy="646192"/>
            </a:xfrm>
            <a:prstGeom prst="rect">
              <a:avLst/>
            </a:prstGeom>
            <a:ln/>
          </p:spPr>
          <p:style>
            <a:lnRef idx="2">
              <a:schemeClr val="accent6"/>
            </a:lnRef>
            <a:fillRef idx="1">
              <a:schemeClr val="lt1"/>
            </a:fillRef>
            <a:effectRef idx="0">
              <a:schemeClr val="accent6"/>
            </a:effectRef>
            <a:fontRef idx="minor">
              <a:schemeClr val="dk1"/>
            </a:fontRef>
          </p:style>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b="1">
                  <a:solidFill>
                    <a:srgbClr val="00B050"/>
                  </a:solidFill>
                </a:rPr>
                <a:t>Select</a:t>
              </a:r>
            </a:p>
            <a:p>
              <a:pPr algn="ctr" eaLnBrk="1" hangingPunct="1"/>
              <a:r>
                <a:rPr lang="en-US" b="1">
                  <a:solidFill>
                    <a:srgbClr val="00B050"/>
                  </a:solidFill>
                </a:rPr>
                <a:t>Lines</a:t>
              </a:r>
            </a:p>
          </p:txBody>
        </p:sp>
        <p:cxnSp>
          <p:nvCxnSpPr>
            <p:cNvPr id="19" name="Straight Connector 18"/>
            <p:cNvCxnSpPr/>
            <p:nvPr/>
          </p:nvCxnSpPr>
          <p:spPr bwMode="auto">
            <a:xfrm>
              <a:off x="6062645" y="3657889"/>
              <a:ext cx="457203" cy="1588"/>
            </a:xfrm>
            <a:prstGeom prst="line">
              <a:avLst/>
            </a:prstGeom>
            <a:ln>
              <a:headEnd type="oval" w="sm" len="sm"/>
            </a:ln>
          </p:spPr>
          <p:style>
            <a:lnRef idx="2">
              <a:schemeClr val="accent6"/>
            </a:lnRef>
            <a:fillRef idx="1">
              <a:schemeClr val="lt1"/>
            </a:fillRef>
            <a:effectRef idx="0">
              <a:schemeClr val="accent6"/>
            </a:effectRef>
            <a:fontRef idx="minor">
              <a:schemeClr val="dk1"/>
            </a:fontRef>
          </p:style>
        </p:cxnSp>
        <p:cxnSp>
          <p:nvCxnSpPr>
            <p:cNvPr id="23" name="Straight Connector 22"/>
            <p:cNvCxnSpPr/>
            <p:nvPr/>
          </p:nvCxnSpPr>
          <p:spPr>
            <a:xfrm rot="5400000" flipH="1" flipV="1">
              <a:off x="7340607" y="3581688"/>
              <a:ext cx="152367" cy="152401"/>
            </a:xfrm>
            <a:prstGeom prst="line">
              <a:avLst/>
            </a:prstGeom>
            <a:ln>
              <a:headEnd type="none"/>
            </a:ln>
          </p:spPr>
          <p:style>
            <a:lnRef idx="2">
              <a:schemeClr val="accent6"/>
            </a:lnRef>
            <a:fillRef idx="1">
              <a:schemeClr val="lt1"/>
            </a:fillRef>
            <a:effectRef idx="0">
              <a:schemeClr val="accent6"/>
            </a:effectRef>
            <a:fontRef idx="minor">
              <a:schemeClr val="dk1"/>
            </a:fontRef>
          </p:style>
        </p:cxnSp>
        <p:sp>
          <p:nvSpPr>
            <p:cNvPr id="17422" name="Rectangle 23"/>
            <p:cNvSpPr>
              <a:spLocks noChangeArrowheads="1"/>
            </p:cNvSpPr>
            <p:nvPr/>
          </p:nvSpPr>
          <p:spPr bwMode="auto">
            <a:xfrm>
              <a:off x="7340590" y="3065791"/>
              <a:ext cx="465298" cy="461566"/>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400" b="1"/>
                <a:t>1</a:t>
              </a:r>
              <a:endParaRPr lang="en-US" sz="2400" b="1" baseline="30000"/>
            </a:p>
          </p:txBody>
        </p:sp>
        <p:cxnSp>
          <p:nvCxnSpPr>
            <p:cNvPr id="25" name="Straight Connector 24"/>
            <p:cNvCxnSpPr/>
            <p:nvPr/>
          </p:nvCxnSpPr>
          <p:spPr>
            <a:xfrm rot="5400000" flipH="1" flipV="1">
              <a:off x="6286500" y="3581688"/>
              <a:ext cx="152367" cy="152401"/>
            </a:xfrm>
            <a:prstGeom prst="line">
              <a:avLst/>
            </a:prstGeom>
            <a:ln>
              <a:headEnd type="none"/>
            </a:ln>
          </p:spPr>
          <p:style>
            <a:lnRef idx="2">
              <a:schemeClr val="accent6"/>
            </a:lnRef>
            <a:fillRef idx="1">
              <a:schemeClr val="lt1"/>
            </a:fillRef>
            <a:effectRef idx="0">
              <a:schemeClr val="accent6"/>
            </a:effectRef>
            <a:fontRef idx="minor">
              <a:schemeClr val="dk1"/>
            </a:fontRef>
          </p:style>
        </p:cxnSp>
        <p:sp>
          <p:nvSpPr>
            <p:cNvPr id="17424" name="Rectangle 26"/>
            <p:cNvSpPr>
              <a:spLocks noChangeArrowheads="1"/>
            </p:cNvSpPr>
            <p:nvPr/>
          </p:nvSpPr>
          <p:spPr bwMode="auto">
            <a:xfrm>
              <a:off x="5880715" y="2922568"/>
              <a:ext cx="558170" cy="523108"/>
            </a:xfrm>
            <a:prstGeom prst="rect">
              <a:avLst/>
            </a:prstGeom>
            <a:ln/>
          </p:spPr>
          <p:style>
            <a:lnRef idx="2">
              <a:schemeClr val="accent6"/>
            </a:lnRef>
            <a:fillRef idx="1">
              <a:schemeClr val="lt1"/>
            </a:fillRef>
            <a:effectRef idx="0">
              <a:schemeClr val="accent6"/>
            </a:effectRef>
            <a:fontRef idx="minor">
              <a:schemeClr val="dk1"/>
            </a:fontRef>
          </p:style>
          <p:txBody>
            <a:bodyPr wrap="none">
              <a:spAutoFit/>
            </a:bodyPr>
            <a:lstStyle/>
            <a:p>
              <a:pPr algn="ctr"/>
              <a:r>
                <a:rPr lang="en-US" sz="2800" b="1"/>
                <a:t>2</a:t>
              </a:r>
              <a:r>
                <a:rPr lang="en-US" sz="2800" b="1" baseline="30000">
                  <a:solidFill>
                    <a:srgbClr val="FF0000"/>
                  </a:solidFill>
                </a:rPr>
                <a:t>N</a:t>
              </a:r>
              <a:endParaRPr lang="en-US" sz="2800" b="1">
                <a:solidFill>
                  <a:srgbClr val="FF0000"/>
                </a:solidFill>
              </a:endParaRPr>
            </a:p>
          </p:txBody>
        </p:sp>
        <p:cxnSp>
          <p:nvCxnSpPr>
            <p:cNvPr id="30" name="Straight Connector 29"/>
            <p:cNvCxnSpPr/>
            <p:nvPr/>
          </p:nvCxnSpPr>
          <p:spPr>
            <a:xfrm rot="5400000" flipH="1" flipV="1">
              <a:off x="6813554" y="4726030"/>
              <a:ext cx="152367" cy="152401"/>
            </a:xfrm>
            <a:prstGeom prst="line">
              <a:avLst/>
            </a:prstGeom>
            <a:ln>
              <a:headEnd type="none"/>
            </a:ln>
          </p:spPr>
          <p:style>
            <a:lnRef idx="2">
              <a:schemeClr val="accent6"/>
            </a:lnRef>
            <a:fillRef idx="1">
              <a:schemeClr val="lt1"/>
            </a:fillRef>
            <a:effectRef idx="0">
              <a:schemeClr val="accent6"/>
            </a:effectRef>
            <a:fontRef idx="minor">
              <a:schemeClr val="dk1"/>
            </a:fontRef>
          </p:style>
        </p:cxnSp>
        <p:sp>
          <p:nvSpPr>
            <p:cNvPr id="17426" name="Rectangle 30"/>
            <p:cNvSpPr>
              <a:spLocks noChangeArrowheads="1"/>
            </p:cNvSpPr>
            <p:nvPr/>
          </p:nvSpPr>
          <p:spPr bwMode="auto">
            <a:xfrm>
              <a:off x="7010400" y="4583668"/>
              <a:ext cx="351378" cy="369332"/>
            </a:xfrm>
            <a:prstGeom prst="rect">
              <a:avLst/>
            </a:prstGeom>
            <a:ln/>
          </p:spPr>
          <p:style>
            <a:lnRef idx="2">
              <a:schemeClr val="accent6"/>
            </a:lnRef>
            <a:fillRef idx="1">
              <a:schemeClr val="lt1"/>
            </a:fillRef>
            <a:effectRef idx="0">
              <a:schemeClr val="accent6"/>
            </a:effectRef>
            <a:fontRef idx="minor">
              <a:schemeClr val="dk1"/>
            </a:fontRef>
          </p:style>
          <p:txBody>
            <a:bodyPr wrap="none">
              <a:spAutoFit/>
            </a:bodyPr>
            <a:lstStyle/>
            <a:p>
              <a:pPr algn="ctr"/>
              <a:r>
                <a:rPr lang="en-US" b="1">
                  <a:solidFill>
                    <a:srgbClr val="FF0000"/>
                  </a:solidFill>
                </a:rPr>
                <a:t>N</a:t>
              </a:r>
            </a:p>
          </p:txBody>
        </p:sp>
        <p:sp>
          <p:nvSpPr>
            <p:cNvPr id="38" name="Flowchart: Manual Operation 37"/>
            <p:cNvSpPr/>
            <p:nvPr/>
          </p:nvSpPr>
          <p:spPr bwMode="auto">
            <a:xfrm rot="16200000">
              <a:off x="5858878" y="3326891"/>
              <a:ext cx="2074417" cy="685804"/>
            </a:xfrm>
            <a:prstGeom prst="flowChartManualOperation">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800" b="1">
                  <a:solidFill>
                    <a:srgbClr val="0000FF"/>
                  </a:solidFill>
                </a:rPr>
                <a:t>MUX</a:t>
              </a:r>
            </a:p>
          </p:txBody>
        </p:sp>
        <p:sp>
          <p:nvSpPr>
            <p:cNvPr id="17419" name="TextBox 29"/>
            <p:cNvSpPr txBox="1">
              <a:spLocks noChangeArrowheads="1"/>
            </p:cNvSpPr>
            <p:nvPr/>
          </p:nvSpPr>
          <p:spPr bwMode="auto">
            <a:xfrm>
              <a:off x="4625136" y="3385793"/>
              <a:ext cx="1443640" cy="676962"/>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2400" b="1"/>
                <a:t>Inputs</a:t>
              </a:r>
            </a:p>
            <a:p>
              <a:pPr algn="ctr" eaLnBrk="1" hangingPunct="1"/>
              <a:r>
                <a:rPr lang="en-US" sz="1400" i="1"/>
                <a:t>(sources)</a:t>
              </a:r>
            </a:p>
          </p:txBody>
        </p:sp>
        <p:sp>
          <p:nvSpPr>
            <p:cNvPr id="17420" name="TextBox 29"/>
            <p:cNvSpPr txBox="1">
              <a:spLocks noChangeArrowheads="1"/>
            </p:cNvSpPr>
            <p:nvPr/>
          </p:nvSpPr>
          <p:spPr bwMode="auto">
            <a:xfrm>
              <a:off x="7659065" y="3367218"/>
              <a:ext cx="1191361" cy="676962"/>
            </a:xfrm>
            <a:prstGeom prst="rect">
              <a:avLst/>
            </a:prstGeom>
            <a:ln/>
          </p:spPr>
          <p:style>
            <a:lnRef idx="2">
              <a:schemeClr val="accent6"/>
            </a:lnRef>
            <a:fillRef idx="1">
              <a:schemeClr val="lt1"/>
            </a:fillRef>
            <a:effectRef idx="0">
              <a:schemeClr val="accent6"/>
            </a:effectRef>
            <a:fontRef idx="minor">
              <a:schemeClr val="dk1"/>
            </a:fontRef>
          </p:style>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2400" b="1"/>
                <a:t>Output</a:t>
              </a:r>
            </a:p>
            <a:p>
              <a:pPr algn="ctr" eaLnBrk="1" hangingPunct="1"/>
              <a:r>
                <a:rPr lang="en-US" sz="1400" i="1"/>
                <a:t>(destination)</a:t>
              </a:r>
            </a:p>
          </p:txBody>
        </p:sp>
      </p:grpSp>
      <p:sp>
        <p:nvSpPr>
          <p:cNvPr id="2" name="Rectangle 1"/>
          <p:cNvSpPr/>
          <p:nvPr/>
        </p:nvSpPr>
        <p:spPr>
          <a:xfrm>
            <a:off x="434163" y="1295400"/>
            <a:ext cx="8416264"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spcAft>
                <a:spcPts val="1200"/>
              </a:spcAft>
            </a:pPr>
            <a:r>
              <a:rPr lang="en-US" sz="2600"/>
              <a:t>is a </a:t>
            </a:r>
            <a:r>
              <a:rPr lang="en-US" sz="2600" b="1"/>
              <a:t>digital switch </a:t>
            </a:r>
            <a:r>
              <a:rPr lang="en-US" sz="2600"/>
              <a:t>that has </a:t>
            </a:r>
            <a:r>
              <a:rPr lang="en-US" sz="2800">
                <a:solidFill>
                  <a:srgbClr val="0000FF"/>
                </a:solidFill>
              </a:rPr>
              <a:t>multiple inputs </a:t>
            </a:r>
            <a:r>
              <a:rPr lang="en-US" sz="2600"/>
              <a:t>(sources) and a </a:t>
            </a:r>
            <a:r>
              <a:rPr lang="en-US" sz="3200">
                <a:solidFill>
                  <a:srgbClr val="0000FF"/>
                </a:solidFill>
              </a:rPr>
              <a:t>single output </a:t>
            </a:r>
            <a:r>
              <a:rPr lang="en-US" sz="2600"/>
              <a:t>(destination).</a:t>
            </a:r>
          </a:p>
        </p:txBody>
      </p:sp>
    </p:spTree>
    <p:extLst>
      <p:ext uri="{BB962C8B-B14F-4D97-AF65-F5344CB8AC3E}">
        <p14:creationId xmlns:p14="http://schemas.microsoft.com/office/powerpoint/2010/main" val="1240930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4"/>
          <p:cNvSpPr>
            <a:spLocks noGrp="1"/>
          </p:cNvSpPr>
          <p:nvPr>
            <p:ph type="title"/>
          </p:nvPr>
        </p:nvSpPr>
        <p:spPr>
          <a:xfrm>
            <a:off x="409977" y="381000"/>
            <a:ext cx="8229600" cy="882650"/>
          </a:xfrm>
        </p:spPr>
        <p:style>
          <a:lnRef idx="0">
            <a:schemeClr val="accent2"/>
          </a:lnRef>
          <a:fillRef idx="3">
            <a:schemeClr val="accent2"/>
          </a:fillRef>
          <a:effectRef idx="3">
            <a:schemeClr val="accent2"/>
          </a:effectRef>
          <a:fontRef idx="minor">
            <a:schemeClr val="lt1"/>
          </a:fontRef>
        </p:style>
        <p:txBody>
          <a:bodyPr/>
          <a:lstStyle/>
          <a:p>
            <a:pPr eaLnBrk="1" hangingPunct="1"/>
            <a:r>
              <a:rPr lang="en-US"/>
              <a:t>Typical Application of a MUX</a:t>
            </a:r>
          </a:p>
        </p:txBody>
      </p:sp>
      <p:grpSp>
        <p:nvGrpSpPr>
          <p:cNvPr id="18436" name="Group 331"/>
          <p:cNvGrpSpPr>
            <a:grpSpLocks/>
          </p:cNvGrpSpPr>
          <p:nvPr/>
        </p:nvGrpSpPr>
        <p:grpSpPr bwMode="auto">
          <a:xfrm>
            <a:off x="545721" y="2052637"/>
            <a:ext cx="2141917" cy="1012031"/>
            <a:chOff x="453581" y="1524000"/>
            <a:chExt cx="1756219" cy="762000"/>
          </a:xfrm>
        </p:grpSpPr>
        <p:pic>
          <p:nvPicPr>
            <p:cNvPr id="18517" name="Picture 161" descr="C:\Users\ghzite.MAIN\AppData\Local\Microsoft\Windows\Temporary Internet Files\Content.IE5\314ZGPDV\MCj0433832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5240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18" name="TextBox 324"/>
            <p:cNvSpPr txBox="1">
              <a:spLocks noChangeArrowheads="1"/>
            </p:cNvSpPr>
            <p:nvPr/>
          </p:nvSpPr>
          <p:spPr bwMode="auto">
            <a:xfrm>
              <a:off x="453581" y="1674168"/>
              <a:ext cx="1113516" cy="39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600" b="1"/>
                <a:t>MP3</a:t>
              </a:r>
              <a:r>
                <a:rPr lang="en-US" sz="1200" b="1"/>
                <a:t> Player</a:t>
              </a:r>
            </a:p>
            <a:p>
              <a:pPr algn="ctr" eaLnBrk="1" hangingPunct="1"/>
              <a:r>
                <a:rPr lang="en-US" sz="1200" b="1"/>
                <a:t>Docking Station</a:t>
              </a:r>
            </a:p>
          </p:txBody>
        </p:sp>
      </p:grpSp>
      <p:grpSp>
        <p:nvGrpSpPr>
          <p:cNvPr id="18437" name="Group 330"/>
          <p:cNvGrpSpPr>
            <a:grpSpLocks/>
          </p:cNvGrpSpPr>
          <p:nvPr/>
        </p:nvGrpSpPr>
        <p:grpSpPr bwMode="auto">
          <a:xfrm>
            <a:off x="863849" y="3227388"/>
            <a:ext cx="1819026" cy="914400"/>
            <a:chOff x="381249" y="2438400"/>
            <a:chExt cx="1818121" cy="914400"/>
          </a:xfrm>
        </p:grpSpPr>
        <p:pic>
          <p:nvPicPr>
            <p:cNvPr id="18515" name="Picture 166" descr="C:\Users\ghzite.MAIN\AppData\Local\Microsoft\Windows\Temporary Internet Files\Content.IE5\6GJ2YC6W\MCj0285758000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2438400"/>
              <a:ext cx="98017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16" name="TextBox 325"/>
            <p:cNvSpPr txBox="1">
              <a:spLocks noChangeArrowheads="1"/>
            </p:cNvSpPr>
            <p:nvPr/>
          </p:nvSpPr>
          <p:spPr bwMode="auto">
            <a:xfrm>
              <a:off x="381249" y="2664768"/>
              <a:ext cx="100169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600" b="1"/>
                <a:t>Laptop </a:t>
              </a:r>
            </a:p>
            <a:p>
              <a:pPr algn="ctr" eaLnBrk="1" hangingPunct="1"/>
              <a:r>
                <a:rPr lang="en-US" sz="1200"/>
                <a:t>Sound Card</a:t>
              </a:r>
            </a:p>
          </p:txBody>
        </p:sp>
      </p:grpSp>
      <p:grpSp>
        <p:nvGrpSpPr>
          <p:cNvPr id="18438" name="Group 329"/>
          <p:cNvGrpSpPr>
            <a:grpSpLocks/>
          </p:cNvGrpSpPr>
          <p:nvPr/>
        </p:nvGrpSpPr>
        <p:grpSpPr bwMode="auto">
          <a:xfrm>
            <a:off x="835916" y="4256088"/>
            <a:ext cx="2105722" cy="1193800"/>
            <a:chOff x="481096" y="3657600"/>
            <a:chExt cx="1804904" cy="895963"/>
          </a:xfrm>
        </p:grpSpPr>
        <p:pic>
          <p:nvPicPr>
            <p:cNvPr id="18513" name="Picture 167" descr="C:\Users\ghzite.MAIN\AppData\Local\Microsoft\Windows\Temporary Internet Files\Content.IE5\314ZGPDV\MCj0396894000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200" y="3657600"/>
              <a:ext cx="1066800" cy="89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14" name="TextBox 326"/>
            <p:cNvSpPr txBox="1">
              <a:spLocks noChangeArrowheads="1"/>
            </p:cNvSpPr>
            <p:nvPr/>
          </p:nvSpPr>
          <p:spPr bwMode="auto">
            <a:xfrm>
              <a:off x="481096" y="3874749"/>
              <a:ext cx="834295" cy="392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200"/>
                <a:t>Digital</a:t>
              </a:r>
            </a:p>
            <a:p>
              <a:pPr algn="ctr" eaLnBrk="1" hangingPunct="1"/>
              <a:r>
                <a:rPr lang="en-US" sz="1600" b="1"/>
                <a:t>Satellite</a:t>
              </a:r>
            </a:p>
          </p:txBody>
        </p:sp>
      </p:grpSp>
      <p:grpSp>
        <p:nvGrpSpPr>
          <p:cNvPr id="18439" name="Group 358"/>
          <p:cNvGrpSpPr>
            <a:grpSpLocks/>
          </p:cNvGrpSpPr>
          <p:nvPr/>
        </p:nvGrpSpPr>
        <p:grpSpPr bwMode="auto">
          <a:xfrm>
            <a:off x="461237" y="5533190"/>
            <a:ext cx="2985226" cy="943810"/>
            <a:chOff x="143918" y="5405735"/>
            <a:chExt cx="2421482" cy="403225"/>
          </a:xfrm>
        </p:grpSpPr>
        <p:grpSp>
          <p:nvGrpSpPr>
            <p:cNvPr id="18484" name="Group 7"/>
            <p:cNvGrpSpPr>
              <a:grpSpLocks noChangeAspect="1"/>
            </p:cNvGrpSpPr>
            <p:nvPr/>
          </p:nvGrpSpPr>
          <p:grpSpPr bwMode="auto">
            <a:xfrm>
              <a:off x="990600" y="5481935"/>
              <a:ext cx="1574800" cy="327025"/>
              <a:chOff x="384" y="1815"/>
              <a:chExt cx="992" cy="206"/>
            </a:xfrm>
          </p:grpSpPr>
          <p:sp>
            <p:nvSpPr>
              <p:cNvPr id="18486" name="Freeform 11"/>
              <p:cNvSpPr>
                <a:spLocks/>
              </p:cNvSpPr>
              <p:nvPr/>
            </p:nvSpPr>
            <p:spPr bwMode="auto">
              <a:xfrm>
                <a:off x="387" y="1820"/>
                <a:ext cx="989" cy="201"/>
              </a:xfrm>
              <a:custGeom>
                <a:avLst/>
                <a:gdLst>
                  <a:gd name="T0" fmla="*/ 1 w 1978"/>
                  <a:gd name="T1" fmla="*/ 0 h 402"/>
                  <a:gd name="T2" fmla="*/ 1 w 1978"/>
                  <a:gd name="T3" fmla="*/ 0 h 402"/>
                  <a:gd name="T4" fmla="*/ 1 w 1978"/>
                  <a:gd name="T5" fmla="*/ 1 h 402"/>
                  <a:gd name="T6" fmla="*/ 1 w 1978"/>
                  <a:gd name="T7" fmla="*/ 1 h 402"/>
                  <a:gd name="T8" fmla="*/ 1 w 1978"/>
                  <a:gd name="T9" fmla="*/ 1 h 402"/>
                  <a:gd name="T10" fmla="*/ 0 w 1978"/>
                  <a:gd name="T11" fmla="*/ 1 h 402"/>
                  <a:gd name="T12" fmla="*/ 1 w 1978"/>
                  <a:gd name="T13" fmla="*/ 0 h 402"/>
                  <a:gd name="T14" fmla="*/ 0 60000 65536"/>
                  <a:gd name="T15" fmla="*/ 0 60000 65536"/>
                  <a:gd name="T16" fmla="*/ 0 60000 65536"/>
                  <a:gd name="T17" fmla="*/ 0 60000 65536"/>
                  <a:gd name="T18" fmla="*/ 0 60000 65536"/>
                  <a:gd name="T19" fmla="*/ 0 60000 65536"/>
                  <a:gd name="T20" fmla="*/ 0 60000 65536"/>
                  <a:gd name="T21" fmla="*/ 0 w 1978"/>
                  <a:gd name="T22" fmla="*/ 0 h 402"/>
                  <a:gd name="T23" fmla="*/ 1978 w 1978"/>
                  <a:gd name="T24" fmla="*/ 402 h 4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8" h="402">
                    <a:moveTo>
                      <a:pt x="210" y="0"/>
                    </a:moveTo>
                    <a:lnTo>
                      <a:pt x="1768" y="0"/>
                    </a:lnTo>
                    <a:lnTo>
                      <a:pt x="1978" y="146"/>
                    </a:lnTo>
                    <a:lnTo>
                      <a:pt x="1978" y="402"/>
                    </a:lnTo>
                    <a:lnTo>
                      <a:pt x="1" y="402"/>
                    </a:lnTo>
                    <a:lnTo>
                      <a:pt x="0" y="153"/>
                    </a:lnTo>
                    <a:lnTo>
                      <a:pt x="210" y="0"/>
                    </a:lnTo>
                    <a:close/>
                  </a:path>
                </a:pathLst>
              </a:custGeom>
              <a:solidFill>
                <a:srgbClr val="0000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18487" name="Freeform 12"/>
              <p:cNvSpPr>
                <a:spLocks/>
              </p:cNvSpPr>
              <p:nvPr/>
            </p:nvSpPr>
            <p:spPr bwMode="auto">
              <a:xfrm>
                <a:off x="384" y="1815"/>
                <a:ext cx="992" cy="80"/>
              </a:xfrm>
              <a:custGeom>
                <a:avLst/>
                <a:gdLst>
                  <a:gd name="T0" fmla="*/ 0 w 1985"/>
                  <a:gd name="T1" fmla="*/ 1 h 159"/>
                  <a:gd name="T2" fmla="*/ 0 w 1985"/>
                  <a:gd name="T3" fmla="*/ 1 h 159"/>
                  <a:gd name="T4" fmla="*/ 0 w 1985"/>
                  <a:gd name="T5" fmla="*/ 0 h 159"/>
                  <a:gd name="T6" fmla="*/ 0 w 1985"/>
                  <a:gd name="T7" fmla="*/ 1 h 159"/>
                  <a:gd name="T8" fmla="*/ 0 w 1985"/>
                  <a:gd name="T9" fmla="*/ 1 h 159"/>
                  <a:gd name="T10" fmla="*/ 0 60000 65536"/>
                  <a:gd name="T11" fmla="*/ 0 60000 65536"/>
                  <a:gd name="T12" fmla="*/ 0 60000 65536"/>
                  <a:gd name="T13" fmla="*/ 0 60000 65536"/>
                  <a:gd name="T14" fmla="*/ 0 60000 65536"/>
                  <a:gd name="T15" fmla="*/ 0 w 1985"/>
                  <a:gd name="T16" fmla="*/ 0 h 159"/>
                  <a:gd name="T17" fmla="*/ 1985 w 1985"/>
                  <a:gd name="T18" fmla="*/ 159 h 159"/>
                </a:gdLst>
                <a:ahLst/>
                <a:cxnLst>
                  <a:cxn ang="T10">
                    <a:pos x="T0" y="T1"/>
                  </a:cxn>
                  <a:cxn ang="T11">
                    <a:pos x="T2" y="T3"/>
                  </a:cxn>
                  <a:cxn ang="T12">
                    <a:pos x="T4" y="T5"/>
                  </a:cxn>
                  <a:cxn ang="T13">
                    <a:pos x="T6" y="T7"/>
                  </a:cxn>
                  <a:cxn ang="T14">
                    <a:pos x="T8" y="T9"/>
                  </a:cxn>
                </a:cxnLst>
                <a:rect l="T15" t="T16" r="T17" b="T18"/>
                <a:pathLst>
                  <a:path w="1985" h="159">
                    <a:moveTo>
                      <a:pt x="0" y="159"/>
                    </a:moveTo>
                    <a:lnTo>
                      <a:pt x="189" y="4"/>
                    </a:lnTo>
                    <a:lnTo>
                      <a:pt x="1766" y="0"/>
                    </a:lnTo>
                    <a:lnTo>
                      <a:pt x="1985" y="155"/>
                    </a:lnTo>
                    <a:lnTo>
                      <a:pt x="0" y="159"/>
                    </a:lnTo>
                    <a:close/>
                  </a:path>
                </a:pathLst>
              </a:custGeom>
              <a:solidFill>
                <a:srgbClr val="4C4C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18488" name="Freeform 13"/>
              <p:cNvSpPr>
                <a:spLocks/>
              </p:cNvSpPr>
              <p:nvPr/>
            </p:nvSpPr>
            <p:spPr bwMode="auto">
              <a:xfrm>
                <a:off x="430" y="1815"/>
                <a:ext cx="946" cy="79"/>
              </a:xfrm>
              <a:custGeom>
                <a:avLst/>
                <a:gdLst>
                  <a:gd name="T0" fmla="*/ 0 w 1893"/>
                  <a:gd name="T1" fmla="*/ 1 h 156"/>
                  <a:gd name="T2" fmla="*/ 0 w 1893"/>
                  <a:gd name="T3" fmla="*/ 1 h 156"/>
                  <a:gd name="T4" fmla="*/ 0 w 1893"/>
                  <a:gd name="T5" fmla="*/ 1 h 156"/>
                  <a:gd name="T6" fmla="*/ 0 w 1893"/>
                  <a:gd name="T7" fmla="*/ 1 h 156"/>
                  <a:gd name="T8" fmla="*/ 0 w 1893"/>
                  <a:gd name="T9" fmla="*/ 1 h 156"/>
                  <a:gd name="T10" fmla="*/ 0 w 1893"/>
                  <a:gd name="T11" fmla="*/ 1 h 156"/>
                  <a:gd name="T12" fmla="*/ 0 w 1893"/>
                  <a:gd name="T13" fmla="*/ 1 h 156"/>
                  <a:gd name="T14" fmla="*/ 0 w 1893"/>
                  <a:gd name="T15" fmla="*/ 1 h 156"/>
                  <a:gd name="T16" fmla="*/ 0 w 1893"/>
                  <a:gd name="T17" fmla="*/ 1 h 156"/>
                  <a:gd name="T18" fmla="*/ 0 w 1893"/>
                  <a:gd name="T19" fmla="*/ 1 h 156"/>
                  <a:gd name="T20" fmla="*/ 0 w 1893"/>
                  <a:gd name="T21" fmla="*/ 1 h 156"/>
                  <a:gd name="T22" fmla="*/ 0 w 1893"/>
                  <a:gd name="T23" fmla="*/ 1 h 156"/>
                  <a:gd name="T24" fmla="*/ 0 w 1893"/>
                  <a:gd name="T25" fmla="*/ 1 h 156"/>
                  <a:gd name="T26" fmla="*/ 0 w 1893"/>
                  <a:gd name="T27" fmla="*/ 1 h 156"/>
                  <a:gd name="T28" fmla="*/ 0 w 1893"/>
                  <a:gd name="T29" fmla="*/ 1 h 156"/>
                  <a:gd name="T30" fmla="*/ 0 w 1893"/>
                  <a:gd name="T31" fmla="*/ 1 h 156"/>
                  <a:gd name="T32" fmla="*/ 0 w 1893"/>
                  <a:gd name="T33" fmla="*/ 1 h 156"/>
                  <a:gd name="T34" fmla="*/ 0 w 1893"/>
                  <a:gd name="T35" fmla="*/ 1 h 156"/>
                  <a:gd name="T36" fmla="*/ 0 w 1893"/>
                  <a:gd name="T37" fmla="*/ 1 h 156"/>
                  <a:gd name="T38" fmla="*/ 0 w 1893"/>
                  <a:gd name="T39" fmla="*/ 0 h 156"/>
                  <a:gd name="T40" fmla="*/ 0 w 1893"/>
                  <a:gd name="T41" fmla="*/ 1 h 156"/>
                  <a:gd name="T42" fmla="*/ 0 w 1893"/>
                  <a:gd name="T43" fmla="*/ 1 h 156"/>
                  <a:gd name="T44" fmla="*/ 0 w 1893"/>
                  <a:gd name="T45" fmla="*/ 1 h 156"/>
                  <a:gd name="T46" fmla="*/ 0 w 1893"/>
                  <a:gd name="T47" fmla="*/ 1 h 156"/>
                  <a:gd name="T48" fmla="*/ 0 w 1893"/>
                  <a:gd name="T49" fmla="*/ 1 h 156"/>
                  <a:gd name="T50" fmla="*/ 0 w 1893"/>
                  <a:gd name="T51" fmla="*/ 1 h 156"/>
                  <a:gd name="T52" fmla="*/ 0 w 1893"/>
                  <a:gd name="T53" fmla="*/ 1 h 156"/>
                  <a:gd name="T54" fmla="*/ 0 w 1893"/>
                  <a:gd name="T55" fmla="*/ 1 h 156"/>
                  <a:gd name="T56" fmla="*/ 0 w 1893"/>
                  <a:gd name="T57" fmla="*/ 1 h 156"/>
                  <a:gd name="T58" fmla="*/ 0 w 1893"/>
                  <a:gd name="T59" fmla="*/ 1 h 156"/>
                  <a:gd name="T60" fmla="*/ 0 w 1893"/>
                  <a:gd name="T61" fmla="*/ 1 h 156"/>
                  <a:gd name="T62" fmla="*/ 0 w 1893"/>
                  <a:gd name="T63" fmla="*/ 1 h 156"/>
                  <a:gd name="T64" fmla="*/ 0 w 1893"/>
                  <a:gd name="T65" fmla="*/ 1 h 156"/>
                  <a:gd name="T66" fmla="*/ 0 w 1893"/>
                  <a:gd name="T67" fmla="*/ 1 h 156"/>
                  <a:gd name="T68" fmla="*/ 0 w 1893"/>
                  <a:gd name="T69" fmla="*/ 1 h 156"/>
                  <a:gd name="T70" fmla="*/ 0 w 1893"/>
                  <a:gd name="T71" fmla="*/ 1 h 156"/>
                  <a:gd name="T72" fmla="*/ 0 w 1893"/>
                  <a:gd name="T73" fmla="*/ 1 h 156"/>
                  <a:gd name="T74" fmla="*/ 0 w 1893"/>
                  <a:gd name="T75" fmla="*/ 1 h 156"/>
                  <a:gd name="T76" fmla="*/ 0 w 1893"/>
                  <a:gd name="T77" fmla="*/ 1 h 156"/>
                  <a:gd name="T78" fmla="*/ 0 w 1893"/>
                  <a:gd name="T79" fmla="*/ 1 h 156"/>
                  <a:gd name="T80" fmla="*/ 0 w 1893"/>
                  <a:gd name="T81" fmla="*/ 1 h 156"/>
                  <a:gd name="T82" fmla="*/ 0 w 1893"/>
                  <a:gd name="T83" fmla="*/ 1 h 156"/>
                  <a:gd name="T84" fmla="*/ 0 w 1893"/>
                  <a:gd name="T85" fmla="*/ 1 h 156"/>
                  <a:gd name="T86" fmla="*/ 0 w 1893"/>
                  <a:gd name="T87" fmla="*/ 1 h 15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93"/>
                  <a:gd name="T133" fmla="*/ 0 h 156"/>
                  <a:gd name="T134" fmla="*/ 1893 w 1893"/>
                  <a:gd name="T135" fmla="*/ 156 h 15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93" h="156">
                    <a:moveTo>
                      <a:pt x="0" y="156"/>
                    </a:moveTo>
                    <a:lnTo>
                      <a:pt x="21" y="137"/>
                    </a:lnTo>
                    <a:lnTo>
                      <a:pt x="43" y="118"/>
                    </a:lnTo>
                    <a:lnTo>
                      <a:pt x="64" y="99"/>
                    </a:lnTo>
                    <a:lnTo>
                      <a:pt x="85" y="80"/>
                    </a:lnTo>
                    <a:lnTo>
                      <a:pt x="107" y="61"/>
                    </a:lnTo>
                    <a:lnTo>
                      <a:pt x="128" y="42"/>
                    </a:lnTo>
                    <a:lnTo>
                      <a:pt x="150" y="23"/>
                    </a:lnTo>
                    <a:lnTo>
                      <a:pt x="171" y="4"/>
                    </a:lnTo>
                    <a:lnTo>
                      <a:pt x="218" y="4"/>
                    </a:lnTo>
                    <a:lnTo>
                      <a:pt x="265" y="4"/>
                    </a:lnTo>
                    <a:lnTo>
                      <a:pt x="312" y="4"/>
                    </a:lnTo>
                    <a:lnTo>
                      <a:pt x="360" y="4"/>
                    </a:lnTo>
                    <a:lnTo>
                      <a:pt x="406" y="4"/>
                    </a:lnTo>
                    <a:lnTo>
                      <a:pt x="453" y="3"/>
                    </a:lnTo>
                    <a:lnTo>
                      <a:pt x="500" y="3"/>
                    </a:lnTo>
                    <a:lnTo>
                      <a:pt x="547" y="3"/>
                    </a:lnTo>
                    <a:lnTo>
                      <a:pt x="595" y="3"/>
                    </a:lnTo>
                    <a:lnTo>
                      <a:pt x="642" y="3"/>
                    </a:lnTo>
                    <a:lnTo>
                      <a:pt x="689" y="3"/>
                    </a:lnTo>
                    <a:lnTo>
                      <a:pt x="736" y="3"/>
                    </a:lnTo>
                    <a:lnTo>
                      <a:pt x="782" y="3"/>
                    </a:lnTo>
                    <a:lnTo>
                      <a:pt x="830" y="3"/>
                    </a:lnTo>
                    <a:lnTo>
                      <a:pt x="877" y="2"/>
                    </a:lnTo>
                    <a:lnTo>
                      <a:pt x="924" y="2"/>
                    </a:lnTo>
                    <a:lnTo>
                      <a:pt x="971" y="2"/>
                    </a:lnTo>
                    <a:lnTo>
                      <a:pt x="1018" y="2"/>
                    </a:lnTo>
                    <a:lnTo>
                      <a:pt x="1064" y="2"/>
                    </a:lnTo>
                    <a:lnTo>
                      <a:pt x="1112" y="2"/>
                    </a:lnTo>
                    <a:lnTo>
                      <a:pt x="1159" y="2"/>
                    </a:lnTo>
                    <a:lnTo>
                      <a:pt x="1206" y="2"/>
                    </a:lnTo>
                    <a:lnTo>
                      <a:pt x="1252" y="1"/>
                    </a:lnTo>
                    <a:lnTo>
                      <a:pt x="1299" y="1"/>
                    </a:lnTo>
                    <a:lnTo>
                      <a:pt x="1347" y="1"/>
                    </a:lnTo>
                    <a:lnTo>
                      <a:pt x="1394" y="1"/>
                    </a:lnTo>
                    <a:lnTo>
                      <a:pt x="1440" y="1"/>
                    </a:lnTo>
                    <a:lnTo>
                      <a:pt x="1487" y="1"/>
                    </a:lnTo>
                    <a:lnTo>
                      <a:pt x="1533" y="1"/>
                    </a:lnTo>
                    <a:lnTo>
                      <a:pt x="1581" y="0"/>
                    </a:lnTo>
                    <a:lnTo>
                      <a:pt x="1627" y="0"/>
                    </a:lnTo>
                    <a:lnTo>
                      <a:pt x="1674" y="0"/>
                    </a:lnTo>
                    <a:lnTo>
                      <a:pt x="1688" y="9"/>
                    </a:lnTo>
                    <a:lnTo>
                      <a:pt x="1701" y="19"/>
                    </a:lnTo>
                    <a:lnTo>
                      <a:pt x="1714" y="28"/>
                    </a:lnTo>
                    <a:lnTo>
                      <a:pt x="1728" y="39"/>
                    </a:lnTo>
                    <a:lnTo>
                      <a:pt x="1742" y="48"/>
                    </a:lnTo>
                    <a:lnTo>
                      <a:pt x="1756" y="58"/>
                    </a:lnTo>
                    <a:lnTo>
                      <a:pt x="1769" y="68"/>
                    </a:lnTo>
                    <a:lnTo>
                      <a:pt x="1783" y="77"/>
                    </a:lnTo>
                    <a:lnTo>
                      <a:pt x="1796" y="87"/>
                    </a:lnTo>
                    <a:lnTo>
                      <a:pt x="1810" y="96"/>
                    </a:lnTo>
                    <a:lnTo>
                      <a:pt x="1824" y="107"/>
                    </a:lnTo>
                    <a:lnTo>
                      <a:pt x="1837" y="116"/>
                    </a:lnTo>
                    <a:lnTo>
                      <a:pt x="1851" y="126"/>
                    </a:lnTo>
                    <a:lnTo>
                      <a:pt x="1865" y="136"/>
                    </a:lnTo>
                    <a:lnTo>
                      <a:pt x="1879" y="146"/>
                    </a:lnTo>
                    <a:lnTo>
                      <a:pt x="1893" y="155"/>
                    </a:lnTo>
                    <a:lnTo>
                      <a:pt x="1834" y="155"/>
                    </a:lnTo>
                    <a:lnTo>
                      <a:pt x="1774" y="155"/>
                    </a:lnTo>
                    <a:lnTo>
                      <a:pt x="1715" y="155"/>
                    </a:lnTo>
                    <a:lnTo>
                      <a:pt x="1657" y="155"/>
                    </a:lnTo>
                    <a:lnTo>
                      <a:pt x="1598" y="155"/>
                    </a:lnTo>
                    <a:lnTo>
                      <a:pt x="1538" y="155"/>
                    </a:lnTo>
                    <a:lnTo>
                      <a:pt x="1479" y="155"/>
                    </a:lnTo>
                    <a:lnTo>
                      <a:pt x="1420" y="155"/>
                    </a:lnTo>
                    <a:lnTo>
                      <a:pt x="1361" y="155"/>
                    </a:lnTo>
                    <a:lnTo>
                      <a:pt x="1302" y="155"/>
                    </a:lnTo>
                    <a:lnTo>
                      <a:pt x="1243" y="155"/>
                    </a:lnTo>
                    <a:lnTo>
                      <a:pt x="1183" y="155"/>
                    </a:lnTo>
                    <a:lnTo>
                      <a:pt x="1124" y="155"/>
                    </a:lnTo>
                    <a:lnTo>
                      <a:pt x="1066" y="155"/>
                    </a:lnTo>
                    <a:lnTo>
                      <a:pt x="1006" y="155"/>
                    </a:lnTo>
                    <a:lnTo>
                      <a:pt x="947" y="155"/>
                    </a:lnTo>
                    <a:lnTo>
                      <a:pt x="888" y="155"/>
                    </a:lnTo>
                    <a:lnTo>
                      <a:pt x="828" y="155"/>
                    </a:lnTo>
                    <a:lnTo>
                      <a:pt x="770" y="155"/>
                    </a:lnTo>
                    <a:lnTo>
                      <a:pt x="710" y="155"/>
                    </a:lnTo>
                    <a:lnTo>
                      <a:pt x="651" y="155"/>
                    </a:lnTo>
                    <a:lnTo>
                      <a:pt x="592" y="155"/>
                    </a:lnTo>
                    <a:lnTo>
                      <a:pt x="532" y="155"/>
                    </a:lnTo>
                    <a:lnTo>
                      <a:pt x="474" y="155"/>
                    </a:lnTo>
                    <a:lnTo>
                      <a:pt x="415" y="155"/>
                    </a:lnTo>
                    <a:lnTo>
                      <a:pt x="355" y="156"/>
                    </a:lnTo>
                    <a:lnTo>
                      <a:pt x="296" y="156"/>
                    </a:lnTo>
                    <a:lnTo>
                      <a:pt x="236" y="156"/>
                    </a:lnTo>
                    <a:lnTo>
                      <a:pt x="178" y="156"/>
                    </a:lnTo>
                    <a:lnTo>
                      <a:pt x="119" y="156"/>
                    </a:lnTo>
                    <a:lnTo>
                      <a:pt x="59" y="156"/>
                    </a:lnTo>
                    <a:lnTo>
                      <a:pt x="0" y="156"/>
                    </a:lnTo>
                    <a:close/>
                  </a:path>
                </a:pathLst>
              </a:custGeom>
              <a:solidFill>
                <a:srgbClr val="494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18489" name="Freeform 14"/>
              <p:cNvSpPr>
                <a:spLocks/>
              </p:cNvSpPr>
              <p:nvPr/>
            </p:nvSpPr>
            <p:spPr bwMode="auto">
              <a:xfrm>
                <a:off x="476" y="1815"/>
                <a:ext cx="900" cy="78"/>
              </a:xfrm>
              <a:custGeom>
                <a:avLst/>
                <a:gdLst>
                  <a:gd name="T0" fmla="*/ 0 w 1801"/>
                  <a:gd name="T1" fmla="*/ 1 h 155"/>
                  <a:gd name="T2" fmla="*/ 0 w 1801"/>
                  <a:gd name="T3" fmla="*/ 1 h 155"/>
                  <a:gd name="T4" fmla="*/ 0 w 1801"/>
                  <a:gd name="T5" fmla="*/ 1 h 155"/>
                  <a:gd name="T6" fmla="*/ 0 w 1801"/>
                  <a:gd name="T7" fmla="*/ 1 h 155"/>
                  <a:gd name="T8" fmla="*/ 0 w 1801"/>
                  <a:gd name="T9" fmla="*/ 1 h 155"/>
                  <a:gd name="T10" fmla="*/ 0 w 1801"/>
                  <a:gd name="T11" fmla="*/ 1 h 155"/>
                  <a:gd name="T12" fmla="*/ 0 w 1801"/>
                  <a:gd name="T13" fmla="*/ 1 h 155"/>
                  <a:gd name="T14" fmla="*/ 0 w 1801"/>
                  <a:gd name="T15" fmla="*/ 1 h 155"/>
                  <a:gd name="T16" fmla="*/ 0 w 1801"/>
                  <a:gd name="T17" fmla="*/ 1 h 155"/>
                  <a:gd name="T18" fmla="*/ 0 w 1801"/>
                  <a:gd name="T19" fmla="*/ 1 h 155"/>
                  <a:gd name="T20" fmla="*/ 0 w 1801"/>
                  <a:gd name="T21" fmla="*/ 1 h 155"/>
                  <a:gd name="T22" fmla="*/ 0 w 1801"/>
                  <a:gd name="T23" fmla="*/ 1 h 155"/>
                  <a:gd name="T24" fmla="*/ 0 w 1801"/>
                  <a:gd name="T25" fmla="*/ 1 h 155"/>
                  <a:gd name="T26" fmla="*/ 0 w 1801"/>
                  <a:gd name="T27" fmla="*/ 1 h 155"/>
                  <a:gd name="T28" fmla="*/ 0 w 1801"/>
                  <a:gd name="T29" fmla="*/ 1 h 155"/>
                  <a:gd name="T30" fmla="*/ 0 w 1801"/>
                  <a:gd name="T31" fmla="*/ 1 h 155"/>
                  <a:gd name="T32" fmla="*/ 0 w 1801"/>
                  <a:gd name="T33" fmla="*/ 1 h 155"/>
                  <a:gd name="T34" fmla="*/ 0 w 1801"/>
                  <a:gd name="T35" fmla="*/ 1 h 155"/>
                  <a:gd name="T36" fmla="*/ 0 w 1801"/>
                  <a:gd name="T37" fmla="*/ 1 h 155"/>
                  <a:gd name="T38" fmla="*/ 0 w 1801"/>
                  <a:gd name="T39" fmla="*/ 0 h 155"/>
                  <a:gd name="T40" fmla="*/ 0 w 1801"/>
                  <a:gd name="T41" fmla="*/ 1 h 155"/>
                  <a:gd name="T42" fmla="*/ 0 w 1801"/>
                  <a:gd name="T43" fmla="*/ 1 h 155"/>
                  <a:gd name="T44" fmla="*/ 0 w 1801"/>
                  <a:gd name="T45" fmla="*/ 1 h 155"/>
                  <a:gd name="T46" fmla="*/ 0 w 1801"/>
                  <a:gd name="T47" fmla="*/ 1 h 155"/>
                  <a:gd name="T48" fmla="*/ 0 w 1801"/>
                  <a:gd name="T49" fmla="*/ 1 h 155"/>
                  <a:gd name="T50" fmla="*/ 0 w 1801"/>
                  <a:gd name="T51" fmla="*/ 1 h 155"/>
                  <a:gd name="T52" fmla="*/ 0 w 1801"/>
                  <a:gd name="T53" fmla="*/ 1 h 155"/>
                  <a:gd name="T54" fmla="*/ 0 w 1801"/>
                  <a:gd name="T55" fmla="*/ 1 h 155"/>
                  <a:gd name="T56" fmla="*/ 0 w 1801"/>
                  <a:gd name="T57" fmla="*/ 1 h 155"/>
                  <a:gd name="T58" fmla="*/ 0 w 1801"/>
                  <a:gd name="T59" fmla="*/ 1 h 155"/>
                  <a:gd name="T60" fmla="*/ 0 w 1801"/>
                  <a:gd name="T61" fmla="*/ 1 h 155"/>
                  <a:gd name="T62" fmla="*/ 0 w 1801"/>
                  <a:gd name="T63" fmla="*/ 1 h 155"/>
                  <a:gd name="T64" fmla="*/ 0 w 1801"/>
                  <a:gd name="T65" fmla="*/ 1 h 155"/>
                  <a:gd name="T66" fmla="*/ 0 w 1801"/>
                  <a:gd name="T67" fmla="*/ 1 h 155"/>
                  <a:gd name="T68" fmla="*/ 0 w 1801"/>
                  <a:gd name="T69" fmla="*/ 1 h 155"/>
                  <a:gd name="T70" fmla="*/ 0 w 1801"/>
                  <a:gd name="T71" fmla="*/ 1 h 155"/>
                  <a:gd name="T72" fmla="*/ 0 w 1801"/>
                  <a:gd name="T73" fmla="*/ 1 h 155"/>
                  <a:gd name="T74" fmla="*/ 0 w 1801"/>
                  <a:gd name="T75" fmla="*/ 1 h 155"/>
                  <a:gd name="T76" fmla="*/ 0 w 1801"/>
                  <a:gd name="T77" fmla="*/ 1 h 155"/>
                  <a:gd name="T78" fmla="*/ 0 w 1801"/>
                  <a:gd name="T79" fmla="*/ 1 h 155"/>
                  <a:gd name="T80" fmla="*/ 0 w 1801"/>
                  <a:gd name="T81" fmla="*/ 1 h 155"/>
                  <a:gd name="T82" fmla="*/ 0 w 1801"/>
                  <a:gd name="T83" fmla="*/ 1 h 155"/>
                  <a:gd name="T84" fmla="*/ 0 w 1801"/>
                  <a:gd name="T85" fmla="*/ 1 h 155"/>
                  <a:gd name="T86" fmla="*/ 0 w 1801"/>
                  <a:gd name="T87" fmla="*/ 1 h 15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01"/>
                  <a:gd name="T133" fmla="*/ 0 h 155"/>
                  <a:gd name="T134" fmla="*/ 1801 w 1801"/>
                  <a:gd name="T135" fmla="*/ 155 h 15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01" h="155">
                    <a:moveTo>
                      <a:pt x="0" y="153"/>
                    </a:moveTo>
                    <a:lnTo>
                      <a:pt x="20" y="134"/>
                    </a:lnTo>
                    <a:lnTo>
                      <a:pt x="38" y="116"/>
                    </a:lnTo>
                    <a:lnTo>
                      <a:pt x="58" y="98"/>
                    </a:lnTo>
                    <a:lnTo>
                      <a:pt x="76" y="79"/>
                    </a:lnTo>
                    <a:lnTo>
                      <a:pt x="96" y="61"/>
                    </a:lnTo>
                    <a:lnTo>
                      <a:pt x="114" y="42"/>
                    </a:lnTo>
                    <a:lnTo>
                      <a:pt x="134" y="24"/>
                    </a:lnTo>
                    <a:lnTo>
                      <a:pt x="154" y="5"/>
                    </a:lnTo>
                    <a:lnTo>
                      <a:pt x="198" y="5"/>
                    </a:lnTo>
                    <a:lnTo>
                      <a:pt x="243" y="5"/>
                    </a:lnTo>
                    <a:lnTo>
                      <a:pt x="287" y="5"/>
                    </a:lnTo>
                    <a:lnTo>
                      <a:pt x="332" y="5"/>
                    </a:lnTo>
                    <a:lnTo>
                      <a:pt x="377" y="4"/>
                    </a:lnTo>
                    <a:lnTo>
                      <a:pt x="422" y="4"/>
                    </a:lnTo>
                    <a:lnTo>
                      <a:pt x="467" y="4"/>
                    </a:lnTo>
                    <a:lnTo>
                      <a:pt x="511" y="4"/>
                    </a:lnTo>
                    <a:lnTo>
                      <a:pt x="556" y="4"/>
                    </a:lnTo>
                    <a:lnTo>
                      <a:pt x="600" y="4"/>
                    </a:lnTo>
                    <a:lnTo>
                      <a:pt x="645" y="4"/>
                    </a:lnTo>
                    <a:lnTo>
                      <a:pt x="690" y="4"/>
                    </a:lnTo>
                    <a:lnTo>
                      <a:pt x="734" y="3"/>
                    </a:lnTo>
                    <a:lnTo>
                      <a:pt x="779" y="3"/>
                    </a:lnTo>
                    <a:lnTo>
                      <a:pt x="824" y="3"/>
                    </a:lnTo>
                    <a:lnTo>
                      <a:pt x="869" y="3"/>
                    </a:lnTo>
                    <a:lnTo>
                      <a:pt x="914" y="3"/>
                    </a:lnTo>
                    <a:lnTo>
                      <a:pt x="958" y="3"/>
                    </a:lnTo>
                    <a:lnTo>
                      <a:pt x="1002" y="2"/>
                    </a:lnTo>
                    <a:lnTo>
                      <a:pt x="1047" y="2"/>
                    </a:lnTo>
                    <a:lnTo>
                      <a:pt x="1091" y="2"/>
                    </a:lnTo>
                    <a:lnTo>
                      <a:pt x="1136" y="2"/>
                    </a:lnTo>
                    <a:lnTo>
                      <a:pt x="1181" y="2"/>
                    </a:lnTo>
                    <a:lnTo>
                      <a:pt x="1226" y="1"/>
                    </a:lnTo>
                    <a:lnTo>
                      <a:pt x="1270" y="1"/>
                    </a:lnTo>
                    <a:lnTo>
                      <a:pt x="1315" y="1"/>
                    </a:lnTo>
                    <a:lnTo>
                      <a:pt x="1360" y="1"/>
                    </a:lnTo>
                    <a:lnTo>
                      <a:pt x="1403" y="1"/>
                    </a:lnTo>
                    <a:lnTo>
                      <a:pt x="1448" y="1"/>
                    </a:lnTo>
                    <a:lnTo>
                      <a:pt x="1493" y="0"/>
                    </a:lnTo>
                    <a:lnTo>
                      <a:pt x="1537" y="0"/>
                    </a:lnTo>
                    <a:lnTo>
                      <a:pt x="1582" y="0"/>
                    </a:lnTo>
                    <a:lnTo>
                      <a:pt x="1596" y="9"/>
                    </a:lnTo>
                    <a:lnTo>
                      <a:pt x="1609" y="19"/>
                    </a:lnTo>
                    <a:lnTo>
                      <a:pt x="1622" y="28"/>
                    </a:lnTo>
                    <a:lnTo>
                      <a:pt x="1636" y="39"/>
                    </a:lnTo>
                    <a:lnTo>
                      <a:pt x="1650" y="48"/>
                    </a:lnTo>
                    <a:lnTo>
                      <a:pt x="1664" y="58"/>
                    </a:lnTo>
                    <a:lnTo>
                      <a:pt x="1677" y="68"/>
                    </a:lnTo>
                    <a:lnTo>
                      <a:pt x="1691" y="77"/>
                    </a:lnTo>
                    <a:lnTo>
                      <a:pt x="1704" y="87"/>
                    </a:lnTo>
                    <a:lnTo>
                      <a:pt x="1718" y="96"/>
                    </a:lnTo>
                    <a:lnTo>
                      <a:pt x="1732" y="107"/>
                    </a:lnTo>
                    <a:lnTo>
                      <a:pt x="1745" y="116"/>
                    </a:lnTo>
                    <a:lnTo>
                      <a:pt x="1759" y="126"/>
                    </a:lnTo>
                    <a:lnTo>
                      <a:pt x="1773" y="136"/>
                    </a:lnTo>
                    <a:lnTo>
                      <a:pt x="1787" y="146"/>
                    </a:lnTo>
                    <a:lnTo>
                      <a:pt x="1801" y="155"/>
                    </a:lnTo>
                    <a:lnTo>
                      <a:pt x="1744" y="155"/>
                    </a:lnTo>
                    <a:lnTo>
                      <a:pt x="1688" y="155"/>
                    </a:lnTo>
                    <a:lnTo>
                      <a:pt x="1633" y="155"/>
                    </a:lnTo>
                    <a:lnTo>
                      <a:pt x="1576" y="155"/>
                    </a:lnTo>
                    <a:lnTo>
                      <a:pt x="1520" y="155"/>
                    </a:lnTo>
                    <a:lnTo>
                      <a:pt x="1463" y="155"/>
                    </a:lnTo>
                    <a:lnTo>
                      <a:pt x="1407" y="154"/>
                    </a:lnTo>
                    <a:lnTo>
                      <a:pt x="1351" y="154"/>
                    </a:lnTo>
                    <a:lnTo>
                      <a:pt x="1295" y="154"/>
                    </a:lnTo>
                    <a:lnTo>
                      <a:pt x="1239" y="154"/>
                    </a:lnTo>
                    <a:lnTo>
                      <a:pt x="1182" y="154"/>
                    </a:lnTo>
                    <a:lnTo>
                      <a:pt x="1126" y="154"/>
                    </a:lnTo>
                    <a:lnTo>
                      <a:pt x="1069" y="154"/>
                    </a:lnTo>
                    <a:lnTo>
                      <a:pt x="1014" y="154"/>
                    </a:lnTo>
                    <a:lnTo>
                      <a:pt x="958" y="154"/>
                    </a:lnTo>
                    <a:lnTo>
                      <a:pt x="901" y="154"/>
                    </a:lnTo>
                    <a:lnTo>
                      <a:pt x="845" y="154"/>
                    </a:lnTo>
                    <a:lnTo>
                      <a:pt x="788" y="154"/>
                    </a:lnTo>
                    <a:lnTo>
                      <a:pt x="732" y="154"/>
                    </a:lnTo>
                    <a:lnTo>
                      <a:pt x="675" y="154"/>
                    </a:lnTo>
                    <a:lnTo>
                      <a:pt x="620" y="154"/>
                    </a:lnTo>
                    <a:lnTo>
                      <a:pt x="564" y="154"/>
                    </a:lnTo>
                    <a:lnTo>
                      <a:pt x="507" y="154"/>
                    </a:lnTo>
                    <a:lnTo>
                      <a:pt x="451" y="154"/>
                    </a:lnTo>
                    <a:lnTo>
                      <a:pt x="394" y="154"/>
                    </a:lnTo>
                    <a:lnTo>
                      <a:pt x="338" y="153"/>
                    </a:lnTo>
                    <a:lnTo>
                      <a:pt x="281" y="153"/>
                    </a:lnTo>
                    <a:lnTo>
                      <a:pt x="225" y="153"/>
                    </a:lnTo>
                    <a:lnTo>
                      <a:pt x="170" y="153"/>
                    </a:lnTo>
                    <a:lnTo>
                      <a:pt x="113" y="153"/>
                    </a:lnTo>
                    <a:lnTo>
                      <a:pt x="57" y="153"/>
                    </a:lnTo>
                    <a:lnTo>
                      <a:pt x="0" y="153"/>
                    </a:lnTo>
                    <a:close/>
                  </a:path>
                </a:pathLst>
              </a:custGeom>
              <a:solidFill>
                <a:srgbClr val="494F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18490" name="Freeform 15"/>
              <p:cNvSpPr>
                <a:spLocks/>
              </p:cNvSpPr>
              <p:nvPr/>
            </p:nvSpPr>
            <p:spPr bwMode="auto">
              <a:xfrm>
                <a:off x="522" y="1815"/>
                <a:ext cx="854" cy="78"/>
              </a:xfrm>
              <a:custGeom>
                <a:avLst/>
                <a:gdLst>
                  <a:gd name="T0" fmla="*/ 0 w 1710"/>
                  <a:gd name="T1" fmla="*/ 1 h 155"/>
                  <a:gd name="T2" fmla="*/ 0 w 1710"/>
                  <a:gd name="T3" fmla="*/ 1 h 155"/>
                  <a:gd name="T4" fmla="*/ 0 w 1710"/>
                  <a:gd name="T5" fmla="*/ 1 h 155"/>
                  <a:gd name="T6" fmla="*/ 0 w 1710"/>
                  <a:gd name="T7" fmla="*/ 1 h 155"/>
                  <a:gd name="T8" fmla="*/ 0 w 1710"/>
                  <a:gd name="T9" fmla="*/ 1 h 155"/>
                  <a:gd name="T10" fmla="*/ 0 w 1710"/>
                  <a:gd name="T11" fmla="*/ 1 h 155"/>
                  <a:gd name="T12" fmla="*/ 0 w 1710"/>
                  <a:gd name="T13" fmla="*/ 1 h 155"/>
                  <a:gd name="T14" fmla="*/ 0 w 1710"/>
                  <a:gd name="T15" fmla="*/ 1 h 155"/>
                  <a:gd name="T16" fmla="*/ 0 w 1710"/>
                  <a:gd name="T17" fmla="*/ 1 h 155"/>
                  <a:gd name="T18" fmla="*/ 0 w 1710"/>
                  <a:gd name="T19" fmla="*/ 1 h 155"/>
                  <a:gd name="T20" fmla="*/ 0 w 1710"/>
                  <a:gd name="T21" fmla="*/ 1 h 155"/>
                  <a:gd name="T22" fmla="*/ 0 w 1710"/>
                  <a:gd name="T23" fmla="*/ 1 h 155"/>
                  <a:gd name="T24" fmla="*/ 0 w 1710"/>
                  <a:gd name="T25" fmla="*/ 1 h 155"/>
                  <a:gd name="T26" fmla="*/ 0 w 1710"/>
                  <a:gd name="T27" fmla="*/ 1 h 155"/>
                  <a:gd name="T28" fmla="*/ 0 w 1710"/>
                  <a:gd name="T29" fmla="*/ 1 h 155"/>
                  <a:gd name="T30" fmla="*/ 0 w 1710"/>
                  <a:gd name="T31" fmla="*/ 1 h 155"/>
                  <a:gd name="T32" fmla="*/ 0 w 1710"/>
                  <a:gd name="T33" fmla="*/ 1 h 155"/>
                  <a:gd name="T34" fmla="*/ 0 w 1710"/>
                  <a:gd name="T35" fmla="*/ 1 h 155"/>
                  <a:gd name="T36" fmla="*/ 0 w 1710"/>
                  <a:gd name="T37" fmla="*/ 1 h 155"/>
                  <a:gd name="T38" fmla="*/ 0 w 1710"/>
                  <a:gd name="T39" fmla="*/ 0 h 155"/>
                  <a:gd name="T40" fmla="*/ 0 w 1710"/>
                  <a:gd name="T41" fmla="*/ 1 h 155"/>
                  <a:gd name="T42" fmla="*/ 0 w 1710"/>
                  <a:gd name="T43" fmla="*/ 1 h 155"/>
                  <a:gd name="T44" fmla="*/ 0 w 1710"/>
                  <a:gd name="T45" fmla="*/ 1 h 155"/>
                  <a:gd name="T46" fmla="*/ 0 w 1710"/>
                  <a:gd name="T47" fmla="*/ 1 h 155"/>
                  <a:gd name="T48" fmla="*/ 0 w 1710"/>
                  <a:gd name="T49" fmla="*/ 1 h 155"/>
                  <a:gd name="T50" fmla="*/ 0 w 1710"/>
                  <a:gd name="T51" fmla="*/ 1 h 155"/>
                  <a:gd name="T52" fmla="*/ 0 w 1710"/>
                  <a:gd name="T53" fmla="*/ 1 h 155"/>
                  <a:gd name="T54" fmla="*/ 0 w 1710"/>
                  <a:gd name="T55" fmla="*/ 1 h 155"/>
                  <a:gd name="T56" fmla="*/ 0 w 1710"/>
                  <a:gd name="T57" fmla="*/ 1 h 155"/>
                  <a:gd name="T58" fmla="*/ 0 w 1710"/>
                  <a:gd name="T59" fmla="*/ 1 h 155"/>
                  <a:gd name="T60" fmla="*/ 0 w 1710"/>
                  <a:gd name="T61" fmla="*/ 1 h 155"/>
                  <a:gd name="T62" fmla="*/ 0 w 1710"/>
                  <a:gd name="T63" fmla="*/ 1 h 155"/>
                  <a:gd name="T64" fmla="*/ 0 w 1710"/>
                  <a:gd name="T65" fmla="*/ 1 h 155"/>
                  <a:gd name="T66" fmla="*/ 0 w 1710"/>
                  <a:gd name="T67" fmla="*/ 1 h 155"/>
                  <a:gd name="T68" fmla="*/ 0 w 1710"/>
                  <a:gd name="T69" fmla="*/ 1 h 155"/>
                  <a:gd name="T70" fmla="*/ 0 w 1710"/>
                  <a:gd name="T71" fmla="*/ 1 h 155"/>
                  <a:gd name="T72" fmla="*/ 0 w 1710"/>
                  <a:gd name="T73" fmla="*/ 1 h 155"/>
                  <a:gd name="T74" fmla="*/ 0 w 1710"/>
                  <a:gd name="T75" fmla="*/ 1 h 155"/>
                  <a:gd name="T76" fmla="*/ 0 w 1710"/>
                  <a:gd name="T77" fmla="*/ 1 h 155"/>
                  <a:gd name="T78" fmla="*/ 0 w 1710"/>
                  <a:gd name="T79" fmla="*/ 1 h 155"/>
                  <a:gd name="T80" fmla="*/ 0 w 1710"/>
                  <a:gd name="T81" fmla="*/ 1 h 155"/>
                  <a:gd name="T82" fmla="*/ 0 w 1710"/>
                  <a:gd name="T83" fmla="*/ 1 h 155"/>
                  <a:gd name="T84" fmla="*/ 0 w 1710"/>
                  <a:gd name="T85" fmla="*/ 1 h 155"/>
                  <a:gd name="T86" fmla="*/ 0 w 1710"/>
                  <a:gd name="T87" fmla="*/ 1 h 15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710"/>
                  <a:gd name="T133" fmla="*/ 0 h 155"/>
                  <a:gd name="T134" fmla="*/ 1710 w 1710"/>
                  <a:gd name="T135" fmla="*/ 155 h 15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710" h="155">
                    <a:moveTo>
                      <a:pt x="0" y="149"/>
                    </a:moveTo>
                    <a:lnTo>
                      <a:pt x="18" y="132"/>
                    </a:lnTo>
                    <a:lnTo>
                      <a:pt x="34" y="114"/>
                    </a:lnTo>
                    <a:lnTo>
                      <a:pt x="51" y="96"/>
                    </a:lnTo>
                    <a:lnTo>
                      <a:pt x="68" y="78"/>
                    </a:lnTo>
                    <a:lnTo>
                      <a:pt x="84" y="60"/>
                    </a:lnTo>
                    <a:lnTo>
                      <a:pt x="102" y="42"/>
                    </a:lnTo>
                    <a:lnTo>
                      <a:pt x="119" y="24"/>
                    </a:lnTo>
                    <a:lnTo>
                      <a:pt x="136" y="7"/>
                    </a:lnTo>
                    <a:lnTo>
                      <a:pt x="179" y="7"/>
                    </a:lnTo>
                    <a:lnTo>
                      <a:pt x="221" y="7"/>
                    </a:lnTo>
                    <a:lnTo>
                      <a:pt x="263" y="5"/>
                    </a:lnTo>
                    <a:lnTo>
                      <a:pt x="306" y="5"/>
                    </a:lnTo>
                    <a:lnTo>
                      <a:pt x="348" y="5"/>
                    </a:lnTo>
                    <a:lnTo>
                      <a:pt x="391" y="5"/>
                    </a:lnTo>
                    <a:lnTo>
                      <a:pt x="432" y="5"/>
                    </a:lnTo>
                    <a:lnTo>
                      <a:pt x="475" y="4"/>
                    </a:lnTo>
                    <a:lnTo>
                      <a:pt x="517" y="4"/>
                    </a:lnTo>
                    <a:lnTo>
                      <a:pt x="560" y="4"/>
                    </a:lnTo>
                    <a:lnTo>
                      <a:pt x="603" y="4"/>
                    </a:lnTo>
                    <a:lnTo>
                      <a:pt x="645" y="4"/>
                    </a:lnTo>
                    <a:lnTo>
                      <a:pt x="687" y="4"/>
                    </a:lnTo>
                    <a:lnTo>
                      <a:pt x="729" y="3"/>
                    </a:lnTo>
                    <a:lnTo>
                      <a:pt x="772" y="3"/>
                    </a:lnTo>
                    <a:lnTo>
                      <a:pt x="815" y="3"/>
                    </a:lnTo>
                    <a:lnTo>
                      <a:pt x="857" y="3"/>
                    </a:lnTo>
                    <a:lnTo>
                      <a:pt x="899" y="3"/>
                    </a:lnTo>
                    <a:lnTo>
                      <a:pt x="941" y="2"/>
                    </a:lnTo>
                    <a:lnTo>
                      <a:pt x="984" y="2"/>
                    </a:lnTo>
                    <a:lnTo>
                      <a:pt x="1027" y="2"/>
                    </a:lnTo>
                    <a:lnTo>
                      <a:pt x="1068" y="2"/>
                    </a:lnTo>
                    <a:lnTo>
                      <a:pt x="1111" y="2"/>
                    </a:lnTo>
                    <a:lnTo>
                      <a:pt x="1153" y="1"/>
                    </a:lnTo>
                    <a:lnTo>
                      <a:pt x="1196" y="1"/>
                    </a:lnTo>
                    <a:lnTo>
                      <a:pt x="1237" y="1"/>
                    </a:lnTo>
                    <a:lnTo>
                      <a:pt x="1280" y="1"/>
                    </a:lnTo>
                    <a:lnTo>
                      <a:pt x="1323" y="1"/>
                    </a:lnTo>
                    <a:lnTo>
                      <a:pt x="1364" y="1"/>
                    </a:lnTo>
                    <a:lnTo>
                      <a:pt x="1407" y="0"/>
                    </a:lnTo>
                    <a:lnTo>
                      <a:pt x="1448" y="0"/>
                    </a:lnTo>
                    <a:lnTo>
                      <a:pt x="1491" y="0"/>
                    </a:lnTo>
                    <a:lnTo>
                      <a:pt x="1505" y="9"/>
                    </a:lnTo>
                    <a:lnTo>
                      <a:pt x="1518" y="19"/>
                    </a:lnTo>
                    <a:lnTo>
                      <a:pt x="1531" y="28"/>
                    </a:lnTo>
                    <a:lnTo>
                      <a:pt x="1545" y="39"/>
                    </a:lnTo>
                    <a:lnTo>
                      <a:pt x="1559" y="48"/>
                    </a:lnTo>
                    <a:lnTo>
                      <a:pt x="1573" y="58"/>
                    </a:lnTo>
                    <a:lnTo>
                      <a:pt x="1586" y="68"/>
                    </a:lnTo>
                    <a:lnTo>
                      <a:pt x="1600" y="77"/>
                    </a:lnTo>
                    <a:lnTo>
                      <a:pt x="1613" y="87"/>
                    </a:lnTo>
                    <a:lnTo>
                      <a:pt x="1627" y="96"/>
                    </a:lnTo>
                    <a:lnTo>
                      <a:pt x="1641" y="107"/>
                    </a:lnTo>
                    <a:lnTo>
                      <a:pt x="1654" y="116"/>
                    </a:lnTo>
                    <a:lnTo>
                      <a:pt x="1668" y="126"/>
                    </a:lnTo>
                    <a:lnTo>
                      <a:pt x="1682" y="136"/>
                    </a:lnTo>
                    <a:lnTo>
                      <a:pt x="1696" y="146"/>
                    </a:lnTo>
                    <a:lnTo>
                      <a:pt x="1710" y="155"/>
                    </a:lnTo>
                    <a:lnTo>
                      <a:pt x="1657" y="155"/>
                    </a:lnTo>
                    <a:lnTo>
                      <a:pt x="1603" y="155"/>
                    </a:lnTo>
                    <a:lnTo>
                      <a:pt x="1550" y="154"/>
                    </a:lnTo>
                    <a:lnTo>
                      <a:pt x="1497" y="154"/>
                    </a:lnTo>
                    <a:lnTo>
                      <a:pt x="1442" y="154"/>
                    </a:lnTo>
                    <a:lnTo>
                      <a:pt x="1389" y="154"/>
                    </a:lnTo>
                    <a:lnTo>
                      <a:pt x="1336" y="154"/>
                    </a:lnTo>
                    <a:lnTo>
                      <a:pt x="1282" y="154"/>
                    </a:lnTo>
                    <a:lnTo>
                      <a:pt x="1229" y="154"/>
                    </a:lnTo>
                    <a:lnTo>
                      <a:pt x="1176" y="153"/>
                    </a:lnTo>
                    <a:lnTo>
                      <a:pt x="1122" y="153"/>
                    </a:lnTo>
                    <a:lnTo>
                      <a:pt x="1069" y="153"/>
                    </a:lnTo>
                    <a:lnTo>
                      <a:pt x="1016" y="153"/>
                    </a:lnTo>
                    <a:lnTo>
                      <a:pt x="962" y="153"/>
                    </a:lnTo>
                    <a:lnTo>
                      <a:pt x="909" y="153"/>
                    </a:lnTo>
                    <a:lnTo>
                      <a:pt x="855" y="152"/>
                    </a:lnTo>
                    <a:lnTo>
                      <a:pt x="802" y="152"/>
                    </a:lnTo>
                    <a:lnTo>
                      <a:pt x="749" y="152"/>
                    </a:lnTo>
                    <a:lnTo>
                      <a:pt x="695" y="152"/>
                    </a:lnTo>
                    <a:lnTo>
                      <a:pt x="642" y="152"/>
                    </a:lnTo>
                    <a:lnTo>
                      <a:pt x="588" y="152"/>
                    </a:lnTo>
                    <a:lnTo>
                      <a:pt x="535" y="152"/>
                    </a:lnTo>
                    <a:lnTo>
                      <a:pt x="482" y="151"/>
                    </a:lnTo>
                    <a:lnTo>
                      <a:pt x="428" y="151"/>
                    </a:lnTo>
                    <a:lnTo>
                      <a:pt x="375" y="151"/>
                    </a:lnTo>
                    <a:lnTo>
                      <a:pt x="321" y="151"/>
                    </a:lnTo>
                    <a:lnTo>
                      <a:pt x="268" y="151"/>
                    </a:lnTo>
                    <a:lnTo>
                      <a:pt x="215" y="151"/>
                    </a:lnTo>
                    <a:lnTo>
                      <a:pt x="160" y="151"/>
                    </a:lnTo>
                    <a:lnTo>
                      <a:pt x="107" y="149"/>
                    </a:lnTo>
                    <a:lnTo>
                      <a:pt x="53" y="149"/>
                    </a:lnTo>
                    <a:lnTo>
                      <a:pt x="0" y="149"/>
                    </a:lnTo>
                    <a:close/>
                  </a:path>
                </a:pathLst>
              </a:custGeom>
              <a:solidFill>
                <a:srgbClr val="4751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18491" name="Freeform 60"/>
              <p:cNvSpPr>
                <a:spLocks/>
              </p:cNvSpPr>
              <p:nvPr/>
            </p:nvSpPr>
            <p:spPr bwMode="auto">
              <a:xfrm>
                <a:off x="1061" y="1923"/>
                <a:ext cx="23" cy="25"/>
              </a:xfrm>
              <a:custGeom>
                <a:avLst/>
                <a:gdLst>
                  <a:gd name="T0" fmla="*/ 0 w 48"/>
                  <a:gd name="T1" fmla="*/ 0 h 50"/>
                  <a:gd name="T2" fmla="*/ 0 w 48"/>
                  <a:gd name="T3" fmla="*/ 1 h 50"/>
                  <a:gd name="T4" fmla="*/ 0 w 48"/>
                  <a:gd name="T5" fmla="*/ 1 h 50"/>
                  <a:gd name="T6" fmla="*/ 0 w 48"/>
                  <a:gd name="T7" fmla="*/ 1 h 50"/>
                  <a:gd name="T8" fmla="*/ 0 w 48"/>
                  <a:gd name="T9" fmla="*/ 1 h 50"/>
                  <a:gd name="T10" fmla="*/ 0 w 48"/>
                  <a:gd name="T11" fmla="*/ 1 h 50"/>
                  <a:gd name="T12" fmla="*/ 0 w 48"/>
                  <a:gd name="T13" fmla="*/ 1 h 50"/>
                  <a:gd name="T14" fmla="*/ 0 w 48"/>
                  <a:gd name="T15" fmla="*/ 1 h 50"/>
                  <a:gd name="T16" fmla="*/ 0 w 48"/>
                  <a:gd name="T17" fmla="*/ 1 h 50"/>
                  <a:gd name="T18" fmla="*/ 0 w 48"/>
                  <a:gd name="T19" fmla="*/ 1 h 50"/>
                  <a:gd name="T20" fmla="*/ 0 w 48"/>
                  <a:gd name="T21" fmla="*/ 1 h 50"/>
                  <a:gd name="T22" fmla="*/ 0 w 48"/>
                  <a:gd name="T23" fmla="*/ 1 h 50"/>
                  <a:gd name="T24" fmla="*/ 0 w 48"/>
                  <a:gd name="T25" fmla="*/ 1 h 50"/>
                  <a:gd name="T26" fmla="*/ 0 w 48"/>
                  <a:gd name="T27" fmla="*/ 1 h 50"/>
                  <a:gd name="T28" fmla="*/ 0 w 48"/>
                  <a:gd name="T29" fmla="*/ 1 h 50"/>
                  <a:gd name="T30" fmla="*/ 0 w 48"/>
                  <a:gd name="T31" fmla="*/ 1 h 50"/>
                  <a:gd name="T32" fmla="*/ 0 w 48"/>
                  <a:gd name="T33" fmla="*/ 0 h 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
                  <a:gd name="T52" fmla="*/ 0 h 50"/>
                  <a:gd name="T53" fmla="*/ 48 w 48"/>
                  <a:gd name="T54" fmla="*/ 50 h 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 h="50">
                    <a:moveTo>
                      <a:pt x="25" y="0"/>
                    </a:moveTo>
                    <a:lnTo>
                      <a:pt x="34" y="2"/>
                    </a:lnTo>
                    <a:lnTo>
                      <a:pt x="41" y="7"/>
                    </a:lnTo>
                    <a:lnTo>
                      <a:pt x="45" y="15"/>
                    </a:lnTo>
                    <a:lnTo>
                      <a:pt x="48" y="25"/>
                    </a:lnTo>
                    <a:lnTo>
                      <a:pt x="45" y="35"/>
                    </a:lnTo>
                    <a:lnTo>
                      <a:pt x="41" y="43"/>
                    </a:lnTo>
                    <a:lnTo>
                      <a:pt x="34" y="47"/>
                    </a:lnTo>
                    <a:lnTo>
                      <a:pt x="25" y="50"/>
                    </a:lnTo>
                    <a:lnTo>
                      <a:pt x="15" y="47"/>
                    </a:lnTo>
                    <a:lnTo>
                      <a:pt x="7" y="43"/>
                    </a:lnTo>
                    <a:lnTo>
                      <a:pt x="3" y="35"/>
                    </a:lnTo>
                    <a:lnTo>
                      <a:pt x="0" y="25"/>
                    </a:lnTo>
                    <a:lnTo>
                      <a:pt x="3" y="15"/>
                    </a:lnTo>
                    <a:lnTo>
                      <a:pt x="7" y="7"/>
                    </a:lnTo>
                    <a:lnTo>
                      <a:pt x="15" y="2"/>
                    </a:lnTo>
                    <a:lnTo>
                      <a:pt x="25" y="0"/>
                    </a:lnTo>
                    <a:close/>
                  </a:path>
                </a:pathLst>
              </a:custGeom>
              <a:solidFill>
                <a:srgbClr val="566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18492" name="Freeform 67"/>
              <p:cNvSpPr>
                <a:spLocks/>
              </p:cNvSpPr>
              <p:nvPr/>
            </p:nvSpPr>
            <p:spPr bwMode="auto">
              <a:xfrm>
                <a:off x="1125" y="1927"/>
                <a:ext cx="24" cy="24"/>
              </a:xfrm>
              <a:custGeom>
                <a:avLst/>
                <a:gdLst>
                  <a:gd name="T0" fmla="*/ 0 w 49"/>
                  <a:gd name="T1" fmla="*/ 0 h 50"/>
                  <a:gd name="T2" fmla="*/ 0 w 49"/>
                  <a:gd name="T3" fmla="*/ 0 h 50"/>
                  <a:gd name="T4" fmla="*/ 0 w 49"/>
                  <a:gd name="T5" fmla="*/ 0 h 50"/>
                  <a:gd name="T6" fmla="*/ 0 w 49"/>
                  <a:gd name="T7" fmla="*/ 0 h 50"/>
                  <a:gd name="T8" fmla="*/ 0 w 49"/>
                  <a:gd name="T9" fmla="*/ 0 h 50"/>
                  <a:gd name="T10" fmla="*/ 0 w 49"/>
                  <a:gd name="T11" fmla="*/ 0 h 50"/>
                  <a:gd name="T12" fmla="*/ 0 w 49"/>
                  <a:gd name="T13" fmla="*/ 0 h 50"/>
                  <a:gd name="T14" fmla="*/ 0 w 49"/>
                  <a:gd name="T15" fmla="*/ 0 h 50"/>
                  <a:gd name="T16" fmla="*/ 0 w 49"/>
                  <a:gd name="T17" fmla="*/ 0 h 50"/>
                  <a:gd name="T18" fmla="*/ 0 w 49"/>
                  <a:gd name="T19" fmla="*/ 0 h 50"/>
                  <a:gd name="T20" fmla="*/ 0 w 49"/>
                  <a:gd name="T21" fmla="*/ 0 h 50"/>
                  <a:gd name="T22" fmla="*/ 0 w 49"/>
                  <a:gd name="T23" fmla="*/ 0 h 50"/>
                  <a:gd name="T24" fmla="*/ 0 w 49"/>
                  <a:gd name="T25" fmla="*/ 0 h 50"/>
                  <a:gd name="T26" fmla="*/ 0 w 49"/>
                  <a:gd name="T27" fmla="*/ 0 h 50"/>
                  <a:gd name="T28" fmla="*/ 0 w 49"/>
                  <a:gd name="T29" fmla="*/ 0 h 50"/>
                  <a:gd name="T30" fmla="*/ 0 w 49"/>
                  <a:gd name="T31" fmla="*/ 0 h 50"/>
                  <a:gd name="T32" fmla="*/ 0 w 49"/>
                  <a:gd name="T33" fmla="*/ 0 h 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9"/>
                  <a:gd name="T52" fmla="*/ 0 h 50"/>
                  <a:gd name="T53" fmla="*/ 49 w 49"/>
                  <a:gd name="T54" fmla="*/ 50 h 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9" h="50">
                    <a:moveTo>
                      <a:pt x="26" y="0"/>
                    </a:moveTo>
                    <a:lnTo>
                      <a:pt x="34" y="2"/>
                    </a:lnTo>
                    <a:lnTo>
                      <a:pt x="42" y="7"/>
                    </a:lnTo>
                    <a:lnTo>
                      <a:pt x="46" y="15"/>
                    </a:lnTo>
                    <a:lnTo>
                      <a:pt x="49" y="24"/>
                    </a:lnTo>
                    <a:lnTo>
                      <a:pt x="46" y="33"/>
                    </a:lnTo>
                    <a:lnTo>
                      <a:pt x="42" y="42"/>
                    </a:lnTo>
                    <a:lnTo>
                      <a:pt x="34" y="47"/>
                    </a:lnTo>
                    <a:lnTo>
                      <a:pt x="26" y="50"/>
                    </a:lnTo>
                    <a:lnTo>
                      <a:pt x="16" y="47"/>
                    </a:lnTo>
                    <a:lnTo>
                      <a:pt x="8" y="42"/>
                    </a:lnTo>
                    <a:lnTo>
                      <a:pt x="3" y="33"/>
                    </a:lnTo>
                    <a:lnTo>
                      <a:pt x="0" y="24"/>
                    </a:lnTo>
                    <a:lnTo>
                      <a:pt x="3" y="15"/>
                    </a:lnTo>
                    <a:lnTo>
                      <a:pt x="8" y="7"/>
                    </a:lnTo>
                    <a:lnTo>
                      <a:pt x="16" y="2"/>
                    </a:lnTo>
                    <a:lnTo>
                      <a:pt x="26" y="0"/>
                    </a:lnTo>
                    <a:close/>
                  </a:path>
                </a:pathLst>
              </a:custGeom>
              <a:solidFill>
                <a:srgbClr val="566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18493" name="Freeform 72"/>
              <p:cNvSpPr>
                <a:spLocks/>
              </p:cNvSpPr>
              <p:nvPr/>
            </p:nvSpPr>
            <p:spPr bwMode="auto">
              <a:xfrm>
                <a:off x="1220" y="1923"/>
                <a:ext cx="35" cy="37"/>
              </a:xfrm>
              <a:custGeom>
                <a:avLst/>
                <a:gdLst>
                  <a:gd name="T0" fmla="*/ 0 w 71"/>
                  <a:gd name="T1" fmla="*/ 0 h 74"/>
                  <a:gd name="T2" fmla="*/ 0 w 71"/>
                  <a:gd name="T3" fmla="*/ 1 h 74"/>
                  <a:gd name="T4" fmla="*/ 0 w 71"/>
                  <a:gd name="T5" fmla="*/ 1 h 74"/>
                  <a:gd name="T6" fmla="*/ 0 w 71"/>
                  <a:gd name="T7" fmla="*/ 1 h 74"/>
                  <a:gd name="T8" fmla="*/ 0 w 71"/>
                  <a:gd name="T9" fmla="*/ 1 h 74"/>
                  <a:gd name="T10" fmla="*/ 0 w 71"/>
                  <a:gd name="T11" fmla="*/ 1 h 74"/>
                  <a:gd name="T12" fmla="*/ 0 w 71"/>
                  <a:gd name="T13" fmla="*/ 1 h 74"/>
                  <a:gd name="T14" fmla="*/ 0 w 71"/>
                  <a:gd name="T15" fmla="*/ 1 h 74"/>
                  <a:gd name="T16" fmla="*/ 0 w 71"/>
                  <a:gd name="T17" fmla="*/ 1 h 74"/>
                  <a:gd name="T18" fmla="*/ 0 w 71"/>
                  <a:gd name="T19" fmla="*/ 1 h 74"/>
                  <a:gd name="T20" fmla="*/ 0 w 71"/>
                  <a:gd name="T21" fmla="*/ 1 h 74"/>
                  <a:gd name="T22" fmla="*/ 0 w 71"/>
                  <a:gd name="T23" fmla="*/ 1 h 74"/>
                  <a:gd name="T24" fmla="*/ 0 w 71"/>
                  <a:gd name="T25" fmla="*/ 1 h 74"/>
                  <a:gd name="T26" fmla="*/ 0 w 71"/>
                  <a:gd name="T27" fmla="*/ 1 h 74"/>
                  <a:gd name="T28" fmla="*/ 0 w 71"/>
                  <a:gd name="T29" fmla="*/ 1 h 74"/>
                  <a:gd name="T30" fmla="*/ 0 w 71"/>
                  <a:gd name="T31" fmla="*/ 1 h 74"/>
                  <a:gd name="T32" fmla="*/ 0 w 71"/>
                  <a:gd name="T33" fmla="*/ 1 h 74"/>
                  <a:gd name="T34" fmla="*/ 0 w 71"/>
                  <a:gd name="T35" fmla="*/ 1 h 74"/>
                  <a:gd name="T36" fmla="*/ 0 w 71"/>
                  <a:gd name="T37" fmla="*/ 1 h 74"/>
                  <a:gd name="T38" fmla="*/ 0 w 71"/>
                  <a:gd name="T39" fmla="*/ 1 h 74"/>
                  <a:gd name="T40" fmla="*/ 0 w 71"/>
                  <a:gd name="T41" fmla="*/ 1 h 74"/>
                  <a:gd name="T42" fmla="*/ 0 w 71"/>
                  <a:gd name="T43" fmla="*/ 1 h 74"/>
                  <a:gd name="T44" fmla="*/ 0 w 71"/>
                  <a:gd name="T45" fmla="*/ 1 h 74"/>
                  <a:gd name="T46" fmla="*/ 0 w 71"/>
                  <a:gd name="T47" fmla="*/ 1 h 74"/>
                  <a:gd name="T48" fmla="*/ 0 w 71"/>
                  <a:gd name="T49" fmla="*/ 1 h 74"/>
                  <a:gd name="T50" fmla="*/ 0 w 71"/>
                  <a:gd name="T51" fmla="*/ 1 h 74"/>
                  <a:gd name="T52" fmla="*/ 0 w 71"/>
                  <a:gd name="T53" fmla="*/ 1 h 74"/>
                  <a:gd name="T54" fmla="*/ 0 w 71"/>
                  <a:gd name="T55" fmla="*/ 1 h 74"/>
                  <a:gd name="T56" fmla="*/ 0 w 71"/>
                  <a:gd name="T57" fmla="*/ 1 h 74"/>
                  <a:gd name="T58" fmla="*/ 0 w 71"/>
                  <a:gd name="T59" fmla="*/ 1 h 74"/>
                  <a:gd name="T60" fmla="*/ 0 w 71"/>
                  <a:gd name="T61" fmla="*/ 1 h 74"/>
                  <a:gd name="T62" fmla="*/ 0 w 71"/>
                  <a:gd name="T63" fmla="*/ 1 h 74"/>
                  <a:gd name="T64" fmla="*/ 0 w 71"/>
                  <a:gd name="T65" fmla="*/ 0 h 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
                  <a:gd name="T100" fmla="*/ 0 h 74"/>
                  <a:gd name="T101" fmla="*/ 71 w 71"/>
                  <a:gd name="T102" fmla="*/ 74 h 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 h="74">
                    <a:moveTo>
                      <a:pt x="36" y="0"/>
                    </a:moveTo>
                    <a:lnTo>
                      <a:pt x="43" y="1"/>
                    </a:lnTo>
                    <a:lnTo>
                      <a:pt x="49" y="2"/>
                    </a:lnTo>
                    <a:lnTo>
                      <a:pt x="56" y="6"/>
                    </a:lnTo>
                    <a:lnTo>
                      <a:pt x="60" y="10"/>
                    </a:lnTo>
                    <a:lnTo>
                      <a:pt x="65" y="16"/>
                    </a:lnTo>
                    <a:lnTo>
                      <a:pt x="68" y="22"/>
                    </a:lnTo>
                    <a:lnTo>
                      <a:pt x="69" y="29"/>
                    </a:lnTo>
                    <a:lnTo>
                      <a:pt x="71" y="37"/>
                    </a:lnTo>
                    <a:lnTo>
                      <a:pt x="69" y="44"/>
                    </a:lnTo>
                    <a:lnTo>
                      <a:pt x="68" y="51"/>
                    </a:lnTo>
                    <a:lnTo>
                      <a:pt x="65" y="58"/>
                    </a:lnTo>
                    <a:lnTo>
                      <a:pt x="60" y="62"/>
                    </a:lnTo>
                    <a:lnTo>
                      <a:pt x="56" y="67"/>
                    </a:lnTo>
                    <a:lnTo>
                      <a:pt x="49" y="70"/>
                    </a:lnTo>
                    <a:lnTo>
                      <a:pt x="43" y="73"/>
                    </a:lnTo>
                    <a:lnTo>
                      <a:pt x="36" y="74"/>
                    </a:lnTo>
                    <a:lnTo>
                      <a:pt x="29" y="73"/>
                    </a:lnTo>
                    <a:lnTo>
                      <a:pt x="22" y="70"/>
                    </a:lnTo>
                    <a:lnTo>
                      <a:pt x="17" y="67"/>
                    </a:lnTo>
                    <a:lnTo>
                      <a:pt x="11" y="62"/>
                    </a:lnTo>
                    <a:lnTo>
                      <a:pt x="6" y="58"/>
                    </a:lnTo>
                    <a:lnTo>
                      <a:pt x="3" y="51"/>
                    </a:lnTo>
                    <a:lnTo>
                      <a:pt x="2" y="44"/>
                    </a:lnTo>
                    <a:lnTo>
                      <a:pt x="0" y="37"/>
                    </a:lnTo>
                    <a:lnTo>
                      <a:pt x="2" y="29"/>
                    </a:lnTo>
                    <a:lnTo>
                      <a:pt x="3" y="22"/>
                    </a:lnTo>
                    <a:lnTo>
                      <a:pt x="6" y="16"/>
                    </a:lnTo>
                    <a:lnTo>
                      <a:pt x="11" y="10"/>
                    </a:lnTo>
                    <a:lnTo>
                      <a:pt x="17" y="6"/>
                    </a:lnTo>
                    <a:lnTo>
                      <a:pt x="22" y="2"/>
                    </a:lnTo>
                    <a:lnTo>
                      <a:pt x="29" y="1"/>
                    </a:lnTo>
                    <a:lnTo>
                      <a:pt x="36" y="0"/>
                    </a:lnTo>
                    <a:close/>
                  </a:path>
                </a:pathLst>
              </a:custGeom>
              <a:solidFill>
                <a:srgbClr val="566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18494" name="Freeform 73"/>
              <p:cNvSpPr>
                <a:spLocks/>
              </p:cNvSpPr>
              <p:nvPr/>
            </p:nvSpPr>
            <p:spPr bwMode="auto">
              <a:xfrm>
                <a:off x="1295" y="1924"/>
                <a:ext cx="35" cy="37"/>
              </a:xfrm>
              <a:custGeom>
                <a:avLst/>
                <a:gdLst>
                  <a:gd name="T0" fmla="*/ 1 w 69"/>
                  <a:gd name="T1" fmla="*/ 0 h 74"/>
                  <a:gd name="T2" fmla="*/ 1 w 69"/>
                  <a:gd name="T3" fmla="*/ 1 h 74"/>
                  <a:gd name="T4" fmla="*/ 1 w 69"/>
                  <a:gd name="T5" fmla="*/ 1 h 74"/>
                  <a:gd name="T6" fmla="*/ 1 w 69"/>
                  <a:gd name="T7" fmla="*/ 1 h 74"/>
                  <a:gd name="T8" fmla="*/ 1 w 69"/>
                  <a:gd name="T9" fmla="*/ 1 h 74"/>
                  <a:gd name="T10" fmla="*/ 1 w 69"/>
                  <a:gd name="T11" fmla="*/ 1 h 74"/>
                  <a:gd name="T12" fmla="*/ 1 w 69"/>
                  <a:gd name="T13" fmla="*/ 1 h 74"/>
                  <a:gd name="T14" fmla="*/ 1 w 69"/>
                  <a:gd name="T15" fmla="*/ 1 h 74"/>
                  <a:gd name="T16" fmla="*/ 1 w 69"/>
                  <a:gd name="T17" fmla="*/ 1 h 74"/>
                  <a:gd name="T18" fmla="*/ 1 w 69"/>
                  <a:gd name="T19" fmla="*/ 1 h 74"/>
                  <a:gd name="T20" fmla="*/ 1 w 69"/>
                  <a:gd name="T21" fmla="*/ 1 h 74"/>
                  <a:gd name="T22" fmla="*/ 1 w 69"/>
                  <a:gd name="T23" fmla="*/ 1 h 74"/>
                  <a:gd name="T24" fmla="*/ 1 w 69"/>
                  <a:gd name="T25" fmla="*/ 1 h 74"/>
                  <a:gd name="T26" fmla="*/ 1 w 69"/>
                  <a:gd name="T27" fmla="*/ 1 h 74"/>
                  <a:gd name="T28" fmla="*/ 1 w 69"/>
                  <a:gd name="T29" fmla="*/ 1 h 74"/>
                  <a:gd name="T30" fmla="*/ 1 w 69"/>
                  <a:gd name="T31" fmla="*/ 1 h 74"/>
                  <a:gd name="T32" fmla="*/ 1 w 69"/>
                  <a:gd name="T33" fmla="*/ 1 h 74"/>
                  <a:gd name="T34" fmla="*/ 1 w 69"/>
                  <a:gd name="T35" fmla="*/ 1 h 74"/>
                  <a:gd name="T36" fmla="*/ 1 w 69"/>
                  <a:gd name="T37" fmla="*/ 1 h 74"/>
                  <a:gd name="T38" fmla="*/ 1 w 69"/>
                  <a:gd name="T39" fmla="*/ 1 h 74"/>
                  <a:gd name="T40" fmla="*/ 1 w 69"/>
                  <a:gd name="T41" fmla="*/ 1 h 74"/>
                  <a:gd name="T42" fmla="*/ 1 w 69"/>
                  <a:gd name="T43" fmla="*/ 1 h 74"/>
                  <a:gd name="T44" fmla="*/ 1 w 69"/>
                  <a:gd name="T45" fmla="*/ 1 h 74"/>
                  <a:gd name="T46" fmla="*/ 1 w 69"/>
                  <a:gd name="T47" fmla="*/ 1 h 74"/>
                  <a:gd name="T48" fmla="*/ 0 w 69"/>
                  <a:gd name="T49" fmla="*/ 1 h 74"/>
                  <a:gd name="T50" fmla="*/ 1 w 69"/>
                  <a:gd name="T51" fmla="*/ 1 h 74"/>
                  <a:gd name="T52" fmla="*/ 1 w 69"/>
                  <a:gd name="T53" fmla="*/ 1 h 74"/>
                  <a:gd name="T54" fmla="*/ 1 w 69"/>
                  <a:gd name="T55" fmla="*/ 1 h 74"/>
                  <a:gd name="T56" fmla="*/ 1 w 69"/>
                  <a:gd name="T57" fmla="*/ 1 h 74"/>
                  <a:gd name="T58" fmla="*/ 1 w 69"/>
                  <a:gd name="T59" fmla="*/ 1 h 74"/>
                  <a:gd name="T60" fmla="*/ 1 w 69"/>
                  <a:gd name="T61" fmla="*/ 1 h 74"/>
                  <a:gd name="T62" fmla="*/ 1 w 69"/>
                  <a:gd name="T63" fmla="*/ 1 h 74"/>
                  <a:gd name="T64" fmla="*/ 1 w 69"/>
                  <a:gd name="T65" fmla="*/ 0 h 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74"/>
                  <a:gd name="T101" fmla="*/ 69 w 69"/>
                  <a:gd name="T102" fmla="*/ 74 h 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74">
                    <a:moveTo>
                      <a:pt x="35" y="0"/>
                    </a:moveTo>
                    <a:lnTo>
                      <a:pt x="42" y="1"/>
                    </a:lnTo>
                    <a:lnTo>
                      <a:pt x="49" y="3"/>
                    </a:lnTo>
                    <a:lnTo>
                      <a:pt x="54" y="6"/>
                    </a:lnTo>
                    <a:lnTo>
                      <a:pt x="59" y="11"/>
                    </a:lnTo>
                    <a:lnTo>
                      <a:pt x="64" y="16"/>
                    </a:lnTo>
                    <a:lnTo>
                      <a:pt x="67" y="22"/>
                    </a:lnTo>
                    <a:lnTo>
                      <a:pt x="68" y="29"/>
                    </a:lnTo>
                    <a:lnTo>
                      <a:pt x="69" y="37"/>
                    </a:lnTo>
                    <a:lnTo>
                      <a:pt x="68" y="44"/>
                    </a:lnTo>
                    <a:lnTo>
                      <a:pt x="67" y="51"/>
                    </a:lnTo>
                    <a:lnTo>
                      <a:pt x="64" y="58"/>
                    </a:lnTo>
                    <a:lnTo>
                      <a:pt x="59" y="62"/>
                    </a:lnTo>
                    <a:lnTo>
                      <a:pt x="54" y="67"/>
                    </a:lnTo>
                    <a:lnTo>
                      <a:pt x="49" y="71"/>
                    </a:lnTo>
                    <a:lnTo>
                      <a:pt x="42" y="73"/>
                    </a:lnTo>
                    <a:lnTo>
                      <a:pt x="35" y="74"/>
                    </a:lnTo>
                    <a:lnTo>
                      <a:pt x="28" y="73"/>
                    </a:lnTo>
                    <a:lnTo>
                      <a:pt x="22" y="71"/>
                    </a:lnTo>
                    <a:lnTo>
                      <a:pt x="15" y="67"/>
                    </a:lnTo>
                    <a:lnTo>
                      <a:pt x="11" y="62"/>
                    </a:lnTo>
                    <a:lnTo>
                      <a:pt x="6" y="58"/>
                    </a:lnTo>
                    <a:lnTo>
                      <a:pt x="3" y="51"/>
                    </a:lnTo>
                    <a:lnTo>
                      <a:pt x="1" y="44"/>
                    </a:lnTo>
                    <a:lnTo>
                      <a:pt x="0" y="37"/>
                    </a:lnTo>
                    <a:lnTo>
                      <a:pt x="1" y="29"/>
                    </a:lnTo>
                    <a:lnTo>
                      <a:pt x="3" y="22"/>
                    </a:lnTo>
                    <a:lnTo>
                      <a:pt x="6" y="16"/>
                    </a:lnTo>
                    <a:lnTo>
                      <a:pt x="11" y="11"/>
                    </a:lnTo>
                    <a:lnTo>
                      <a:pt x="15" y="6"/>
                    </a:lnTo>
                    <a:lnTo>
                      <a:pt x="22" y="3"/>
                    </a:lnTo>
                    <a:lnTo>
                      <a:pt x="28" y="1"/>
                    </a:lnTo>
                    <a:lnTo>
                      <a:pt x="35" y="0"/>
                    </a:lnTo>
                    <a:close/>
                  </a:path>
                </a:pathLst>
              </a:custGeom>
              <a:solidFill>
                <a:srgbClr val="566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18495" name="Freeform 85"/>
              <p:cNvSpPr>
                <a:spLocks/>
              </p:cNvSpPr>
              <p:nvPr/>
            </p:nvSpPr>
            <p:spPr bwMode="auto">
              <a:xfrm>
                <a:off x="1058" y="1923"/>
                <a:ext cx="23" cy="25"/>
              </a:xfrm>
              <a:custGeom>
                <a:avLst/>
                <a:gdLst>
                  <a:gd name="T0" fmla="*/ 0 w 47"/>
                  <a:gd name="T1" fmla="*/ 0 h 50"/>
                  <a:gd name="T2" fmla="*/ 0 w 47"/>
                  <a:gd name="T3" fmla="*/ 1 h 50"/>
                  <a:gd name="T4" fmla="*/ 0 w 47"/>
                  <a:gd name="T5" fmla="*/ 1 h 50"/>
                  <a:gd name="T6" fmla="*/ 0 w 47"/>
                  <a:gd name="T7" fmla="*/ 1 h 50"/>
                  <a:gd name="T8" fmla="*/ 0 w 47"/>
                  <a:gd name="T9" fmla="*/ 1 h 50"/>
                  <a:gd name="T10" fmla="*/ 0 w 47"/>
                  <a:gd name="T11" fmla="*/ 1 h 50"/>
                  <a:gd name="T12" fmla="*/ 0 w 47"/>
                  <a:gd name="T13" fmla="*/ 1 h 50"/>
                  <a:gd name="T14" fmla="*/ 0 w 47"/>
                  <a:gd name="T15" fmla="*/ 1 h 50"/>
                  <a:gd name="T16" fmla="*/ 0 w 47"/>
                  <a:gd name="T17" fmla="*/ 1 h 50"/>
                  <a:gd name="T18" fmla="*/ 0 w 47"/>
                  <a:gd name="T19" fmla="*/ 1 h 50"/>
                  <a:gd name="T20" fmla="*/ 0 w 47"/>
                  <a:gd name="T21" fmla="*/ 1 h 50"/>
                  <a:gd name="T22" fmla="*/ 0 w 47"/>
                  <a:gd name="T23" fmla="*/ 1 h 50"/>
                  <a:gd name="T24" fmla="*/ 0 w 47"/>
                  <a:gd name="T25" fmla="*/ 1 h 50"/>
                  <a:gd name="T26" fmla="*/ 0 w 47"/>
                  <a:gd name="T27" fmla="*/ 1 h 50"/>
                  <a:gd name="T28" fmla="*/ 0 w 47"/>
                  <a:gd name="T29" fmla="*/ 1 h 50"/>
                  <a:gd name="T30" fmla="*/ 0 w 47"/>
                  <a:gd name="T31" fmla="*/ 1 h 50"/>
                  <a:gd name="T32" fmla="*/ 0 w 47"/>
                  <a:gd name="T33" fmla="*/ 0 h 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50"/>
                  <a:gd name="T53" fmla="*/ 47 w 47"/>
                  <a:gd name="T54" fmla="*/ 50 h 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50">
                    <a:moveTo>
                      <a:pt x="24" y="0"/>
                    </a:moveTo>
                    <a:lnTo>
                      <a:pt x="33" y="2"/>
                    </a:lnTo>
                    <a:lnTo>
                      <a:pt x="40" y="7"/>
                    </a:lnTo>
                    <a:lnTo>
                      <a:pt x="45" y="15"/>
                    </a:lnTo>
                    <a:lnTo>
                      <a:pt x="47" y="25"/>
                    </a:lnTo>
                    <a:lnTo>
                      <a:pt x="45" y="35"/>
                    </a:lnTo>
                    <a:lnTo>
                      <a:pt x="40" y="43"/>
                    </a:lnTo>
                    <a:lnTo>
                      <a:pt x="33" y="47"/>
                    </a:lnTo>
                    <a:lnTo>
                      <a:pt x="24" y="50"/>
                    </a:lnTo>
                    <a:lnTo>
                      <a:pt x="15" y="47"/>
                    </a:lnTo>
                    <a:lnTo>
                      <a:pt x="7" y="43"/>
                    </a:lnTo>
                    <a:lnTo>
                      <a:pt x="2" y="35"/>
                    </a:lnTo>
                    <a:lnTo>
                      <a:pt x="0" y="25"/>
                    </a:lnTo>
                    <a:lnTo>
                      <a:pt x="2" y="15"/>
                    </a:lnTo>
                    <a:lnTo>
                      <a:pt x="7" y="7"/>
                    </a:lnTo>
                    <a:lnTo>
                      <a:pt x="15" y="2"/>
                    </a:lnTo>
                    <a:lnTo>
                      <a:pt x="24" y="0"/>
                    </a:lnTo>
                    <a:close/>
                  </a:path>
                </a:pathLst>
              </a:custGeom>
              <a:solidFill>
                <a:srgbClr val="0000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18496" name="Freeform 92"/>
              <p:cNvSpPr>
                <a:spLocks/>
              </p:cNvSpPr>
              <p:nvPr/>
            </p:nvSpPr>
            <p:spPr bwMode="auto">
              <a:xfrm>
                <a:off x="1122" y="1927"/>
                <a:ext cx="23" cy="24"/>
              </a:xfrm>
              <a:custGeom>
                <a:avLst/>
                <a:gdLst>
                  <a:gd name="T0" fmla="*/ 0 w 47"/>
                  <a:gd name="T1" fmla="*/ 0 h 50"/>
                  <a:gd name="T2" fmla="*/ 0 w 47"/>
                  <a:gd name="T3" fmla="*/ 0 h 50"/>
                  <a:gd name="T4" fmla="*/ 0 w 47"/>
                  <a:gd name="T5" fmla="*/ 0 h 50"/>
                  <a:gd name="T6" fmla="*/ 0 w 47"/>
                  <a:gd name="T7" fmla="*/ 0 h 50"/>
                  <a:gd name="T8" fmla="*/ 0 w 47"/>
                  <a:gd name="T9" fmla="*/ 0 h 50"/>
                  <a:gd name="T10" fmla="*/ 0 w 47"/>
                  <a:gd name="T11" fmla="*/ 0 h 50"/>
                  <a:gd name="T12" fmla="*/ 0 w 47"/>
                  <a:gd name="T13" fmla="*/ 0 h 50"/>
                  <a:gd name="T14" fmla="*/ 0 w 47"/>
                  <a:gd name="T15" fmla="*/ 0 h 50"/>
                  <a:gd name="T16" fmla="*/ 0 w 47"/>
                  <a:gd name="T17" fmla="*/ 0 h 50"/>
                  <a:gd name="T18" fmla="*/ 0 w 47"/>
                  <a:gd name="T19" fmla="*/ 0 h 50"/>
                  <a:gd name="T20" fmla="*/ 0 w 47"/>
                  <a:gd name="T21" fmla="*/ 0 h 50"/>
                  <a:gd name="T22" fmla="*/ 0 w 47"/>
                  <a:gd name="T23" fmla="*/ 0 h 50"/>
                  <a:gd name="T24" fmla="*/ 0 w 47"/>
                  <a:gd name="T25" fmla="*/ 0 h 50"/>
                  <a:gd name="T26" fmla="*/ 0 w 47"/>
                  <a:gd name="T27" fmla="*/ 0 h 50"/>
                  <a:gd name="T28" fmla="*/ 0 w 47"/>
                  <a:gd name="T29" fmla="*/ 0 h 50"/>
                  <a:gd name="T30" fmla="*/ 0 w 47"/>
                  <a:gd name="T31" fmla="*/ 0 h 50"/>
                  <a:gd name="T32" fmla="*/ 0 w 47"/>
                  <a:gd name="T33" fmla="*/ 0 h 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50"/>
                  <a:gd name="T53" fmla="*/ 47 w 47"/>
                  <a:gd name="T54" fmla="*/ 50 h 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50">
                    <a:moveTo>
                      <a:pt x="24" y="0"/>
                    </a:moveTo>
                    <a:lnTo>
                      <a:pt x="33" y="2"/>
                    </a:lnTo>
                    <a:lnTo>
                      <a:pt x="40" y="7"/>
                    </a:lnTo>
                    <a:lnTo>
                      <a:pt x="44" y="15"/>
                    </a:lnTo>
                    <a:lnTo>
                      <a:pt x="47" y="24"/>
                    </a:lnTo>
                    <a:lnTo>
                      <a:pt x="44" y="33"/>
                    </a:lnTo>
                    <a:lnTo>
                      <a:pt x="40" y="42"/>
                    </a:lnTo>
                    <a:lnTo>
                      <a:pt x="33" y="47"/>
                    </a:lnTo>
                    <a:lnTo>
                      <a:pt x="24" y="50"/>
                    </a:lnTo>
                    <a:lnTo>
                      <a:pt x="15" y="47"/>
                    </a:lnTo>
                    <a:lnTo>
                      <a:pt x="6" y="42"/>
                    </a:lnTo>
                    <a:lnTo>
                      <a:pt x="2" y="33"/>
                    </a:lnTo>
                    <a:lnTo>
                      <a:pt x="0" y="24"/>
                    </a:lnTo>
                    <a:lnTo>
                      <a:pt x="2" y="15"/>
                    </a:lnTo>
                    <a:lnTo>
                      <a:pt x="6" y="7"/>
                    </a:lnTo>
                    <a:lnTo>
                      <a:pt x="15" y="2"/>
                    </a:lnTo>
                    <a:lnTo>
                      <a:pt x="24" y="0"/>
                    </a:lnTo>
                    <a:close/>
                  </a:path>
                </a:pathLst>
              </a:custGeom>
              <a:solidFill>
                <a:srgbClr val="0000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18497" name="Freeform 97"/>
              <p:cNvSpPr>
                <a:spLocks/>
              </p:cNvSpPr>
              <p:nvPr/>
            </p:nvSpPr>
            <p:spPr bwMode="auto">
              <a:xfrm>
                <a:off x="1216" y="1923"/>
                <a:ext cx="34" cy="37"/>
              </a:xfrm>
              <a:custGeom>
                <a:avLst/>
                <a:gdLst>
                  <a:gd name="T0" fmla="*/ 0 w 69"/>
                  <a:gd name="T1" fmla="*/ 0 h 74"/>
                  <a:gd name="T2" fmla="*/ 0 w 69"/>
                  <a:gd name="T3" fmla="*/ 1 h 74"/>
                  <a:gd name="T4" fmla="*/ 0 w 69"/>
                  <a:gd name="T5" fmla="*/ 1 h 74"/>
                  <a:gd name="T6" fmla="*/ 0 w 69"/>
                  <a:gd name="T7" fmla="*/ 1 h 74"/>
                  <a:gd name="T8" fmla="*/ 0 w 69"/>
                  <a:gd name="T9" fmla="*/ 1 h 74"/>
                  <a:gd name="T10" fmla="*/ 0 w 69"/>
                  <a:gd name="T11" fmla="*/ 1 h 74"/>
                  <a:gd name="T12" fmla="*/ 0 w 69"/>
                  <a:gd name="T13" fmla="*/ 1 h 74"/>
                  <a:gd name="T14" fmla="*/ 0 w 69"/>
                  <a:gd name="T15" fmla="*/ 1 h 74"/>
                  <a:gd name="T16" fmla="*/ 0 w 69"/>
                  <a:gd name="T17" fmla="*/ 1 h 74"/>
                  <a:gd name="T18" fmla="*/ 0 w 69"/>
                  <a:gd name="T19" fmla="*/ 1 h 74"/>
                  <a:gd name="T20" fmla="*/ 0 w 69"/>
                  <a:gd name="T21" fmla="*/ 1 h 74"/>
                  <a:gd name="T22" fmla="*/ 0 w 69"/>
                  <a:gd name="T23" fmla="*/ 1 h 74"/>
                  <a:gd name="T24" fmla="*/ 0 w 69"/>
                  <a:gd name="T25" fmla="*/ 1 h 74"/>
                  <a:gd name="T26" fmla="*/ 0 w 69"/>
                  <a:gd name="T27" fmla="*/ 1 h 74"/>
                  <a:gd name="T28" fmla="*/ 0 w 69"/>
                  <a:gd name="T29" fmla="*/ 1 h 74"/>
                  <a:gd name="T30" fmla="*/ 0 w 69"/>
                  <a:gd name="T31" fmla="*/ 1 h 74"/>
                  <a:gd name="T32" fmla="*/ 0 w 69"/>
                  <a:gd name="T33" fmla="*/ 1 h 74"/>
                  <a:gd name="T34" fmla="*/ 0 w 69"/>
                  <a:gd name="T35" fmla="*/ 1 h 74"/>
                  <a:gd name="T36" fmla="*/ 0 w 69"/>
                  <a:gd name="T37" fmla="*/ 1 h 74"/>
                  <a:gd name="T38" fmla="*/ 0 w 69"/>
                  <a:gd name="T39" fmla="*/ 1 h 74"/>
                  <a:gd name="T40" fmla="*/ 0 w 69"/>
                  <a:gd name="T41" fmla="*/ 1 h 74"/>
                  <a:gd name="T42" fmla="*/ 0 w 69"/>
                  <a:gd name="T43" fmla="*/ 1 h 74"/>
                  <a:gd name="T44" fmla="*/ 0 w 69"/>
                  <a:gd name="T45" fmla="*/ 1 h 74"/>
                  <a:gd name="T46" fmla="*/ 0 w 69"/>
                  <a:gd name="T47" fmla="*/ 1 h 74"/>
                  <a:gd name="T48" fmla="*/ 0 w 69"/>
                  <a:gd name="T49" fmla="*/ 0 h 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9"/>
                  <a:gd name="T76" fmla="*/ 0 h 74"/>
                  <a:gd name="T77" fmla="*/ 69 w 69"/>
                  <a:gd name="T78" fmla="*/ 74 h 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9" h="74">
                    <a:moveTo>
                      <a:pt x="36" y="0"/>
                    </a:moveTo>
                    <a:lnTo>
                      <a:pt x="49" y="2"/>
                    </a:lnTo>
                    <a:lnTo>
                      <a:pt x="59" y="10"/>
                    </a:lnTo>
                    <a:lnTo>
                      <a:pt x="67" y="22"/>
                    </a:lnTo>
                    <a:lnTo>
                      <a:pt x="69" y="37"/>
                    </a:lnTo>
                    <a:lnTo>
                      <a:pt x="67" y="51"/>
                    </a:lnTo>
                    <a:lnTo>
                      <a:pt x="59" y="62"/>
                    </a:lnTo>
                    <a:lnTo>
                      <a:pt x="49" y="70"/>
                    </a:lnTo>
                    <a:lnTo>
                      <a:pt x="36" y="74"/>
                    </a:lnTo>
                    <a:lnTo>
                      <a:pt x="29" y="73"/>
                    </a:lnTo>
                    <a:lnTo>
                      <a:pt x="22" y="70"/>
                    </a:lnTo>
                    <a:lnTo>
                      <a:pt x="15" y="67"/>
                    </a:lnTo>
                    <a:lnTo>
                      <a:pt x="11" y="62"/>
                    </a:lnTo>
                    <a:lnTo>
                      <a:pt x="6" y="58"/>
                    </a:lnTo>
                    <a:lnTo>
                      <a:pt x="3" y="51"/>
                    </a:lnTo>
                    <a:lnTo>
                      <a:pt x="1" y="44"/>
                    </a:lnTo>
                    <a:lnTo>
                      <a:pt x="0" y="37"/>
                    </a:lnTo>
                    <a:lnTo>
                      <a:pt x="1" y="29"/>
                    </a:lnTo>
                    <a:lnTo>
                      <a:pt x="3" y="22"/>
                    </a:lnTo>
                    <a:lnTo>
                      <a:pt x="6" y="16"/>
                    </a:lnTo>
                    <a:lnTo>
                      <a:pt x="11" y="10"/>
                    </a:lnTo>
                    <a:lnTo>
                      <a:pt x="15" y="6"/>
                    </a:lnTo>
                    <a:lnTo>
                      <a:pt x="22" y="2"/>
                    </a:lnTo>
                    <a:lnTo>
                      <a:pt x="29" y="1"/>
                    </a:lnTo>
                    <a:lnTo>
                      <a:pt x="36" y="0"/>
                    </a:lnTo>
                    <a:close/>
                  </a:path>
                </a:pathLst>
              </a:custGeom>
              <a:solidFill>
                <a:srgbClr val="0000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18498" name="Freeform 98"/>
              <p:cNvSpPr>
                <a:spLocks/>
              </p:cNvSpPr>
              <p:nvPr/>
            </p:nvSpPr>
            <p:spPr bwMode="auto">
              <a:xfrm>
                <a:off x="1291" y="1924"/>
                <a:ext cx="34" cy="37"/>
              </a:xfrm>
              <a:custGeom>
                <a:avLst/>
                <a:gdLst>
                  <a:gd name="T0" fmla="*/ 0 w 69"/>
                  <a:gd name="T1" fmla="*/ 0 h 74"/>
                  <a:gd name="T2" fmla="*/ 0 w 69"/>
                  <a:gd name="T3" fmla="*/ 1 h 74"/>
                  <a:gd name="T4" fmla="*/ 0 w 69"/>
                  <a:gd name="T5" fmla="*/ 1 h 74"/>
                  <a:gd name="T6" fmla="*/ 0 w 69"/>
                  <a:gd name="T7" fmla="*/ 1 h 74"/>
                  <a:gd name="T8" fmla="*/ 0 w 69"/>
                  <a:gd name="T9" fmla="*/ 1 h 74"/>
                  <a:gd name="T10" fmla="*/ 0 w 69"/>
                  <a:gd name="T11" fmla="*/ 1 h 74"/>
                  <a:gd name="T12" fmla="*/ 0 w 69"/>
                  <a:gd name="T13" fmla="*/ 1 h 74"/>
                  <a:gd name="T14" fmla="*/ 0 w 69"/>
                  <a:gd name="T15" fmla="*/ 1 h 74"/>
                  <a:gd name="T16" fmla="*/ 0 w 69"/>
                  <a:gd name="T17" fmla="*/ 1 h 74"/>
                  <a:gd name="T18" fmla="*/ 0 w 69"/>
                  <a:gd name="T19" fmla="*/ 1 h 74"/>
                  <a:gd name="T20" fmla="*/ 0 w 69"/>
                  <a:gd name="T21" fmla="*/ 1 h 74"/>
                  <a:gd name="T22" fmla="*/ 0 w 69"/>
                  <a:gd name="T23" fmla="*/ 1 h 74"/>
                  <a:gd name="T24" fmla="*/ 0 w 69"/>
                  <a:gd name="T25" fmla="*/ 1 h 74"/>
                  <a:gd name="T26" fmla="*/ 0 w 69"/>
                  <a:gd name="T27" fmla="*/ 1 h 74"/>
                  <a:gd name="T28" fmla="*/ 0 w 69"/>
                  <a:gd name="T29" fmla="*/ 1 h 74"/>
                  <a:gd name="T30" fmla="*/ 0 w 69"/>
                  <a:gd name="T31" fmla="*/ 1 h 74"/>
                  <a:gd name="T32" fmla="*/ 0 w 69"/>
                  <a:gd name="T33" fmla="*/ 1 h 74"/>
                  <a:gd name="T34" fmla="*/ 0 w 69"/>
                  <a:gd name="T35" fmla="*/ 1 h 74"/>
                  <a:gd name="T36" fmla="*/ 0 w 69"/>
                  <a:gd name="T37" fmla="*/ 1 h 74"/>
                  <a:gd name="T38" fmla="*/ 0 w 69"/>
                  <a:gd name="T39" fmla="*/ 1 h 74"/>
                  <a:gd name="T40" fmla="*/ 0 w 69"/>
                  <a:gd name="T41" fmla="*/ 1 h 74"/>
                  <a:gd name="T42" fmla="*/ 0 w 69"/>
                  <a:gd name="T43" fmla="*/ 1 h 74"/>
                  <a:gd name="T44" fmla="*/ 0 w 69"/>
                  <a:gd name="T45" fmla="*/ 1 h 74"/>
                  <a:gd name="T46" fmla="*/ 0 w 69"/>
                  <a:gd name="T47" fmla="*/ 1 h 74"/>
                  <a:gd name="T48" fmla="*/ 0 w 69"/>
                  <a:gd name="T49" fmla="*/ 1 h 74"/>
                  <a:gd name="T50" fmla="*/ 0 w 69"/>
                  <a:gd name="T51" fmla="*/ 1 h 74"/>
                  <a:gd name="T52" fmla="*/ 0 w 69"/>
                  <a:gd name="T53" fmla="*/ 1 h 74"/>
                  <a:gd name="T54" fmla="*/ 0 w 69"/>
                  <a:gd name="T55" fmla="*/ 1 h 74"/>
                  <a:gd name="T56" fmla="*/ 0 w 69"/>
                  <a:gd name="T57" fmla="*/ 1 h 74"/>
                  <a:gd name="T58" fmla="*/ 0 w 69"/>
                  <a:gd name="T59" fmla="*/ 1 h 74"/>
                  <a:gd name="T60" fmla="*/ 0 w 69"/>
                  <a:gd name="T61" fmla="*/ 1 h 74"/>
                  <a:gd name="T62" fmla="*/ 0 w 69"/>
                  <a:gd name="T63" fmla="*/ 1 h 74"/>
                  <a:gd name="T64" fmla="*/ 0 w 69"/>
                  <a:gd name="T65" fmla="*/ 0 h 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74"/>
                  <a:gd name="T101" fmla="*/ 69 w 69"/>
                  <a:gd name="T102" fmla="*/ 74 h 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74">
                    <a:moveTo>
                      <a:pt x="35" y="0"/>
                    </a:moveTo>
                    <a:lnTo>
                      <a:pt x="42" y="1"/>
                    </a:lnTo>
                    <a:lnTo>
                      <a:pt x="48" y="3"/>
                    </a:lnTo>
                    <a:lnTo>
                      <a:pt x="54" y="6"/>
                    </a:lnTo>
                    <a:lnTo>
                      <a:pt x="59" y="11"/>
                    </a:lnTo>
                    <a:lnTo>
                      <a:pt x="63" y="16"/>
                    </a:lnTo>
                    <a:lnTo>
                      <a:pt x="67" y="22"/>
                    </a:lnTo>
                    <a:lnTo>
                      <a:pt x="68" y="29"/>
                    </a:lnTo>
                    <a:lnTo>
                      <a:pt x="69" y="37"/>
                    </a:lnTo>
                    <a:lnTo>
                      <a:pt x="68" y="44"/>
                    </a:lnTo>
                    <a:lnTo>
                      <a:pt x="67" y="51"/>
                    </a:lnTo>
                    <a:lnTo>
                      <a:pt x="63" y="58"/>
                    </a:lnTo>
                    <a:lnTo>
                      <a:pt x="59" y="62"/>
                    </a:lnTo>
                    <a:lnTo>
                      <a:pt x="54" y="67"/>
                    </a:lnTo>
                    <a:lnTo>
                      <a:pt x="48" y="71"/>
                    </a:lnTo>
                    <a:lnTo>
                      <a:pt x="42" y="73"/>
                    </a:lnTo>
                    <a:lnTo>
                      <a:pt x="35" y="74"/>
                    </a:lnTo>
                    <a:lnTo>
                      <a:pt x="28" y="73"/>
                    </a:lnTo>
                    <a:lnTo>
                      <a:pt x="22" y="71"/>
                    </a:lnTo>
                    <a:lnTo>
                      <a:pt x="15" y="67"/>
                    </a:lnTo>
                    <a:lnTo>
                      <a:pt x="10" y="62"/>
                    </a:lnTo>
                    <a:lnTo>
                      <a:pt x="6" y="58"/>
                    </a:lnTo>
                    <a:lnTo>
                      <a:pt x="2" y="51"/>
                    </a:lnTo>
                    <a:lnTo>
                      <a:pt x="1" y="44"/>
                    </a:lnTo>
                    <a:lnTo>
                      <a:pt x="0" y="37"/>
                    </a:lnTo>
                    <a:lnTo>
                      <a:pt x="1" y="29"/>
                    </a:lnTo>
                    <a:lnTo>
                      <a:pt x="2" y="22"/>
                    </a:lnTo>
                    <a:lnTo>
                      <a:pt x="6" y="16"/>
                    </a:lnTo>
                    <a:lnTo>
                      <a:pt x="10" y="11"/>
                    </a:lnTo>
                    <a:lnTo>
                      <a:pt x="15" y="6"/>
                    </a:lnTo>
                    <a:lnTo>
                      <a:pt x="22" y="3"/>
                    </a:lnTo>
                    <a:lnTo>
                      <a:pt x="28" y="1"/>
                    </a:lnTo>
                    <a:lnTo>
                      <a:pt x="35" y="0"/>
                    </a:lnTo>
                    <a:close/>
                  </a:path>
                </a:pathLst>
              </a:custGeom>
              <a:solidFill>
                <a:srgbClr val="0000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18499" name="Freeform 103"/>
              <p:cNvSpPr>
                <a:spLocks/>
              </p:cNvSpPr>
              <p:nvPr/>
            </p:nvSpPr>
            <p:spPr bwMode="auto">
              <a:xfrm>
                <a:off x="1061" y="1926"/>
                <a:ext cx="18" cy="19"/>
              </a:xfrm>
              <a:custGeom>
                <a:avLst/>
                <a:gdLst>
                  <a:gd name="T0" fmla="*/ 0 w 37"/>
                  <a:gd name="T1" fmla="*/ 0 h 38"/>
                  <a:gd name="T2" fmla="*/ 0 w 37"/>
                  <a:gd name="T3" fmla="*/ 1 h 38"/>
                  <a:gd name="T4" fmla="*/ 0 w 37"/>
                  <a:gd name="T5" fmla="*/ 1 h 38"/>
                  <a:gd name="T6" fmla="*/ 0 w 37"/>
                  <a:gd name="T7" fmla="*/ 1 h 38"/>
                  <a:gd name="T8" fmla="*/ 0 w 37"/>
                  <a:gd name="T9" fmla="*/ 1 h 38"/>
                  <a:gd name="T10" fmla="*/ 0 w 37"/>
                  <a:gd name="T11" fmla="*/ 1 h 38"/>
                  <a:gd name="T12" fmla="*/ 0 w 37"/>
                  <a:gd name="T13" fmla="*/ 1 h 38"/>
                  <a:gd name="T14" fmla="*/ 0 w 37"/>
                  <a:gd name="T15" fmla="*/ 1 h 38"/>
                  <a:gd name="T16" fmla="*/ 0 w 37"/>
                  <a:gd name="T17" fmla="*/ 1 h 38"/>
                  <a:gd name="T18" fmla="*/ 0 w 37"/>
                  <a:gd name="T19" fmla="*/ 1 h 38"/>
                  <a:gd name="T20" fmla="*/ 0 w 37"/>
                  <a:gd name="T21" fmla="*/ 1 h 38"/>
                  <a:gd name="T22" fmla="*/ 0 w 37"/>
                  <a:gd name="T23" fmla="*/ 1 h 38"/>
                  <a:gd name="T24" fmla="*/ 0 w 37"/>
                  <a:gd name="T25" fmla="*/ 1 h 38"/>
                  <a:gd name="T26" fmla="*/ 0 w 37"/>
                  <a:gd name="T27" fmla="*/ 1 h 38"/>
                  <a:gd name="T28" fmla="*/ 0 w 37"/>
                  <a:gd name="T29" fmla="*/ 1 h 38"/>
                  <a:gd name="T30" fmla="*/ 0 w 37"/>
                  <a:gd name="T31" fmla="*/ 1 h 38"/>
                  <a:gd name="T32" fmla="*/ 0 w 37"/>
                  <a:gd name="T33" fmla="*/ 0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38"/>
                  <a:gd name="T53" fmla="*/ 37 w 37"/>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38">
                    <a:moveTo>
                      <a:pt x="19" y="0"/>
                    </a:moveTo>
                    <a:lnTo>
                      <a:pt x="26" y="1"/>
                    </a:lnTo>
                    <a:lnTo>
                      <a:pt x="32" y="6"/>
                    </a:lnTo>
                    <a:lnTo>
                      <a:pt x="36" y="11"/>
                    </a:lnTo>
                    <a:lnTo>
                      <a:pt x="37" y="19"/>
                    </a:lnTo>
                    <a:lnTo>
                      <a:pt x="36" y="26"/>
                    </a:lnTo>
                    <a:lnTo>
                      <a:pt x="32" y="32"/>
                    </a:lnTo>
                    <a:lnTo>
                      <a:pt x="26" y="37"/>
                    </a:lnTo>
                    <a:lnTo>
                      <a:pt x="19" y="38"/>
                    </a:lnTo>
                    <a:lnTo>
                      <a:pt x="12" y="37"/>
                    </a:lnTo>
                    <a:lnTo>
                      <a:pt x="6" y="32"/>
                    </a:lnTo>
                    <a:lnTo>
                      <a:pt x="2" y="26"/>
                    </a:lnTo>
                    <a:lnTo>
                      <a:pt x="0" y="19"/>
                    </a:lnTo>
                    <a:lnTo>
                      <a:pt x="2" y="11"/>
                    </a:lnTo>
                    <a:lnTo>
                      <a:pt x="6" y="6"/>
                    </a:lnTo>
                    <a:lnTo>
                      <a:pt x="12" y="1"/>
                    </a:lnTo>
                    <a:lnTo>
                      <a:pt x="1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18500" name="Freeform 110"/>
              <p:cNvSpPr>
                <a:spLocks/>
              </p:cNvSpPr>
              <p:nvPr/>
            </p:nvSpPr>
            <p:spPr bwMode="auto">
              <a:xfrm>
                <a:off x="1125" y="1929"/>
                <a:ext cx="18" cy="19"/>
              </a:xfrm>
              <a:custGeom>
                <a:avLst/>
                <a:gdLst>
                  <a:gd name="T0" fmla="*/ 0 w 37"/>
                  <a:gd name="T1" fmla="*/ 0 h 39"/>
                  <a:gd name="T2" fmla="*/ 0 w 37"/>
                  <a:gd name="T3" fmla="*/ 0 h 39"/>
                  <a:gd name="T4" fmla="*/ 0 w 37"/>
                  <a:gd name="T5" fmla="*/ 0 h 39"/>
                  <a:gd name="T6" fmla="*/ 0 w 37"/>
                  <a:gd name="T7" fmla="*/ 0 h 39"/>
                  <a:gd name="T8" fmla="*/ 0 w 37"/>
                  <a:gd name="T9" fmla="*/ 0 h 39"/>
                  <a:gd name="T10" fmla="*/ 0 w 37"/>
                  <a:gd name="T11" fmla="*/ 0 h 39"/>
                  <a:gd name="T12" fmla="*/ 0 w 37"/>
                  <a:gd name="T13" fmla="*/ 0 h 39"/>
                  <a:gd name="T14" fmla="*/ 0 w 37"/>
                  <a:gd name="T15" fmla="*/ 0 h 39"/>
                  <a:gd name="T16" fmla="*/ 0 w 37"/>
                  <a:gd name="T17" fmla="*/ 0 h 39"/>
                  <a:gd name="T18" fmla="*/ 0 w 37"/>
                  <a:gd name="T19" fmla="*/ 0 h 39"/>
                  <a:gd name="T20" fmla="*/ 0 w 37"/>
                  <a:gd name="T21" fmla="*/ 0 h 39"/>
                  <a:gd name="T22" fmla="*/ 0 w 37"/>
                  <a:gd name="T23" fmla="*/ 0 h 39"/>
                  <a:gd name="T24" fmla="*/ 0 w 37"/>
                  <a:gd name="T25" fmla="*/ 0 h 39"/>
                  <a:gd name="T26" fmla="*/ 0 w 37"/>
                  <a:gd name="T27" fmla="*/ 0 h 39"/>
                  <a:gd name="T28" fmla="*/ 0 w 37"/>
                  <a:gd name="T29" fmla="*/ 0 h 39"/>
                  <a:gd name="T30" fmla="*/ 0 w 37"/>
                  <a:gd name="T31" fmla="*/ 0 h 39"/>
                  <a:gd name="T32" fmla="*/ 0 w 37"/>
                  <a:gd name="T33" fmla="*/ 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39"/>
                  <a:gd name="T53" fmla="*/ 37 w 37"/>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39">
                    <a:moveTo>
                      <a:pt x="19" y="0"/>
                    </a:moveTo>
                    <a:lnTo>
                      <a:pt x="26" y="1"/>
                    </a:lnTo>
                    <a:lnTo>
                      <a:pt x="31" y="5"/>
                    </a:lnTo>
                    <a:lnTo>
                      <a:pt x="36" y="12"/>
                    </a:lnTo>
                    <a:lnTo>
                      <a:pt x="37" y="19"/>
                    </a:lnTo>
                    <a:lnTo>
                      <a:pt x="36" y="26"/>
                    </a:lnTo>
                    <a:lnTo>
                      <a:pt x="31" y="33"/>
                    </a:lnTo>
                    <a:lnTo>
                      <a:pt x="26" y="38"/>
                    </a:lnTo>
                    <a:lnTo>
                      <a:pt x="19" y="39"/>
                    </a:lnTo>
                    <a:lnTo>
                      <a:pt x="12" y="38"/>
                    </a:lnTo>
                    <a:lnTo>
                      <a:pt x="6" y="33"/>
                    </a:lnTo>
                    <a:lnTo>
                      <a:pt x="1" y="26"/>
                    </a:lnTo>
                    <a:lnTo>
                      <a:pt x="0" y="19"/>
                    </a:lnTo>
                    <a:lnTo>
                      <a:pt x="1" y="12"/>
                    </a:lnTo>
                    <a:lnTo>
                      <a:pt x="6" y="5"/>
                    </a:lnTo>
                    <a:lnTo>
                      <a:pt x="12" y="1"/>
                    </a:lnTo>
                    <a:lnTo>
                      <a:pt x="1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18501" name="Freeform 115"/>
              <p:cNvSpPr>
                <a:spLocks/>
              </p:cNvSpPr>
              <p:nvPr/>
            </p:nvSpPr>
            <p:spPr bwMode="auto">
              <a:xfrm>
                <a:off x="1220" y="1927"/>
                <a:ext cx="27" cy="28"/>
              </a:xfrm>
              <a:custGeom>
                <a:avLst/>
                <a:gdLst>
                  <a:gd name="T0" fmla="*/ 0 w 55"/>
                  <a:gd name="T1" fmla="*/ 0 h 57"/>
                  <a:gd name="T2" fmla="*/ 0 w 55"/>
                  <a:gd name="T3" fmla="*/ 0 h 57"/>
                  <a:gd name="T4" fmla="*/ 0 w 55"/>
                  <a:gd name="T5" fmla="*/ 0 h 57"/>
                  <a:gd name="T6" fmla="*/ 0 w 55"/>
                  <a:gd name="T7" fmla="*/ 0 h 57"/>
                  <a:gd name="T8" fmla="*/ 0 w 55"/>
                  <a:gd name="T9" fmla="*/ 0 h 57"/>
                  <a:gd name="T10" fmla="*/ 0 w 55"/>
                  <a:gd name="T11" fmla="*/ 0 h 57"/>
                  <a:gd name="T12" fmla="*/ 0 w 55"/>
                  <a:gd name="T13" fmla="*/ 0 h 57"/>
                  <a:gd name="T14" fmla="*/ 0 w 55"/>
                  <a:gd name="T15" fmla="*/ 0 h 57"/>
                  <a:gd name="T16" fmla="*/ 0 w 55"/>
                  <a:gd name="T17" fmla="*/ 0 h 57"/>
                  <a:gd name="T18" fmla="*/ 0 w 55"/>
                  <a:gd name="T19" fmla="*/ 0 h 57"/>
                  <a:gd name="T20" fmla="*/ 0 w 55"/>
                  <a:gd name="T21" fmla="*/ 0 h 57"/>
                  <a:gd name="T22" fmla="*/ 0 w 55"/>
                  <a:gd name="T23" fmla="*/ 0 h 57"/>
                  <a:gd name="T24" fmla="*/ 0 w 55"/>
                  <a:gd name="T25" fmla="*/ 0 h 57"/>
                  <a:gd name="T26" fmla="*/ 0 w 55"/>
                  <a:gd name="T27" fmla="*/ 0 h 57"/>
                  <a:gd name="T28" fmla="*/ 0 w 55"/>
                  <a:gd name="T29" fmla="*/ 0 h 57"/>
                  <a:gd name="T30" fmla="*/ 0 w 55"/>
                  <a:gd name="T31" fmla="*/ 0 h 57"/>
                  <a:gd name="T32" fmla="*/ 0 w 55"/>
                  <a:gd name="T33" fmla="*/ 0 h 5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7"/>
                  <a:gd name="T53" fmla="*/ 55 w 55"/>
                  <a:gd name="T54" fmla="*/ 57 h 5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7">
                    <a:moveTo>
                      <a:pt x="28" y="0"/>
                    </a:moveTo>
                    <a:lnTo>
                      <a:pt x="38" y="2"/>
                    </a:lnTo>
                    <a:lnTo>
                      <a:pt x="46" y="8"/>
                    </a:lnTo>
                    <a:lnTo>
                      <a:pt x="52" y="17"/>
                    </a:lnTo>
                    <a:lnTo>
                      <a:pt x="55" y="28"/>
                    </a:lnTo>
                    <a:lnTo>
                      <a:pt x="52" y="39"/>
                    </a:lnTo>
                    <a:lnTo>
                      <a:pt x="46" y="49"/>
                    </a:lnTo>
                    <a:lnTo>
                      <a:pt x="38" y="54"/>
                    </a:lnTo>
                    <a:lnTo>
                      <a:pt x="28" y="57"/>
                    </a:lnTo>
                    <a:lnTo>
                      <a:pt x="17" y="54"/>
                    </a:lnTo>
                    <a:lnTo>
                      <a:pt x="8" y="49"/>
                    </a:lnTo>
                    <a:lnTo>
                      <a:pt x="3" y="39"/>
                    </a:lnTo>
                    <a:lnTo>
                      <a:pt x="0" y="28"/>
                    </a:lnTo>
                    <a:lnTo>
                      <a:pt x="3" y="17"/>
                    </a:lnTo>
                    <a:lnTo>
                      <a:pt x="8" y="8"/>
                    </a:lnTo>
                    <a:lnTo>
                      <a:pt x="17" y="2"/>
                    </a:lnTo>
                    <a:lnTo>
                      <a:pt x="2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18502" name="Freeform 116"/>
              <p:cNvSpPr>
                <a:spLocks/>
              </p:cNvSpPr>
              <p:nvPr/>
            </p:nvSpPr>
            <p:spPr bwMode="auto">
              <a:xfrm>
                <a:off x="1295" y="1928"/>
                <a:ext cx="27" cy="28"/>
              </a:xfrm>
              <a:custGeom>
                <a:avLst/>
                <a:gdLst>
                  <a:gd name="T0" fmla="*/ 1 w 54"/>
                  <a:gd name="T1" fmla="*/ 0 h 57"/>
                  <a:gd name="T2" fmla="*/ 1 w 54"/>
                  <a:gd name="T3" fmla="*/ 0 h 57"/>
                  <a:gd name="T4" fmla="*/ 1 w 54"/>
                  <a:gd name="T5" fmla="*/ 0 h 57"/>
                  <a:gd name="T6" fmla="*/ 1 w 54"/>
                  <a:gd name="T7" fmla="*/ 0 h 57"/>
                  <a:gd name="T8" fmla="*/ 1 w 54"/>
                  <a:gd name="T9" fmla="*/ 0 h 57"/>
                  <a:gd name="T10" fmla="*/ 1 w 54"/>
                  <a:gd name="T11" fmla="*/ 0 h 57"/>
                  <a:gd name="T12" fmla="*/ 1 w 54"/>
                  <a:gd name="T13" fmla="*/ 0 h 57"/>
                  <a:gd name="T14" fmla="*/ 1 w 54"/>
                  <a:gd name="T15" fmla="*/ 0 h 57"/>
                  <a:gd name="T16" fmla="*/ 1 w 54"/>
                  <a:gd name="T17" fmla="*/ 0 h 57"/>
                  <a:gd name="T18" fmla="*/ 1 w 54"/>
                  <a:gd name="T19" fmla="*/ 0 h 57"/>
                  <a:gd name="T20" fmla="*/ 1 w 54"/>
                  <a:gd name="T21" fmla="*/ 0 h 57"/>
                  <a:gd name="T22" fmla="*/ 1 w 54"/>
                  <a:gd name="T23" fmla="*/ 0 h 57"/>
                  <a:gd name="T24" fmla="*/ 0 w 54"/>
                  <a:gd name="T25" fmla="*/ 0 h 57"/>
                  <a:gd name="T26" fmla="*/ 1 w 54"/>
                  <a:gd name="T27" fmla="*/ 0 h 57"/>
                  <a:gd name="T28" fmla="*/ 1 w 54"/>
                  <a:gd name="T29" fmla="*/ 0 h 57"/>
                  <a:gd name="T30" fmla="*/ 1 w 54"/>
                  <a:gd name="T31" fmla="*/ 0 h 57"/>
                  <a:gd name="T32" fmla="*/ 1 w 54"/>
                  <a:gd name="T33" fmla="*/ 0 h 5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4"/>
                  <a:gd name="T52" fmla="*/ 0 h 57"/>
                  <a:gd name="T53" fmla="*/ 54 w 54"/>
                  <a:gd name="T54" fmla="*/ 57 h 5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4" h="57">
                    <a:moveTo>
                      <a:pt x="28" y="0"/>
                    </a:moveTo>
                    <a:lnTo>
                      <a:pt x="38" y="3"/>
                    </a:lnTo>
                    <a:lnTo>
                      <a:pt x="46" y="8"/>
                    </a:lnTo>
                    <a:lnTo>
                      <a:pt x="52" y="18"/>
                    </a:lnTo>
                    <a:lnTo>
                      <a:pt x="54" y="29"/>
                    </a:lnTo>
                    <a:lnTo>
                      <a:pt x="52" y="40"/>
                    </a:lnTo>
                    <a:lnTo>
                      <a:pt x="46" y="49"/>
                    </a:lnTo>
                    <a:lnTo>
                      <a:pt x="38" y="54"/>
                    </a:lnTo>
                    <a:lnTo>
                      <a:pt x="28" y="57"/>
                    </a:lnTo>
                    <a:lnTo>
                      <a:pt x="17" y="54"/>
                    </a:lnTo>
                    <a:lnTo>
                      <a:pt x="8" y="49"/>
                    </a:lnTo>
                    <a:lnTo>
                      <a:pt x="2" y="40"/>
                    </a:lnTo>
                    <a:lnTo>
                      <a:pt x="0" y="29"/>
                    </a:lnTo>
                    <a:lnTo>
                      <a:pt x="2" y="18"/>
                    </a:lnTo>
                    <a:lnTo>
                      <a:pt x="8" y="8"/>
                    </a:lnTo>
                    <a:lnTo>
                      <a:pt x="17" y="3"/>
                    </a:lnTo>
                    <a:lnTo>
                      <a:pt x="2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18503" name="Freeform 121"/>
              <p:cNvSpPr>
                <a:spLocks/>
              </p:cNvSpPr>
              <p:nvPr/>
            </p:nvSpPr>
            <p:spPr bwMode="auto">
              <a:xfrm>
                <a:off x="1066" y="1932"/>
                <a:ext cx="7" cy="7"/>
              </a:xfrm>
              <a:custGeom>
                <a:avLst/>
                <a:gdLst>
                  <a:gd name="T0" fmla="*/ 1 w 14"/>
                  <a:gd name="T1" fmla="*/ 0 h 14"/>
                  <a:gd name="T2" fmla="*/ 1 w 14"/>
                  <a:gd name="T3" fmla="*/ 1 h 14"/>
                  <a:gd name="T4" fmla="*/ 1 w 14"/>
                  <a:gd name="T5" fmla="*/ 1 h 14"/>
                  <a:gd name="T6" fmla="*/ 1 w 14"/>
                  <a:gd name="T7" fmla="*/ 1 h 14"/>
                  <a:gd name="T8" fmla="*/ 1 w 14"/>
                  <a:gd name="T9" fmla="*/ 1 h 14"/>
                  <a:gd name="T10" fmla="*/ 1 w 14"/>
                  <a:gd name="T11" fmla="*/ 1 h 14"/>
                  <a:gd name="T12" fmla="*/ 1 w 14"/>
                  <a:gd name="T13" fmla="*/ 1 h 14"/>
                  <a:gd name="T14" fmla="*/ 1 w 14"/>
                  <a:gd name="T15" fmla="*/ 1 h 14"/>
                  <a:gd name="T16" fmla="*/ 1 w 14"/>
                  <a:gd name="T17" fmla="*/ 1 h 14"/>
                  <a:gd name="T18" fmla="*/ 1 w 14"/>
                  <a:gd name="T19" fmla="*/ 1 h 14"/>
                  <a:gd name="T20" fmla="*/ 1 w 14"/>
                  <a:gd name="T21" fmla="*/ 1 h 14"/>
                  <a:gd name="T22" fmla="*/ 1 w 14"/>
                  <a:gd name="T23" fmla="*/ 1 h 14"/>
                  <a:gd name="T24" fmla="*/ 0 w 14"/>
                  <a:gd name="T25" fmla="*/ 1 h 14"/>
                  <a:gd name="T26" fmla="*/ 1 w 14"/>
                  <a:gd name="T27" fmla="*/ 1 h 14"/>
                  <a:gd name="T28" fmla="*/ 1 w 14"/>
                  <a:gd name="T29" fmla="*/ 1 h 14"/>
                  <a:gd name="T30" fmla="*/ 1 w 14"/>
                  <a:gd name="T31" fmla="*/ 1 h 14"/>
                  <a:gd name="T32" fmla="*/ 1 w 14"/>
                  <a:gd name="T33" fmla="*/ 0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
                  <a:gd name="T52" fmla="*/ 0 h 14"/>
                  <a:gd name="T53" fmla="*/ 14 w 14"/>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 h="14">
                    <a:moveTo>
                      <a:pt x="7" y="0"/>
                    </a:moveTo>
                    <a:lnTo>
                      <a:pt x="10" y="2"/>
                    </a:lnTo>
                    <a:lnTo>
                      <a:pt x="13" y="3"/>
                    </a:lnTo>
                    <a:lnTo>
                      <a:pt x="14" y="5"/>
                    </a:lnTo>
                    <a:lnTo>
                      <a:pt x="14" y="7"/>
                    </a:lnTo>
                    <a:lnTo>
                      <a:pt x="14" y="11"/>
                    </a:lnTo>
                    <a:lnTo>
                      <a:pt x="13" y="12"/>
                    </a:lnTo>
                    <a:lnTo>
                      <a:pt x="10" y="14"/>
                    </a:lnTo>
                    <a:lnTo>
                      <a:pt x="7" y="14"/>
                    </a:lnTo>
                    <a:lnTo>
                      <a:pt x="5" y="14"/>
                    </a:lnTo>
                    <a:lnTo>
                      <a:pt x="2" y="12"/>
                    </a:lnTo>
                    <a:lnTo>
                      <a:pt x="1" y="11"/>
                    </a:lnTo>
                    <a:lnTo>
                      <a:pt x="0" y="7"/>
                    </a:lnTo>
                    <a:lnTo>
                      <a:pt x="1" y="5"/>
                    </a:lnTo>
                    <a:lnTo>
                      <a:pt x="2" y="3"/>
                    </a:lnTo>
                    <a:lnTo>
                      <a:pt x="5" y="2"/>
                    </a:lnTo>
                    <a:lnTo>
                      <a:pt x="7" y="0"/>
                    </a:lnTo>
                    <a:close/>
                  </a:path>
                </a:pathLst>
              </a:custGeom>
              <a:solidFill>
                <a:srgbClr val="566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18504" name="Freeform 128"/>
              <p:cNvSpPr>
                <a:spLocks/>
              </p:cNvSpPr>
              <p:nvPr/>
            </p:nvSpPr>
            <p:spPr bwMode="auto">
              <a:xfrm>
                <a:off x="1130" y="1935"/>
                <a:ext cx="7" cy="7"/>
              </a:xfrm>
              <a:custGeom>
                <a:avLst/>
                <a:gdLst>
                  <a:gd name="T0" fmla="*/ 1 w 14"/>
                  <a:gd name="T1" fmla="*/ 0 h 15"/>
                  <a:gd name="T2" fmla="*/ 1 w 14"/>
                  <a:gd name="T3" fmla="*/ 0 h 15"/>
                  <a:gd name="T4" fmla="*/ 1 w 14"/>
                  <a:gd name="T5" fmla="*/ 0 h 15"/>
                  <a:gd name="T6" fmla="*/ 1 w 14"/>
                  <a:gd name="T7" fmla="*/ 0 h 15"/>
                  <a:gd name="T8" fmla="*/ 1 w 14"/>
                  <a:gd name="T9" fmla="*/ 0 h 15"/>
                  <a:gd name="T10" fmla="*/ 1 w 14"/>
                  <a:gd name="T11" fmla="*/ 0 h 15"/>
                  <a:gd name="T12" fmla="*/ 1 w 14"/>
                  <a:gd name="T13" fmla="*/ 0 h 15"/>
                  <a:gd name="T14" fmla="*/ 1 w 14"/>
                  <a:gd name="T15" fmla="*/ 0 h 15"/>
                  <a:gd name="T16" fmla="*/ 1 w 14"/>
                  <a:gd name="T17" fmla="*/ 0 h 15"/>
                  <a:gd name="T18" fmla="*/ 1 w 14"/>
                  <a:gd name="T19" fmla="*/ 0 h 15"/>
                  <a:gd name="T20" fmla="*/ 1 w 14"/>
                  <a:gd name="T21" fmla="*/ 0 h 15"/>
                  <a:gd name="T22" fmla="*/ 1 w 14"/>
                  <a:gd name="T23" fmla="*/ 0 h 15"/>
                  <a:gd name="T24" fmla="*/ 0 w 14"/>
                  <a:gd name="T25" fmla="*/ 0 h 15"/>
                  <a:gd name="T26" fmla="*/ 1 w 14"/>
                  <a:gd name="T27" fmla="*/ 0 h 15"/>
                  <a:gd name="T28" fmla="*/ 1 w 14"/>
                  <a:gd name="T29" fmla="*/ 0 h 15"/>
                  <a:gd name="T30" fmla="*/ 1 w 14"/>
                  <a:gd name="T31" fmla="*/ 0 h 15"/>
                  <a:gd name="T32" fmla="*/ 1 w 14"/>
                  <a:gd name="T33" fmla="*/ 0 h 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
                  <a:gd name="T52" fmla="*/ 0 h 15"/>
                  <a:gd name="T53" fmla="*/ 14 w 14"/>
                  <a:gd name="T54" fmla="*/ 15 h 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 h="15">
                    <a:moveTo>
                      <a:pt x="7" y="0"/>
                    </a:moveTo>
                    <a:lnTo>
                      <a:pt x="10" y="1"/>
                    </a:lnTo>
                    <a:lnTo>
                      <a:pt x="13" y="2"/>
                    </a:lnTo>
                    <a:lnTo>
                      <a:pt x="14" y="5"/>
                    </a:lnTo>
                    <a:lnTo>
                      <a:pt x="14" y="7"/>
                    </a:lnTo>
                    <a:lnTo>
                      <a:pt x="14" y="11"/>
                    </a:lnTo>
                    <a:lnTo>
                      <a:pt x="13" y="13"/>
                    </a:lnTo>
                    <a:lnTo>
                      <a:pt x="10" y="14"/>
                    </a:lnTo>
                    <a:lnTo>
                      <a:pt x="7" y="15"/>
                    </a:lnTo>
                    <a:lnTo>
                      <a:pt x="4" y="14"/>
                    </a:lnTo>
                    <a:lnTo>
                      <a:pt x="2" y="13"/>
                    </a:lnTo>
                    <a:lnTo>
                      <a:pt x="1" y="11"/>
                    </a:lnTo>
                    <a:lnTo>
                      <a:pt x="0" y="7"/>
                    </a:lnTo>
                    <a:lnTo>
                      <a:pt x="1" y="5"/>
                    </a:lnTo>
                    <a:lnTo>
                      <a:pt x="2" y="2"/>
                    </a:lnTo>
                    <a:lnTo>
                      <a:pt x="4" y="1"/>
                    </a:lnTo>
                    <a:lnTo>
                      <a:pt x="7" y="0"/>
                    </a:lnTo>
                    <a:close/>
                  </a:path>
                </a:pathLst>
              </a:custGeom>
              <a:solidFill>
                <a:srgbClr val="566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18505" name="Freeform 133"/>
              <p:cNvSpPr>
                <a:spLocks/>
              </p:cNvSpPr>
              <p:nvPr/>
            </p:nvSpPr>
            <p:spPr bwMode="auto">
              <a:xfrm>
                <a:off x="1228" y="1935"/>
                <a:ext cx="11" cy="11"/>
              </a:xfrm>
              <a:custGeom>
                <a:avLst/>
                <a:gdLst>
                  <a:gd name="T0" fmla="*/ 1 w 20"/>
                  <a:gd name="T1" fmla="*/ 0 h 22"/>
                  <a:gd name="T2" fmla="*/ 1 w 20"/>
                  <a:gd name="T3" fmla="*/ 1 h 22"/>
                  <a:gd name="T4" fmla="*/ 1 w 20"/>
                  <a:gd name="T5" fmla="*/ 1 h 22"/>
                  <a:gd name="T6" fmla="*/ 1 w 20"/>
                  <a:gd name="T7" fmla="*/ 1 h 22"/>
                  <a:gd name="T8" fmla="*/ 1 w 20"/>
                  <a:gd name="T9" fmla="*/ 1 h 22"/>
                  <a:gd name="T10" fmla="*/ 1 w 20"/>
                  <a:gd name="T11" fmla="*/ 1 h 22"/>
                  <a:gd name="T12" fmla="*/ 1 w 20"/>
                  <a:gd name="T13" fmla="*/ 1 h 22"/>
                  <a:gd name="T14" fmla="*/ 1 w 20"/>
                  <a:gd name="T15" fmla="*/ 1 h 22"/>
                  <a:gd name="T16" fmla="*/ 1 w 20"/>
                  <a:gd name="T17" fmla="*/ 1 h 22"/>
                  <a:gd name="T18" fmla="*/ 1 w 20"/>
                  <a:gd name="T19" fmla="*/ 1 h 22"/>
                  <a:gd name="T20" fmla="*/ 1 w 20"/>
                  <a:gd name="T21" fmla="*/ 1 h 22"/>
                  <a:gd name="T22" fmla="*/ 1 w 20"/>
                  <a:gd name="T23" fmla="*/ 1 h 22"/>
                  <a:gd name="T24" fmla="*/ 0 w 20"/>
                  <a:gd name="T25" fmla="*/ 1 h 22"/>
                  <a:gd name="T26" fmla="*/ 1 w 20"/>
                  <a:gd name="T27" fmla="*/ 1 h 22"/>
                  <a:gd name="T28" fmla="*/ 1 w 20"/>
                  <a:gd name="T29" fmla="*/ 1 h 22"/>
                  <a:gd name="T30" fmla="*/ 1 w 20"/>
                  <a:gd name="T31" fmla="*/ 1 h 22"/>
                  <a:gd name="T32" fmla="*/ 1 w 20"/>
                  <a:gd name="T33" fmla="*/ 0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
                  <a:gd name="T52" fmla="*/ 0 h 22"/>
                  <a:gd name="T53" fmla="*/ 20 w 20"/>
                  <a:gd name="T54" fmla="*/ 22 h 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 h="22">
                    <a:moveTo>
                      <a:pt x="10" y="0"/>
                    </a:moveTo>
                    <a:lnTo>
                      <a:pt x="15" y="1"/>
                    </a:lnTo>
                    <a:lnTo>
                      <a:pt x="17" y="4"/>
                    </a:lnTo>
                    <a:lnTo>
                      <a:pt x="19" y="7"/>
                    </a:lnTo>
                    <a:lnTo>
                      <a:pt x="20" y="12"/>
                    </a:lnTo>
                    <a:lnTo>
                      <a:pt x="19" y="16"/>
                    </a:lnTo>
                    <a:lnTo>
                      <a:pt x="17" y="19"/>
                    </a:lnTo>
                    <a:lnTo>
                      <a:pt x="15" y="21"/>
                    </a:lnTo>
                    <a:lnTo>
                      <a:pt x="10" y="22"/>
                    </a:lnTo>
                    <a:lnTo>
                      <a:pt x="5" y="21"/>
                    </a:lnTo>
                    <a:lnTo>
                      <a:pt x="3" y="19"/>
                    </a:lnTo>
                    <a:lnTo>
                      <a:pt x="1" y="16"/>
                    </a:lnTo>
                    <a:lnTo>
                      <a:pt x="0" y="12"/>
                    </a:lnTo>
                    <a:lnTo>
                      <a:pt x="1" y="7"/>
                    </a:lnTo>
                    <a:lnTo>
                      <a:pt x="3" y="4"/>
                    </a:lnTo>
                    <a:lnTo>
                      <a:pt x="5" y="1"/>
                    </a:lnTo>
                    <a:lnTo>
                      <a:pt x="10" y="0"/>
                    </a:lnTo>
                    <a:close/>
                  </a:path>
                </a:pathLst>
              </a:custGeom>
              <a:solidFill>
                <a:srgbClr val="566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18506" name="Freeform 134"/>
              <p:cNvSpPr>
                <a:spLocks/>
              </p:cNvSpPr>
              <p:nvPr/>
            </p:nvSpPr>
            <p:spPr bwMode="auto">
              <a:xfrm>
                <a:off x="1303" y="1936"/>
                <a:ext cx="11" cy="11"/>
              </a:xfrm>
              <a:custGeom>
                <a:avLst/>
                <a:gdLst>
                  <a:gd name="T0" fmla="*/ 1 w 21"/>
                  <a:gd name="T1" fmla="*/ 0 h 22"/>
                  <a:gd name="T2" fmla="*/ 1 w 21"/>
                  <a:gd name="T3" fmla="*/ 1 h 22"/>
                  <a:gd name="T4" fmla="*/ 1 w 21"/>
                  <a:gd name="T5" fmla="*/ 1 h 22"/>
                  <a:gd name="T6" fmla="*/ 1 w 21"/>
                  <a:gd name="T7" fmla="*/ 1 h 22"/>
                  <a:gd name="T8" fmla="*/ 1 w 21"/>
                  <a:gd name="T9" fmla="*/ 1 h 22"/>
                  <a:gd name="T10" fmla="*/ 1 w 21"/>
                  <a:gd name="T11" fmla="*/ 1 h 22"/>
                  <a:gd name="T12" fmla="*/ 1 w 21"/>
                  <a:gd name="T13" fmla="*/ 1 h 22"/>
                  <a:gd name="T14" fmla="*/ 1 w 21"/>
                  <a:gd name="T15" fmla="*/ 1 h 22"/>
                  <a:gd name="T16" fmla="*/ 1 w 21"/>
                  <a:gd name="T17" fmla="*/ 1 h 22"/>
                  <a:gd name="T18" fmla="*/ 1 w 21"/>
                  <a:gd name="T19" fmla="*/ 1 h 22"/>
                  <a:gd name="T20" fmla="*/ 1 w 21"/>
                  <a:gd name="T21" fmla="*/ 1 h 22"/>
                  <a:gd name="T22" fmla="*/ 1 w 21"/>
                  <a:gd name="T23" fmla="*/ 1 h 22"/>
                  <a:gd name="T24" fmla="*/ 0 w 21"/>
                  <a:gd name="T25" fmla="*/ 1 h 22"/>
                  <a:gd name="T26" fmla="*/ 1 w 21"/>
                  <a:gd name="T27" fmla="*/ 1 h 22"/>
                  <a:gd name="T28" fmla="*/ 1 w 21"/>
                  <a:gd name="T29" fmla="*/ 1 h 22"/>
                  <a:gd name="T30" fmla="*/ 1 w 21"/>
                  <a:gd name="T31" fmla="*/ 1 h 22"/>
                  <a:gd name="T32" fmla="*/ 1 w 21"/>
                  <a:gd name="T33" fmla="*/ 0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22"/>
                  <a:gd name="T53" fmla="*/ 21 w 21"/>
                  <a:gd name="T54" fmla="*/ 22 h 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22">
                    <a:moveTo>
                      <a:pt x="11" y="0"/>
                    </a:moveTo>
                    <a:lnTo>
                      <a:pt x="15" y="2"/>
                    </a:lnTo>
                    <a:lnTo>
                      <a:pt x="18" y="4"/>
                    </a:lnTo>
                    <a:lnTo>
                      <a:pt x="20" y="7"/>
                    </a:lnTo>
                    <a:lnTo>
                      <a:pt x="21" y="12"/>
                    </a:lnTo>
                    <a:lnTo>
                      <a:pt x="20" y="17"/>
                    </a:lnTo>
                    <a:lnTo>
                      <a:pt x="18" y="19"/>
                    </a:lnTo>
                    <a:lnTo>
                      <a:pt x="15" y="21"/>
                    </a:lnTo>
                    <a:lnTo>
                      <a:pt x="11" y="22"/>
                    </a:lnTo>
                    <a:lnTo>
                      <a:pt x="6" y="21"/>
                    </a:lnTo>
                    <a:lnTo>
                      <a:pt x="4" y="19"/>
                    </a:lnTo>
                    <a:lnTo>
                      <a:pt x="2" y="17"/>
                    </a:lnTo>
                    <a:lnTo>
                      <a:pt x="0" y="12"/>
                    </a:lnTo>
                    <a:lnTo>
                      <a:pt x="2" y="7"/>
                    </a:lnTo>
                    <a:lnTo>
                      <a:pt x="4" y="4"/>
                    </a:lnTo>
                    <a:lnTo>
                      <a:pt x="6" y="2"/>
                    </a:lnTo>
                    <a:lnTo>
                      <a:pt x="11" y="0"/>
                    </a:lnTo>
                    <a:close/>
                  </a:path>
                </a:pathLst>
              </a:custGeom>
              <a:solidFill>
                <a:srgbClr val="566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18507" name="Rectangle 148"/>
              <p:cNvSpPr>
                <a:spLocks noChangeArrowheads="1"/>
              </p:cNvSpPr>
              <p:nvPr/>
            </p:nvSpPr>
            <p:spPr bwMode="auto">
              <a:xfrm>
                <a:off x="417" y="1912"/>
                <a:ext cx="242" cy="15"/>
              </a:xfrm>
              <a:prstGeom prst="rect">
                <a:avLst/>
              </a:prstGeom>
              <a:solidFill>
                <a:srgbClr val="2B26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l-PL"/>
              </a:p>
            </p:txBody>
          </p:sp>
          <p:sp>
            <p:nvSpPr>
              <p:cNvPr id="18508" name="Rectangle 149"/>
              <p:cNvSpPr>
                <a:spLocks noChangeArrowheads="1"/>
              </p:cNvSpPr>
              <p:nvPr/>
            </p:nvSpPr>
            <p:spPr bwMode="auto">
              <a:xfrm>
                <a:off x="723" y="1936"/>
                <a:ext cx="280" cy="35"/>
              </a:xfrm>
              <a:prstGeom prst="rect">
                <a:avLst/>
              </a:prstGeom>
              <a:solidFill>
                <a:srgbClr val="14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l-PL"/>
              </a:p>
            </p:txBody>
          </p:sp>
          <p:sp>
            <p:nvSpPr>
              <p:cNvPr id="18509" name="Rectangle 150"/>
              <p:cNvSpPr>
                <a:spLocks noChangeArrowheads="1"/>
              </p:cNvSpPr>
              <p:nvPr/>
            </p:nvSpPr>
            <p:spPr bwMode="auto">
              <a:xfrm>
                <a:off x="737" y="1941"/>
                <a:ext cx="9" cy="15"/>
              </a:xfrm>
              <a:prstGeom prst="rect">
                <a:avLst/>
              </a:prstGeom>
              <a:solidFill>
                <a:srgbClr val="5189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l-PL"/>
              </a:p>
            </p:txBody>
          </p:sp>
          <p:sp>
            <p:nvSpPr>
              <p:cNvPr id="18510" name="Rectangle 151"/>
              <p:cNvSpPr>
                <a:spLocks noChangeArrowheads="1"/>
              </p:cNvSpPr>
              <p:nvPr/>
            </p:nvSpPr>
            <p:spPr bwMode="auto">
              <a:xfrm>
                <a:off x="757" y="1941"/>
                <a:ext cx="8" cy="15"/>
              </a:xfrm>
              <a:prstGeom prst="rect">
                <a:avLst/>
              </a:prstGeom>
              <a:solidFill>
                <a:srgbClr val="5189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l-PL"/>
              </a:p>
            </p:txBody>
          </p:sp>
          <p:sp>
            <p:nvSpPr>
              <p:cNvPr id="18511" name="Rectangle 152"/>
              <p:cNvSpPr>
                <a:spLocks noChangeArrowheads="1"/>
              </p:cNvSpPr>
              <p:nvPr/>
            </p:nvSpPr>
            <p:spPr bwMode="auto">
              <a:xfrm>
                <a:off x="784" y="1941"/>
                <a:ext cx="9" cy="15"/>
              </a:xfrm>
              <a:prstGeom prst="rect">
                <a:avLst/>
              </a:prstGeom>
              <a:solidFill>
                <a:srgbClr val="5189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l-PL"/>
              </a:p>
            </p:txBody>
          </p:sp>
          <p:sp>
            <p:nvSpPr>
              <p:cNvPr id="18512" name="Rectangle 153"/>
              <p:cNvSpPr>
                <a:spLocks noChangeArrowheads="1"/>
              </p:cNvSpPr>
              <p:nvPr/>
            </p:nvSpPr>
            <p:spPr bwMode="auto">
              <a:xfrm>
                <a:off x="874" y="1945"/>
                <a:ext cx="8" cy="15"/>
              </a:xfrm>
              <a:prstGeom prst="rect">
                <a:avLst/>
              </a:prstGeom>
              <a:solidFill>
                <a:srgbClr val="5189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l-PL"/>
              </a:p>
            </p:txBody>
          </p:sp>
        </p:grpSp>
        <p:sp>
          <p:nvSpPr>
            <p:cNvPr id="18485" name="TextBox 327"/>
            <p:cNvSpPr txBox="1">
              <a:spLocks noChangeArrowheads="1"/>
            </p:cNvSpPr>
            <p:nvPr/>
          </p:nvSpPr>
          <p:spPr bwMode="auto">
            <a:xfrm>
              <a:off x="143918" y="5405735"/>
              <a:ext cx="990872" cy="30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400"/>
                <a:t>Digital</a:t>
              </a:r>
            </a:p>
            <a:p>
              <a:pPr algn="ctr" eaLnBrk="1" hangingPunct="1"/>
              <a:r>
                <a:rPr lang="en-US" sz="1600" b="1"/>
                <a:t>Cable TV</a:t>
              </a:r>
            </a:p>
          </p:txBody>
        </p:sp>
      </p:grpSp>
      <p:grpSp>
        <p:nvGrpSpPr>
          <p:cNvPr id="18440" name="Group 366"/>
          <p:cNvGrpSpPr>
            <a:grpSpLocks/>
          </p:cNvGrpSpPr>
          <p:nvPr/>
        </p:nvGrpSpPr>
        <p:grpSpPr bwMode="auto">
          <a:xfrm>
            <a:off x="6424518" y="2652715"/>
            <a:ext cx="2284600" cy="1944207"/>
            <a:chOff x="6190904" y="2971800"/>
            <a:chExt cx="1666790" cy="1629568"/>
          </a:xfrm>
        </p:grpSpPr>
        <p:pic>
          <p:nvPicPr>
            <p:cNvPr id="18482" name="Picture 1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2299" y="2971800"/>
              <a:ext cx="1524000" cy="1524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83" name="TextBox 332"/>
            <p:cNvSpPr txBox="1">
              <a:spLocks noChangeArrowheads="1"/>
            </p:cNvSpPr>
            <p:nvPr/>
          </p:nvSpPr>
          <p:spPr bwMode="auto">
            <a:xfrm>
              <a:off x="6190904" y="4343400"/>
              <a:ext cx="1666790" cy="25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400" b="1"/>
                <a:t>Surround Sound System</a:t>
              </a:r>
            </a:p>
          </p:txBody>
        </p:sp>
      </p:grpSp>
      <p:cxnSp>
        <p:nvCxnSpPr>
          <p:cNvPr id="335" name="Straight Connector 334"/>
          <p:cNvCxnSpPr/>
          <p:nvPr/>
        </p:nvCxnSpPr>
        <p:spPr>
          <a:xfrm flipH="1">
            <a:off x="5227638" y="3884613"/>
            <a:ext cx="366712" cy="3175"/>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p:nvCxnSpPr>
        <p:spPr>
          <a:xfrm rot="16200000">
            <a:off x="4909344" y="4541044"/>
            <a:ext cx="365125"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p:nvCxnSpPr>
        <p:spPr>
          <a:xfrm rot="16200000">
            <a:off x="4722813" y="4586288"/>
            <a:ext cx="274637"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sp>
        <p:nvSpPr>
          <p:cNvPr id="339" name="Flowchart: Manual Operation 338"/>
          <p:cNvSpPr/>
          <p:nvPr/>
        </p:nvSpPr>
        <p:spPr>
          <a:xfrm rot="16200000">
            <a:off x="4275138" y="3619500"/>
            <a:ext cx="1371600" cy="533400"/>
          </a:xfrm>
          <a:prstGeom prst="flowChartManualOperation">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0000FF"/>
                </a:solidFill>
              </a:rPr>
              <a:t>MUX</a:t>
            </a:r>
          </a:p>
        </p:txBody>
      </p:sp>
      <p:grpSp>
        <p:nvGrpSpPr>
          <p:cNvPr id="18445" name="Group 346"/>
          <p:cNvGrpSpPr>
            <a:grpSpLocks/>
          </p:cNvGrpSpPr>
          <p:nvPr/>
        </p:nvGrpSpPr>
        <p:grpSpPr bwMode="auto">
          <a:xfrm>
            <a:off x="4313238" y="3308350"/>
            <a:ext cx="381000" cy="1031875"/>
            <a:chOff x="4115090" y="2806760"/>
            <a:chExt cx="380710" cy="1031051"/>
          </a:xfrm>
        </p:grpSpPr>
        <p:cxnSp>
          <p:nvCxnSpPr>
            <p:cNvPr id="343" name="Straight Connector 342"/>
            <p:cNvCxnSpPr/>
            <p:nvPr/>
          </p:nvCxnSpPr>
          <p:spPr>
            <a:xfrm>
              <a:off x="4115090" y="3503116"/>
              <a:ext cx="366433" cy="1586"/>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a:xfrm>
              <a:off x="4115090" y="3787052"/>
              <a:ext cx="366433"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a:off x="4115090" y="2971728"/>
              <a:ext cx="366433"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a:off x="4115090" y="3244560"/>
              <a:ext cx="366433"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sp>
          <p:nvSpPr>
            <p:cNvPr id="18481" name="TextBox 339"/>
            <p:cNvSpPr txBox="1">
              <a:spLocks noChangeArrowheads="1"/>
            </p:cNvSpPr>
            <p:nvPr/>
          </p:nvSpPr>
          <p:spPr bwMode="auto">
            <a:xfrm>
              <a:off x="4163658" y="2806760"/>
              <a:ext cx="332142" cy="1031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Aft>
                  <a:spcPts val="1000"/>
                </a:spcAft>
              </a:pPr>
              <a:r>
                <a:rPr lang="en-US" sz="900" b="1"/>
                <a:t>D0</a:t>
              </a:r>
            </a:p>
            <a:p>
              <a:pPr eaLnBrk="1" hangingPunct="1">
                <a:spcAft>
                  <a:spcPts val="1000"/>
                </a:spcAft>
              </a:pPr>
              <a:r>
                <a:rPr lang="en-US" sz="900" b="1"/>
                <a:t>D1</a:t>
              </a:r>
            </a:p>
            <a:p>
              <a:pPr eaLnBrk="1" hangingPunct="1">
                <a:spcAft>
                  <a:spcPts val="1000"/>
                </a:spcAft>
              </a:pPr>
              <a:r>
                <a:rPr lang="en-US" sz="900" b="1"/>
                <a:t>D2</a:t>
              </a:r>
            </a:p>
            <a:p>
              <a:pPr eaLnBrk="1" hangingPunct="1">
                <a:spcAft>
                  <a:spcPts val="1000"/>
                </a:spcAft>
              </a:pPr>
              <a:r>
                <a:rPr lang="en-US" sz="900" b="1"/>
                <a:t>D3</a:t>
              </a:r>
            </a:p>
          </p:txBody>
        </p:sp>
      </p:grpSp>
      <p:sp>
        <p:nvSpPr>
          <p:cNvPr id="18446" name="TextBox 340"/>
          <p:cNvSpPr txBox="1">
            <a:spLocks noChangeArrowheads="1"/>
          </p:cNvSpPr>
          <p:nvPr/>
        </p:nvSpPr>
        <p:spPr bwMode="auto">
          <a:xfrm>
            <a:off x="5272088" y="3657600"/>
            <a:ext cx="261937"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Aft>
                <a:spcPts val="1000"/>
              </a:spcAft>
            </a:pPr>
            <a:r>
              <a:rPr lang="en-US" sz="900" b="1"/>
              <a:t>Y</a:t>
            </a:r>
          </a:p>
        </p:txBody>
      </p:sp>
      <p:sp>
        <p:nvSpPr>
          <p:cNvPr id="353" name="Freeform 352"/>
          <p:cNvSpPr/>
          <p:nvPr/>
        </p:nvSpPr>
        <p:spPr>
          <a:xfrm>
            <a:off x="2346325" y="2652713"/>
            <a:ext cx="1966913" cy="823912"/>
          </a:xfrm>
          <a:custGeom>
            <a:avLst/>
            <a:gdLst>
              <a:gd name="connsiteX0" fmla="*/ 1967023 w 1967023"/>
              <a:gd name="connsiteY0" fmla="*/ 824023 h 824023"/>
              <a:gd name="connsiteX1" fmla="*/ 1754372 w 1967023"/>
              <a:gd name="connsiteY1" fmla="*/ 802758 h 824023"/>
              <a:gd name="connsiteX2" fmla="*/ 1573618 w 1967023"/>
              <a:gd name="connsiteY2" fmla="*/ 717697 h 824023"/>
              <a:gd name="connsiteX3" fmla="*/ 1456660 w 1967023"/>
              <a:gd name="connsiteY3" fmla="*/ 568842 h 824023"/>
              <a:gd name="connsiteX4" fmla="*/ 1382232 w 1967023"/>
              <a:gd name="connsiteY4" fmla="*/ 388088 h 824023"/>
              <a:gd name="connsiteX5" fmla="*/ 1244009 w 1967023"/>
              <a:gd name="connsiteY5" fmla="*/ 207335 h 824023"/>
              <a:gd name="connsiteX6" fmla="*/ 1031358 w 1967023"/>
              <a:gd name="connsiteY6" fmla="*/ 101009 h 824023"/>
              <a:gd name="connsiteX7" fmla="*/ 680483 w 1967023"/>
              <a:gd name="connsiteY7" fmla="*/ 15949 h 824023"/>
              <a:gd name="connsiteX8" fmla="*/ 361507 w 1967023"/>
              <a:gd name="connsiteY8" fmla="*/ 5316 h 824023"/>
              <a:gd name="connsiteX9" fmla="*/ 0 w 1967023"/>
              <a:gd name="connsiteY9" fmla="*/ 15949 h 824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7023" h="824023">
                <a:moveTo>
                  <a:pt x="1967023" y="824023"/>
                </a:moveTo>
                <a:cubicBezTo>
                  <a:pt x="1893481" y="822251"/>
                  <a:pt x="1819940" y="820479"/>
                  <a:pt x="1754372" y="802758"/>
                </a:cubicBezTo>
                <a:cubicBezTo>
                  <a:pt x="1688805" y="785037"/>
                  <a:pt x="1623237" y="756683"/>
                  <a:pt x="1573618" y="717697"/>
                </a:cubicBezTo>
                <a:cubicBezTo>
                  <a:pt x="1523999" y="678711"/>
                  <a:pt x="1488558" y="623777"/>
                  <a:pt x="1456660" y="568842"/>
                </a:cubicBezTo>
                <a:cubicBezTo>
                  <a:pt x="1424762" y="513907"/>
                  <a:pt x="1417674" y="448339"/>
                  <a:pt x="1382232" y="388088"/>
                </a:cubicBezTo>
                <a:cubicBezTo>
                  <a:pt x="1346790" y="327837"/>
                  <a:pt x="1302488" y="255181"/>
                  <a:pt x="1244009" y="207335"/>
                </a:cubicBezTo>
                <a:cubicBezTo>
                  <a:pt x="1185530" y="159489"/>
                  <a:pt x="1125279" y="132907"/>
                  <a:pt x="1031358" y="101009"/>
                </a:cubicBezTo>
                <a:cubicBezTo>
                  <a:pt x="937437" y="69111"/>
                  <a:pt x="792125" y="31898"/>
                  <a:pt x="680483" y="15949"/>
                </a:cubicBezTo>
                <a:cubicBezTo>
                  <a:pt x="568841" y="0"/>
                  <a:pt x="474921" y="5316"/>
                  <a:pt x="361507" y="5316"/>
                </a:cubicBezTo>
                <a:cubicBezTo>
                  <a:pt x="248093" y="5316"/>
                  <a:pt x="124046" y="10632"/>
                  <a:pt x="0" y="15949"/>
                </a:cubicBezTo>
              </a:path>
            </a:pathLst>
          </a:custGeom>
          <a:ln w="12700">
            <a:solidFill>
              <a:srgbClr val="FF0000"/>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54" name="Freeform 353"/>
          <p:cNvSpPr/>
          <p:nvPr/>
        </p:nvSpPr>
        <p:spPr>
          <a:xfrm>
            <a:off x="2282825" y="3741738"/>
            <a:ext cx="2030413" cy="265112"/>
          </a:xfrm>
          <a:custGeom>
            <a:avLst/>
            <a:gdLst>
              <a:gd name="connsiteX0" fmla="*/ 2030818 w 2030818"/>
              <a:gd name="connsiteY0" fmla="*/ 5316 h 264042"/>
              <a:gd name="connsiteX1" fmla="*/ 1828800 w 2030818"/>
              <a:gd name="connsiteY1" fmla="*/ 5316 h 264042"/>
              <a:gd name="connsiteX2" fmla="*/ 1584251 w 2030818"/>
              <a:gd name="connsiteY2" fmla="*/ 37214 h 264042"/>
              <a:gd name="connsiteX3" fmla="*/ 1329070 w 2030818"/>
              <a:gd name="connsiteY3" fmla="*/ 143539 h 264042"/>
              <a:gd name="connsiteX4" fmla="*/ 1041991 w 2030818"/>
              <a:gd name="connsiteY4" fmla="*/ 239232 h 264042"/>
              <a:gd name="connsiteX5" fmla="*/ 669851 w 2030818"/>
              <a:gd name="connsiteY5" fmla="*/ 260497 h 264042"/>
              <a:gd name="connsiteX6" fmla="*/ 265814 w 2030818"/>
              <a:gd name="connsiteY6" fmla="*/ 249865 h 264042"/>
              <a:gd name="connsiteX7" fmla="*/ 0 w 2030818"/>
              <a:gd name="connsiteY7" fmla="*/ 175437 h 264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0818" h="264042">
                <a:moveTo>
                  <a:pt x="2030818" y="5316"/>
                </a:moveTo>
                <a:cubicBezTo>
                  <a:pt x="1967023" y="2658"/>
                  <a:pt x="1903228" y="0"/>
                  <a:pt x="1828800" y="5316"/>
                </a:cubicBezTo>
                <a:cubicBezTo>
                  <a:pt x="1754372" y="10632"/>
                  <a:pt x="1667539" y="14177"/>
                  <a:pt x="1584251" y="37214"/>
                </a:cubicBezTo>
                <a:cubicBezTo>
                  <a:pt x="1500963" y="60251"/>
                  <a:pt x="1419447" y="109869"/>
                  <a:pt x="1329070" y="143539"/>
                </a:cubicBezTo>
                <a:cubicBezTo>
                  <a:pt x="1238693" y="177209"/>
                  <a:pt x="1151861" y="219739"/>
                  <a:pt x="1041991" y="239232"/>
                </a:cubicBezTo>
                <a:cubicBezTo>
                  <a:pt x="932121" y="258725"/>
                  <a:pt x="799214" y="258725"/>
                  <a:pt x="669851" y="260497"/>
                </a:cubicBezTo>
                <a:cubicBezTo>
                  <a:pt x="540488" y="262269"/>
                  <a:pt x="377456" y="264042"/>
                  <a:pt x="265814" y="249865"/>
                </a:cubicBezTo>
                <a:cubicBezTo>
                  <a:pt x="154172" y="235688"/>
                  <a:pt x="77086" y="205562"/>
                  <a:pt x="0" y="175437"/>
                </a:cubicBezTo>
              </a:path>
            </a:pathLst>
          </a:custGeom>
          <a:ln w="12700">
            <a:solidFill>
              <a:srgbClr val="FF0000"/>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55" name="Freeform 354"/>
          <p:cNvSpPr/>
          <p:nvPr/>
        </p:nvSpPr>
        <p:spPr>
          <a:xfrm>
            <a:off x="2306638" y="3992563"/>
            <a:ext cx="2009775" cy="1416050"/>
          </a:xfrm>
          <a:custGeom>
            <a:avLst/>
            <a:gdLst>
              <a:gd name="connsiteX0" fmla="*/ 2009553 w 2009553"/>
              <a:gd name="connsiteY0" fmla="*/ 12405 h 1415903"/>
              <a:gd name="connsiteX1" fmla="*/ 1807535 w 2009553"/>
              <a:gd name="connsiteY1" fmla="*/ 12405 h 1415903"/>
              <a:gd name="connsiteX2" fmla="*/ 1520456 w 2009553"/>
              <a:gd name="connsiteY2" fmla="*/ 86833 h 1415903"/>
              <a:gd name="connsiteX3" fmla="*/ 1233377 w 2009553"/>
              <a:gd name="connsiteY3" fmla="*/ 363279 h 1415903"/>
              <a:gd name="connsiteX4" fmla="*/ 1116419 w 2009553"/>
              <a:gd name="connsiteY4" fmla="*/ 852377 h 1415903"/>
              <a:gd name="connsiteX5" fmla="*/ 946298 w 2009553"/>
              <a:gd name="connsiteY5" fmla="*/ 1150089 h 1415903"/>
              <a:gd name="connsiteX6" fmla="*/ 648586 w 2009553"/>
              <a:gd name="connsiteY6" fmla="*/ 1330842 h 1415903"/>
              <a:gd name="connsiteX7" fmla="*/ 255181 w 2009553"/>
              <a:gd name="connsiteY7" fmla="*/ 1405270 h 1415903"/>
              <a:gd name="connsiteX8" fmla="*/ 0 w 2009553"/>
              <a:gd name="connsiteY8" fmla="*/ 1394638 h 14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9553" h="1415903">
                <a:moveTo>
                  <a:pt x="2009553" y="12405"/>
                </a:moveTo>
                <a:cubicBezTo>
                  <a:pt x="1949302" y="6202"/>
                  <a:pt x="1889051" y="0"/>
                  <a:pt x="1807535" y="12405"/>
                </a:cubicBezTo>
                <a:cubicBezTo>
                  <a:pt x="1726019" y="24810"/>
                  <a:pt x="1616149" y="28354"/>
                  <a:pt x="1520456" y="86833"/>
                </a:cubicBezTo>
                <a:cubicBezTo>
                  <a:pt x="1424763" y="145312"/>
                  <a:pt x="1300716" y="235688"/>
                  <a:pt x="1233377" y="363279"/>
                </a:cubicBezTo>
                <a:cubicBezTo>
                  <a:pt x="1166038" y="490870"/>
                  <a:pt x="1164266" y="721242"/>
                  <a:pt x="1116419" y="852377"/>
                </a:cubicBezTo>
                <a:cubicBezTo>
                  <a:pt x="1068573" y="983512"/>
                  <a:pt x="1024270" y="1070345"/>
                  <a:pt x="946298" y="1150089"/>
                </a:cubicBezTo>
                <a:cubicBezTo>
                  <a:pt x="868326" y="1229833"/>
                  <a:pt x="763772" y="1288312"/>
                  <a:pt x="648586" y="1330842"/>
                </a:cubicBezTo>
                <a:cubicBezTo>
                  <a:pt x="533400" y="1373372"/>
                  <a:pt x="363279" y="1394637"/>
                  <a:pt x="255181" y="1405270"/>
                </a:cubicBezTo>
                <a:cubicBezTo>
                  <a:pt x="147083" y="1415903"/>
                  <a:pt x="73541" y="1405270"/>
                  <a:pt x="0" y="1394638"/>
                </a:cubicBezTo>
              </a:path>
            </a:pathLst>
          </a:custGeom>
          <a:ln w="12700">
            <a:solidFill>
              <a:srgbClr val="FF0000"/>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56" name="Freeform 355"/>
          <p:cNvSpPr/>
          <p:nvPr/>
        </p:nvSpPr>
        <p:spPr>
          <a:xfrm>
            <a:off x="2579688" y="4284663"/>
            <a:ext cx="1733550" cy="1852612"/>
          </a:xfrm>
          <a:custGeom>
            <a:avLst/>
            <a:gdLst>
              <a:gd name="connsiteX0" fmla="*/ 1733107 w 1733107"/>
              <a:gd name="connsiteY0" fmla="*/ 0 h 1851837"/>
              <a:gd name="connsiteX1" fmla="*/ 1605516 w 1733107"/>
              <a:gd name="connsiteY1" fmla="*/ 31898 h 1851837"/>
              <a:gd name="connsiteX2" fmla="*/ 1446028 w 1733107"/>
              <a:gd name="connsiteY2" fmla="*/ 148856 h 1851837"/>
              <a:gd name="connsiteX3" fmla="*/ 1360967 w 1733107"/>
              <a:gd name="connsiteY3" fmla="*/ 435935 h 1851837"/>
              <a:gd name="connsiteX4" fmla="*/ 1297172 w 1733107"/>
              <a:gd name="connsiteY4" fmla="*/ 882503 h 1851837"/>
              <a:gd name="connsiteX5" fmla="*/ 1190847 w 1733107"/>
              <a:gd name="connsiteY5" fmla="*/ 1222745 h 1851837"/>
              <a:gd name="connsiteX6" fmla="*/ 988828 w 1733107"/>
              <a:gd name="connsiteY6" fmla="*/ 1531089 h 1851837"/>
              <a:gd name="connsiteX7" fmla="*/ 701749 w 1733107"/>
              <a:gd name="connsiteY7" fmla="*/ 1711842 h 1851837"/>
              <a:gd name="connsiteX8" fmla="*/ 265814 w 1733107"/>
              <a:gd name="connsiteY8" fmla="*/ 1828800 h 1851837"/>
              <a:gd name="connsiteX9" fmla="*/ 0 w 1733107"/>
              <a:gd name="connsiteY9" fmla="*/ 1850066 h 1851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3107" h="1851837">
                <a:moveTo>
                  <a:pt x="1733107" y="0"/>
                </a:moveTo>
                <a:cubicBezTo>
                  <a:pt x="1693234" y="3544"/>
                  <a:pt x="1653362" y="7089"/>
                  <a:pt x="1605516" y="31898"/>
                </a:cubicBezTo>
                <a:cubicBezTo>
                  <a:pt x="1557670" y="56707"/>
                  <a:pt x="1486786" y="81517"/>
                  <a:pt x="1446028" y="148856"/>
                </a:cubicBezTo>
                <a:cubicBezTo>
                  <a:pt x="1405270" y="216196"/>
                  <a:pt x="1385776" y="313660"/>
                  <a:pt x="1360967" y="435935"/>
                </a:cubicBezTo>
                <a:cubicBezTo>
                  <a:pt x="1336158" y="558210"/>
                  <a:pt x="1325525" y="751368"/>
                  <a:pt x="1297172" y="882503"/>
                </a:cubicBezTo>
                <a:cubicBezTo>
                  <a:pt x="1268819" y="1013638"/>
                  <a:pt x="1242238" y="1114647"/>
                  <a:pt x="1190847" y="1222745"/>
                </a:cubicBezTo>
                <a:cubicBezTo>
                  <a:pt x="1139456" y="1330843"/>
                  <a:pt x="1070344" y="1449573"/>
                  <a:pt x="988828" y="1531089"/>
                </a:cubicBezTo>
                <a:cubicBezTo>
                  <a:pt x="907312" y="1612605"/>
                  <a:pt x="822251" y="1662224"/>
                  <a:pt x="701749" y="1711842"/>
                </a:cubicBezTo>
                <a:cubicBezTo>
                  <a:pt x="581247" y="1761460"/>
                  <a:pt x="382772" y="1805763"/>
                  <a:pt x="265814" y="1828800"/>
                </a:cubicBezTo>
                <a:cubicBezTo>
                  <a:pt x="148856" y="1851837"/>
                  <a:pt x="74428" y="1850951"/>
                  <a:pt x="0" y="1850066"/>
                </a:cubicBezTo>
              </a:path>
            </a:pathLst>
          </a:custGeom>
          <a:ln w="12700">
            <a:solidFill>
              <a:srgbClr val="FF0000"/>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57" name="Freeform 356"/>
          <p:cNvSpPr/>
          <p:nvPr/>
        </p:nvSpPr>
        <p:spPr>
          <a:xfrm>
            <a:off x="5594350" y="3870325"/>
            <a:ext cx="1455738" cy="385763"/>
          </a:xfrm>
          <a:custGeom>
            <a:avLst/>
            <a:gdLst>
              <a:gd name="connsiteX0" fmla="*/ 0 w 1201479"/>
              <a:gd name="connsiteY0" fmla="*/ 14177 h 386316"/>
              <a:gd name="connsiteX1" fmla="*/ 159488 w 1201479"/>
              <a:gd name="connsiteY1" fmla="*/ 14177 h 386316"/>
              <a:gd name="connsiteX2" fmla="*/ 318976 w 1201479"/>
              <a:gd name="connsiteY2" fmla="*/ 99237 h 386316"/>
              <a:gd name="connsiteX3" fmla="*/ 446567 w 1201479"/>
              <a:gd name="connsiteY3" fmla="*/ 237460 h 386316"/>
              <a:gd name="connsiteX4" fmla="*/ 680483 w 1201479"/>
              <a:gd name="connsiteY4" fmla="*/ 333153 h 386316"/>
              <a:gd name="connsiteX5" fmla="*/ 956930 w 1201479"/>
              <a:gd name="connsiteY5" fmla="*/ 333153 h 386316"/>
              <a:gd name="connsiteX6" fmla="*/ 1201479 w 1201479"/>
              <a:gd name="connsiteY6" fmla="*/ 386316 h 38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1479" h="386316">
                <a:moveTo>
                  <a:pt x="0" y="14177"/>
                </a:moveTo>
                <a:cubicBezTo>
                  <a:pt x="53162" y="7088"/>
                  <a:pt x="106325" y="0"/>
                  <a:pt x="159488" y="14177"/>
                </a:cubicBezTo>
                <a:cubicBezTo>
                  <a:pt x="212651" y="28354"/>
                  <a:pt x="271130" y="62023"/>
                  <a:pt x="318976" y="99237"/>
                </a:cubicBezTo>
                <a:cubicBezTo>
                  <a:pt x="366823" y="136451"/>
                  <a:pt x="386316" y="198474"/>
                  <a:pt x="446567" y="237460"/>
                </a:cubicBezTo>
                <a:cubicBezTo>
                  <a:pt x="506818" y="276446"/>
                  <a:pt x="595423" y="317204"/>
                  <a:pt x="680483" y="333153"/>
                </a:cubicBezTo>
                <a:cubicBezTo>
                  <a:pt x="765543" y="349102"/>
                  <a:pt x="870097" y="324292"/>
                  <a:pt x="956930" y="333153"/>
                </a:cubicBezTo>
                <a:cubicBezTo>
                  <a:pt x="1043763" y="342014"/>
                  <a:pt x="1201479" y="386316"/>
                  <a:pt x="1201479" y="386316"/>
                </a:cubicBezTo>
              </a:path>
            </a:pathLst>
          </a:custGeom>
          <a:ln w="12700">
            <a:solidFill>
              <a:srgbClr val="FF0000"/>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aphicFrame>
        <p:nvGraphicFramePr>
          <p:cNvPr id="358" name="Table 357"/>
          <p:cNvGraphicFramePr>
            <a:graphicFrameLocks noGrp="1"/>
          </p:cNvGraphicFramePr>
          <p:nvPr>
            <p:extLst>
              <p:ext uri="{D42A27DB-BD31-4B8C-83A1-F6EECF244321}">
                <p14:modId xmlns:p14="http://schemas.microsoft.com/office/powerpoint/2010/main" val="3565272172"/>
              </p:ext>
            </p:extLst>
          </p:nvPr>
        </p:nvGraphicFramePr>
        <p:xfrm>
          <a:off x="4668838" y="4800600"/>
          <a:ext cx="1935162" cy="1737360"/>
        </p:xfrm>
        <a:graphic>
          <a:graphicData uri="http://schemas.openxmlformats.org/drawingml/2006/table">
            <a:tbl>
              <a:tblPr firstRow="1" bandRow="1">
                <a:tableStyleId>{5C22544A-7EE6-4342-B048-85BDC9FD1C3A}</a:tableStyleId>
              </a:tblPr>
              <a:tblGrid>
                <a:gridCol w="334789">
                  <a:extLst>
                    <a:ext uri="{9D8B030D-6E8A-4147-A177-3AD203B41FA5}">
                      <a16:colId xmlns:a16="http://schemas.microsoft.com/office/drawing/2014/main" val="20000"/>
                    </a:ext>
                  </a:extLst>
                </a:gridCol>
                <a:gridCol w="228625">
                  <a:extLst>
                    <a:ext uri="{9D8B030D-6E8A-4147-A177-3AD203B41FA5}">
                      <a16:colId xmlns:a16="http://schemas.microsoft.com/office/drawing/2014/main" val="20001"/>
                    </a:ext>
                  </a:extLst>
                </a:gridCol>
                <a:gridCol w="1371748">
                  <a:extLst>
                    <a:ext uri="{9D8B030D-6E8A-4147-A177-3AD203B41FA5}">
                      <a16:colId xmlns:a16="http://schemas.microsoft.com/office/drawing/2014/main" val="20002"/>
                    </a:ext>
                  </a:extLst>
                </a:gridCol>
              </a:tblGrid>
              <a:tr h="289560">
                <a:tc>
                  <a:txBody>
                    <a:bodyPr/>
                    <a:lstStyle/>
                    <a:p>
                      <a:pPr algn="ctr"/>
                      <a:r>
                        <a:rPr lang="en-US" sz="1400" b="1" dirty="0">
                          <a:solidFill>
                            <a:schemeClr val="bg1">
                              <a:lumMod val="95000"/>
                            </a:schemeClr>
                          </a:solidFill>
                        </a:rPr>
                        <a:t>B</a:t>
                      </a:r>
                    </a:p>
                  </a:txBody>
                  <a:tcPr marL="91450" marR="914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400" b="1" dirty="0">
                          <a:solidFill>
                            <a:schemeClr val="bg1">
                              <a:lumMod val="95000"/>
                            </a:schemeClr>
                          </a:solidFill>
                        </a:rPr>
                        <a:t>A</a:t>
                      </a:r>
                    </a:p>
                  </a:txBody>
                  <a:tcPr marL="91450" marR="914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400" b="1" dirty="0">
                          <a:solidFill>
                            <a:schemeClr val="bg1">
                              <a:lumMod val="95000"/>
                            </a:schemeClr>
                          </a:solidFill>
                        </a:rPr>
                        <a:t>Selected Source</a:t>
                      </a:r>
                      <a:endParaRPr lang="en-US" sz="1400" b="1" baseline="-25000" dirty="0">
                        <a:solidFill>
                          <a:schemeClr val="bg1">
                            <a:lumMod val="95000"/>
                          </a:schemeClr>
                        </a:solidFill>
                      </a:endParaRPr>
                    </a:p>
                  </a:txBody>
                  <a:tcPr marL="91450" marR="914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289560">
                <a:tc>
                  <a:txBody>
                    <a:bodyPr/>
                    <a:lstStyle/>
                    <a:p>
                      <a:pPr algn="ctr"/>
                      <a:r>
                        <a:rPr lang="en-US" sz="1400" b="1" dirty="0">
                          <a:solidFill>
                            <a:schemeClr val="tx1"/>
                          </a:solidFill>
                        </a:rPr>
                        <a:t>0</a:t>
                      </a:r>
                    </a:p>
                  </a:txBody>
                  <a:tcPr marL="91450" marR="914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tx1"/>
                          </a:solidFill>
                        </a:rPr>
                        <a:t>0</a:t>
                      </a:r>
                    </a:p>
                  </a:txBody>
                  <a:tcPr marL="91450" marR="914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tx1"/>
                          </a:solidFill>
                        </a:rPr>
                        <a:t>MP3</a:t>
                      </a:r>
                    </a:p>
                  </a:txBody>
                  <a:tcPr marL="91450" marR="914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9560">
                <a:tc>
                  <a:txBody>
                    <a:bodyPr/>
                    <a:lstStyle/>
                    <a:p>
                      <a:pPr algn="ctr"/>
                      <a:r>
                        <a:rPr lang="en-US" sz="1400" b="1" dirty="0">
                          <a:solidFill>
                            <a:schemeClr val="tx1"/>
                          </a:solidFill>
                        </a:rPr>
                        <a:t>0</a:t>
                      </a:r>
                    </a:p>
                  </a:txBody>
                  <a:tcPr marL="91450" marR="914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tx1"/>
                          </a:solidFill>
                        </a:rPr>
                        <a:t>1</a:t>
                      </a:r>
                    </a:p>
                  </a:txBody>
                  <a:tcPr marL="91450" marR="914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tx1"/>
                          </a:solidFill>
                        </a:rPr>
                        <a:t>Laptop</a:t>
                      </a:r>
                    </a:p>
                  </a:txBody>
                  <a:tcPr marL="91450" marR="914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9560">
                <a:tc>
                  <a:txBody>
                    <a:bodyPr/>
                    <a:lstStyle/>
                    <a:p>
                      <a:pPr algn="ctr"/>
                      <a:r>
                        <a:rPr lang="en-US" sz="1400" b="1" dirty="0">
                          <a:solidFill>
                            <a:schemeClr val="tx1"/>
                          </a:solidFill>
                        </a:rPr>
                        <a:t>1</a:t>
                      </a:r>
                    </a:p>
                  </a:txBody>
                  <a:tcPr marL="91450" marR="914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tx1"/>
                          </a:solidFill>
                        </a:rPr>
                        <a:t>0</a:t>
                      </a:r>
                    </a:p>
                  </a:txBody>
                  <a:tcPr marL="91450" marR="914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t>Satellite</a:t>
                      </a:r>
                      <a:endParaRPr lang="en-US" sz="1400" b="1" dirty="0">
                        <a:solidFill>
                          <a:schemeClr val="tx1"/>
                        </a:solidFill>
                      </a:endParaRPr>
                    </a:p>
                  </a:txBody>
                  <a:tcPr marL="91450" marR="914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9560">
                <a:tc>
                  <a:txBody>
                    <a:bodyPr/>
                    <a:lstStyle/>
                    <a:p>
                      <a:pPr algn="ctr"/>
                      <a:r>
                        <a:rPr lang="en-US" sz="1400" b="1" dirty="0">
                          <a:solidFill>
                            <a:schemeClr val="tx1"/>
                          </a:solidFill>
                        </a:rPr>
                        <a:t>1</a:t>
                      </a:r>
                    </a:p>
                  </a:txBody>
                  <a:tcPr marL="91450" marR="914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tx1"/>
                          </a:solidFill>
                        </a:rPr>
                        <a:t>1</a:t>
                      </a:r>
                    </a:p>
                  </a:txBody>
                  <a:tcPr marL="91450" marR="914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tx1"/>
                          </a:solidFill>
                        </a:rPr>
                        <a:t>Cable TV</a:t>
                      </a:r>
                    </a:p>
                  </a:txBody>
                  <a:tcPr marL="91450" marR="914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pSp>
        <p:nvGrpSpPr>
          <p:cNvPr id="18468" name="Group 369"/>
          <p:cNvGrpSpPr>
            <a:grpSpLocks/>
          </p:cNvGrpSpPr>
          <p:nvPr/>
        </p:nvGrpSpPr>
        <p:grpSpPr bwMode="auto">
          <a:xfrm>
            <a:off x="884238" y="1403350"/>
            <a:ext cx="2651125" cy="596900"/>
            <a:chOff x="884446" y="1403132"/>
            <a:chExt cx="2651125" cy="597119"/>
          </a:xfrm>
        </p:grpSpPr>
        <p:sp>
          <p:nvSpPr>
            <p:cNvPr id="18475" name="TextBox 10"/>
            <p:cNvSpPr txBox="1">
              <a:spLocks noChangeArrowheads="1"/>
            </p:cNvSpPr>
            <p:nvPr/>
          </p:nvSpPr>
          <p:spPr bwMode="auto">
            <a:xfrm>
              <a:off x="1158449" y="1403132"/>
              <a:ext cx="21031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b="1"/>
                <a:t>Multiple Sources</a:t>
              </a:r>
            </a:p>
          </p:txBody>
        </p:sp>
        <p:sp>
          <p:nvSpPr>
            <p:cNvPr id="363" name="Left Brace 362"/>
            <p:cNvSpPr/>
            <p:nvPr/>
          </p:nvSpPr>
          <p:spPr bwMode="auto">
            <a:xfrm rot="16200000" flipH="1" flipV="1">
              <a:off x="2095667" y="560346"/>
              <a:ext cx="228684" cy="2651125"/>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grpSp>
        <p:nvGrpSpPr>
          <p:cNvPr id="18469" name="Group 367"/>
          <p:cNvGrpSpPr>
            <a:grpSpLocks/>
          </p:cNvGrpSpPr>
          <p:nvPr/>
        </p:nvGrpSpPr>
        <p:grpSpPr bwMode="auto">
          <a:xfrm>
            <a:off x="6345866" y="1507022"/>
            <a:ext cx="2103437" cy="1157449"/>
            <a:chOff x="6126479" y="1302812"/>
            <a:chExt cx="2103120" cy="697439"/>
          </a:xfrm>
        </p:grpSpPr>
        <p:sp>
          <p:nvSpPr>
            <p:cNvPr id="361" name="Left Brace 360"/>
            <p:cNvSpPr/>
            <p:nvPr/>
          </p:nvSpPr>
          <p:spPr bwMode="auto">
            <a:xfrm rot="16200000" flipH="1" flipV="1">
              <a:off x="7063699" y="880379"/>
              <a:ext cx="228684" cy="201106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8474" name="TextBox 10"/>
            <p:cNvSpPr txBox="1">
              <a:spLocks noChangeArrowheads="1"/>
            </p:cNvSpPr>
            <p:nvPr/>
          </p:nvSpPr>
          <p:spPr bwMode="auto">
            <a:xfrm>
              <a:off x="6126479" y="1302812"/>
              <a:ext cx="2103120" cy="646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b="1"/>
                <a:t>Single Destination</a:t>
              </a:r>
            </a:p>
          </p:txBody>
        </p:sp>
      </p:grpSp>
      <p:grpSp>
        <p:nvGrpSpPr>
          <p:cNvPr id="18470" name="Group 368"/>
          <p:cNvGrpSpPr>
            <a:grpSpLocks/>
          </p:cNvGrpSpPr>
          <p:nvPr/>
        </p:nvGrpSpPr>
        <p:grpSpPr bwMode="auto">
          <a:xfrm>
            <a:off x="4252912" y="1870282"/>
            <a:ext cx="1281113" cy="596900"/>
            <a:chOff x="4229363" y="1403132"/>
            <a:chExt cx="1280160" cy="597118"/>
          </a:xfrm>
        </p:grpSpPr>
        <p:sp>
          <p:nvSpPr>
            <p:cNvPr id="364" name="Left Brace 363"/>
            <p:cNvSpPr/>
            <p:nvPr/>
          </p:nvSpPr>
          <p:spPr bwMode="auto">
            <a:xfrm rot="16200000" flipH="1" flipV="1">
              <a:off x="4755102" y="1245828"/>
              <a:ext cx="228683" cy="128016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8472" name="TextBox 10"/>
            <p:cNvSpPr txBox="1">
              <a:spLocks noChangeArrowheads="1"/>
            </p:cNvSpPr>
            <p:nvPr/>
          </p:nvSpPr>
          <p:spPr bwMode="auto">
            <a:xfrm>
              <a:off x="4229363" y="1403132"/>
              <a:ext cx="1280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b="1"/>
                <a:t>Selector</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a:xfrm>
            <a:off x="533400" y="274638"/>
            <a:ext cx="8001000" cy="1143000"/>
          </a:xfrm>
        </p:spPr>
        <p:style>
          <a:lnRef idx="0">
            <a:schemeClr val="accent2"/>
          </a:lnRef>
          <a:fillRef idx="3">
            <a:schemeClr val="accent2"/>
          </a:fillRef>
          <a:effectRef idx="3">
            <a:schemeClr val="accent2"/>
          </a:effectRef>
          <a:fontRef idx="minor">
            <a:schemeClr val="lt1"/>
          </a:fontRef>
        </p:style>
        <p:txBody>
          <a:bodyPr/>
          <a:lstStyle/>
          <a:p>
            <a:pPr eaLnBrk="1" hangingPunct="1"/>
            <a:r>
              <a:rPr lang="en-US"/>
              <a:t>4-to-1 Multiplexer (MUX)</a:t>
            </a:r>
          </a:p>
        </p:txBody>
      </p:sp>
      <p:pic>
        <p:nvPicPr>
          <p:cNvPr id="19459"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82788"/>
            <a:ext cx="5638800" cy="396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Table 8"/>
          <p:cNvGraphicFramePr>
            <a:graphicFrameLocks noGrp="1"/>
          </p:cNvGraphicFramePr>
          <p:nvPr/>
        </p:nvGraphicFramePr>
        <p:xfrm>
          <a:off x="6477000" y="3733800"/>
          <a:ext cx="1981200" cy="2362200"/>
        </p:xfrm>
        <a:graphic>
          <a:graphicData uri="http://schemas.openxmlformats.org/drawingml/2006/table">
            <a:tbl>
              <a:tblPr firstRow="1" bandRow="1">
                <a:tableStyleId>{5C22544A-7EE6-4342-B048-85BDC9FD1C3A}</a:tableStyleId>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472440">
                <a:tc>
                  <a:txBody>
                    <a:bodyPr/>
                    <a:lstStyle/>
                    <a:p>
                      <a:pPr algn="ctr"/>
                      <a:r>
                        <a:rPr lang="en-US" sz="1800" b="0" dirty="0">
                          <a:solidFill>
                            <a:schemeClr val="tx1"/>
                          </a:solidFill>
                        </a:rPr>
                        <a:t>B</a:t>
                      </a:r>
                    </a:p>
                  </a:txBody>
                  <a:tcPr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800" b="0" dirty="0">
                          <a:solidFill>
                            <a:schemeClr val="tx1"/>
                          </a:solidFill>
                        </a:rPr>
                        <a:t>A</a:t>
                      </a:r>
                    </a:p>
                  </a:txBody>
                  <a:tcPr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800" b="0" dirty="0">
                          <a:solidFill>
                            <a:schemeClr val="tx1"/>
                          </a:solidFill>
                        </a:rPr>
                        <a:t>Y</a:t>
                      </a:r>
                      <a:endParaRPr lang="en-US" sz="1800" b="0" baseline="-25000" dirty="0">
                        <a:solidFill>
                          <a:schemeClr val="tx1"/>
                        </a:solidFill>
                      </a:endParaRPr>
                    </a:p>
                  </a:txBody>
                  <a:tcPr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72440">
                <a:tc>
                  <a:txBody>
                    <a:bodyPr/>
                    <a:lstStyle/>
                    <a:p>
                      <a:pPr algn="ctr"/>
                      <a:r>
                        <a:rPr lang="en-US" sz="1800" b="0" dirty="0">
                          <a:solidFill>
                            <a:schemeClr val="tx1"/>
                          </a:solidFill>
                        </a:rPr>
                        <a:t>0</a:t>
                      </a:r>
                    </a:p>
                  </a:txBody>
                  <a:tcPr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b="0" dirty="0">
                          <a:solidFill>
                            <a:schemeClr val="tx1"/>
                          </a:solidFill>
                        </a:rPr>
                        <a:t>0</a:t>
                      </a:r>
                    </a:p>
                  </a:txBody>
                  <a:tcPr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b="0" dirty="0">
                          <a:solidFill>
                            <a:schemeClr val="tx1"/>
                          </a:solidFill>
                        </a:rPr>
                        <a:t>D0</a:t>
                      </a:r>
                    </a:p>
                  </a:txBody>
                  <a:tcPr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extLst>
                  <a:ext uri="{0D108BD9-81ED-4DB2-BD59-A6C34878D82A}">
                    <a16:rowId xmlns:a16="http://schemas.microsoft.com/office/drawing/2014/main" val="10001"/>
                  </a:ext>
                </a:extLst>
              </a:tr>
              <a:tr h="472440">
                <a:tc>
                  <a:txBody>
                    <a:bodyPr/>
                    <a:lstStyle/>
                    <a:p>
                      <a:pPr algn="ctr"/>
                      <a:r>
                        <a:rPr lang="en-US" sz="1800" b="0" dirty="0">
                          <a:solidFill>
                            <a:schemeClr val="tx1"/>
                          </a:solidFill>
                        </a:rPr>
                        <a:t>0</a:t>
                      </a:r>
                    </a:p>
                  </a:txBody>
                  <a:tcPr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b="0" dirty="0">
                          <a:solidFill>
                            <a:schemeClr val="tx1"/>
                          </a:solidFill>
                        </a:rPr>
                        <a:t>1</a:t>
                      </a:r>
                    </a:p>
                  </a:txBody>
                  <a:tcPr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b="0" dirty="0">
                          <a:solidFill>
                            <a:schemeClr val="tx1"/>
                          </a:solidFill>
                        </a:rPr>
                        <a:t>D1</a:t>
                      </a:r>
                    </a:p>
                  </a:txBody>
                  <a:tcPr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extLst>
                  <a:ext uri="{0D108BD9-81ED-4DB2-BD59-A6C34878D82A}">
                    <a16:rowId xmlns:a16="http://schemas.microsoft.com/office/drawing/2014/main" val="10002"/>
                  </a:ext>
                </a:extLst>
              </a:tr>
              <a:tr h="472440">
                <a:tc>
                  <a:txBody>
                    <a:bodyPr/>
                    <a:lstStyle/>
                    <a:p>
                      <a:pPr algn="ctr"/>
                      <a:r>
                        <a:rPr lang="en-US" sz="1800" b="0" dirty="0">
                          <a:solidFill>
                            <a:schemeClr val="tx1"/>
                          </a:solidFill>
                        </a:rPr>
                        <a:t>1</a:t>
                      </a:r>
                    </a:p>
                  </a:txBody>
                  <a:tcPr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b="0" dirty="0">
                          <a:solidFill>
                            <a:schemeClr val="tx1"/>
                          </a:solidFill>
                        </a:rPr>
                        <a:t>0</a:t>
                      </a:r>
                    </a:p>
                  </a:txBody>
                  <a:tcPr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b="0" dirty="0">
                          <a:solidFill>
                            <a:schemeClr val="tx1"/>
                          </a:solidFill>
                        </a:rPr>
                        <a:t>D2</a:t>
                      </a:r>
                    </a:p>
                  </a:txBody>
                  <a:tcPr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extLst>
                  <a:ext uri="{0D108BD9-81ED-4DB2-BD59-A6C34878D82A}">
                    <a16:rowId xmlns:a16="http://schemas.microsoft.com/office/drawing/2014/main" val="10003"/>
                  </a:ext>
                </a:extLst>
              </a:tr>
              <a:tr h="472440">
                <a:tc>
                  <a:txBody>
                    <a:bodyPr/>
                    <a:lstStyle/>
                    <a:p>
                      <a:pPr algn="ctr"/>
                      <a:r>
                        <a:rPr lang="en-US" sz="1800" b="0" dirty="0">
                          <a:solidFill>
                            <a:schemeClr val="tx1"/>
                          </a:solidFill>
                        </a:rPr>
                        <a:t>1</a:t>
                      </a:r>
                    </a:p>
                  </a:txBody>
                  <a:tcPr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noFill/>
                  </a:tcPr>
                </a:tc>
                <a:tc>
                  <a:txBody>
                    <a:bodyPr/>
                    <a:lstStyle/>
                    <a:p>
                      <a:pPr algn="ctr"/>
                      <a:r>
                        <a:rPr lang="en-US" sz="1800" b="0" dirty="0">
                          <a:solidFill>
                            <a:schemeClr val="tx1"/>
                          </a:solidFill>
                        </a:rPr>
                        <a:t>1</a:t>
                      </a:r>
                    </a:p>
                  </a:txBody>
                  <a:tcPr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noFill/>
                  </a:tcPr>
                </a:tc>
                <a:tc>
                  <a:txBody>
                    <a:bodyPr/>
                    <a:lstStyle/>
                    <a:p>
                      <a:pPr algn="ctr"/>
                      <a:r>
                        <a:rPr lang="en-US" sz="1800" b="0" dirty="0">
                          <a:solidFill>
                            <a:schemeClr val="tx1"/>
                          </a:solidFill>
                        </a:rPr>
                        <a:t>D3</a:t>
                      </a:r>
                    </a:p>
                  </a:txBody>
                  <a:tcPr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pSp>
        <p:nvGrpSpPr>
          <p:cNvPr id="19487" name="Group 30"/>
          <p:cNvGrpSpPr>
            <a:grpSpLocks/>
          </p:cNvGrpSpPr>
          <p:nvPr/>
        </p:nvGrpSpPr>
        <p:grpSpPr bwMode="auto">
          <a:xfrm>
            <a:off x="6553200" y="1752600"/>
            <a:ext cx="1981200" cy="1843088"/>
            <a:chOff x="1447800" y="4724400"/>
            <a:chExt cx="1980910" cy="1842695"/>
          </a:xfrm>
        </p:grpSpPr>
        <p:cxnSp>
          <p:nvCxnSpPr>
            <p:cNvPr id="22" name="Straight Connector 21"/>
            <p:cNvCxnSpPr/>
            <p:nvPr/>
          </p:nvCxnSpPr>
          <p:spPr>
            <a:xfrm flipH="1">
              <a:off x="2743010" y="5410054"/>
              <a:ext cx="366659" cy="1588"/>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19489" name="Group 26"/>
            <p:cNvGrpSpPr>
              <a:grpSpLocks/>
            </p:cNvGrpSpPr>
            <p:nvPr/>
          </p:nvGrpSpPr>
          <p:grpSpPr bwMode="auto">
            <a:xfrm>
              <a:off x="1828800" y="4953000"/>
              <a:ext cx="365760" cy="914400"/>
              <a:chOff x="1828800" y="4953000"/>
              <a:chExt cx="365760" cy="914400"/>
            </a:xfrm>
          </p:grpSpPr>
          <p:cxnSp>
            <p:nvCxnSpPr>
              <p:cNvPr id="19" name="Straight Connector 18"/>
              <p:cNvCxnSpPr/>
              <p:nvPr/>
            </p:nvCxnSpPr>
            <p:spPr>
              <a:xfrm>
                <a:off x="1828744" y="5560834"/>
                <a:ext cx="365071"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828744" y="5865569"/>
                <a:ext cx="365071"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828744" y="4952951"/>
                <a:ext cx="365071" cy="1588"/>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828744" y="5257686"/>
                <a:ext cx="365071" cy="1588"/>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rot="16200000">
              <a:off x="2424775" y="6064758"/>
              <a:ext cx="365047" cy="1588"/>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a:off x="2238268" y="6109992"/>
              <a:ext cx="274578" cy="1588"/>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sp>
          <p:nvSpPr>
            <p:cNvPr id="10" name="Flowchart: Manual Operation 9"/>
            <p:cNvSpPr/>
            <p:nvPr/>
          </p:nvSpPr>
          <p:spPr>
            <a:xfrm rot="16200000">
              <a:off x="1790696" y="5143393"/>
              <a:ext cx="1371308" cy="533322"/>
            </a:xfrm>
            <a:prstGeom prst="flowChartManualOperation">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0000FF"/>
                  </a:solidFill>
                </a:rPr>
                <a:t>MUX</a:t>
              </a:r>
            </a:p>
          </p:txBody>
        </p:sp>
        <p:sp>
          <p:nvSpPr>
            <p:cNvPr id="19493" name="TextBox 27"/>
            <p:cNvSpPr txBox="1">
              <a:spLocks noChangeArrowheads="1"/>
            </p:cNvSpPr>
            <p:nvPr/>
          </p:nvSpPr>
          <p:spPr bwMode="auto">
            <a:xfrm>
              <a:off x="1447800" y="4809226"/>
              <a:ext cx="380232" cy="121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Aft>
                  <a:spcPts val="1000"/>
                </a:spcAft>
              </a:pPr>
              <a:r>
                <a:rPr lang="en-US" sz="1200"/>
                <a:t>D0</a:t>
              </a:r>
            </a:p>
            <a:p>
              <a:pPr eaLnBrk="1" hangingPunct="1">
                <a:spcAft>
                  <a:spcPts val="1000"/>
                </a:spcAft>
              </a:pPr>
              <a:r>
                <a:rPr lang="en-US" sz="1200"/>
                <a:t>D1</a:t>
              </a:r>
            </a:p>
            <a:p>
              <a:pPr eaLnBrk="1" hangingPunct="1">
                <a:spcAft>
                  <a:spcPts val="1000"/>
                </a:spcAft>
              </a:pPr>
              <a:r>
                <a:rPr lang="en-US" sz="1200"/>
                <a:t>D2</a:t>
              </a:r>
            </a:p>
            <a:p>
              <a:pPr eaLnBrk="1" hangingPunct="1">
                <a:spcAft>
                  <a:spcPts val="1000"/>
                </a:spcAft>
              </a:pPr>
              <a:r>
                <a:rPr lang="en-US" sz="1200"/>
                <a:t>D3</a:t>
              </a:r>
            </a:p>
          </p:txBody>
        </p:sp>
        <p:sp>
          <p:nvSpPr>
            <p:cNvPr id="19494" name="TextBox 28"/>
            <p:cNvSpPr txBox="1">
              <a:spLocks noChangeArrowheads="1"/>
            </p:cNvSpPr>
            <p:nvPr/>
          </p:nvSpPr>
          <p:spPr bwMode="auto">
            <a:xfrm>
              <a:off x="3141452" y="5275052"/>
              <a:ext cx="2872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Aft>
                  <a:spcPts val="1000"/>
                </a:spcAft>
              </a:pPr>
              <a:r>
                <a:rPr lang="en-US" sz="1200"/>
                <a:t>Y</a:t>
              </a:r>
            </a:p>
          </p:txBody>
        </p:sp>
        <p:sp>
          <p:nvSpPr>
            <p:cNvPr id="19495" name="TextBox 29"/>
            <p:cNvSpPr txBox="1">
              <a:spLocks noChangeArrowheads="1"/>
            </p:cNvSpPr>
            <p:nvPr/>
          </p:nvSpPr>
          <p:spPr bwMode="auto">
            <a:xfrm>
              <a:off x="2218426" y="6290096"/>
              <a:ext cx="5545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Aft>
                  <a:spcPts val="1000"/>
                </a:spcAft>
              </a:pPr>
              <a:r>
                <a:rPr lang="en-US" sz="1200"/>
                <a:t>B    A</a:t>
              </a:r>
            </a:p>
          </p:txBody>
        </p:sp>
      </p:gr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483" y="1752599"/>
            <a:ext cx="8610600" cy="4495801"/>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p:style>
          <a:lnRef idx="1">
            <a:schemeClr val="accent2"/>
          </a:lnRef>
          <a:fillRef idx="3">
            <a:schemeClr val="accent2"/>
          </a:fillRef>
          <a:effectRef idx="2">
            <a:schemeClr val="accent2"/>
          </a:effectRef>
          <a:fontRef idx="minor">
            <a:schemeClr val="lt1"/>
          </a:fontRef>
        </p:style>
        <p:txBody>
          <a:bodyPr/>
          <a:lstStyle/>
          <a:p>
            <a:pPr eaLnBrk="1" hangingPunct="1"/>
            <a:r>
              <a:rPr lang="en-US"/>
              <a:t>Medium Scale Integration MUX</a:t>
            </a:r>
          </a:p>
        </p:txBody>
      </p:sp>
      <p:sp>
        <p:nvSpPr>
          <p:cNvPr id="21507" name="Picture 3"/>
          <p:cNvSpPr>
            <a:spLocks noChangeAspect="1" noChangeArrowheads="1"/>
          </p:cNvSpPr>
          <p:nvPr/>
        </p:nvSpPr>
        <p:spPr bwMode="auto">
          <a:xfrm>
            <a:off x="1143000" y="2125663"/>
            <a:ext cx="1760538"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l-PL"/>
          </a:p>
        </p:txBody>
      </p:sp>
      <p:sp>
        <p:nvSpPr>
          <p:cNvPr id="21508" name="TextBox 12"/>
          <p:cNvSpPr txBox="1">
            <a:spLocks noChangeArrowheads="1"/>
          </p:cNvSpPr>
          <p:nvPr/>
        </p:nvSpPr>
        <p:spPr bwMode="auto">
          <a:xfrm>
            <a:off x="1341438" y="1752600"/>
            <a:ext cx="13901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t>4-to-1 MUX</a:t>
            </a:r>
          </a:p>
        </p:txBody>
      </p:sp>
      <p:sp>
        <p:nvSpPr>
          <p:cNvPr id="21509" name="TextBox 13"/>
          <p:cNvSpPr txBox="1">
            <a:spLocks noChangeArrowheads="1"/>
          </p:cNvSpPr>
          <p:nvPr/>
        </p:nvSpPr>
        <p:spPr bwMode="auto">
          <a:xfrm>
            <a:off x="4294188" y="1760538"/>
            <a:ext cx="13901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t>8-to-1 MUX</a:t>
            </a:r>
          </a:p>
        </p:txBody>
      </p:sp>
      <p:pic>
        <p:nvPicPr>
          <p:cNvPr id="21510"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4637" y="2133600"/>
            <a:ext cx="2377017"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7663" y="2125663"/>
            <a:ext cx="2065337" cy="3942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2" name="TextBox 14"/>
          <p:cNvSpPr txBox="1">
            <a:spLocks noChangeArrowheads="1"/>
          </p:cNvSpPr>
          <p:nvPr/>
        </p:nvSpPr>
        <p:spPr bwMode="auto">
          <a:xfrm>
            <a:off x="6831013" y="1752600"/>
            <a:ext cx="15183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t>16-to-1 MUX</a:t>
            </a:r>
          </a:p>
        </p:txBody>
      </p:sp>
      <p:sp>
        <p:nvSpPr>
          <p:cNvPr id="10" name="Left Brace 9"/>
          <p:cNvSpPr/>
          <p:nvPr/>
        </p:nvSpPr>
        <p:spPr>
          <a:xfrm>
            <a:off x="1095375" y="2314575"/>
            <a:ext cx="152400" cy="503238"/>
          </a:xfrm>
          <a:prstGeom prst="leftBrace">
            <a:avLst/>
          </a:prstGeom>
          <a:ln w="12700">
            <a:solidFill>
              <a:srgbClr val="FF0000"/>
            </a:solidFill>
            <a:head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2" name="Left Brace 11"/>
          <p:cNvSpPr/>
          <p:nvPr/>
        </p:nvSpPr>
        <p:spPr>
          <a:xfrm>
            <a:off x="1095375" y="2954338"/>
            <a:ext cx="152400" cy="274637"/>
          </a:xfrm>
          <a:prstGeom prst="leftBrace">
            <a:avLst/>
          </a:prstGeom>
          <a:ln w="12700">
            <a:solidFill>
              <a:srgbClr val="FF0000"/>
            </a:solidFill>
            <a:head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3" name="Left Brace 12"/>
          <p:cNvSpPr/>
          <p:nvPr/>
        </p:nvSpPr>
        <p:spPr>
          <a:xfrm flipH="1">
            <a:off x="2770188" y="2312988"/>
            <a:ext cx="152400" cy="366712"/>
          </a:xfrm>
          <a:prstGeom prst="leftBrace">
            <a:avLst/>
          </a:prstGeom>
          <a:ln w="12700">
            <a:solidFill>
              <a:srgbClr val="FF0000"/>
            </a:solidFill>
            <a:head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4" name="Left Brace 13"/>
          <p:cNvSpPr/>
          <p:nvPr/>
        </p:nvSpPr>
        <p:spPr>
          <a:xfrm>
            <a:off x="1095375" y="3365500"/>
            <a:ext cx="152400" cy="92075"/>
          </a:xfrm>
          <a:prstGeom prst="leftBrace">
            <a:avLst/>
          </a:prstGeom>
          <a:ln w="12700">
            <a:solidFill>
              <a:srgbClr val="FF0000"/>
            </a:solidFill>
            <a:head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1518" name="TextBox 14"/>
          <p:cNvSpPr txBox="1">
            <a:spLocks noChangeArrowheads="1"/>
          </p:cNvSpPr>
          <p:nvPr/>
        </p:nvSpPr>
        <p:spPr bwMode="auto">
          <a:xfrm>
            <a:off x="415925" y="2428875"/>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400"/>
              <a:t>Inputs</a:t>
            </a:r>
            <a:endParaRPr lang="en-US" sz="1200"/>
          </a:p>
        </p:txBody>
      </p:sp>
      <p:sp>
        <p:nvSpPr>
          <p:cNvPr id="21519" name="TextBox 15"/>
          <p:cNvSpPr txBox="1">
            <a:spLocks noChangeArrowheads="1"/>
          </p:cNvSpPr>
          <p:nvPr/>
        </p:nvSpPr>
        <p:spPr bwMode="auto">
          <a:xfrm>
            <a:off x="415925" y="2951163"/>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400"/>
              <a:t>Select</a:t>
            </a:r>
            <a:endParaRPr lang="en-US" sz="1200"/>
          </a:p>
        </p:txBody>
      </p:sp>
      <p:sp>
        <p:nvSpPr>
          <p:cNvPr id="21520" name="TextBox 16"/>
          <p:cNvSpPr txBox="1">
            <a:spLocks noChangeArrowheads="1"/>
          </p:cNvSpPr>
          <p:nvPr/>
        </p:nvSpPr>
        <p:spPr bwMode="auto">
          <a:xfrm>
            <a:off x="369888" y="3276600"/>
            <a:ext cx="776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400"/>
              <a:t>Enable</a:t>
            </a:r>
            <a:endParaRPr lang="en-US" sz="1200"/>
          </a:p>
        </p:txBody>
      </p:sp>
      <p:sp>
        <p:nvSpPr>
          <p:cNvPr id="21521" name="TextBox 17"/>
          <p:cNvSpPr txBox="1">
            <a:spLocks noChangeArrowheads="1"/>
          </p:cNvSpPr>
          <p:nvPr/>
        </p:nvSpPr>
        <p:spPr bwMode="auto">
          <a:xfrm>
            <a:off x="2763838" y="2368550"/>
            <a:ext cx="137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400"/>
              <a:t>Output (Y)</a:t>
            </a:r>
          </a:p>
          <a:p>
            <a:pPr algn="ctr" eaLnBrk="1" hangingPunct="1"/>
            <a:r>
              <a:rPr lang="en-US" sz="1000"/>
              <a:t>(and inverted output)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6378" y="228600"/>
            <a:ext cx="8653463" cy="1143000"/>
          </a:xfrm>
        </p:spPr>
        <p:style>
          <a:lnRef idx="1">
            <a:schemeClr val="accent2"/>
          </a:lnRef>
          <a:fillRef idx="3">
            <a:schemeClr val="accent2"/>
          </a:fillRef>
          <a:effectRef idx="2">
            <a:schemeClr val="accent2"/>
          </a:effectRef>
          <a:fontRef idx="minor">
            <a:schemeClr val="lt1"/>
          </a:fontRef>
        </p:style>
        <p:txBody>
          <a:bodyPr/>
          <a:lstStyle/>
          <a:p>
            <a:r>
              <a:rPr lang="en-US" sz="4200"/>
              <a:t>What is a Demultiplexer (DEMUX)?</a:t>
            </a:r>
          </a:p>
        </p:txBody>
      </p:sp>
      <p:sp>
        <p:nvSpPr>
          <p:cNvPr id="22531" name="Content Placeholder 3"/>
          <p:cNvSpPr>
            <a:spLocks noGrp="1"/>
          </p:cNvSpPr>
          <p:nvPr>
            <p:ph sz="half" idx="1"/>
          </p:nvPr>
        </p:nvSpPr>
        <p:spPr>
          <a:xfrm>
            <a:off x="457200" y="1600200"/>
            <a:ext cx="4648200" cy="5029200"/>
          </a:xfrm>
        </p:spPr>
        <p:txBody>
          <a:bodyPr/>
          <a:lstStyle/>
          <a:p>
            <a:pPr marL="0" indent="0">
              <a:spcBef>
                <a:spcPct val="0"/>
              </a:spcBef>
              <a:spcAft>
                <a:spcPts val="1200"/>
              </a:spcAft>
              <a:buNone/>
            </a:pPr>
            <a:r>
              <a:rPr lang="en-US" sz="2400"/>
              <a:t>A DEMUX is a digital switch with a </a:t>
            </a:r>
            <a:r>
              <a:rPr lang="en-US" sz="2400" b="1">
                <a:solidFill>
                  <a:srgbClr val="0000FF"/>
                </a:solidFill>
              </a:rPr>
              <a:t>single input </a:t>
            </a:r>
            <a:r>
              <a:rPr lang="en-US" sz="2400"/>
              <a:t>(source) and a </a:t>
            </a:r>
            <a:r>
              <a:rPr lang="en-US" sz="2400" b="1">
                <a:solidFill>
                  <a:srgbClr val="0000FF"/>
                </a:solidFill>
              </a:rPr>
              <a:t>multiple outputs </a:t>
            </a:r>
            <a:r>
              <a:rPr lang="en-US" sz="2400"/>
              <a:t>(destinations).</a:t>
            </a:r>
          </a:p>
          <a:p>
            <a:pPr marL="0" indent="0">
              <a:spcBef>
                <a:spcPct val="0"/>
              </a:spcBef>
              <a:spcAft>
                <a:spcPts val="1200"/>
              </a:spcAft>
              <a:buNone/>
            </a:pPr>
            <a:r>
              <a:rPr lang="en-US" sz="2400"/>
              <a:t>The select lines determine which output the input is connected to.</a:t>
            </a:r>
          </a:p>
          <a:p>
            <a:pPr marL="0" indent="0">
              <a:spcBef>
                <a:spcPct val="0"/>
              </a:spcBef>
              <a:buNone/>
            </a:pPr>
            <a:r>
              <a:rPr lang="en-US" sz="2400"/>
              <a:t>DEMUX Types</a:t>
            </a:r>
          </a:p>
          <a:p>
            <a:pPr marL="457200" lvl="1" indent="0">
              <a:buNone/>
            </a:pPr>
            <a:r>
              <a:rPr lang="en-US" sz="2000">
                <a:sym typeface="Wingdings" pitchFamily="2" charset="2"/>
              </a:rPr>
              <a:t> </a:t>
            </a:r>
            <a:r>
              <a:rPr lang="en-US" sz="2000"/>
              <a:t>1-to-2 (1 select line)</a:t>
            </a:r>
          </a:p>
          <a:p>
            <a:pPr marL="457200" lvl="1" indent="0">
              <a:buNone/>
            </a:pPr>
            <a:r>
              <a:rPr lang="en-US" sz="2000">
                <a:sym typeface="Wingdings" pitchFamily="2" charset="2"/>
              </a:rPr>
              <a:t> </a:t>
            </a:r>
            <a:r>
              <a:rPr lang="en-US" sz="2000"/>
              <a:t>1-to-4 (2 select lines)</a:t>
            </a:r>
          </a:p>
          <a:p>
            <a:pPr marL="457200" lvl="1" indent="0">
              <a:buNone/>
            </a:pPr>
            <a:r>
              <a:rPr lang="en-US" sz="2000">
                <a:sym typeface="Wingdings" pitchFamily="2" charset="2"/>
              </a:rPr>
              <a:t> </a:t>
            </a:r>
            <a:r>
              <a:rPr lang="en-US" sz="2000"/>
              <a:t>1-to-8 (3 select lines)</a:t>
            </a:r>
          </a:p>
          <a:p>
            <a:pPr marL="457200" lvl="1" indent="0">
              <a:buNone/>
            </a:pPr>
            <a:r>
              <a:rPr lang="en-US" sz="2000">
                <a:sym typeface="Wingdings" pitchFamily="2" charset="2"/>
              </a:rPr>
              <a:t> </a:t>
            </a:r>
            <a:r>
              <a:rPr lang="en-US" sz="2000"/>
              <a:t>1-to-16 (4 select lines)</a:t>
            </a:r>
            <a:endParaRPr lang="en-US"/>
          </a:p>
          <a:p>
            <a:endParaRPr lang="en-US" sz="2400"/>
          </a:p>
        </p:txBody>
      </p:sp>
      <p:sp>
        <p:nvSpPr>
          <p:cNvPr id="3" name="Slide Number Placeholder 2"/>
          <p:cNvSpPr>
            <a:spLocks noGrp="1"/>
          </p:cNvSpPr>
          <p:nvPr>
            <p:ph type="sldNum" sz="quarter" idx="12"/>
          </p:nvPr>
        </p:nvSpPr>
        <p:spPr/>
        <p:txBody>
          <a:bodyPr/>
          <a:lstStyle/>
          <a:p>
            <a:pPr>
              <a:defRPr/>
            </a:pPr>
            <a:fld id="{ED25C373-5715-4282-89D5-32C3ABCDC201}" type="slidenum">
              <a:rPr lang="en-US" smtClean="0"/>
              <a:pPr>
                <a:defRPr/>
              </a:pPr>
              <a:t>7</a:t>
            </a:fld>
            <a:endParaRPr lang="en-US"/>
          </a:p>
        </p:txBody>
      </p:sp>
      <p:sp>
        <p:nvSpPr>
          <p:cNvPr id="22533" name="TextBox 29"/>
          <p:cNvSpPr txBox="1">
            <a:spLocks noChangeArrowheads="1"/>
          </p:cNvSpPr>
          <p:nvPr/>
        </p:nvSpPr>
        <p:spPr bwMode="auto">
          <a:xfrm>
            <a:off x="5926138" y="1720850"/>
            <a:ext cx="21351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2400"/>
              <a:t>Demultiplexer </a:t>
            </a:r>
          </a:p>
          <a:p>
            <a:pPr algn="ctr" eaLnBrk="1" hangingPunct="1"/>
            <a:r>
              <a:rPr lang="en-US" sz="2000"/>
              <a:t>Block Diagram</a:t>
            </a:r>
          </a:p>
        </p:txBody>
      </p:sp>
      <p:grpSp>
        <p:nvGrpSpPr>
          <p:cNvPr id="22534" name="Group 54"/>
          <p:cNvGrpSpPr>
            <a:grpSpLocks/>
          </p:cNvGrpSpPr>
          <p:nvPr/>
        </p:nvGrpSpPr>
        <p:grpSpPr bwMode="auto">
          <a:xfrm>
            <a:off x="5105400" y="2635250"/>
            <a:ext cx="3776663" cy="3003550"/>
            <a:chOff x="5105400" y="2635044"/>
            <a:chExt cx="3776606" cy="3003756"/>
          </a:xfrm>
        </p:grpSpPr>
        <p:cxnSp>
          <p:nvCxnSpPr>
            <p:cNvPr id="7" name="Straight Connector 6"/>
            <p:cNvCxnSpPr/>
            <p:nvPr/>
          </p:nvCxnSpPr>
          <p:spPr bwMode="auto">
            <a:xfrm flipH="1">
              <a:off x="7116733" y="3657464"/>
              <a:ext cx="457193" cy="1588"/>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auto">
            <a:xfrm rot="16200000">
              <a:off x="6538074" y="4677503"/>
              <a:ext cx="549313"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sp>
          <p:nvSpPr>
            <p:cNvPr id="22537" name="TextBox 29"/>
            <p:cNvSpPr txBox="1">
              <a:spLocks noChangeArrowheads="1"/>
            </p:cNvSpPr>
            <p:nvPr/>
          </p:nvSpPr>
          <p:spPr bwMode="auto">
            <a:xfrm>
              <a:off x="6431433" y="4992469"/>
              <a:ext cx="8258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t>Select</a:t>
              </a:r>
            </a:p>
            <a:p>
              <a:pPr algn="ctr" eaLnBrk="1" hangingPunct="1"/>
              <a:r>
                <a:rPr lang="en-US"/>
                <a:t>Lines</a:t>
              </a:r>
            </a:p>
          </p:txBody>
        </p:sp>
        <p:cxnSp>
          <p:nvCxnSpPr>
            <p:cNvPr id="19" name="Straight Connector 18"/>
            <p:cNvCxnSpPr/>
            <p:nvPr/>
          </p:nvCxnSpPr>
          <p:spPr bwMode="auto">
            <a:xfrm>
              <a:off x="5973750" y="3657464"/>
              <a:ext cx="457193" cy="1588"/>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sp>
          <p:nvSpPr>
            <p:cNvPr id="22539" name="TextBox 29"/>
            <p:cNvSpPr txBox="1">
              <a:spLocks noChangeArrowheads="1"/>
            </p:cNvSpPr>
            <p:nvPr/>
          </p:nvSpPr>
          <p:spPr bwMode="auto">
            <a:xfrm>
              <a:off x="5105400" y="3372145"/>
              <a:ext cx="8402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t>Input</a:t>
              </a:r>
            </a:p>
            <a:p>
              <a:pPr algn="ctr" eaLnBrk="1" hangingPunct="1"/>
              <a:r>
                <a:rPr lang="en-US" sz="1400" i="1"/>
                <a:t>(source)</a:t>
              </a:r>
            </a:p>
          </p:txBody>
        </p:sp>
        <p:sp>
          <p:nvSpPr>
            <p:cNvPr id="22540" name="TextBox 29"/>
            <p:cNvSpPr txBox="1">
              <a:spLocks noChangeArrowheads="1"/>
            </p:cNvSpPr>
            <p:nvPr/>
          </p:nvSpPr>
          <p:spPr bwMode="auto">
            <a:xfrm>
              <a:off x="7623328" y="3380866"/>
              <a:ext cx="12586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t>Outputs</a:t>
              </a:r>
            </a:p>
            <a:p>
              <a:pPr algn="ctr" eaLnBrk="1" hangingPunct="1"/>
              <a:r>
                <a:rPr lang="en-US" sz="1400" i="1"/>
                <a:t>(destinations)</a:t>
              </a:r>
            </a:p>
          </p:txBody>
        </p:sp>
        <p:grpSp>
          <p:nvGrpSpPr>
            <p:cNvPr id="22541" name="Group 27"/>
            <p:cNvGrpSpPr>
              <a:grpSpLocks/>
            </p:cNvGrpSpPr>
            <p:nvPr/>
          </p:nvGrpSpPr>
          <p:grpSpPr bwMode="auto">
            <a:xfrm>
              <a:off x="7117233" y="3200400"/>
              <a:ext cx="423513" cy="533400"/>
              <a:chOff x="7010400" y="2895600"/>
              <a:chExt cx="423513" cy="533400"/>
            </a:xfrm>
          </p:grpSpPr>
          <p:cxnSp>
            <p:nvCxnSpPr>
              <p:cNvPr id="23" name="Straight Connector 22"/>
              <p:cNvCxnSpPr/>
              <p:nvPr/>
            </p:nvCxnSpPr>
            <p:spPr>
              <a:xfrm rot="5400000" flipH="1" flipV="1">
                <a:off x="7145623" y="3275672"/>
                <a:ext cx="152411" cy="153986"/>
              </a:xfrm>
              <a:prstGeom prst="line">
                <a:avLst/>
              </a:prstGeom>
              <a:ln w="12700">
                <a:solidFill>
                  <a:srgbClr val="FF0000"/>
                </a:solidFill>
                <a:headEnd type="none"/>
              </a:ln>
            </p:spPr>
            <p:style>
              <a:lnRef idx="1">
                <a:schemeClr val="accent1"/>
              </a:lnRef>
              <a:fillRef idx="0">
                <a:schemeClr val="accent1"/>
              </a:fillRef>
              <a:effectRef idx="0">
                <a:schemeClr val="accent1"/>
              </a:effectRef>
              <a:fontRef idx="minor">
                <a:schemeClr val="tx1"/>
              </a:fontRef>
            </p:style>
          </p:cxnSp>
          <p:sp>
            <p:nvSpPr>
              <p:cNvPr id="22551" name="Rectangle 23"/>
              <p:cNvSpPr>
                <a:spLocks noChangeArrowheads="1"/>
              </p:cNvSpPr>
              <p:nvPr/>
            </p:nvSpPr>
            <p:spPr bwMode="auto">
              <a:xfrm>
                <a:off x="7010400" y="2895600"/>
                <a:ext cx="4235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b="1"/>
                  <a:t>2</a:t>
                </a:r>
                <a:r>
                  <a:rPr lang="en-US" b="1" baseline="30000"/>
                  <a:t>N</a:t>
                </a:r>
              </a:p>
            </p:txBody>
          </p:sp>
        </p:grpSp>
        <p:grpSp>
          <p:nvGrpSpPr>
            <p:cNvPr id="22542" name="Group 28"/>
            <p:cNvGrpSpPr>
              <a:grpSpLocks/>
            </p:cNvGrpSpPr>
            <p:nvPr/>
          </p:nvGrpSpPr>
          <p:grpSpPr bwMode="auto">
            <a:xfrm>
              <a:off x="6118527" y="3200400"/>
              <a:ext cx="312906" cy="533400"/>
              <a:chOff x="5867400" y="2895600"/>
              <a:chExt cx="312906" cy="533400"/>
            </a:xfrm>
          </p:grpSpPr>
          <p:cxnSp>
            <p:nvCxnSpPr>
              <p:cNvPr id="25" name="Straight Connector 24"/>
              <p:cNvCxnSpPr/>
              <p:nvPr/>
            </p:nvCxnSpPr>
            <p:spPr>
              <a:xfrm rot="5400000" flipH="1" flipV="1">
                <a:off x="5947244" y="3277260"/>
                <a:ext cx="152411" cy="150810"/>
              </a:xfrm>
              <a:prstGeom prst="line">
                <a:avLst/>
              </a:prstGeom>
              <a:ln w="12700">
                <a:solidFill>
                  <a:srgbClr val="FF0000"/>
                </a:solidFill>
                <a:headEnd type="none"/>
              </a:ln>
            </p:spPr>
            <p:style>
              <a:lnRef idx="1">
                <a:schemeClr val="accent1"/>
              </a:lnRef>
              <a:fillRef idx="0">
                <a:schemeClr val="accent1"/>
              </a:fillRef>
              <a:effectRef idx="0">
                <a:schemeClr val="accent1"/>
              </a:effectRef>
              <a:fontRef idx="minor">
                <a:schemeClr val="tx1"/>
              </a:fontRef>
            </p:style>
          </p:cxnSp>
          <p:sp>
            <p:nvSpPr>
              <p:cNvPr id="22549" name="Rectangle 26"/>
              <p:cNvSpPr>
                <a:spLocks noChangeArrowheads="1"/>
              </p:cNvSpPr>
              <p:nvPr/>
            </p:nvSpPr>
            <p:spPr bwMode="auto">
              <a:xfrm>
                <a:off x="5867400" y="2895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b="1"/>
                  <a:t>1</a:t>
                </a:r>
              </a:p>
            </p:txBody>
          </p:sp>
        </p:grpSp>
        <p:cxnSp>
          <p:nvCxnSpPr>
            <p:cNvPr id="30" name="Straight Connector 29"/>
            <p:cNvCxnSpPr/>
            <p:nvPr/>
          </p:nvCxnSpPr>
          <p:spPr>
            <a:xfrm rot="5400000" flipH="1" flipV="1">
              <a:off x="6751607" y="4648138"/>
              <a:ext cx="152410" cy="152398"/>
            </a:xfrm>
            <a:prstGeom prst="line">
              <a:avLst/>
            </a:prstGeom>
            <a:ln w="12700">
              <a:solidFill>
                <a:srgbClr val="FF0000"/>
              </a:solidFill>
              <a:headEnd type="none"/>
            </a:ln>
          </p:spPr>
          <p:style>
            <a:lnRef idx="1">
              <a:schemeClr val="accent1"/>
            </a:lnRef>
            <a:fillRef idx="0">
              <a:schemeClr val="accent1"/>
            </a:fillRef>
            <a:effectRef idx="0">
              <a:schemeClr val="accent1"/>
            </a:effectRef>
            <a:fontRef idx="minor">
              <a:schemeClr val="tx1"/>
            </a:fontRef>
          </p:style>
        </p:cxnSp>
        <p:sp>
          <p:nvSpPr>
            <p:cNvPr id="22544" name="Rectangle 30"/>
            <p:cNvSpPr>
              <a:spLocks noChangeArrowheads="1"/>
            </p:cNvSpPr>
            <p:nvPr/>
          </p:nvSpPr>
          <p:spPr bwMode="auto">
            <a:xfrm>
              <a:off x="6324600" y="4507468"/>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b="1"/>
                <a:t>N</a:t>
              </a:r>
            </a:p>
          </p:txBody>
        </p:sp>
        <p:grpSp>
          <p:nvGrpSpPr>
            <p:cNvPr id="22545" name="Group 53"/>
            <p:cNvGrpSpPr>
              <a:grpSpLocks/>
            </p:cNvGrpSpPr>
            <p:nvPr/>
          </p:nvGrpSpPr>
          <p:grpSpPr bwMode="auto">
            <a:xfrm>
              <a:off x="6446818" y="2635044"/>
              <a:ext cx="674677" cy="2057541"/>
              <a:chOff x="4571314" y="4495800"/>
              <a:chExt cx="674677" cy="2057541"/>
            </a:xfrm>
          </p:grpSpPr>
          <p:sp>
            <p:nvSpPr>
              <p:cNvPr id="47" name="Freeform 46"/>
              <p:cNvSpPr/>
              <p:nvPr/>
            </p:nvSpPr>
            <p:spPr bwMode="auto">
              <a:xfrm>
                <a:off x="4571314" y="4495800"/>
                <a:ext cx="674677" cy="2057541"/>
              </a:xfrm>
              <a:custGeom>
                <a:avLst/>
                <a:gdLst>
                  <a:gd name="connsiteX0" fmla="*/ 11876 w 522515"/>
                  <a:gd name="connsiteY0" fmla="*/ 1080654 h 1365662"/>
                  <a:gd name="connsiteX1" fmla="*/ 0 w 522515"/>
                  <a:gd name="connsiteY1" fmla="*/ 273132 h 1365662"/>
                  <a:gd name="connsiteX2" fmla="*/ 522515 w 522515"/>
                  <a:gd name="connsiteY2" fmla="*/ 0 h 1365662"/>
                  <a:gd name="connsiteX3" fmla="*/ 522515 w 522515"/>
                  <a:gd name="connsiteY3" fmla="*/ 1365662 h 1365662"/>
                  <a:gd name="connsiteX4" fmla="*/ 11876 w 522515"/>
                  <a:gd name="connsiteY4" fmla="*/ 1080654 h 136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515" h="1365662">
                    <a:moveTo>
                      <a:pt x="11876" y="1080654"/>
                    </a:moveTo>
                    <a:lnTo>
                      <a:pt x="0" y="273132"/>
                    </a:lnTo>
                    <a:lnTo>
                      <a:pt x="522515" y="0"/>
                    </a:lnTo>
                    <a:lnTo>
                      <a:pt x="522515" y="1365662"/>
                    </a:lnTo>
                    <a:lnTo>
                      <a:pt x="11876" y="1080654"/>
                    </a:lnTo>
                    <a:close/>
                  </a:path>
                </a:pathLst>
              </a:cu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547" name="TextBox 25"/>
              <p:cNvSpPr txBox="1">
                <a:spLocks noChangeArrowheads="1"/>
              </p:cNvSpPr>
              <p:nvPr/>
            </p:nvSpPr>
            <p:spPr bwMode="auto">
              <a:xfrm rot="-5400000">
                <a:off x="4400195" y="5339837"/>
                <a:ext cx="1018297" cy="369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solidFill>
                      <a:srgbClr val="0000FF"/>
                    </a:solidFill>
                  </a:rPr>
                  <a:t>DEMUX</a:t>
                </a: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4"/>
          <p:cNvSpPr>
            <a:spLocks noGrp="1"/>
          </p:cNvSpPr>
          <p:nvPr>
            <p:ph type="title"/>
          </p:nvPr>
        </p:nvSpPr>
        <p:spPr>
          <a:xfrm>
            <a:off x="228600" y="274638"/>
            <a:ext cx="8686800" cy="1020762"/>
          </a:xfrm>
        </p:spPr>
        <p:style>
          <a:lnRef idx="0">
            <a:schemeClr val="accent2"/>
          </a:lnRef>
          <a:fillRef idx="3">
            <a:schemeClr val="accent2"/>
          </a:fillRef>
          <a:effectRef idx="3">
            <a:schemeClr val="accent2"/>
          </a:effectRef>
          <a:fontRef idx="minor">
            <a:schemeClr val="lt1"/>
          </a:fontRef>
        </p:style>
        <p:txBody>
          <a:bodyPr/>
          <a:lstStyle/>
          <a:p>
            <a:pPr eaLnBrk="1" hangingPunct="1"/>
            <a:r>
              <a:rPr lang="en-US"/>
              <a:t>Typical Application of a DEMUX</a:t>
            </a:r>
          </a:p>
        </p:txBody>
      </p:sp>
      <p:sp>
        <p:nvSpPr>
          <p:cNvPr id="4" name="Slide Number Placeholder 3"/>
          <p:cNvSpPr>
            <a:spLocks noGrp="1"/>
          </p:cNvSpPr>
          <p:nvPr>
            <p:ph type="sldNum" sz="quarter" idx="12"/>
          </p:nvPr>
        </p:nvSpPr>
        <p:spPr>
          <a:xfrm>
            <a:off x="6553200" y="6229350"/>
            <a:ext cx="2133600" cy="476250"/>
          </a:xfrm>
        </p:spPr>
        <p:txBody>
          <a:bodyPr/>
          <a:lstStyle/>
          <a:p>
            <a:pPr>
              <a:defRPr/>
            </a:pPr>
            <a:fld id="{2846EAB5-F5B6-4A22-A210-012BD79663C7}" type="slidenum">
              <a:rPr lang="en-US" smtClean="0"/>
              <a:pPr>
                <a:defRPr/>
              </a:pPr>
              <a:t>8</a:t>
            </a:fld>
            <a:endParaRPr lang="en-US"/>
          </a:p>
        </p:txBody>
      </p:sp>
      <p:grpSp>
        <p:nvGrpSpPr>
          <p:cNvPr id="23556" name="Group 94"/>
          <p:cNvGrpSpPr>
            <a:grpSpLocks/>
          </p:cNvGrpSpPr>
          <p:nvPr/>
        </p:nvGrpSpPr>
        <p:grpSpPr bwMode="auto">
          <a:xfrm>
            <a:off x="495467" y="2171538"/>
            <a:ext cx="2378075" cy="596900"/>
            <a:chOff x="625476" y="1403350"/>
            <a:chExt cx="2377440" cy="596899"/>
          </a:xfrm>
        </p:grpSpPr>
        <p:sp>
          <p:nvSpPr>
            <p:cNvPr id="23610" name="TextBox 10"/>
            <p:cNvSpPr txBox="1">
              <a:spLocks noChangeArrowheads="1"/>
            </p:cNvSpPr>
            <p:nvPr/>
          </p:nvSpPr>
          <p:spPr bwMode="auto">
            <a:xfrm>
              <a:off x="769822" y="1403350"/>
              <a:ext cx="2103120" cy="369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b="1"/>
                <a:t>Single Source</a:t>
              </a:r>
            </a:p>
          </p:txBody>
        </p:sp>
        <p:sp>
          <p:nvSpPr>
            <p:cNvPr id="363" name="Left Brace 362"/>
            <p:cNvSpPr/>
            <p:nvPr/>
          </p:nvSpPr>
          <p:spPr bwMode="auto">
            <a:xfrm rot="16200000" flipH="1" flipV="1">
              <a:off x="1699897" y="697229"/>
              <a:ext cx="228600" cy="237744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b="1"/>
            </a:p>
          </p:txBody>
        </p:sp>
      </p:grpSp>
      <p:grpSp>
        <p:nvGrpSpPr>
          <p:cNvPr id="23557" name="Group 95"/>
          <p:cNvGrpSpPr>
            <a:grpSpLocks/>
          </p:cNvGrpSpPr>
          <p:nvPr/>
        </p:nvGrpSpPr>
        <p:grpSpPr bwMode="auto">
          <a:xfrm>
            <a:off x="5336381" y="1317654"/>
            <a:ext cx="2560638" cy="768225"/>
            <a:chOff x="5458424" y="872632"/>
            <a:chExt cx="2560320" cy="768225"/>
          </a:xfrm>
        </p:grpSpPr>
        <p:sp>
          <p:nvSpPr>
            <p:cNvPr id="361" name="Left Brace 360"/>
            <p:cNvSpPr/>
            <p:nvPr/>
          </p:nvSpPr>
          <p:spPr bwMode="auto">
            <a:xfrm rot="16200000" flipH="1" flipV="1">
              <a:off x="6624284" y="246397"/>
              <a:ext cx="228600" cy="256032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b="1"/>
            </a:p>
          </p:txBody>
        </p:sp>
        <p:sp>
          <p:nvSpPr>
            <p:cNvPr id="23609" name="TextBox 10"/>
            <p:cNvSpPr txBox="1">
              <a:spLocks noChangeArrowheads="1"/>
            </p:cNvSpPr>
            <p:nvPr/>
          </p:nvSpPr>
          <p:spPr bwMode="auto">
            <a:xfrm>
              <a:off x="5495573" y="872632"/>
              <a:ext cx="2438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b="1"/>
                <a:t>Multiple Destinations</a:t>
              </a:r>
            </a:p>
          </p:txBody>
        </p:sp>
      </p:grpSp>
      <p:grpSp>
        <p:nvGrpSpPr>
          <p:cNvPr id="23558" name="Group 96"/>
          <p:cNvGrpSpPr>
            <a:grpSpLocks/>
          </p:cNvGrpSpPr>
          <p:nvPr/>
        </p:nvGrpSpPr>
        <p:grpSpPr bwMode="auto">
          <a:xfrm>
            <a:off x="3464823" y="2137129"/>
            <a:ext cx="1287462" cy="596900"/>
            <a:chOff x="3573462" y="1403350"/>
            <a:chExt cx="1287937" cy="596900"/>
          </a:xfrm>
        </p:grpSpPr>
        <p:sp>
          <p:nvSpPr>
            <p:cNvPr id="364" name="Left Brace 363"/>
            <p:cNvSpPr/>
            <p:nvPr/>
          </p:nvSpPr>
          <p:spPr bwMode="auto">
            <a:xfrm rot="16200000" flipH="1" flipV="1">
              <a:off x="4099954" y="1245158"/>
              <a:ext cx="228600" cy="1281585"/>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b="1"/>
            </a:p>
          </p:txBody>
        </p:sp>
        <p:sp>
          <p:nvSpPr>
            <p:cNvPr id="23607" name="TextBox 10"/>
            <p:cNvSpPr txBox="1">
              <a:spLocks noChangeArrowheads="1"/>
            </p:cNvSpPr>
            <p:nvPr/>
          </p:nvSpPr>
          <p:spPr bwMode="auto">
            <a:xfrm>
              <a:off x="3580286" y="1403350"/>
              <a:ext cx="1281113" cy="369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b="1"/>
                <a:t>Selector</a:t>
              </a:r>
            </a:p>
          </p:txBody>
        </p:sp>
      </p:grpSp>
      <p:grpSp>
        <p:nvGrpSpPr>
          <p:cNvPr id="23559" name="Group 86"/>
          <p:cNvGrpSpPr>
            <a:grpSpLocks/>
          </p:cNvGrpSpPr>
          <p:nvPr/>
        </p:nvGrpSpPr>
        <p:grpSpPr bwMode="auto">
          <a:xfrm>
            <a:off x="3529013" y="3195638"/>
            <a:ext cx="1265237" cy="1524000"/>
            <a:chOff x="6627098" y="4724400"/>
            <a:chExt cx="1264920" cy="1524000"/>
          </a:xfrm>
        </p:grpSpPr>
        <p:cxnSp>
          <p:nvCxnSpPr>
            <p:cNvPr id="73" name="Straight Connector 72"/>
            <p:cNvCxnSpPr/>
            <p:nvPr/>
          </p:nvCxnSpPr>
          <p:spPr>
            <a:xfrm>
              <a:off x="6627098" y="5408612"/>
              <a:ext cx="365034" cy="3175"/>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flipH="1">
              <a:off x="6962724" y="6065044"/>
              <a:ext cx="365125"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flipH="1">
              <a:off x="7236511" y="6110287"/>
              <a:ext cx="274638"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23597" name="Group 85"/>
            <p:cNvGrpSpPr>
              <a:grpSpLocks/>
            </p:cNvGrpSpPr>
            <p:nvPr/>
          </p:nvGrpSpPr>
          <p:grpSpPr bwMode="auto">
            <a:xfrm>
              <a:off x="7517922" y="4895297"/>
              <a:ext cx="374096" cy="1031051"/>
              <a:chOff x="7517922" y="4784782"/>
              <a:chExt cx="374096" cy="1031051"/>
            </a:xfrm>
          </p:grpSpPr>
          <p:cxnSp>
            <p:nvCxnSpPr>
              <p:cNvPr id="82" name="Straight Connector 81"/>
              <p:cNvCxnSpPr/>
              <p:nvPr/>
            </p:nvCxnSpPr>
            <p:spPr>
              <a:xfrm flipH="1">
                <a:off x="7525398" y="5493360"/>
                <a:ext cx="366620"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7525398" y="5756885"/>
                <a:ext cx="366620"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7525398" y="4961547"/>
                <a:ext cx="366620" cy="1588"/>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7525398" y="5233010"/>
                <a:ext cx="366620"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sp>
            <p:nvSpPr>
              <p:cNvPr id="23605" name="TextBox 76"/>
              <p:cNvSpPr txBox="1">
                <a:spLocks noChangeArrowheads="1"/>
              </p:cNvSpPr>
              <p:nvPr/>
            </p:nvSpPr>
            <p:spPr bwMode="auto">
              <a:xfrm flipH="1">
                <a:off x="7517922" y="4784782"/>
                <a:ext cx="332142" cy="1031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Aft>
                    <a:spcPts val="1000"/>
                  </a:spcAft>
                </a:pPr>
                <a:r>
                  <a:rPr lang="en-US" sz="900" b="1"/>
                  <a:t>D0</a:t>
                </a:r>
              </a:p>
              <a:p>
                <a:pPr eaLnBrk="1" hangingPunct="1">
                  <a:spcAft>
                    <a:spcPts val="1000"/>
                  </a:spcAft>
                </a:pPr>
                <a:r>
                  <a:rPr lang="en-US" sz="900" b="1"/>
                  <a:t>D1</a:t>
                </a:r>
              </a:p>
              <a:p>
                <a:pPr eaLnBrk="1" hangingPunct="1">
                  <a:spcAft>
                    <a:spcPts val="1000"/>
                  </a:spcAft>
                </a:pPr>
                <a:r>
                  <a:rPr lang="en-US" sz="900" b="1"/>
                  <a:t>D2</a:t>
                </a:r>
              </a:p>
              <a:p>
                <a:pPr eaLnBrk="1" hangingPunct="1">
                  <a:spcAft>
                    <a:spcPts val="1000"/>
                  </a:spcAft>
                </a:pPr>
                <a:r>
                  <a:rPr lang="en-US" sz="900" b="1"/>
                  <a:t>D3</a:t>
                </a:r>
              </a:p>
            </p:txBody>
          </p:sp>
        </p:grpSp>
        <p:sp>
          <p:nvSpPr>
            <p:cNvPr id="23598" name="TextBox 77"/>
            <p:cNvSpPr txBox="1">
              <a:spLocks noChangeArrowheads="1"/>
            </p:cNvSpPr>
            <p:nvPr/>
          </p:nvSpPr>
          <p:spPr bwMode="auto">
            <a:xfrm flipH="1">
              <a:off x="6705600" y="5181600"/>
              <a:ext cx="26161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Aft>
                  <a:spcPts val="1000"/>
                </a:spcAft>
              </a:pPr>
              <a:r>
                <a:rPr lang="en-US" sz="900" b="1"/>
                <a:t>X</a:t>
              </a:r>
            </a:p>
          </p:txBody>
        </p:sp>
        <p:sp>
          <p:nvSpPr>
            <p:cNvPr id="80" name="Freeform 79"/>
            <p:cNvSpPr/>
            <p:nvPr/>
          </p:nvSpPr>
          <p:spPr>
            <a:xfrm>
              <a:off x="7003241" y="4724400"/>
              <a:ext cx="523744" cy="1365250"/>
            </a:xfrm>
            <a:custGeom>
              <a:avLst/>
              <a:gdLst>
                <a:gd name="connsiteX0" fmla="*/ 11876 w 522515"/>
                <a:gd name="connsiteY0" fmla="*/ 1080654 h 1365662"/>
                <a:gd name="connsiteX1" fmla="*/ 0 w 522515"/>
                <a:gd name="connsiteY1" fmla="*/ 273132 h 1365662"/>
                <a:gd name="connsiteX2" fmla="*/ 522515 w 522515"/>
                <a:gd name="connsiteY2" fmla="*/ 0 h 1365662"/>
                <a:gd name="connsiteX3" fmla="*/ 522515 w 522515"/>
                <a:gd name="connsiteY3" fmla="*/ 1365662 h 1365662"/>
                <a:gd name="connsiteX4" fmla="*/ 11876 w 522515"/>
                <a:gd name="connsiteY4" fmla="*/ 1080654 h 136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515" h="1365662">
                  <a:moveTo>
                    <a:pt x="11876" y="1080654"/>
                  </a:moveTo>
                  <a:lnTo>
                    <a:pt x="0" y="273132"/>
                  </a:lnTo>
                  <a:lnTo>
                    <a:pt x="522515" y="0"/>
                  </a:lnTo>
                  <a:lnTo>
                    <a:pt x="522515" y="1365662"/>
                  </a:lnTo>
                  <a:lnTo>
                    <a:pt x="11876" y="1080654"/>
                  </a:lnTo>
                  <a:close/>
                </a:path>
              </a:pathLst>
            </a:cu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600" name="TextBox 80"/>
            <p:cNvSpPr txBox="1">
              <a:spLocks noChangeArrowheads="1"/>
            </p:cNvSpPr>
            <p:nvPr/>
          </p:nvSpPr>
          <p:spPr bwMode="auto">
            <a:xfrm rot="-5400000">
              <a:off x="6755496" y="5238817"/>
              <a:ext cx="1018227" cy="36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solidFill>
                    <a:srgbClr val="0000FF"/>
                  </a:solidFill>
                </a:rPr>
                <a:t>DEMUX</a:t>
              </a:r>
            </a:p>
          </p:txBody>
        </p:sp>
      </p:grpSp>
      <p:graphicFrame>
        <p:nvGraphicFramePr>
          <p:cNvPr id="88" name="Table 87"/>
          <p:cNvGraphicFramePr>
            <a:graphicFrameLocks noGrp="1"/>
          </p:cNvGraphicFramePr>
          <p:nvPr>
            <p:extLst>
              <p:ext uri="{D42A27DB-BD31-4B8C-83A1-F6EECF244321}">
                <p14:modId xmlns:p14="http://schemas.microsoft.com/office/powerpoint/2010/main" val="4095082795"/>
              </p:ext>
            </p:extLst>
          </p:nvPr>
        </p:nvGraphicFramePr>
        <p:xfrm>
          <a:off x="2947194" y="4751388"/>
          <a:ext cx="2590800" cy="1524000"/>
        </p:xfrm>
        <a:graphic>
          <a:graphicData uri="http://schemas.openxmlformats.org/drawingml/2006/table">
            <a:tbl>
              <a:tblPr firstRow="1" bandRow="1">
                <a:tableStyleId>{5C22544A-7EE6-4342-B048-85BDC9FD1C3A}</a:tableStyleId>
              </a:tblPr>
              <a:tblGrid>
                <a:gridCol w="328612">
                  <a:extLst>
                    <a:ext uri="{9D8B030D-6E8A-4147-A177-3AD203B41FA5}">
                      <a16:colId xmlns:a16="http://schemas.microsoft.com/office/drawing/2014/main" val="20000"/>
                    </a:ext>
                  </a:extLst>
                </a:gridCol>
                <a:gridCol w="321429">
                  <a:extLst>
                    <a:ext uri="{9D8B030D-6E8A-4147-A177-3AD203B41FA5}">
                      <a16:colId xmlns:a16="http://schemas.microsoft.com/office/drawing/2014/main" val="20001"/>
                    </a:ext>
                  </a:extLst>
                </a:gridCol>
                <a:gridCol w="1940759">
                  <a:extLst>
                    <a:ext uri="{9D8B030D-6E8A-4147-A177-3AD203B41FA5}">
                      <a16:colId xmlns:a16="http://schemas.microsoft.com/office/drawing/2014/main" val="20002"/>
                    </a:ext>
                  </a:extLst>
                </a:gridCol>
              </a:tblGrid>
              <a:tr h="289560">
                <a:tc>
                  <a:txBody>
                    <a:bodyPr/>
                    <a:lstStyle/>
                    <a:p>
                      <a:pPr algn="ctr"/>
                      <a:r>
                        <a:rPr lang="en-US" sz="1400" b="1" dirty="0">
                          <a:solidFill>
                            <a:schemeClr val="bg1">
                              <a:lumMod val="95000"/>
                            </a:schemeClr>
                          </a:solidFill>
                        </a:rPr>
                        <a:t>B</a:t>
                      </a:r>
                    </a:p>
                  </a:txBody>
                  <a:tcPr marL="91429" marR="914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US" sz="1400" b="1" dirty="0">
                          <a:solidFill>
                            <a:schemeClr val="bg1">
                              <a:lumMod val="95000"/>
                            </a:schemeClr>
                          </a:solidFill>
                        </a:rPr>
                        <a:t>A</a:t>
                      </a:r>
                    </a:p>
                  </a:txBody>
                  <a:tcPr marL="91429" marR="914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US" sz="1400" b="1" dirty="0">
                          <a:solidFill>
                            <a:schemeClr val="bg1">
                              <a:lumMod val="95000"/>
                            </a:schemeClr>
                          </a:solidFill>
                        </a:rPr>
                        <a:t>Selected Destination</a:t>
                      </a:r>
                      <a:endParaRPr lang="en-US" sz="1400" b="1" baseline="-25000" dirty="0">
                        <a:solidFill>
                          <a:schemeClr val="bg1">
                            <a:lumMod val="95000"/>
                          </a:schemeClr>
                        </a:solidFill>
                      </a:endParaRPr>
                    </a:p>
                  </a:txBody>
                  <a:tcPr marL="91429" marR="914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00"/>
                  </a:ext>
                </a:extLst>
              </a:tr>
              <a:tr h="289560">
                <a:tc>
                  <a:txBody>
                    <a:bodyPr/>
                    <a:lstStyle/>
                    <a:p>
                      <a:pPr algn="ctr"/>
                      <a:r>
                        <a:rPr lang="en-US" sz="1400" b="1" dirty="0">
                          <a:solidFill>
                            <a:schemeClr val="tx1"/>
                          </a:solidFill>
                        </a:rPr>
                        <a:t>0</a:t>
                      </a:r>
                    </a:p>
                  </a:txBody>
                  <a:tcPr marL="91429" marR="914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tx1"/>
                          </a:solidFill>
                        </a:rPr>
                        <a:t>0</a:t>
                      </a:r>
                    </a:p>
                  </a:txBody>
                  <a:tcPr marL="91429" marR="914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b="1" dirty="0">
                          <a:solidFill>
                            <a:schemeClr val="tx1"/>
                          </a:solidFill>
                        </a:rPr>
                        <a:t>B/W Laser Printer</a:t>
                      </a:r>
                    </a:p>
                  </a:txBody>
                  <a:tcPr marL="91429" marR="914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9560">
                <a:tc>
                  <a:txBody>
                    <a:bodyPr/>
                    <a:lstStyle/>
                    <a:p>
                      <a:pPr algn="ctr"/>
                      <a:r>
                        <a:rPr lang="en-US" sz="1400" b="1" dirty="0">
                          <a:solidFill>
                            <a:schemeClr val="tx1"/>
                          </a:solidFill>
                        </a:rPr>
                        <a:t>0</a:t>
                      </a:r>
                    </a:p>
                  </a:txBody>
                  <a:tcPr marL="91429" marR="914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tx1"/>
                          </a:solidFill>
                        </a:rPr>
                        <a:t>1</a:t>
                      </a:r>
                    </a:p>
                  </a:txBody>
                  <a:tcPr marL="91429" marR="914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b="1" dirty="0">
                          <a:solidFill>
                            <a:schemeClr val="tx1"/>
                          </a:solidFill>
                        </a:rPr>
                        <a:t>Fax</a:t>
                      </a:r>
                      <a:r>
                        <a:rPr lang="en-US" sz="1400" b="1" baseline="0" dirty="0">
                          <a:solidFill>
                            <a:schemeClr val="tx1"/>
                          </a:solidFill>
                        </a:rPr>
                        <a:t> Machine</a:t>
                      </a:r>
                      <a:endParaRPr lang="en-US" sz="1400" b="1" dirty="0">
                        <a:solidFill>
                          <a:schemeClr val="tx1"/>
                        </a:solidFill>
                      </a:endParaRPr>
                    </a:p>
                  </a:txBody>
                  <a:tcPr marL="91429" marR="914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9560">
                <a:tc>
                  <a:txBody>
                    <a:bodyPr/>
                    <a:lstStyle/>
                    <a:p>
                      <a:pPr algn="ctr"/>
                      <a:r>
                        <a:rPr lang="en-US" sz="1400" b="1" dirty="0">
                          <a:solidFill>
                            <a:schemeClr val="tx1"/>
                          </a:solidFill>
                        </a:rPr>
                        <a:t>1</a:t>
                      </a:r>
                    </a:p>
                  </a:txBody>
                  <a:tcPr marL="91429" marR="914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tx1"/>
                          </a:solidFill>
                        </a:rPr>
                        <a:t>0</a:t>
                      </a:r>
                    </a:p>
                  </a:txBody>
                  <a:tcPr marL="91429" marR="914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b="1" dirty="0">
                          <a:solidFill>
                            <a:schemeClr val="dk1"/>
                          </a:solidFill>
                        </a:rPr>
                        <a:t>Color</a:t>
                      </a:r>
                      <a:r>
                        <a:rPr lang="en-US" sz="1400" b="1" baseline="0" dirty="0">
                          <a:solidFill>
                            <a:schemeClr val="dk1"/>
                          </a:solidFill>
                        </a:rPr>
                        <a:t> Inkjet Printer</a:t>
                      </a:r>
                      <a:endParaRPr lang="en-US" sz="1400" b="1" dirty="0">
                        <a:solidFill>
                          <a:schemeClr val="tx1"/>
                        </a:solidFill>
                      </a:endParaRPr>
                    </a:p>
                  </a:txBody>
                  <a:tcPr marL="91429" marR="914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9560">
                <a:tc>
                  <a:txBody>
                    <a:bodyPr/>
                    <a:lstStyle/>
                    <a:p>
                      <a:pPr algn="ctr"/>
                      <a:r>
                        <a:rPr lang="en-US" sz="1400" b="1" dirty="0">
                          <a:solidFill>
                            <a:schemeClr val="tx1"/>
                          </a:solidFill>
                        </a:rPr>
                        <a:t>1</a:t>
                      </a:r>
                    </a:p>
                  </a:txBody>
                  <a:tcPr marL="91429" marR="914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tx1"/>
                          </a:solidFill>
                        </a:rPr>
                        <a:t>1</a:t>
                      </a:r>
                    </a:p>
                  </a:txBody>
                  <a:tcPr marL="91429" marR="914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b="1" dirty="0">
                          <a:solidFill>
                            <a:schemeClr val="tx1"/>
                          </a:solidFill>
                        </a:rPr>
                        <a:t>Pen</a:t>
                      </a:r>
                      <a:r>
                        <a:rPr lang="en-US" sz="1400" b="1" baseline="0" dirty="0">
                          <a:solidFill>
                            <a:schemeClr val="tx1"/>
                          </a:solidFill>
                        </a:rPr>
                        <a:t> Plotter</a:t>
                      </a:r>
                      <a:endParaRPr lang="en-US" sz="1400" b="1" dirty="0">
                        <a:solidFill>
                          <a:schemeClr val="tx1"/>
                        </a:solidFill>
                      </a:endParaRPr>
                    </a:p>
                  </a:txBody>
                  <a:tcPr marL="91429" marR="914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pSp>
        <p:nvGrpSpPr>
          <p:cNvPr id="23576" name="Group 86"/>
          <p:cNvGrpSpPr>
            <a:grpSpLocks/>
          </p:cNvGrpSpPr>
          <p:nvPr/>
        </p:nvGrpSpPr>
        <p:grpSpPr bwMode="auto">
          <a:xfrm>
            <a:off x="6416675" y="2057400"/>
            <a:ext cx="1731963" cy="612775"/>
            <a:chOff x="6643421" y="2057403"/>
            <a:chExt cx="1732785" cy="613272"/>
          </a:xfrm>
        </p:grpSpPr>
        <p:sp>
          <p:nvSpPr>
            <p:cNvPr id="23592" name="TextBox 324"/>
            <p:cNvSpPr txBox="1">
              <a:spLocks noChangeArrowheads="1"/>
            </p:cNvSpPr>
            <p:nvPr/>
          </p:nvSpPr>
          <p:spPr bwMode="auto">
            <a:xfrm>
              <a:off x="7473395" y="2133207"/>
              <a:ext cx="9028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200"/>
                <a:t>B/W Laser</a:t>
              </a:r>
            </a:p>
            <a:p>
              <a:pPr algn="ctr" eaLnBrk="1" hangingPunct="1"/>
              <a:r>
                <a:rPr lang="en-US" sz="1200"/>
                <a:t>Printer</a:t>
              </a:r>
            </a:p>
          </p:txBody>
        </p:sp>
        <p:pic>
          <p:nvPicPr>
            <p:cNvPr id="23593" name="Picture 5" descr="C:\Users\ghzite.MAIN\AppData\Local\Microsoft\Windows\Temporary Internet Files\Content.IE5\6GJ2YC6W\MPj040218400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3421" y="2057403"/>
              <a:ext cx="802386" cy="613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77" name="Group 80"/>
          <p:cNvGrpSpPr>
            <a:grpSpLocks/>
          </p:cNvGrpSpPr>
          <p:nvPr/>
        </p:nvGrpSpPr>
        <p:grpSpPr bwMode="auto">
          <a:xfrm>
            <a:off x="6361113" y="3697288"/>
            <a:ext cx="1868487" cy="874712"/>
            <a:chOff x="6553200" y="3657599"/>
            <a:chExt cx="1868692" cy="874624"/>
          </a:xfrm>
        </p:grpSpPr>
        <p:sp>
          <p:nvSpPr>
            <p:cNvPr id="23590" name="TextBox 326"/>
            <p:cNvSpPr txBox="1">
              <a:spLocks noChangeArrowheads="1"/>
            </p:cNvSpPr>
            <p:nvPr/>
          </p:nvSpPr>
          <p:spPr bwMode="auto">
            <a:xfrm>
              <a:off x="7427709" y="3787878"/>
              <a:ext cx="9941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200"/>
                <a:t>Color Inkjet</a:t>
              </a:r>
            </a:p>
            <a:p>
              <a:pPr algn="ctr" eaLnBrk="1" hangingPunct="1"/>
              <a:r>
                <a:rPr lang="en-US" sz="1200"/>
                <a:t>Printer</a:t>
              </a:r>
            </a:p>
          </p:txBody>
        </p:sp>
        <p:pic>
          <p:nvPicPr>
            <p:cNvPr id="23591" name="Picture 6" descr="C:\Users\ghzite.MAIN\AppData\Local\Microsoft\Windows\Temporary Internet Files\Content.IE5\AMO16GJE\MCj0396876000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3200" y="3657599"/>
              <a:ext cx="906628" cy="87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78" name="Group 88"/>
          <p:cNvGrpSpPr>
            <a:grpSpLocks/>
          </p:cNvGrpSpPr>
          <p:nvPr/>
        </p:nvGrpSpPr>
        <p:grpSpPr bwMode="auto">
          <a:xfrm>
            <a:off x="6119813" y="4897438"/>
            <a:ext cx="1924050" cy="1231900"/>
            <a:chOff x="6324600" y="4876800"/>
            <a:chExt cx="1924098" cy="1231900"/>
          </a:xfrm>
        </p:grpSpPr>
        <p:sp>
          <p:nvSpPr>
            <p:cNvPr id="23588" name="TextBox 327"/>
            <p:cNvSpPr txBox="1">
              <a:spLocks noChangeArrowheads="1"/>
            </p:cNvSpPr>
            <p:nvPr/>
          </p:nvSpPr>
          <p:spPr bwMode="auto">
            <a:xfrm>
              <a:off x="7620000" y="5105400"/>
              <a:ext cx="6286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200"/>
                <a:t>Pen</a:t>
              </a:r>
            </a:p>
            <a:p>
              <a:pPr algn="ctr" eaLnBrk="1" hangingPunct="1"/>
              <a:r>
                <a:rPr lang="en-US" sz="1200"/>
                <a:t>Plotter</a:t>
              </a:r>
            </a:p>
          </p:txBody>
        </p:sp>
        <p:pic>
          <p:nvPicPr>
            <p:cNvPr id="23589" name="Picture 7" descr="C:\Users\ghzite.MAIN\AppData\Local\Microsoft\Windows\Temporary Internet Files\Content.IE5\J34ZSQZE\MCj0280933000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24600" y="4876800"/>
              <a:ext cx="1328738"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79" name="Group 85"/>
          <p:cNvGrpSpPr>
            <a:grpSpLocks/>
          </p:cNvGrpSpPr>
          <p:nvPr/>
        </p:nvGrpSpPr>
        <p:grpSpPr bwMode="auto">
          <a:xfrm>
            <a:off x="6437313" y="2590800"/>
            <a:ext cx="1690687" cy="857250"/>
            <a:chOff x="6615989" y="2590800"/>
            <a:chExt cx="1690486" cy="857250"/>
          </a:xfrm>
        </p:grpSpPr>
        <p:sp>
          <p:nvSpPr>
            <p:cNvPr id="23586" name="TextBox 325"/>
            <p:cNvSpPr txBox="1">
              <a:spLocks noChangeArrowheads="1"/>
            </p:cNvSpPr>
            <p:nvPr/>
          </p:nvSpPr>
          <p:spPr bwMode="auto">
            <a:xfrm>
              <a:off x="7543126" y="2814934"/>
              <a:ext cx="7633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200"/>
                <a:t>Fax</a:t>
              </a:r>
            </a:p>
            <a:p>
              <a:pPr algn="ctr" eaLnBrk="1" hangingPunct="1"/>
              <a:r>
                <a:rPr lang="en-US" sz="1200"/>
                <a:t>Machine</a:t>
              </a:r>
            </a:p>
          </p:txBody>
        </p:sp>
        <p:pic>
          <p:nvPicPr>
            <p:cNvPr id="23587" name="Picture 94" descr="C:\Users\ghzite.MAIN\AppData\Local\Microsoft\Windows\Temporary Internet Files\Content.IE5\AMO16GJE\MCj04339060000[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5989" y="2590800"/>
              <a:ext cx="8572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580" name="Picture 95" descr="C:\Program Files\Microsoft Office\MEDIA\CAGCAT10\j0285750.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838200" y="3375025"/>
            <a:ext cx="1824038"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Freeform 89"/>
          <p:cNvSpPr/>
          <p:nvPr/>
        </p:nvSpPr>
        <p:spPr>
          <a:xfrm>
            <a:off x="4797425" y="2444750"/>
            <a:ext cx="1819275" cy="1095375"/>
          </a:xfrm>
          <a:custGeom>
            <a:avLst/>
            <a:gdLst>
              <a:gd name="connsiteX0" fmla="*/ 0 w 1820174"/>
              <a:gd name="connsiteY0" fmla="*/ 1095555 h 1095555"/>
              <a:gd name="connsiteX1" fmla="*/ 138023 w 1820174"/>
              <a:gd name="connsiteY1" fmla="*/ 1078302 h 1095555"/>
              <a:gd name="connsiteX2" fmla="*/ 353683 w 1820174"/>
              <a:gd name="connsiteY2" fmla="*/ 1017917 h 1095555"/>
              <a:gd name="connsiteX3" fmla="*/ 586596 w 1820174"/>
              <a:gd name="connsiteY3" fmla="*/ 810883 h 1095555"/>
              <a:gd name="connsiteX4" fmla="*/ 733245 w 1820174"/>
              <a:gd name="connsiteY4" fmla="*/ 638355 h 1095555"/>
              <a:gd name="connsiteX5" fmla="*/ 1000664 w 1820174"/>
              <a:gd name="connsiteY5" fmla="*/ 301924 h 1095555"/>
              <a:gd name="connsiteX6" fmla="*/ 1250830 w 1820174"/>
              <a:gd name="connsiteY6" fmla="*/ 155275 h 1095555"/>
              <a:gd name="connsiteX7" fmla="*/ 1544128 w 1820174"/>
              <a:gd name="connsiteY7" fmla="*/ 60385 h 1095555"/>
              <a:gd name="connsiteX8" fmla="*/ 1820174 w 1820174"/>
              <a:gd name="connsiteY8" fmla="*/ 0 h 1095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0174" h="1095555">
                <a:moveTo>
                  <a:pt x="0" y="1095555"/>
                </a:moveTo>
                <a:cubicBezTo>
                  <a:pt x="39538" y="1093398"/>
                  <a:pt x="79076" y="1091242"/>
                  <a:pt x="138023" y="1078302"/>
                </a:cubicBezTo>
                <a:cubicBezTo>
                  <a:pt x="196970" y="1065362"/>
                  <a:pt x="278921" y="1062487"/>
                  <a:pt x="353683" y="1017917"/>
                </a:cubicBezTo>
                <a:cubicBezTo>
                  <a:pt x="428445" y="973347"/>
                  <a:pt x="523336" y="874143"/>
                  <a:pt x="586596" y="810883"/>
                </a:cubicBezTo>
                <a:cubicBezTo>
                  <a:pt x="649856" y="747623"/>
                  <a:pt x="664234" y="723181"/>
                  <a:pt x="733245" y="638355"/>
                </a:cubicBezTo>
                <a:cubicBezTo>
                  <a:pt x="802256" y="553529"/>
                  <a:pt x="914400" y="382437"/>
                  <a:pt x="1000664" y="301924"/>
                </a:cubicBezTo>
                <a:cubicBezTo>
                  <a:pt x="1086928" y="221411"/>
                  <a:pt x="1160253" y="195531"/>
                  <a:pt x="1250830" y="155275"/>
                </a:cubicBezTo>
                <a:cubicBezTo>
                  <a:pt x="1341407" y="115019"/>
                  <a:pt x="1449237" y="86264"/>
                  <a:pt x="1544128" y="60385"/>
                </a:cubicBezTo>
                <a:cubicBezTo>
                  <a:pt x="1639019" y="34506"/>
                  <a:pt x="1729596" y="17253"/>
                  <a:pt x="1820174" y="0"/>
                </a:cubicBezTo>
              </a:path>
            </a:pathLst>
          </a:custGeom>
          <a:ln w="12700">
            <a:solidFill>
              <a:srgbClr val="FF0000"/>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1" name="Freeform 90"/>
          <p:cNvSpPr/>
          <p:nvPr/>
        </p:nvSpPr>
        <p:spPr>
          <a:xfrm>
            <a:off x="4789488" y="3175000"/>
            <a:ext cx="1803400" cy="638175"/>
          </a:xfrm>
          <a:custGeom>
            <a:avLst/>
            <a:gdLst>
              <a:gd name="connsiteX0" fmla="*/ 0 w 1802921"/>
              <a:gd name="connsiteY0" fmla="*/ 638354 h 638354"/>
              <a:gd name="connsiteX1" fmla="*/ 250166 w 1802921"/>
              <a:gd name="connsiteY1" fmla="*/ 612475 h 638354"/>
              <a:gd name="connsiteX2" fmla="*/ 724619 w 1802921"/>
              <a:gd name="connsiteY2" fmla="*/ 517585 h 638354"/>
              <a:gd name="connsiteX3" fmla="*/ 1173193 w 1802921"/>
              <a:gd name="connsiteY3" fmla="*/ 319177 h 638354"/>
              <a:gd name="connsiteX4" fmla="*/ 1449238 w 1802921"/>
              <a:gd name="connsiteY4" fmla="*/ 146649 h 638354"/>
              <a:gd name="connsiteX5" fmla="*/ 1802921 w 1802921"/>
              <a:gd name="connsiteY5" fmla="*/ 0 h 63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2921" h="638354">
                <a:moveTo>
                  <a:pt x="0" y="638354"/>
                </a:moveTo>
                <a:cubicBezTo>
                  <a:pt x="64698" y="635478"/>
                  <a:pt x="129396" y="632603"/>
                  <a:pt x="250166" y="612475"/>
                </a:cubicBezTo>
                <a:cubicBezTo>
                  <a:pt x="370936" y="592347"/>
                  <a:pt x="570781" y="566468"/>
                  <a:pt x="724619" y="517585"/>
                </a:cubicBezTo>
                <a:cubicBezTo>
                  <a:pt x="878457" y="468702"/>
                  <a:pt x="1052423" y="381000"/>
                  <a:pt x="1173193" y="319177"/>
                </a:cubicBezTo>
                <a:cubicBezTo>
                  <a:pt x="1293963" y="257354"/>
                  <a:pt x="1344283" y="199845"/>
                  <a:pt x="1449238" y="146649"/>
                </a:cubicBezTo>
                <a:cubicBezTo>
                  <a:pt x="1554193" y="93453"/>
                  <a:pt x="1678557" y="46726"/>
                  <a:pt x="1802921" y="0"/>
                </a:cubicBezTo>
              </a:path>
            </a:pathLst>
          </a:custGeom>
          <a:ln w="12700">
            <a:solidFill>
              <a:srgbClr val="FF0000"/>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2" name="Freeform 91"/>
          <p:cNvSpPr/>
          <p:nvPr/>
        </p:nvSpPr>
        <p:spPr>
          <a:xfrm>
            <a:off x="4794250" y="3990975"/>
            <a:ext cx="1733550" cy="236538"/>
          </a:xfrm>
          <a:custGeom>
            <a:avLst/>
            <a:gdLst>
              <a:gd name="connsiteX0" fmla="*/ 0 w 1733909"/>
              <a:gd name="connsiteY0" fmla="*/ 80513 h 235788"/>
              <a:gd name="connsiteX1" fmla="*/ 500332 w 1733909"/>
              <a:gd name="connsiteY1" fmla="*/ 28754 h 235788"/>
              <a:gd name="connsiteX2" fmla="*/ 897147 w 1733909"/>
              <a:gd name="connsiteY2" fmla="*/ 20128 h 235788"/>
              <a:gd name="connsiteX3" fmla="*/ 1475116 w 1733909"/>
              <a:gd name="connsiteY3" fmla="*/ 149524 h 235788"/>
              <a:gd name="connsiteX4" fmla="*/ 1733909 w 1733909"/>
              <a:gd name="connsiteY4" fmla="*/ 235788 h 23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3909" h="235788">
                <a:moveTo>
                  <a:pt x="0" y="80513"/>
                </a:moveTo>
                <a:cubicBezTo>
                  <a:pt x="175404" y="59665"/>
                  <a:pt x="350808" y="38818"/>
                  <a:pt x="500332" y="28754"/>
                </a:cubicBezTo>
                <a:cubicBezTo>
                  <a:pt x="649856" y="18690"/>
                  <a:pt x="734683" y="0"/>
                  <a:pt x="897147" y="20128"/>
                </a:cubicBezTo>
                <a:cubicBezTo>
                  <a:pt x="1059611" y="40256"/>
                  <a:pt x="1335656" y="113581"/>
                  <a:pt x="1475116" y="149524"/>
                </a:cubicBezTo>
                <a:cubicBezTo>
                  <a:pt x="1614576" y="185467"/>
                  <a:pt x="1674242" y="210627"/>
                  <a:pt x="1733909" y="235788"/>
                </a:cubicBezTo>
              </a:path>
            </a:pathLst>
          </a:custGeom>
          <a:ln w="12700">
            <a:solidFill>
              <a:srgbClr val="FF0000"/>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3" name="Freeform 92"/>
          <p:cNvSpPr/>
          <p:nvPr/>
        </p:nvSpPr>
        <p:spPr>
          <a:xfrm>
            <a:off x="4795838" y="4327525"/>
            <a:ext cx="1484312" cy="679450"/>
          </a:xfrm>
          <a:custGeom>
            <a:avLst/>
            <a:gdLst>
              <a:gd name="connsiteX0" fmla="*/ 0 w 1483744"/>
              <a:gd name="connsiteY0" fmla="*/ 15816 h 680050"/>
              <a:gd name="connsiteX1" fmla="*/ 370936 w 1483744"/>
              <a:gd name="connsiteY1" fmla="*/ 7189 h 680050"/>
              <a:gd name="connsiteX2" fmla="*/ 767751 w 1483744"/>
              <a:gd name="connsiteY2" fmla="*/ 58948 h 680050"/>
              <a:gd name="connsiteX3" fmla="*/ 1155940 w 1483744"/>
              <a:gd name="connsiteY3" fmla="*/ 248729 h 680050"/>
              <a:gd name="connsiteX4" fmla="*/ 1371600 w 1483744"/>
              <a:gd name="connsiteY4" fmla="*/ 498895 h 680050"/>
              <a:gd name="connsiteX5" fmla="*/ 1483744 w 1483744"/>
              <a:gd name="connsiteY5" fmla="*/ 680050 h 68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3744" h="680050">
                <a:moveTo>
                  <a:pt x="0" y="15816"/>
                </a:moveTo>
                <a:cubicBezTo>
                  <a:pt x="121489" y="7908"/>
                  <a:pt x="242978" y="0"/>
                  <a:pt x="370936" y="7189"/>
                </a:cubicBezTo>
                <a:cubicBezTo>
                  <a:pt x="498894" y="14378"/>
                  <a:pt x="636917" y="18691"/>
                  <a:pt x="767751" y="58948"/>
                </a:cubicBezTo>
                <a:cubicBezTo>
                  <a:pt x="898585" y="99205"/>
                  <a:pt x="1055299" y="175405"/>
                  <a:pt x="1155940" y="248729"/>
                </a:cubicBezTo>
                <a:cubicBezTo>
                  <a:pt x="1256582" y="322054"/>
                  <a:pt x="1316966" y="427008"/>
                  <a:pt x="1371600" y="498895"/>
                </a:cubicBezTo>
                <a:cubicBezTo>
                  <a:pt x="1426234" y="570782"/>
                  <a:pt x="1454989" y="625416"/>
                  <a:pt x="1483744" y="680050"/>
                </a:cubicBezTo>
              </a:path>
            </a:pathLst>
          </a:custGeom>
          <a:ln w="12700">
            <a:solidFill>
              <a:srgbClr val="FF0000"/>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57" name="Freeform 356"/>
          <p:cNvSpPr/>
          <p:nvPr/>
        </p:nvSpPr>
        <p:spPr>
          <a:xfrm flipV="1">
            <a:off x="2438400" y="3881438"/>
            <a:ext cx="1090613" cy="385762"/>
          </a:xfrm>
          <a:custGeom>
            <a:avLst/>
            <a:gdLst>
              <a:gd name="connsiteX0" fmla="*/ 0 w 1201479"/>
              <a:gd name="connsiteY0" fmla="*/ 14177 h 386316"/>
              <a:gd name="connsiteX1" fmla="*/ 159488 w 1201479"/>
              <a:gd name="connsiteY1" fmla="*/ 14177 h 386316"/>
              <a:gd name="connsiteX2" fmla="*/ 318976 w 1201479"/>
              <a:gd name="connsiteY2" fmla="*/ 99237 h 386316"/>
              <a:gd name="connsiteX3" fmla="*/ 446567 w 1201479"/>
              <a:gd name="connsiteY3" fmla="*/ 237460 h 386316"/>
              <a:gd name="connsiteX4" fmla="*/ 680483 w 1201479"/>
              <a:gd name="connsiteY4" fmla="*/ 333153 h 386316"/>
              <a:gd name="connsiteX5" fmla="*/ 956930 w 1201479"/>
              <a:gd name="connsiteY5" fmla="*/ 333153 h 386316"/>
              <a:gd name="connsiteX6" fmla="*/ 1201479 w 1201479"/>
              <a:gd name="connsiteY6" fmla="*/ 386316 h 38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1479" h="386316">
                <a:moveTo>
                  <a:pt x="0" y="14177"/>
                </a:moveTo>
                <a:cubicBezTo>
                  <a:pt x="53162" y="7088"/>
                  <a:pt x="106325" y="0"/>
                  <a:pt x="159488" y="14177"/>
                </a:cubicBezTo>
                <a:cubicBezTo>
                  <a:pt x="212651" y="28354"/>
                  <a:pt x="271130" y="62023"/>
                  <a:pt x="318976" y="99237"/>
                </a:cubicBezTo>
                <a:cubicBezTo>
                  <a:pt x="366823" y="136451"/>
                  <a:pt x="386316" y="198474"/>
                  <a:pt x="446567" y="237460"/>
                </a:cubicBezTo>
                <a:cubicBezTo>
                  <a:pt x="506818" y="276446"/>
                  <a:pt x="595423" y="317204"/>
                  <a:pt x="680483" y="333153"/>
                </a:cubicBezTo>
                <a:cubicBezTo>
                  <a:pt x="765543" y="349102"/>
                  <a:pt x="870097" y="324292"/>
                  <a:pt x="956930" y="333153"/>
                </a:cubicBezTo>
                <a:cubicBezTo>
                  <a:pt x="1043763" y="342014"/>
                  <a:pt x="1201479" y="386316"/>
                  <a:pt x="1201479" y="386316"/>
                </a:cubicBezTo>
              </a:path>
            </a:pathLst>
          </a:custGeom>
          <a:ln w="12700">
            <a:solidFill>
              <a:srgbClr val="FF0000"/>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228600" y="304800"/>
            <a:ext cx="8610600" cy="944562"/>
          </a:xfrm>
        </p:spPr>
        <p:style>
          <a:lnRef idx="0">
            <a:schemeClr val="accent2"/>
          </a:lnRef>
          <a:fillRef idx="3">
            <a:schemeClr val="accent2"/>
          </a:fillRef>
          <a:effectRef idx="3">
            <a:schemeClr val="accent2"/>
          </a:effectRef>
          <a:fontRef idx="minor">
            <a:schemeClr val="lt1"/>
          </a:fontRef>
        </p:style>
        <p:txBody>
          <a:bodyPr/>
          <a:lstStyle/>
          <a:p>
            <a:pPr eaLnBrk="1" hangingPunct="1"/>
            <a:r>
              <a:rPr lang="en-US" sz="4000"/>
              <a:t>1-to-4 De-Multiplexer (DEMUX)</a:t>
            </a:r>
          </a:p>
        </p:txBody>
      </p:sp>
      <p:pic>
        <p:nvPicPr>
          <p:cNvPr id="2457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76400"/>
            <a:ext cx="4918075" cy="4464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Table 7"/>
          <p:cNvGraphicFramePr>
            <a:graphicFrameLocks noGrp="1"/>
          </p:cNvGraphicFramePr>
          <p:nvPr>
            <p:extLst>
              <p:ext uri="{D42A27DB-BD31-4B8C-83A1-F6EECF244321}">
                <p14:modId xmlns:p14="http://schemas.microsoft.com/office/powerpoint/2010/main" val="2904796639"/>
              </p:ext>
            </p:extLst>
          </p:nvPr>
        </p:nvGraphicFramePr>
        <p:xfrm>
          <a:off x="5486400" y="3733800"/>
          <a:ext cx="2982912" cy="2362200"/>
        </p:xfrm>
        <a:graphic>
          <a:graphicData uri="http://schemas.openxmlformats.org/drawingml/2006/table">
            <a:tbl>
              <a:tblPr firstRow="1" bandRow="1">
                <a:tableStyleId>{5C22544A-7EE6-4342-B048-85BDC9FD1C3A}</a:tableStyleId>
              </a:tblPr>
              <a:tblGrid>
                <a:gridCol w="497152">
                  <a:extLst>
                    <a:ext uri="{9D8B030D-6E8A-4147-A177-3AD203B41FA5}">
                      <a16:colId xmlns:a16="http://schemas.microsoft.com/office/drawing/2014/main" val="20000"/>
                    </a:ext>
                  </a:extLst>
                </a:gridCol>
                <a:gridCol w="497152">
                  <a:extLst>
                    <a:ext uri="{9D8B030D-6E8A-4147-A177-3AD203B41FA5}">
                      <a16:colId xmlns:a16="http://schemas.microsoft.com/office/drawing/2014/main" val="20001"/>
                    </a:ext>
                  </a:extLst>
                </a:gridCol>
                <a:gridCol w="497152">
                  <a:extLst>
                    <a:ext uri="{9D8B030D-6E8A-4147-A177-3AD203B41FA5}">
                      <a16:colId xmlns:a16="http://schemas.microsoft.com/office/drawing/2014/main" val="20002"/>
                    </a:ext>
                  </a:extLst>
                </a:gridCol>
                <a:gridCol w="497152">
                  <a:extLst>
                    <a:ext uri="{9D8B030D-6E8A-4147-A177-3AD203B41FA5}">
                      <a16:colId xmlns:a16="http://schemas.microsoft.com/office/drawing/2014/main" val="20003"/>
                    </a:ext>
                  </a:extLst>
                </a:gridCol>
                <a:gridCol w="497152">
                  <a:extLst>
                    <a:ext uri="{9D8B030D-6E8A-4147-A177-3AD203B41FA5}">
                      <a16:colId xmlns:a16="http://schemas.microsoft.com/office/drawing/2014/main" val="20004"/>
                    </a:ext>
                  </a:extLst>
                </a:gridCol>
                <a:gridCol w="497152">
                  <a:extLst>
                    <a:ext uri="{9D8B030D-6E8A-4147-A177-3AD203B41FA5}">
                      <a16:colId xmlns:a16="http://schemas.microsoft.com/office/drawing/2014/main" val="20005"/>
                    </a:ext>
                  </a:extLst>
                </a:gridCol>
              </a:tblGrid>
              <a:tr h="472440">
                <a:tc>
                  <a:txBody>
                    <a:bodyPr/>
                    <a:lstStyle/>
                    <a:p>
                      <a:pPr algn="ctr"/>
                      <a:r>
                        <a:rPr lang="en-US" sz="1800" b="0" dirty="0">
                          <a:solidFill>
                            <a:schemeClr val="tx1"/>
                          </a:solidFill>
                        </a:rPr>
                        <a:t>B</a:t>
                      </a:r>
                    </a:p>
                  </a:txBody>
                  <a:tcPr marL="91447" marR="91447"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lumMod val="85000"/>
                      </a:schemeClr>
                    </a:solidFill>
                  </a:tcPr>
                </a:tc>
                <a:tc>
                  <a:txBody>
                    <a:bodyPr/>
                    <a:lstStyle/>
                    <a:p>
                      <a:pPr algn="ctr"/>
                      <a:r>
                        <a:rPr lang="en-US" sz="1800" b="0" dirty="0">
                          <a:solidFill>
                            <a:schemeClr val="tx1"/>
                          </a:solidFill>
                        </a:rPr>
                        <a:t>A</a:t>
                      </a:r>
                    </a:p>
                  </a:txBody>
                  <a:tcPr marL="91447" marR="91447"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lumMod val="85000"/>
                      </a:schemeClr>
                    </a:solidFill>
                  </a:tcPr>
                </a:tc>
                <a:tc>
                  <a:txBody>
                    <a:bodyPr/>
                    <a:lstStyle/>
                    <a:p>
                      <a:pPr algn="ctr"/>
                      <a:r>
                        <a:rPr lang="en-US" sz="1800" b="0" baseline="0" dirty="0">
                          <a:solidFill>
                            <a:schemeClr val="tx1"/>
                          </a:solidFill>
                        </a:rPr>
                        <a:t>D0</a:t>
                      </a:r>
                    </a:p>
                  </a:txBody>
                  <a:tcPr marL="91447" marR="91447"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lumMod val="85000"/>
                      </a:schemeClr>
                    </a:solidFill>
                  </a:tcPr>
                </a:tc>
                <a:tc>
                  <a:txBody>
                    <a:bodyPr/>
                    <a:lstStyle/>
                    <a:p>
                      <a:pPr algn="ctr"/>
                      <a:r>
                        <a:rPr lang="en-US" sz="1800" b="0" baseline="0" dirty="0">
                          <a:solidFill>
                            <a:schemeClr val="tx1"/>
                          </a:solidFill>
                        </a:rPr>
                        <a:t>D1</a:t>
                      </a:r>
                    </a:p>
                  </a:txBody>
                  <a:tcPr marL="91447" marR="91447"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lumMod val="85000"/>
                      </a:schemeClr>
                    </a:solidFill>
                  </a:tcPr>
                </a:tc>
                <a:tc>
                  <a:txBody>
                    <a:bodyPr/>
                    <a:lstStyle/>
                    <a:p>
                      <a:pPr algn="ctr"/>
                      <a:r>
                        <a:rPr lang="en-US" sz="1800" b="0" baseline="0" dirty="0">
                          <a:solidFill>
                            <a:schemeClr val="tx1"/>
                          </a:solidFill>
                        </a:rPr>
                        <a:t>D2</a:t>
                      </a:r>
                    </a:p>
                  </a:txBody>
                  <a:tcPr marL="91447" marR="91447"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lumMod val="85000"/>
                      </a:schemeClr>
                    </a:solidFill>
                  </a:tcPr>
                </a:tc>
                <a:tc>
                  <a:txBody>
                    <a:bodyPr/>
                    <a:lstStyle/>
                    <a:p>
                      <a:pPr algn="ctr"/>
                      <a:r>
                        <a:rPr lang="en-US" sz="1800" b="0" baseline="0" dirty="0">
                          <a:solidFill>
                            <a:schemeClr val="tx1"/>
                          </a:solidFill>
                        </a:rPr>
                        <a:t>D3</a:t>
                      </a:r>
                    </a:p>
                  </a:txBody>
                  <a:tcPr marL="91447" marR="91447"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72440">
                <a:tc>
                  <a:txBody>
                    <a:bodyPr/>
                    <a:lstStyle/>
                    <a:p>
                      <a:pPr algn="ctr"/>
                      <a:r>
                        <a:rPr lang="en-US" sz="1800" b="0" dirty="0">
                          <a:solidFill>
                            <a:schemeClr val="tx1"/>
                          </a:solidFill>
                        </a:rPr>
                        <a:t>0</a:t>
                      </a:r>
                    </a:p>
                  </a:txBody>
                  <a:tcPr marL="91447" marR="91447"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lumMod val="95000"/>
                      </a:schemeClr>
                    </a:solidFill>
                  </a:tcPr>
                </a:tc>
                <a:tc>
                  <a:txBody>
                    <a:bodyPr/>
                    <a:lstStyle/>
                    <a:p>
                      <a:pPr algn="ctr"/>
                      <a:r>
                        <a:rPr lang="en-US" sz="1800" b="0" dirty="0">
                          <a:solidFill>
                            <a:schemeClr val="tx1"/>
                          </a:solidFill>
                        </a:rPr>
                        <a:t>0</a:t>
                      </a:r>
                    </a:p>
                  </a:txBody>
                  <a:tcPr marL="91447" marR="91447"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lumMod val="95000"/>
                      </a:schemeClr>
                    </a:solidFill>
                  </a:tcPr>
                </a:tc>
                <a:tc>
                  <a:txBody>
                    <a:bodyPr/>
                    <a:lstStyle/>
                    <a:p>
                      <a:pPr algn="ctr"/>
                      <a:r>
                        <a:rPr lang="en-US" sz="1800" b="0" dirty="0">
                          <a:solidFill>
                            <a:schemeClr val="tx1"/>
                          </a:solidFill>
                        </a:rPr>
                        <a:t>X</a:t>
                      </a:r>
                    </a:p>
                  </a:txBody>
                  <a:tcPr marL="91447" marR="91447"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b="0" dirty="0">
                          <a:solidFill>
                            <a:schemeClr val="tx1"/>
                          </a:solidFill>
                        </a:rPr>
                        <a:t>0</a:t>
                      </a:r>
                    </a:p>
                  </a:txBody>
                  <a:tcPr marL="91447" marR="91447"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b="0" dirty="0">
                          <a:solidFill>
                            <a:schemeClr val="tx1"/>
                          </a:solidFill>
                        </a:rPr>
                        <a:t>0</a:t>
                      </a:r>
                    </a:p>
                  </a:txBody>
                  <a:tcPr marL="91447" marR="91447"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b="0" dirty="0">
                          <a:solidFill>
                            <a:schemeClr val="tx1"/>
                          </a:solidFill>
                        </a:rPr>
                        <a:t>0</a:t>
                      </a:r>
                    </a:p>
                  </a:txBody>
                  <a:tcPr marL="91447" marR="91447"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extLst>
                  <a:ext uri="{0D108BD9-81ED-4DB2-BD59-A6C34878D82A}">
                    <a16:rowId xmlns:a16="http://schemas.microsoft.com/office/drawing/2014/main" val="10001"/>
                  </a:ext>
                </a:extLst>
              </a:tr>
              <a:tr h="472440">
                <a:tc>
                  <a:txBody>
                    <a:bodyPr/>
                    <a:lstStyle/>
                    <a:p>
                      <a:pPr algn="ctr"/>
                      <a:r>
                        <a:rPr lang="en-US" sz="1800" b="0" dirty="0">
                          <a:solidFill>
                            <a:schemeClr val="tx1"/>
                          </a:solidFill>
                        </a:rPr>
                        <a:t>0</a:t>
                      </a:r>
                    </a:p>
                  </a:txBody>
                  <a:tcPr marL="91447" marR="91447"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lumMod val="95000"/>
                      </a:schemeClr>
                    </a:solidFill>
                  </a:tcPr>
                </a:tc>
                <a:tc>
                  <a:txBody>
                    <a:bodyPr/>
                    <a:lstStyle/>
                    <a:p>
                      <a:pPr algn="ctr"/>
                      <a:r>
                        <a:rPr lang="en-US" sz="1800" b="0" dirty="0">
                          <a:solidFill>
                            <a:schemeClr val="tx1"/>
                          </a:solidFill>
                        </a:rPr>
                        <a:t>1</a:t>
                      </a:r>
                    </a:p>
                  </a:txBody>
                  <a:tcPr marL="91447" marR="91447"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lumMod val="95000"/>
                      </a:schemeClr>
                    </a:solidFill>
                  </a:tcPr>
                </a:tc>
                <a:tc>
                  <a:txBody>
                    <a:bodyPr/>
                    <a:lstStyle/>
                    <a:p>
                      <a:pPr algn="ctr"/>
                      <a:r>
                        <a:rPr lang="en-US" sz="1800" b="0" dirty="0">
                          <a:solidFill>
                            <a:schemeClr val="tx1"/>
                          </a:solidFill>
                        </a:rPr>
                        <a:t>0</a:t>
                      </a:r>
                    </a:p>
                  </a:txBody>
                  <a:tcPr marL="91447" marR="91447"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b="0" dirty="0">
                          <a:solidFill>
                            <a:schemeClr val="tx1"/>
                          </a:solidFill>
                        </a:rPr>
                        <a:t>X</a:t>
                      </a:r>
                    </a:p>
                  </a:txBody>
                  <a:tcPr marL="91447" marR="91447"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b="0" dirty="0">
                          <a:solidFill>
                            <a:schemeClr val="tx1"/>
                          </a:solidFill>
                        </a:rPr>
                        <a:t>0</a:t>
                      </a:r>
                    </a:p>
                  </a:txBody>
                  <a:tcPr marL="91447" marR="91447"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b="0" dirty="0">
                          <a:solidFill>
                            <a:schemeClr val="tx1"/>
                          </a:solidFill>
                        </a:rPr>
                        <a:t>0</a:t>
                      </a:r>
                    </a:p>
                  </a:txBody>
                  <a:tcPr marL="91447" marR="91447"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extLst>
                  <a:ext uri="{0D108BD9-81ED-4DB2-BD59-A6C34878D82A}">
                    <a16:rowId xmlns:a16="http://schemas.microsoft.com/office/drawing/2014/main" val="10002"/>
                  </a:ext>
                </a:extLst>
              </a:tr>
              <a:tr h="472440">
                <a:tc>
                  <a:txBody>
                    <a:bodyPr/>
                    <a:lstStyle/>
                    <a:p>
                      <a:pPr algn="ctr"/>
                      <a:r>
                        <a:rPr lang="en-US" sz="1800" b="0" dirty="0">
                          <a:solidFill>
                            <a:schemeClr val="tx1"/>
                          </a:solidFill>
                        </a:rPr>
                        <a:t>1</a:t>
                      </a:r>
                    </a:p>
                  </a:txBody>
                  <a:tcPr marL="91447" marR="91447"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lumMod val="95000"/>
                      </a:schemeClr>
                    </a:solidFill>
                  </a:tcPr>
                </a:tc>
                <a:tc>
                  <a:txBody>
                    <a:bodyPr/>
                    <a:lstStyle/>
                    <a:p>
                      <a:pPr algn="ctr"/>
                      <a:r>
                        <a:rPr lang="en-US" sz="1800" b="0" dirty="0">
                          <a:solidFill>
                            <a:schemeClr val="tx1"/>
                          </a:solidFill>
                        </a:rPr>
                        <a:t>0</a:t>
                      </a:r>
                    </a:p>
                  </a:txBody>
                  <a:tcPr marL="91447" marR="91447"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lumMod val="95000"/>
                      </a:schemeClr>
                    </a:solidFill>
                  </a:tcPr>
                </a:tc>
                <a:tc>
                  <a:txBody>
                    <a:bodyPr/>
                    <a:lstStyle/>
                    <a:p>
                      <a:pPr algn="ctr"/>
                      <a:r>
                        <a:rPr lang="en-US" sz="1800" b="0" dirty="0">
                          <a:solidFill>
                            <a:schemeClr val="tx1"/>
                          </a:solidFill>
                        </a:rPr>
                        <a:t>0</a:t>
                      </a:r>
                    </a:p>
                  </a:txBody>
                  <a:tcPr marL="91447" marR="91447"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b="0" dirty="0">
                          <a:solidFill>
                            <a:schemeClr val="tx1"/>
                          </a:solidFill>
                        </a:rPr>
                        <a:t>0</a:t>
                      </a:r>
                    </a:p>
                  </a:txBody>
                  <a:tcPr marL="91447" marR="91447"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b="0" dirty="0">
                          <a:solidFill>
                            <a:schemeClr val="tx1"/>
                          </a:solidFill>
                        </a:rPr>
                        <a:t>X</a:t>
                      </a:r>
                    </a:p>
                  </a:txBody>
                  <a:tcPr marL="91447" marR="91447"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b="0" dirty="0">
                          <a:solidFill>
                            <a:schemeClr val="tx1"/>
                          </a:solidFill>
                        </a:rPr>
                        <a:t>0</a:t>
                      </a:r>
                    </a:p>
                  </a:txBody>
                  <a:tcPr marL="91447" marR="91447"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extLst>
                  <a:ext uri="{0D108BD9-81ED-4DB2-BD59-A6C34878D82A}">
                    <a16:rowId xmlns:a16="http://schemas.microsoft.com/office/drawing/2014/main" val="10003"/>
                  </a:ext>
                </a:extLst>
              </a:tr>
              <a:tr h="472440">
                <a:tc>
                  <a:txBody>
                    <a:bodyPr/>
                    <a:lstStyle/>
                    <a:p>
                      <a:pPr algn="ctr"/>
                      <a:r>
                        <a:rPr lang="en-US" sz="1800" b="0" dirty="0">
                          <a:solidFill>
                            <a:schemeClr val="tx1"/>
                          </a:solidFill>
                        </a:rPr>
                        <a:t>1</a:t>
                      </a:r>
                    </a:p>
                  </a:txBody>
                  <a:tcPr marL="91447" marR="91447"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lumMod val="95000"/>
                      </a:schemeClr>
                    </a:solidFill>
                  </a:tcPr>
                </a:tc>
                <a:tc>
                  <a:txBody>
                    <a:bodyPr/>
                    <a:lstStyle/>
                    <a:p>
                      <a:pPr algn="ctr"/>
                      <a:r>
                        <a:rPr lang="en-US" sz="1800" b="0" dirty="0">
                          <a:solidFill>
                            <a:schemeClr val="tx1"/>
                          </a:solidFill>
                        </a:rPr>
                        <a:t>1</a:t>
                      </a:r>
                    </a:p>
                  </a:txBody>
                  <a:tcPr marL="91447" marR="91447"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lumMod val="95000"/>
                      </a:schemeClr>
                    </a:solidFill>
                  </a:tcPr>
                </a:tc>
                <a:tc>
                  <a:txBody>
                    <a:bodyPr/>
                    <a:lstStyle/>
                    <a:p>
                      <a:pPr algn="ctr"/>
                      <a:r>
                        <a:rPr lang="en-US" sz="1800" b="0" dirty="0">
                          <a:solidFill>
                            <a:schemeClr val="tx1"/>
                          </a:solidFill>
                        </a:rPr>
                        <a:t>0</a:t>
                      </a:r>
                    </a:p>
                  </a:txBody>
                  <a:tcPr marL="91447" marR="91447"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noFill/>
                  </a:tcPr>
                </a:tc>
                <a:tc>
                  <a:txBody>
                    <a:bodyPr/>
                    <a:lstStyle/>
                    <a:p>
                      <a:pPr algn="ctr"/>
                      <a:r>
                        <a:rPr lang="en-US" sz="1800" b="0" dirty="0">
                          <a:solidFill>
                            <a:schemeClr val="tx1"/>
                          </a:solidFill>
                        </a:rPr>
                        <a:t>0</a:t>
                      </a:r>
                    </a:p>
                  </a:txBody>
                  <a:tcPr marL="91447" marR="91447"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noFill/>
                  </a:tcPr>
                </a:tc>
                <a:tc>
                  <a:txBody>
                    <a:bodyPr/>
                    <a:lstStyle/>
                    <a:p>
                      <a:pPr algn="ctr"/>
                      <a:r>
                        <a:rPr lang="en-US" sz="1800" b="0" dirty="0">
                          <a:solidFill>
                            <a:schemeClr val="tx1"/>
                          </a:solidFill>
                        </a:rPr>
                        <a:t>0</a:t>
                      </a:r>
                    </a:p>
                  </a:txBody>
                  <a:tcPr marL="91447" marR="91447"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noFill/>
                  </a:tcPr>
                </a:tc>
                <a:tc>
                  <a:txBody>
                    <a:bodyPr/>
                    <a:lstStyle/>
                    <a:p>
                      <a:pPr algn="ctr"/>
                      <a:r>
                        <a:rPr lang="en-US" sz="1800" b="0" dirty="0">
                          <a:solidFill>
                            <a:schemeClr val="tx1"/>
                          </a:solidFill>
                        </a:rPr>
                        <a:t>X</a:t>
                      </a:r>
                    </a:p>
                  </a:txBody>
                  <a:tcPr marL="91447" marR="91447"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pSp>
        <p:nvGrpSpPr>
          <p:cNvPr id="24625" name="Group 26"/>
          <p:cNvGrpSpPr>
            <a:grpSpLocks/>
          </p:cNvGrpSpPr>
          <p:nvPr/>
        </p:nvGrpSpPr>
        <p:grpSpPr bwMode="auto">
          <a:xfrm>
            <a:off x="6113463" y="1600200"/>
            <a:ext cx="2039937" cy="1843088"/>
            <a:chOff x="6113542" y="1600200"/>
            <a:chExt cx="2039090" cy="1842695"/>
          </a:xfrm>
        </p:grpSpPr>
        <p:cxnSp>
          <p:nvCxnSpPr>
            <p:cNvPr id="11" name="Straight Connector 10"/>
            <p:cNvCxnSpPr/>
            <p:nvPr/>
          </p:nvCxnSpPr>
          <p:spPr>
            <a:xfrm>
              <a:off x="6492796" y="2285854"/>
              <a:ext cx="364973" cy="1588"/>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24627" name="Group 26"/>
            <p:cNvGrpSpPr>
              <a:grpSpLocks/>
            </p:cNvGrpSpPr>
            <p:nvPr/>
          </p:nvGrpSpPr>
          <p:grpSpPr bwMode="auto">
            <a:xfrm flipH="1">
              <a:off x="7391400" y="1828800"/>
              <a:ext cx="365760" cy="914400"/>
              <a:chOff x="1828800" y="4953000"/>
              <a:chExt cx="365760" cy="914400"/>
            </a:xfrm>
          </p:grpSpPr>
          <p:cxnSp>
            <p:nvCxnSpPr>
              <p:cNvPr id="19" name="Straight Connector 18"/>
              <p:cNvCxnSpPr/>
              <p:nvPr/>
            </p:nvCxnSpPr>
            <p:spPr>
              <a:xfrm>
                <a:off x="1828451" y="5560834"/>
                <a:ext cx="366561"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828451" y="5865569"/>
                <a:ext cx="366561"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828451" y="4952951"/>
                <a:ext cx="366561" cy="1588"/>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828451" y="5257686"/>
                <a:ext cx="366561" cy="1588"/>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p:nvCxnSpPr>
          <p:spPr>
            <a:xfrm rot="5400000" flipH="1">
              <a:off x="6828376" y="2940558"/>
              <a:ext cx="365047"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a:off x="7100529" y="2985793"/>
              <a:ext cx="274578" cy="1586"/>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sp>
          <p:nvSpPr>
            <p:cNvPr id="24630" name="TextBox 15"/>
            <p:cNvSpPr txBox="1">
              <a:spLocks noChangeArrowheads="1"/>
            </p:cNvSpPr>
            <p:nvPr/>
          </p:nvSpPr>
          <p:spPr bwMode="auto">
            <a:xfrm flipH="1">
              <a:off x="7772400" y="1700150"/>
              <a:ext cx="380232" cy="121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Aft>
                  <a:spcPts val="1000"/>
                </a:spcAft>
              </a:pPr>
              <a:r>
                <a:rPr lang="en-US" sz="1200"/>
                <a:t>D0</a:t>
              </a:r>
            </a:p>
            <a:p>
              <a:pPr eaLnBrk="1" hangingPunct="1">
                <a:spcAft>
                  <a:spcPts val="1000"/>
                </a:spcAft>
              </a:pPr>
              <a:r>
                <a:rPr lang="en-US" sz="1200"/>
                <a:t>D1</a:t>
              </a:r>
            </a:p>
            <a:p>
              <a:pPr eaLnBrk="1" hangingPunct="1">
                <a:spcAft>
                  <a:spcPts val="1000"/>
                </a:spcAft>
              </a:pPr>
              <a:r>
                <a:rPr lang="en-US" sz="1200"/>
                <a:t>D2</a:t>
              </a:r>
            </a:p>
            <a:p>
              <a:pPr eaLnBrk="1" hangingPunct="1">
                <a:spcAft>
                  <a:spcPts val="1000"/>
                </a:spcAft>
              </a:pPr>
              <a:r>
                <a:rPr lang="en-US" sz="1200"/>
                <a:t>D3</a:t>
              </a:r>
            </a:p>
          </p:txBody>
        </p:sp>
        <p:sp>
          <p:nvSpPr>
            <p:cNvPr id="24631" name="TextBox 16"/>
            <p:cNvSpPr txBox="1">
              <a:spLocks noChangeArrowheads="1"/>
            </p:cNvSpPr>
            <p:nvPr/>
          </p:nvSpPr>
          <p:spPr bwMode="auto">
            <a:xfrm flipH="1">
              <a:off x="6113542" y="2150852"/>
              <a:ext cx="2872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Aft>
                  <a:spcPts val="1000"/>
                </a:spcAft>
              </a:pPr>
              <a:r>
                <a:rPr lang="en-US" sz="1200"/>
                <a:t>X</a:t>
              </a:r>
            </a:p>
          </p:txBody>
        </p:sp>
        <p:sp>
          <p:nvSpPr>
            <p:cNvPr id="24632" name="TextBox 17"/>
            <p:cNvSpPr txBox="1">
              <a:spLocks noChangeArrowheads="1"/>
            </p:cNvSpPr>
            <p:nvPr/>
          </p:nvSpPr>
          <p:spPr bwMode="auto">
            <a:xfrm>
              <a:off x="6866626" y="3165896"/>
              <a:ext cx="5545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Aft>
                  <a:spcPts val="1000"/>
                </a:spcAft>
              </a:pPr>
              <a:r>
                <a:rPr lang="en-US" sz="1200"/>
                <a:t>B    A</a:t>
              </a:r>
            </a:p>
          </p:txBody>
        </p:sp>
        <p:sp>
          <p:nvSpPr>
            <p:cNvPr id="25" name="Freeform 24"/>
            <p:cNvSpPr/>
            <p:nvPr/>
          </p:nvSpPr>
          <p:spPr>
            <a:xfrm>
              <a:off x="6868878" y="1600200"/>
              <a:ext cx="522070" cy="1364959"/>
            </a:xfrm>
            <a:custGeom>
              <a:avLst/>
              <a:gdLst>
                <a:gd name="connsiteX0" fmla="*/ 11876 w 522515"/>
                <a:gd name="connsiteY0" fmla="*/ 1080654 h 1365662"/>
                <a:gd name="connsiteX1" fmla="*/ 0 w 522515"/>
                <a:gd name="connsiteY1" fmla="*/ 273132 h 1365662"/>
                <a:gd name="connsiteX2" fmla="*/ 522515 w 522515"/>
                <a:gd name="connsiteY2" fmla="*/ 0 h 1365662"/>
                <a:gd name="connsiteX3" fmla="*/ 522515 w 522515"/>
                <a:gd name="connsiteY3" fmla="*/ 1365662 h 1365662"/>
                <a:gd name="connsiteX4" fmla="*/ 11876 w 522515"/>
                <a:gd name="connsiteY4" fmla="*/ 1080654 h 136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515" h="1365662">
                  <a:moveTo>
                    <a:pt x="11876" y="1080654"/>
                  </a:moveTo>
                  <a:lnTo>
                    <a:pt x="0" y="273132"/>
                  </a:lnTo>
                  <a:lnTo>
                    <a:pt x="522515" y="0"/>
                  </a:lnTo>
                  <a:lnTo>
                    <a:pt x="522515" y="1365662"/>
                  </a:lnTo>
                  <a:lnTo>
                    <a:pt x="11876" y="1080654"/>
                  </a:lnTo>
                  <a:close/>
                </a:path>
              </a:pathLst>
            </a:cu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634" name="TextBox 25"/>
            <p:cNvSpPr txBox="1">
              <a:spLocks noChangeArrowheads="1"/>
            </p:cNvSpPr>
            <p:nvPr/>
          </p:nvSpPr>
          <p:spPr bwMode="auto">
            <a:xfrm rot="-5400000">
              <a:off x="6620746" y="2114647"/>
              <a:ext cx="1018010" cy="369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solidFill>
                    <a:srgbClr val="0000FF"/>
                  </a:solidFill>
                </a:rPr>
                <a:t>DEMUX</a:t>
              </a:r>
            </a:p>
          </p:txBody>
        </p:sp>
      </p:grpSp>
    </p:spTree>
  </p:cSld>
  <p:clrMapOvr>
    <a:masterClrMapping/>
  </p:clrMapOvr>
</p:sld>
</file>

<file path=ppt/theme/theme1.xml><?xml version="1.0" encoding="utf-8"?>
<a:theme xmlns:a="http://schemas.openxmlformats.org/drawingml/2006/main" name="PLTW - Master">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LTW - Master - Theme">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rgbClr val="FF0000"/>
          </a:solidFill>
          <a:headEnd type="oval" w="sm" len="sm"/>
          <a:tailEnd type="oval" w="sm" len="sm"/>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2700">
          <a:solidFill>
            <a:srgbClr val="FF0000"/>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E18DD866820324C95CB5853CF8E6482" ma:contentTypeVersion="1" ma:contentTypeDescription="Create a new document." ma:contentTypeScope="" ma:versionID="b0c655f31c4e7f5f5d84f5b24a17d721">
  <xsd:schema xmlns:xsd="http://www.w3.org/2001/XMLSchema" xmlns:p="http://schemas.microsoft.com/office/2006/metadata/properties" xmlns:ns2="a1c4832e-38d7-47d5-ac6a-07723ea7b2ba" targetNamespace="http://schemas.microsoft.com/office/2006/metadata/properties" ma:root="true" ma:fieldsID="97e1c451f5050b476aecadf49471786f" ns2:_="">
    <xsd:import namespace="a1c4832e-38d7-47d5-ac6a-07723ea7b2ba"/>
    <xsd:element name="properties">
      <xsd:complexType>
        <xsd:sequence>
          <xsd:element name="documentManagement">
            <xsd:complexType>
              <xsd:all>
                <xsd:element ref="ns2:Related_x0020_Class_x0020_Topic" minOccurs="0"/>
              </xsd:all>
            </xsd:complexType>
          </xsd:element>
        </xsd:sequence>
      </xsd:complexType>
    </xsd:element>
  </xsd:schema>
  <xsd:schema xmlns:xsd="http://www.w3.org/2001/XMLSchema" xmlns:dms="http://schemas.microsoft.com/office/2006/documentManagement/types" targetNamespace="a1c4832e-38d7-47d5-ac6a-07723ea7b2ba" elementFormDefault="qualified">
    <xsd:import namespace="http://schemas.microsoft.com/office/2006/documentManagement/types"/>
    <xsd:element name="Related_x0020_Class_x0020_Topic" ma:index="8" nillable="true" ma:displayName="Related Class Topic" ma:list="{65B601AA-3ADA-45CB-B0C9-3F5DC0CEDC40}" ma:internalName="Related_x0020_Class_x0020_Topic" ma:showField="Titl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Related_x0020_Class_x0020_Topic xmlns="a1c4832e-38d7-47d5-ac6a-07723ea7b2ba"/>
  </documentManagement>
</p:properties>
</file>

<file path=customXml/itemProps1.xml><?xml version="1.0" encoding="utf-8"?>
<ds:datastoreItem xmlns:ds="http://schemas.openxmlformats.org/officeDocument/2006/customXml" ds:itemID="{4B750B99-1B35-46BE-B48F-A42E72168661}">
  <ds:schemaRefs>
    <ds:schemaRef ds:uri="http://schemas.microsoft.com/sharepoint/v3/contenttype/forms"/>
  </ds:schemaRefs>
</ds:datastoreItem>
</file>

<file path=customXml/itemProps2.xml><?xml version="1.0" encoding="utf-8"?>
<ds:datastoreItem xmlns:ds="http://schemas.openxmlformats.org/officeDocument/2006/customXml" ds:itemID="{5728EBFC-F79C-45F1-B9D0-E1988B36A7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c4832e-38d7-47d5-ac6a-07723ea7b2b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3CA607BB-FBC9-42FD-8014-D6A9416C3F38}">
  <ds:schemaRefs>
    <ds:schemaRef ds:uri="http://purl.org/dc/terms/"/>
    <ds:schemaRef ds:uri="http://purl.org/dc/dcmitype/"/>
    <ds:schemaRef ds:uri="http://schemas.microsoft.com/office/2006/documentManagement/types"/>
    <ds:schemaRef ds:uri="http://purl.org/dc/elements/1.1/"/>
    <ds:schemaRef ds:uri="a1c4832e-38d7-47d5-ac6a-07723ea7b2ba"/>
    <ds:schemaRef ds:uri="http://www.w3.org/XML/1998/namespace"/>
    <ds:schemaRef ds:uri="http://schemas.openxmlformats.org/package/2006/metadata/core-propertie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PLTW - Master</Template>
  <Application>Microsoft Office PowerPoint</Application>
  <PresentationFormat>On-screen Show (4:3)</PresentationFormat>
  <Slides>13</Slides>
  <Notes>13</Notes>
  <HiddenSlides>0</HiddenSlide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PLTW - Master</vt:lpstr>
      <vt:lpstr>PLTW - Master - Theme</vt:lpstr>
      <vt:lpstr>De/Multiplexer </vt:lpstr>
      <vt:lpstr>Multiplexer / Demultiplexer</vt:lpstr>
      <vt:lpstr>Multiplexer (MUX) = Selector</vt:lpstr>
      <vt:lpstr>Typical Application of a MUX</vt:lpstr>
      <vt:lpstr>4-to-1 Multiplexer (MUX)</vt:lpstr>
      <vt:lpstr>Medium Scale Integration MUX</vt:lpstr>
      <vt:lpstr>What is a Demultiplexer (DEMUX)?</vt:lpstr>
      <vt:lpstr>Typical Application of a DEMUX</vt:lpstr>
      <vt:lpstr>1-to-4 De-Multiplexer (DEMUX)</vt:lpstr>
      <vt:lpstr>Medium Scale Integration DEMUX</vt:lpstr>
      <vt:lpstr>Seeing Is NOT Always Believing</vt:lpstr>
      <vt:lpstr>Simple Message: All Segments On</vt:lpstr>
      <vt:lpstr>Demonstrations</vt:lpstr>
    </vt:vector>
  </TitlesOfParts>
  <Company>Project Lead The Way,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Multiplexers &amp; Demultiplexer</dc:title>
  <dc:subject>DE - Unit 2 - Combinational Logic</dc:subject>
  <dc:creator>DE Revison Team</dc:creator>
  <cp:revision>1</cp:revision>
  <dcterms:created xsi:type="dcterms:W3CDTF">2008-03-24T14:30:01Z</dcterms:created>
  <dcterms:modified xsi:type="dcterms:W3CDTF">2021-10-26T14:49:11Z</dcterms:modified>
</cp:coreProperties>
</file>