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3" r:id="rId4"/>
    <p:sldId id="258" r:id="rId5"/>
    <p:sldId id="281" r:id="rId6"/>
    <p:sldId id="282" r:id="rId7"/>
    <p:sldId id="273" r:id="rId8"/>
    <p:sldId id="260" r:id="rId9"/>
    <p:sldId id="270" r:id="rId10"/>
    <p:sldId id="271" r:id="rId11"/>
    <p:sldId id="261" r:id="rId12"/>
    <p:sldId id="272" r:id="rId13"/>
    <p:sldId id="275" r:id="rId14"/>
    <p:sldId id="276" r:id="rId15"/>
    <p:sldId id="277" r:id="rId16"/>
    <p:sldId id="278" r:id="rId17"/>
    <p:sldId id="279" r:id="rId18"/>
    <p:sldId id="280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AEC10-E950-C79D-20C6-769DA4A4DFC9}" v="1" dt="2019-10-23T14:57:39.862"/>
    <p1510:client id="{491A85DE-0257-5947-E95A-A9E3AE50AA30}" v="3" dt="2022-12-29T17:34:31.514"/>
    <p1510:client id="{4E34751A-5C4A-042F-13BF-8552F740BD27}" v="3" dt="2022-11-03T18:53:18.745"/>
    <p1510:client id="{60222500-3CC5-A623-246C-4DFB0A37852B}" v="13" dt="2022-10-31T18:18:14.711"/>
    <p1510:client id="{B48D5F71-22EA-DC8D-6E3F-0447846315B6}" v="1" dt="2023-01-08T17:11:56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0daa75e8f1a415a9713cfe2866bd44936b462aa76876c320fb5eba4ceb38a09::" providerId="AD" clId="Web-{0F6AEC10-E950-C79D-20C6-769DA4A4DFC9}"/>
    <pc:docChg chg="modSld">
      <pc:chgData name="Guest User" userId="S::urn:spo:anon#10daa75e8f1a415a9713cfe2866bd44936b462aa76876c320fb5eba4ceb38a09::" providerId="AD" clId="Web-{0F6AEC10-E950-C79D-20C6-769DA4A4DFC9}" dt="2019-10-23T14:57:39.862" v="0"/>
      <pc:docMkLst>
        <pc:docMk/>
      </pc:docMkLst>
      <pc:sldChg chg="modSp">
        <pc:chgData name="Guest User" userId="S::urn:spo:anon#10daa75e8f1a415a9713cfe2866bd44936b462aa76876c320fb5eba4ceb38a09::" providerId="AD" clId="Web-{0F6AEC10-E950-C79D-20C6-769DA4A4DFC9}" dt="2019-10-23T14:57:39.862" v="0"/>
        <pc:sldMkLst>
          <pc:docMk/>
          <pc:sldMk cId="0" sldId="271"/>
        </pc:sldMkLst>
        <pc:graphicFrameChg chg="modGraphic">
          <ac:chgData name="Guest User" userId="S::urn:spo:anon#10daa75e8f1a415a9713cfe2866bd44936b462aa76876c320fb5eba4ceb38a09::" providerId="AD" clId="Web-{0F6AEC10-E950-C79D-20C6-769DA4A4DFC9}" dt="2019-10-23T14:57:39.862" v="0"/>
          <ac:graphicFrameMkLst>
            <pc:docMk/>
            <pc:sldMk cId="0" sldId="271"/>
            <ac:graphicFrameMk id="6" creationId="{00000000-0000-0000-0000-000000000000}"/>
          </ac:graphicFrameMkLst>
        </pc:graphicFrameChg>
      </pc:sldChg>
    </pc:docChg>
  </pc:docChgLst>
  <pc:docChgLst>
    <pc:chgData name="Gość" userId="S::urn:spo:anon#53b32dac320dcc29dfdba7bf59f1f28bd0ab4ad9cce2eb8fa226dde013fe345e::" providerId="AD" clId="Web-{4E34751A-5C4A-042F-13BF-8552F740BD27}"/>
    <pc:docChg chg="addSld">
      <pc:chgData name="Gość" userId="S::urn:spo:anon#53b32dac320dcc29dfdba7bf59f1f28bd0ab4ad9cce2eb8fa226dde013fe345e::" providerId="AD" clId="Web-{4E34751A-5C4A-042F-13BF-8552F740BD27}" dt="2022-11-03T18:53:18.745" v="2"/>
      <pc:docMkLst>
        <pc:docMk/>
      </pc:docMkLst>
      <pc:sldChg chg="new">
        <pc:chgData name="Gość" userId="S::urn:spo:anon#53b32dac320dcc29dfdba7bf59f1f28bd0ab4ad9cce2eb8fa226dde013fe345e::" providerId="AD" clId="Web-{4E34751A-5C4A-042F-13BF-8552F740BD27}" dt="2022-11-03T18:53:16.948" v="0"/>
        <pc:sldMkLst>
          <pc:docMk/>
          <pc:sldMk cId="1540308811" sldId="284"/>
        </pc:sldMkLst>
      </pc:sldChg>
      <pc:sldChg chg="new">
        <pc:chgData name="Gość" userId="S::urn:spo:anon#53b32dac320dcc29dfdba7bf59f1f28bd0ab4ad9cce2eb8fa226dde013fe345e::" providerId="AD" clId="Web-{4E34751A-5C4A-042F-13BF-8552F740BD27}" dt="2022-11-03T18:53:17.698" v="1"/>
        <pc:sldMkLst>
          <pc:docMk/>
          <pc:sldMk cId="1409488044" sldId="285"/>
        </pc:sldMkLst>
      </pc:sldChg>
      <pc:sldChg chg="new">
        <pc:chgData name="Gość" userId="S::urn:spo:anon#53b32dac320dcc29dfdba7bf59f1f28bd0ab4ad9cce2eb8fa226dde013fe345e::" providerId="AD" clId="Web-{4E34751A-5C4A-042F-13BF-8552F740BD27}" dt="2022-11-03T18:53:18.745" v="2"/>
        <pc:sldMkLst>
          <pc:docMk/>
          <pc:sldMk cId="4168076428" sldId="286"/>
        </pc:sldMkLst>
      </pc:sldChg>
    </pc:docChg>
  </pc:docChgLst>
  <pc:docChgLst>
    <pc:chgData name="Jakub Rogala" userId="S::jakub.rogala2@live.zs1mm.edu.pl::175b901a-580e-406e-ad24-0c10f18605d9" providerId="AD" clId="Web-{491A85DE-0257-5947-E95A-A9E3AE50AA30}"/>
    <pc:docChg chg="delSld">
      <pc:chgData name="Jakub Rogala" userId="S::jakub.rogala2@live.zs1mm.edu.pl::175b901a-580e-406e-ad24-0c10f18605d9" providerId="AD" clId="Web-{491A85DE-0257-5947-E95A-A9E3AE50AA30}" dt="2022-12-29T17:34:31.514" v="2"/>
      <pc:docMkLst>
        <pc:docMk/>
      </pc:docMkLst>
      <pc:sldChg chg="del">
        <pc:chgData name="Jakub Rogala" userId="S::jakub.rogala2@live.zs1mm.edu.pl::175b901a-580e-406e-ad24-0c10f18605d9" providerId="AD" clId="Web-{491A85DE-0257-5947-E95A-A9E3AE50AA30}" dt="2022-12-29T17:34:28.623" v="0"/>
        <pc:sldMkLst>
          <pc:docMk/>
          <pc:sldMk cId="1540308811" sldId="284"/>
        </pc:sldMkLst>
      </pc:sldChg>
      <pc:sldChg chg="del">
        <pc:chgData name="Jakub Rogala" userId="S::jakub.rogala2@live.zs1mm.edu.pl::175b901a-580e-406e-ad24-0c10f18605d9" providerId="AD" clId="Web-{491A85DE-0257-5947-E95A-A9E3AE50AA30}" dt="2022-12-29T17:34:30.654" v="1"/>
        <pc:sldMkLst>
          <pc:docMk/>
          <pc:sldMk cId="1409488044" sldId="285"/>
        </pc:sldMkLst>
      </pc:sldChg>
      <pc:sldChg chg="del">
        <pc:chgData name="Jakub Rogala" userId="S::jakub.rogala2@live.zs1mm.edu.pl::175b901a-580e-406e-ad24-0c10f18605d9" providerId="AD" clId="Web-{491A85DE-0257-5947-E95A-A9E3AE50AA30}" dt="2022-12-29T17:34:31.514" v="2"/>
        <pc:sldMkLst>
          <pc:docMk/>
          <pc:sldMk cId="4168076428" sldId="286"/>
        </pc:sldMkLst>
      </pc:sldChg>
    </pc:docChg>
  </pc:docChgLst>
  <pc:docChgLst>
    <pc:chgData name="Gość" userId="S::urn:spo:anon#bcc67b79cd824fad7b1c41a91a6677d24da78654bb1ea29d425a79058d4aef05::" providerId="AD" clId="Web-{B48D5F71-22EA-DC8D-6E3F-0447846315B6}"/>
    <pc:docChg chg="modSld">
      <pc:chgData name="Gość" userId="S::urn:spo:anon#bcc67b79cd824fad7b1c41a91a6677d24da78654bb1ea29d425a79058d4aef05::" providerId="AD" clId="Web-{B48D5F71-22EA-DC8D-6E3F-0447846315B6}" dt="2023-01-08T17:11:56.379" v="0" actId="1076"/>
      <pc:docMkLst>
        <pc:docMk/>
      </pc:docMkLst>
      <pc:sldChg chg="modSp">
        <pc:chgData name="Gość" userId="S::urn:spo:anon#bcc67b79cd824fad7b1c41a91a6677d24da78654bb1ea29d425a79058d4aef05::" providerId="AD" clId="Web-{B48D5F71-22EA-DC8D-6E3F-0447846315B6}" dt="2023-01-08T17:11:56.379" v="0" actId="1076"/>
        <pc:sldMkLst>
          <pc:docMk/>
          <pc:sldMk cId="1428683951" sldId="282"/>
        </pc:sldMkLst>
        <pc:spChg chg="mod">
          <ac:chgData name="Gość" userId="S::urn:spo:anon#bcc67b79cd824fad7b1c41a91a6677d24da78654bb1ea29d425a79058d4aef05::" providerId="AD" clId="Web-{B48D5F71-22EA-DC8D-6E3F-0447846315B6}" dt="2023-01-08T17:11:56.379" v="0" actId="1076"/>
          <ac:spMkLst>
            <pc:docMk/>
            <pc:sldMk cId="1428683951" sldId="282"/>
            <ac:spMk id="3" creationId="{00000000-0000-0000-0000-000000000000}"/>
          </ac:spMkLst>
        </pc:spChg>
      </pc:sldChg>
    </pc:docChg>
  </pc:docChgLst>
  <pc:docChgLst>
    <pc:chgData name="Gość" userId="S::urn:spo:anon#53b32dac320dcc29dfdba7bf59f1f28bd0ab4ad9cce2eb8fa226dde013fe345e::" providerId="AD" clId="Web-{60222500-3CC5-A623-246C-4DFB0A37852B}"/>
    <pc:docChg chg="modSld">
      <pc:chgData name="Gość" userId="S::urn:spo:anon#53b32dac320dcc29dfdba7bf59f1f28bd0ab4ad9cce2eb8fa226dde013fe345e::" providerId="AD" clId="Web-{60222500-3CC5-A623-246C-4DFB0A37852B}" dt="2022-10-31T18:18:14.711" v="5" actId="20577"/>
      <pc:docMkLst>
        <pc:docMk/>
      </pc:docMkLst>
      <pc:sldChg chg="modSp">
        <pc:chgData name="Gość" userId="S::urn:spo:anon#53b32dac320dcc29dfdba7bf59f1f28bd0ab4ad9cce2eb8fa226dde013fe345e::" providerId="AD" clId="Web-{60222500-3CC5-A623-246C-4DFB0A37852B}" dt="2022-10-31T18:18:14.711" v="5" actId="20577"/>
        <pc:sldMkLst>
          <pc:docMk/>
          <pc:sldMk cId="1428683951" sldId="282"/>
        </pc:sldMkLst>
        <pc:spChg chg="mod">
          <ac:chgData name="Gość" userId="S::urn:spo:anon#53b32dac320dcc29dfdba7bf59f1f28bd0ab4ad9cce2eb8fa226dde013fe345e::" providerId="AD" clId="Web-{60222500-3CC5-A623-246C-4DFB0A37852B}" dt="2022-10-31T18:18:14.711" v="5" actId="20577"/>
          <ac:spMkLst>
            <pc:docMk/>
            <pc:sldMk cId="1428683951" sldId="28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88E5A06-F730-4C21-91D7-386D89C43DDF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l-PL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B0D8683-C567-42FA-BCC1-3C05DCBFEFB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74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0D8683-C567-42FA-BCC1-3C05DCBFEFB2}" type="slidenum">
              <a:rPr lang="pl-PL" smtClean="0"/>
              <a:pPr>
                <a:defRPr/>
              </a:pPr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82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475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845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/>
              <a:t>Nasz model jest izomorficzny ze zbiorem podzbiorów zbioru 1-elementowego.</a:t>
            </a:r>
          </a:p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64A1F-8095-4FBF-8FB0-DFA4C16B9CD7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155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l-PL" b="1"/>
              <a:t>Zasada dualizmu</a:t>
            </a:r>
          </a:p>
          <a:p>
            <a:pPr>
              <a:spcBef>
                <a:spcPct val="0"/>
              </a:spcBef>
            </a:pPr>
            <a:r>
              <a:rPr lang="pl-PL"/>
              <a:t>Zastępując w dowolnej tożsamości algebry Boole’a </a:t>
            </a:r>
          </a:p>
          <a:p>
            <a:pPr>
              <a:spcBef>
                <a:spcPct val="0"/>
              </a:spcBef>
            </a:pPr>
            <a:r>
              <a:rPr lang="pl-PL"/>
              <a:t>operator „•”  operatorem „+”,   </a:t>
            </a:r>
          </a:p>
          <a:p>
            <a:pPr>
              <a:spcBef>
                <a:spcPct val="0"/>
              </a:spcBef>
            </a:pPr>
            <a:r>
              <a:rPr lang="pl-PL"/>
              <a:t>operator „+” operatorem „•” </a:t>
            </a:r>
          </a:p>
          <a:p>
            <a:pPr>
              <a:spcBef>
                <a:spcPct val="0"/>
              </a:spcBef>
            </a:pPr>
            <a:r>
              <a:rPr lang="pl-PL"/>
              <a:t>symbol „</a:t>
            </a:r>
            <a:r>
              <a:rPr lang="pl-PL" i="1"/>
              <a:t>o</a:t>
            </a:r>
            <a:r>
              <a:rPr lang="pl-PL"/>
              <a:t>” symbolem „</a:t>
            </a:r>
            <a:r>
              <a:rPr lang="pl-PL" i="1"/>
              <a:t>i</a:t>
            </a:r>
            <a:r>
              <a:rPr lang="pl-PL"/>
              <a:t>”,  </a:t>
            </a:r>
          </a:p>
          <a:p>
            <a:pPr>
              <a:spcBef>
                <a:spcPct val="0"/>
              </a:spcBef>
            </a:pPr>
            <a:r>
              <a:rPr lang="pl-PL"/>
              <a:t>symbol „</a:t>
            </a:r>
            <a:r>
              <a:rPr lang="pl-PL" i="1"/>
              <a:t>i</a:t>
            </a:r>
            <a:r>
              <a:rPr lang="pl-PL"/>
              <a:t>” symbolem „</a:t>
            </a:r>
            <a:r>
              <a:rPr lang="pl-PL" i="1"/>
              <a:t>o</a:t>
            </a:r>
            <a:r>
              <a:rPr lang="pl-PL"/>
              <a:t>” </a:t>
            </a:r>
          </a:p>
          <a:p>
            <a:pPr>
              <a:spcBef>
                <a:spcPct val="0"/>
              </a:spcBef>
            </a:pPr>
            <a:r>
              <a:rPr lang="pl-PL"/>
              <a:t>otrzymamy także tożsamość [7]. </a:t>
            </a:r>
          </a:p>
          <a:p>
            <a:pPr>
              <a:spcBef>
                <a:spcPct val="0"/>
              </a:spcBef>
            </a:pPr>
            <a:r>
              <a:rPr lang="pl-PL"/>
              <a:t>Aksjomatyczne określenie algebry Boole’a to system abstrakcyjny, w którym główne definicje nie są dokładnie określone. System algebraiczny, w którym realizowane są aksjomaty przy sformułowanych definicjach podstawowych, nazywamy </a:t>
            </a:r>
            <a:r>
              <a:rPr lang="pl-PL" i="1"/>
              <a:t>realizacją systemu abstrakcyjnego</a:t>
            </a:r>
            <a:r>
              <a:rPr lang="pl-PL"/>
              <a:t>. </a:t>
            </a:r>
          </a:p>
          <a:p>
            <a:pPr>
              <a:spcBef>
                <a:spcPct val="0"/>
              </a:spcBef>
            </a:pPr>
            <a:endParaRPr lang="pl-PL"/>
          </a:p>
          <a:p>
            <a:pPr>
              <a:spcBef>
                <a:spcPct val="0"/>
              </a:spcBef>
            </a:pPr>
            <a:r>
              <a:rPr lang="pl-PL"/>
              <a:t>Abstrakcyjna algebra Boole’a posiada wiele realizacji, przykładem jest: algebra </a:t>
            </a:r>
            <a:r>
              <a:rPr lang="pl-PL" i="1"/>
              <a:t>n</a:t>
            </a:r>
            <a:r>
              <a:rPr lang="pl-PL"/>
              <a:t>-tek binarnych, czteroelementowa algebra Boole’a, algebra zbiorów, algebra zdań, dwuelementowa algebra Boole’a, .</a:t>
            </a:r>
          </a:p>
          <a:p>
            <a:pPr>
              <a:spcBef>
                <a:spcPct val="0"/>
              </a:spcBef>
            </a:pPr>
            <a:endParaRPr lang="pl-PL"/>
          </a:p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07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3568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2281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l-PL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413230-3A05-4E04-BF05-4653DE5CE08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6405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EECDC-DE36-4086-84AA-B09B18D65229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7E64-7BD6-4AF4-9DDD-FC053F66840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097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83A77-3665-400D-9004-BE055AB2501F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D01E1-5E4C-4813-B0DE-5EAA27029ED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735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E61852-2EC8-425B-8F6D-81FA1BC08C04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052DE-1B46-40AE-9065-AEF20215AFF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545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5768-AA10-4EC5-BB55-E8D0FAC3984C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983D1-15B5-4F85-8842-031D8651C73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5BA4E-1C7E-40ED-A96E-AF05F75ADAD4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EB873-9740-4F68-9BE7-AE5629380FDE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38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596BB-60EB-4AB9-A079-23AA11B9AA0F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0BF21-3F68-46AC-B32A-F4BCA73B928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076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FD6C0-EB65-41CD-AAFE-7B8291958FF1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7EC4F-4C32-409A-A3DC-D3840C3EC0C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241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E6834-E73A-4748-83A6-F902FFDEC875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22605-46B0-4F45-B41E-7C4CD6CA517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811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90D8-2767-42DB-9381-B20DFBBFA80D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DB9D1-1000-465D-B3E5-3D465974CBE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4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4DFB-6E85-45B2-B0F6-DAC89E29C99D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425C7-B22B-4B9A-949B-46E094A05CA1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15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B02C9-5263-47B0-9D2C-E561B7DFCC53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8770A-8481-44F0-8897-E33669F95AB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898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0D28E4-0CCB-4BCB-B4F3-5AF2635270DF}" type="datetimeFigureOut">
              <a:rPr lang="pl-PL"/>
              <a:pPr>
                <a:defRPr/>
              </a:pPr>
              <a:t>08.01.2023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35650E-DDBE-427E-9C20-3203F452744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54000">
              <a:schemeClr val="tx2">
                <a:lumMod val="50000"/>
              </a:schemeClr>
            </a:gs>
            <a:gs pos="78000">
              <a:srgbClr val="082350"/>
            </a:gs>
            <a:gs pos="98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417" y="3501008"/>
            <a:ext cx="77724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7200"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Algebra Boole’a</a:t>
            </a:r>
            <a:br>
              <a:rPr lang="pl-PL" sz="8800" b="1">
                <a:solidFill>
                  <a:srgbClr val="FFFF00"/>
                </a:solidFill>
              </a:rPr>
            </a:br>
            <a:r>
              <a:rPr lang="pl-PL" sz="3200">
                <a:solidFill>
                  <a:schemeClr val="bg1">
                    <a:lumMod val="95000"/>
                  </a:schemeClr>
                </a:solidFill>
              </a:rPr>
              <a:t>czyli </a:t>
            </a:r>
            <a:r>
              <a:rPr lang="pl-PL" sz="3200">
                <a:solidFill>
                  <a:srgbClr val="FFFF00"/>
                </a:solidFill>
              </a:rPr>
              <a:t>zasady wykonywania operacji logicznych</a:t>
            </a:r>
            <a:br>
              <a:rPr lang="pl-PL" sz="3200">
                <a:solidFill>
                  <a:srgbClr val="FFFF00"/>
                </a:solidFill>
              </a:rPr>
            </a:br>
            <a:endParaRPr lang="pl-PL" sz="880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548680"/>
            <a:ext cx="8136903" cy="46191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>
                <a:solidFill>
                  <a:schemeClr val="tx1"/>
                </a:solidFill>
              </a:rPr>
              <a:t>Fundament teoretyczny dla techniki cyfrowej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010593"/>
            <a:ext cx="8136904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l-PL" sz="2000" b="1">
                <a:solidFill>
                  <a:schemeClr val="tx1"/>
                </a:solidFill>
              </a:rPr>
              <a:t>Algebra Boole’a  wykorzystywana jest do opisywania układów cyfrowych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569325" cy="99412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/>
              <a:t>Dwuelementowa  algebra Boole’a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568952" cy="4209331"/>
          </a:xfrm>
        </p:spPr>
        <p:txBody>
          <a:bodyPr rtlCol="0">
            <a:normAutofit/>
          </a:bodyPr>
          <a:lstStyle/>
          <a:p>
            <a:pPr marL="0" lvl="5" indent="0">
              <a:buFont typeface="Arial" pitchFamily="34" charset="0"/>
              <a:buNone/>
              <a:defRPr/>
            </a:pPr>
            <a:r>
              <a:rPr lang="pl-PL" i="1"/>
              <a:t> </a:t>
            </a:r>
            <a:r>
              <a:rPr lang="pl-PL" sz="2400"/>
              <a:t>W dwuelementowej algebrze Boole’a występują także </a:t>
            </a:r>
            <a:r>
              <a:rPr lang="pl-PL" sz="2400" b="1"/>
              <a:t>operatory:</a:t>
            </a:r>
            <a:r>
              <a:rPr lang="pl-PL" sz="2400"/>
              <a:t> </a:t>
            </a:r>
          </a:p>
          <a:p>
            <a:pPr marL="0" lvl="5" indent="0">
              <a:buFont typeface="Arial" pitchFamily="34" charset="0"/>
              <a:buNone/>
              <a:defRPr/>
            </a:pPr>
            <a:endParaRPr lang="pl-PL" sz="1000"/>
          </a:p>
          <a:p>
            <a:pPr marL="0" lvl="5" indent="0">
              <a:buFont typeface="Arial" pitchFamily="34" charset="0"/>
              <a:buNone/>
              <a:defRPr/>
            </a:pPr>
            <a:r>
              <a:rPr lang="pl-PL" sz="2400" b="1"/>
              <a:t>zanegowana suma </a:t>
            </a:r>
            <a:r>
              <a:rPr lang="pl-PL" sz="2400"/>
              <a:t>(</a:t>
            </a:r>
            <a:r>
              <a:rPr lang="pl-PL" sz="2400" b="1">
                <a:solidFill>
                  <a:srgbClr val="FF0000"/>
                </a:solidFill>
              </a:rPr>
              <a:t>NOR</a:t>
            </a:r>
            <a:r>
              <a:rPr lang="pl-PL" sz="2400"/>
              <a:t>),</a:t>
            </a:r>
            <a:r>
              <a:rPr lang="pl-PL" sz="2400" b="1"/>
              <a:t>           zanegowany iloczyn </a:t>
            </a:r>
            <a:r>
              <a:rPr lang="pl-PL" sz="2400"/>
              <a:t>(</a:t>
            </a:r>
            <a:r>
              <a:rPr lang="pl-PL" sz="2400" b="1">
                <a:solidFill>
                  <a:srgbClr val="FF0000"/>
                </a:solidFill>
              </a:rPr>
              <a:t>NAND</a:t>
            </a:r>
            <a:r>
              <a:rPr lang="pl-PL" sz="2400"/>
              <a:t>),</a:t>
            </a:r>
            <a:r>
              <a:rPr lang="pl-PL" sz="2400" b="1"/>
              <a:t> </a:t>
            </a:r>
          </a:p>
          <a:p>
            <a:pPr marL="0" lvl="5" indent="0">
              <a:buNone/>
              <a:defRPr/>
            </a:pPr>
            <a:r>
              <a:rPr lang="pl-PL" sz="2400" b="1"/>
              <a:t>suma wyłączająca  </a:t>
            </a:r>
            <a:r>
              <a:rPr lang="pl-PL" sz="2400"/>
              <a:t>(</a:t>
            </a:r>
            <a:r>
              <a:rPr lang="pl-PL" sz="2400" b="1">
                <a:solidFill>
                  <a:srgbClr val="FF0000"/>
                </a:solidFill>
              </a:rPr>
              <a:t>XOR, EXOR</a:t>
            </a:r>
            <a:r>
              <a:rPr lang="pl-PL" sz="2400"/>
              <a:t>) oraz</a:t>
            </a:r>
            <a:r>
              <a:rPr lang="pl-PL" sz="2400" b="1"/>
              <a:t>  równoważność  </a:t>
            </a:r>
            <a:r>
              <a:rPr lang="pl-PL" sz="2400"/>
              <a:t>(</a:t>
            </a:r>
            <a:r>
              <a:rPr lang="pl-PL" sz="2400" b="1">
                <a:solidFill>
                  <a:srgbClr val="FF0000"/>
                </a:solidFill>
              </a:rPr>
              <a:t>EQ</a:t>
            </a:r>
            <a:r>
              <a:rPr lang="pl-PL" sz="2400"/>
              <a:t>)</a:t>
            </a:r>
            <a:r>
              <a:rPr lang="pl-PL" sz="2400" b="1"/>
              <a:t>. </a:t>
            </a:r>
          </a:p>
          <a:p>
            <a:pPr marL="0" lvl="5" indent="0">
              <a:buFont typeface="Arial" pitchFamily="34" charset="0"/>
              <a:buNone/>
              <a:defRPr/>
            </a:pPr>
            <a:r>
              <a:rPr lang="pl-PL" sz="2400"/>
              <a:t>Działanie tych operatorów przedstawia tabela:</a:t>
            </a:r>
            <a:endParaRPr lang="pl-P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6555"/>
              </p:ext>
            </p:extLst>
          </p:nvPr>
        </p:nvGraphicFramePr>
        <p:xfrm>
          <a:off x="755576" y="3573016"/>
          <a:ext cx="6985001" cy="228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0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 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l-PL" sz="2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l-PL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pl-PL" sz="2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pl-PL" sz="2800" b="1" i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l-PL" sz="3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0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pl-PL" sz="1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pl-PL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NOR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NAND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EXOR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800" b="1" dirty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EQ</a:t>
                      </a:r>
                      <a:endParaRPr lang="pl-PL" sz="1800" b="1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525" marR="9525" marT="9526" marB="95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48" name="Picture 7" descr="http://www.wpzz.republika.pl/a+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72781"/>
            <a:ext cx="631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49" name="Picture 8" descr="http://www.wpzz.republika.pl/ab_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72781"/>
            <a:ext cx="714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50" name="Picture 11" descr="http://www.wpzz.republika.pl/abk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772793"/>
            <a:ext cx="2730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51" name="Picture 12" descr="http://www.wpzz.republika.pl/abk_k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772793"/>
            <a:ext cx="2730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4235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/>
              <a:t>U nas: „</a:t>
            </a:r>
            <a:r>
              <a:rPr lang="pl-PL">
                <a:solidFill>
                  <a:srgbClr val="0070C0"/>
                </a:solidFill>
              </a:rPr>
              <a:t>logiczny</a:t>
            </a:r>
            <a:r>
              <a:rPr lang="pl-PL"/>
              <a:t>” </a:t>
            </a:r>
            <a:r>
              <a:rPr lang="pl-PL" sz="3600"/>
              <a:t>ma znaczenie </a:t>
            </a:r>
            <a:r>
              <a:rPr lang="pl-PL">
                <a:solidFill>
                  <a:srgbClr val="0070C0"/>
                </a:solidFill>
              </a:rPr>
              <a:t>boolowski</a:t>
            </a:r>
            <a:r>
              <a:rPr lang="pl-PL"/>
              <a:t>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875"/>
            <a:ext cx="8229600" cy="4525963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/>
              <a:t>Z uwagi na silny związek algebry sygnałów binarnych z rachunkiem zdań (zwanym również rachunkiem logicznym) przy operowaniu algebrą Boole’a często stosuje się przymiotnik „logiczny” w znaczeniu „boolowski” (np. iloczyn logiczny, mnożenie logiczne, stan logiczny, logiczne „0” i „1”).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/>
              <a:t>Operator ‘</a:t>
            </a:r>
            <a:r>
              <a:rPr lang="pl-PL">
                <a:sym typeface="Symbol"/>
              </a:rPr>
              <a:t></a:t>
            </a:r>
            <a:r>
              <a:rPr lang="pl-PL"/>
              <a:t> ‘ wymawia się jako „plus” (logiczny) albo „lub”, np. </a:t>
            </a:r>
            <a:r>
              <a:rPr lang="pl-PL" b="1"/>
              <a:t>a </a:t>
            </a:r>
            <a:r>
              <a:rPr lang="pl-PL" b="1">
                <a:sym typeface="Symbol"/>
              </a:rPr>
              <a:t></a:t>
            </a:r>
            <a:r>
              <a:rPr lang="pl-PL" b="1"/>
              <a:t> b </a:t>
            </a:r>
            <a:r>
              <a:rPr lang="pl-PL"/>
              <a:t>czytamy „a plus b” (wiedząc, że jest to dodawanie logiczne) albo „a lub b”. Operator „*” wymawia się jako „razy” (mnożenie logiczne) albo „i”, np. a*b czytamy „ab” lub „a razy b” (wiedząc, że jest to mnożenie logiczne) albo „a i b”. Symbol negacji ‘</a:t>
            </a:r>
            <a:r>
              <a:rPr lang="pl-PL" b="1">
                <a:sym typeface="Symbol"/>
              </a:rPr>
              <a:t></a:t>
            </a:r>
            <a:r>
              <a:rPr lang="pl-PL"/>
              <a:t>’ wymawia się jako „nie”, np. a czytamy „nie a”.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  <a:solidFill>
            <a:schemeClr val="accent1"/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txBody>
          <a:bodyPr/>
          <a:lstStyle/>
          <a:p>
            <a:r>
              <a:rPr lang="pl-PL" b="1">
                <a:solidFill>
                  <a:schemeClr val="bg1"/>
                </a:solidFill>
              </a:rPr>
              <a:t>W Algebrze Boole'a mamy do czynienia z danymi binarnymi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065315"/>
          </a:xfrm>
        </p:spPr>
        <p:txBody>
          <a:bodyPr/>
          <a:lstStyle/>
          <a:p>
            <a:pPr marL="0" indent="0">
              <a:buNone/>
            </a:pPr>
            <a:r>
              <a:rPr lang="pl-PL"/>
              <a:t>Dana może przyjąć tylko jedną z dwóch możliwych wartości:</a:t>
            </a:r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Nad danymi można wykonywać operacje logiczne. </a:t>
            </a:r>
          </a:p>
          <a:p>
            <a:pPr marL="0" indent="0">
              <a:buNone/>
            </a:pPr>
            <a:br>
              <a:rPr lang="pl-PL"/>
            </a:br>
            <a:endParaRPr lang="pl-P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83919"/>
              </p:ext>
            </p:extLst>
          </p:nvPr>
        </p:nvGraphicFramePr>
        <p:xfrm>
          <a:off x="2195736" y="2924944"/>
          <a:ext cx="4464495" cy="10719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25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6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995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prawda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 true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Yes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</a:t>
                      </a:r>
                      <a:endParaRPr lang="pl-PL" sz="2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95">
                <a:tc>
                  <a:txBody>
                    <a:bodyPr/>
                    <a:lstStyle/>
                    <a:p>
                      <a:pPr algn="ctr"/>
                      <a:r>
                        <a:rPr lang="pl-PL" sz="2000" b="1"/>
                        <a:t>fałsz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/>
                        <a:t> false</a:t>
                      </a:r>
                    </a:p>
                  </a:txBody>
                  <a:tcPr marL="0" marR="0" marT="0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/>
                        <a:t>No</a:t>
                      </a:r>
                    </a:p>
                  </a:txBody>
                  <a:tcPr marL="0" marR="0" marT="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</a:t>
                      </a:r>
                      <a:endParaRPr lang="pl-PL" sz="24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0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/>
              <a:t>Negacja - zaprzeczenie - </a:t>
            </a:r>
            <a:r>
              <a:rPr lang="pl-PL" b="1">
                <a:solidFill>
                  <a:srgbClr val="FF0000"/>
                </a:solidFill>
              </a:rPr>
              <a:t>NOT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/>
          <a:lstStyle/>
          <a:p>
            <a:pPr marL="0" indent="0">
              <a:buNone/>
            </a:pPr>
            <a:r>
              <a:rPr lang="pl-PL" sz="2800"/>
              <a:t>jest  operacją jednoargumentową.</a:t>
            </a:r>
          </a:p>
          <a:p>
            <a:pPr marL="0" indent="0">
              <a:buNone/>
            </a:pPr>
            <a:r>
              <a:rPr lang="pl-PL" sz="2800"/>
              <a:t> Wynikiem negacji ¬ jest wartość odwrotna, (przeciwna) do wartości argumentu. </a:t>
            </a:r>
          </a:p>
          <a:p>
            <a:pPr marL="0" indent="0">
              <a:buNone/>
            </a:pPr>
            <a:r>
              <a:rPr lang="pl-PL" sz="2800"/>
              <a:t>Wartości funkcji logicznych można podać w tabeli: </a:t>
            </a:r>
          </a:p>
          <a:p>
            <a:endParaRPr lang="pl-P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19530"/>
              </p:ext>
            </p:extLst>
          </p:nvPr>
        </p:nvGraphicFramePr>
        <p:xfrm>
          <a:off x="683568" y="3933056"/>
          <a:ext cx="3528392" cy="222771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116">
                <a:tc>
                  <a:txBody>
                    <a:bodyPr/>
                    <a:lstStyle/>
                    <a:p>
                      <a:pPr algn="ctr"/>
                      <a:r>
                        <a:rPr lang="pl-PL" sz="40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4000" b="1" dirty="0"/>
                        <a:t> </a:t>
                      </a:r>
                      <a:endParaRPr lang="pl-PL" sz="4000" dirty="0"/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b="1" dirty="0">
                          <a:solidFill>
                            <a:srgbClr val="FFFF00"/>
                          </a:solidFill>
                        </a:rPr>
                        <a:t>¬ a </a:t>
                      </a:r>
                      <a:endParaRPr lang="pl-PL" sz="40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400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4000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2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/>
              <a:t>Alternatywa - suma logiczna - </a:t>
            </a:r>
            <a:r>
              <a:rPr lang="pl-PL" b="1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/>
              <a:t>jest operacją dwuargumentową. Wynikiem jest 1 (true, prawda), jeśli chociaż jeden z argumentów ma wartość 1. Jeśli oba argumenty mają wartość 0, alternatywa też ma wartość 0.</a:t>
            </a:r>
          </a:p>
          <a:p>
            <a:endParaRPr lang="pl-PL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535924"/>
              </p:ext>
            </p:extLst>
          </p:nvPr>
        </p:nvGraphicFramePr>
        <p:xfrm>
          <a:off x="611560" y="3861048"/>
          <a:ext cx="2664296" cy="251460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28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 ∨ 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860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19458" name="Picture 2" descr="G:\1ZS\1.UTK\3.Bramki logiczne\r\Logic-gate-or-us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907" y="5227526"/>
            <a:ext cx="2636477" cy="116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80112" y="3933056"/>
            <a:ext cx="181492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pl-PL" sz="6000" b="1"/>
              <a:t>A + B</a:t>
            </a:r>
          </a:p>
        </p:txBody>
      </p:sp>
    </p:spTree>
    <p:extLst>
      <p:ext uri="{BB962C8B-B14F-4D97-AF65-F5344CB8AC3E}">
        <p14:creationId xmlns:p14="http://schemas.microsoft.com/office/powerpoint/2010/main" val="357713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r>
              <a:rPr lang="pl-PL" b="1"/>
              <a:t>Koniunkcja - iloczyn logiczny - </a:t>
            </a:r>
            <a:r>
              <a:rPr lang="pl-PL" b="1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/>
              <a:t>jest operacją dwuargumentową. </a:t>
            </a:r>
          </a:p>
          <a:p>
            <a:pPr marL="0" indent="0">
              <a:buNone/>
            </a:pPr>
            <a:r>
              <a:rPr lang="pl-PL"/>
              <a:t>Wynikiem jest 1, jeśli oba argumenty są równe 1. W pozostałych przypadkach wynikiem jest 0.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3444"/>
              </p:ext>
            </p:extLst>
          </p:nvPr>
        </p:nvGraphicFramePr>
        <p:xfrm>
          <a:off x="899592" y="3501008"/>
          <a:ext cx="2664296" cy="263652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</a:t>
                      </a:r>
                      <a:r>
                        <a:rPr lang="pl-PL" sz="2800" dirty="0">
                          <a:solidFill>
                            <a:srgbClr val="FFFF00"/>
                          </a:solidFill>
                        </a:rPr>
                        <a:t> 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a </a:t>
                      </a:r>
                      <a:r>
                        <a:rPr lang="pl-PL" sz="3600" b="1" dirty="0">
                          <a:solidFill>
                            <a:srgbClr val="FFFF00"/>
                          </a:solidFill>
                        </a:rPr>
                        <a:t>∧</a:t>
                      </a:r>
                      <a:r>
                        <a:rPr lang="pl-PL" sz="2800" b="1" dirty="0">
                          <a:solidFill>
                            <a:srgbClr val="FFFF00"/>
                          </a:solidFill>
                        </a:rPr>
                        <a:t> b </a:t>
                      </a:r>
                      <a:endParaRPr lang="pl-PL" sz="2800" dirty="0">
                        <a:solidFill>
                          <a:srgbClr val="FFFF00"/>
                        </a:solidFill>
                      </a:endParaRP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0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800" b="1" dirty="0"/>
                        <a:t>1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80112" y="3501008"/>
                <a:ext cx="2455673" cy="92333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pl-PL" sz="5400" b="1"/>
                  <a:t>A</a:t>
                </a:r>
                <a14:m>
                  <m:oMath xmlns:m="http://schemas.openxmlformats.org/officeDocument/2006/math">
                    <m:r>
                      <a:rPr lang="pl-PL" sz="54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pl-PL" sz="5400" b="1"/>
                  <a:t>B,  AB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01008"/>
                <a:ext cx="2455673" cy="9233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4" name="Picture 2" descr="G:\1ZS\1.UTK\3.Bramki logiczne\r\Logic-gate-and-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771563"/>
            <a:ext cx="2509410" cy="110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6000" b="1">
                <a:solidFill>
                  <a:srgbClr val="FFFF00"/>
                </a:solidFill>
              </a:rPr>
              <a:t>Algebra Boole'a</a:t>
            </a:r>
            <a:endParaRPr lang="pl-PL" sz="600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8522052" cy="3312368"/>
          </a:xfrm>
        </p:spPr>
      </p:pic>
      <p:pic>
        <p:nvPicPr>
          <p:cNvPr id="20482" name="Picture 2" descr="http://t1.gstatic.com/images?q=tbn:ANd9GcQypIbLbQh2Tb7xKIauCYqjOy0mrxSzIbDwsOMLRuyS_vAG19MrZmPnnjBj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4509120"/>
            <a:ext cx="3776325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4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6000" b="1">
                <a:solidFill>
                  <a:srgbClr val="FFFF00"/>
                </a:solidFill>
              </a:rPr>
              <a:t>Prawa Algebry Boole'a</a:t>
            </a:r>
            <a:endParaRPr lang="pl-PL" sz="6000">
              <a:solidFill>
                <a:srgbClr val="FFFF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560840" cy="4976122"/>
          </a:xfrm>
        </p:spPr>
      </p:pic>
    </p:spTree>
    <p:extLst>
      <p:ext uri="{BB962C8B-B14F-4D97-AF65-F5344CB8AC3E}">
        <p14:creationId xmlns:p14="http://schemas.microsoft.com/office/powerpoint/2010/main" val="261616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415" y="260648"/>
            <a:ext cx="8095169" cy="78296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l-PL" sz="4800">
                <a:solidFill>
                  <a:srgbClr val="FFFF00"/>
                </a:solidFill>
              </a:rPr>
              <a:t>Algebra Boole'a - zadania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5" y="1268760"/>
            <a:ext cx="8095169" cy="5328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41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6000" b="1"/>
              <a:t>Funkcje boolowskie</a:t>
            </a:r>
            <a:endParaRPr lang="pl-PL" sz="6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/>
              <a:t>Algebra może być określona na zbiorze funkcji Boole’a  </a:t>
            </a:r>
            <a:r>
              <a:rPr lang="pl-PL" sz="2800" i="1"/>
              <a:t>F</a:t>
            </a:r>
            <a:r>
              <a:rPr lang="pl-PL" sz="2800" i="1" baseline="-25000"/>
              <a:t>n</a:t>
            </a:r>
            <a:r>
              <a:rPr lang="pl-PL" sz="2800"/>
              <a:t>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/>
              <a:t>Przez </a:t>
            </a:r>
            <a:r>
              <a:rPr lang="pl-PL" sz="2800" b="1">
                <a:solidFill>
                  <a:srgbClr val="0070C0"/>
                </a:solidFill>
              </a:rPr>
              <a:t>funkcję boolowską</a:t>
            </a:r>
            <a:r>
              <a:rPr lang="pl-PL" sz="2800"/>
              <a:t>  będziemy rozumieć funkcję, której argumenty i wartości należą do zbioru  {0, 1}.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280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/>
              <a:t>Istnieje kilka sposobów określenia funkcji boolowskiej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b="1"/>
              <a:t>Podstawy algebry Boole’a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48" y="1560814"/>
            <a:ext cx="6192688" cy="2592288"/>
          </a:xfrm>
        </p:spPr>
        <p:txBody>
          <a:bodyPr rtlCol="0">
            <a:normAutofit fontScale="775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500"/>
              <a:t>przedstawił matematyk angielski </a:t>
            </a:r>
            <a:r>
              <a:rPr lang="pl-PL" sz="3500" b="1"/>
              <a:t>George Boole</a:t>
            </a:r>
            <a:r>
              <a:rPr lang="pl-PL" sz="3500"/>
              <a:t> w opracowaniu pt.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5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sz="30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 Investigation of the Laws of Thought</a:t>
            </a:r>
            <a:r>
              <a:rPr lang="en-US" sz="35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" </a:t>
            </a:r>
            <a:endParaRPr lang="pl-PL" sz="35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500"/>
              <a:t>w</a:t>
            </a:r>
            <a:r>
              <a:rPr lang="en-US" sz="3500"/>
              <a:t> 1854 r</a:t>
            </a:r>
            <a:r>
              <a:rPr lang="pl-PL" sz="3500"/>
              <a:t>. , która dziś jest podstawą arytmetyki informatycznej , na której opiera się cała elektronika cyfrowa.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93" y="1599698"/>
            <a:ext cx="2273107" cy="2703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1002" y="4581128"/>
                <a:ext cx="8363752" cy="1754326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pl-PL" sz="2000" b="1"/>
                  <a:t>Algebra Boole’a – system zasad i procedur pozwalających na wyrażanie, manipulowanie i upraszczanie problemów logicznych, które uznają 2 stany:</a:t>
                </a:r>
                <a:r>
                  <a:rPr lang="pl-PL" sz="2000" b="1">
                    <a:solidFill>
                      <a:srgbClr val="FF0000"/>
                    </a:solidFill>
                  </a:rPr>
                  <a:t> 	</a:t>
                </a:r>
                <a:r>
                  <a:rPr lang="pl-PL" sz="2800" b="1">
                    <a:solidFill>
                      <a:srgbClr val="FF0000"/>
                    </a:solidFill>
                  </a:rPr>
                  <a:t>prawda</a:t>
                </a:r>
                <a:r>
                  <a:rPr lang="pl-PL" sz="2800" b="1"/>
                  <a:t>,</a:t>
                </a:r>
                <a:r>
                  <a:rPr lang="pl-PL" sz="2800" b="1">
                    <a:solidFill>
                      <a:srgbClr val="FF0000"/>
                    </a:solidFill>
                  </a:rPr>
                  <a:t> fałsz</a:t>
                </a:r>
                <a:r>
                  <a:rPr lang="pl-PL" sz="2800" b="1"/>
                  <a:t>. </a:t>
                </a:r>
                <a:endParaRPr lang="pl-PL" sz="2000" b="1"/>
              </a:p>
              <a:p>
                <a:r>
                  <a:rPr lang="pl-PL" sz="2000" b="1"/>
                  <a:t>Trzy podstawowe działania AB:   </a:t>
                </a:r>
                <a:r>
                  <a:rPr lang="pl-PL" sz="2000" b="1">
                    <a:solidFill>
                      <a:srgbClr val="0070C0"/>
                    </a:solidFill>
                  </a:rPr>
                  <a:t>negacja    </a:t>
                </a:r>
                <a:r>
                  <a:rPr lang="pl-PL" sz="2000"/>
                  <a:t> </a:t>
                </a:r>
                <a14:m>
                  <m:oMath xmlns:m="http://schemas.openxmlformats.org/officeDocument/2006/math">
                    <m:r>
                      <a:rPr lang="pl-PL" sz="2000" b="1" i="1" smtClean="0">
                        <a:latin typeface="Cambria Math"/>
                        <a:ea typeface="Cambria Math"/>
                      </a:rPr>
                      <m:t>¬ </m:t>
                    </m:r>
                  </m:oMath>
                </a14:m>
                <a:r>
                  <a:rPr lang="pl-PL" sz="2000"/>
                  <a:t>  (dopełnienie)</a:t>
                </a:r>
              </a:p>
              <a:p>
                <a:r>
                  <a:rPr lang="pl-PL" sz="2000" b="1"/>
                  <a:t>    </a:t>
                </a:r>
                <a:r>
                  <a:rPr lang="pl-PL" sz="2000" b="1">
                    <a:solidFill>
                      <a:srgbClr val="0070C0"/>
                    </a:solidFill>
                  </a:rPr>
                  <a:t>połączenie</a:t>
                </a:r>
                <a:r>
                  <a:rPr lang="pl-PL" sz="2000" b="1"/>
                  <a:t>  </a:t>
                </a:r>
                <a:r>
                  <a:rPr lang="pl-PL" sz="2000" b="1">
                    <a:sym typeface="Symbol"/>
                  </a:rPr>
                  <a:t></a:t>
                </a:r>
                <a:r>
                  <a:rPr lang="pl-PL" sz="2000"/>
                  <a:t> (alternatywa),     </a:t>
                </a:r>
                <a:r>
                  <a:rPr lang="pl-PL" sz="2000" b="1">
                    <a:solidFill>
                      <a:srgbClr val="0070C0"/>
                    </a:solidFill>
                  </a:rPr>
                  <a:t>przecięcie</a:t>
                </a:r>
                <a:r>
                  <a:rPr lang="pl-PL" sz="2000" b="1"/>
                  <a:t>  </a:t>
                </a:r>
                <a:r>
                  <a:rPr lang="pl-PL" sz="2000" b="1">
                    <a:sym typeface="Symbol"/>
                  </a:rPr>
                  <a:t> </a:t>
                </a:r>
                <a:r>
                  <a:rPr lang="pl-PL" sz="2000"/>
                  <a:t>  (koniunkcja)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02" y="4581128"/>
                <a:ext cx="8363752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b="1"/>
              <a:t>Sposoby definiowania funkcji boolowskich</a:t>
            </a:r>
            <a:endParaRPr lang="pl-PL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l-PL" b="1">
                <a:solidFill>
                  <a:srgbClr val="0070C0"/>
                </a:solidFill>
              </a:rPr>
              <a:t>Wyrażenie boolowskie  </a:t>
            </a:r>
            <a:r>
              <a:rPr lang="pl-PL" b="1" i="1">
                <a:solidFill>
                  <a:srgbClr val="0070C0"/>
                </a:solidFill>
              </a:rPr>
              <a:t>n</a:t>
            </a:r>
            <a:r>
              <a:rPr lang="pl-PL" b="1">
                <a:solidFill>
                  <a:srgbClr val="0070C0"/>
                </a:solidFill>
              </a:rPr>
              <a:t>  zmiennych </a:t>
            </a:r>
            <a:r>
              <a:rPr lang="pl-PL"/>
              <a:t>jest to napis utworzony z tych zmiennych i stałych 0, 1 oraz operacji logicznych. Np.: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6600"/>
              <a:t>    f(x</a:t>
            </a:r>
            <a:r>
              <a:rPr lang="pl-PL" sz="6600" baseline="-25000"/>
              <a:t>1</a:t>
            </a:r>
            <a:r>
              <a:rPr lang="pl-PL" sz="6600"/>
              <a:t>,x</a:t>
            </a:r>
            <a:r>
              <a:rPr lang="pl-PL" sz="6600" baseline="-25000"/>
              <a:t>2</a:t>
            </a:r>
            <a:r>
              <a:rPr lang="pl-PL" sz="6600"/>
              <a:t>) = x</a:t>
            </a:r>
            <a:r>
              <a:rPr lang="pl-PL" sz="6600" baseline="-25000"/>
              <a:t>1 </a:t>
            </a:r>
            <a:r>
              <a:rPr lang="pl-PL" sz="6600"/>
              <a:t>+ x</a:t>
            </a:r>
            <a:r>
              <a:rPr lang="pl-PL" sz="6600" baseline="-25000"/>
              <a:t>1</a:t>
            </a:r>
            <a:r>
              <a:rPr lang="pl-PL" sz="6600"/>
              <a:t>x</a:t>
            </a:r>
            <a:r>
              <a:rPr lang="pl-PL" sz="6600" baseline="-25000"/>
              <a:t>2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pl-PL" sz="6600"/>
              <a:t>f(x,y,z) = xz’</a:t>
            </a:r>
            <a:r>
              <a:rPr lang="pl-PL" sz="6600" baseline="-25000"/>
              <a:t> </a:t>
            </a:r>
            <a:r>
              <a:rPr lang="pl-PL" sz="6600"/>
              <a:t>+ xyz + y’z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66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327818" y="3229993"/>
            <a:ext cx="93610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l-PL" sz="4400" b="1"/>
              <a:t>_</a:t>
            </a:r>
            <a:endParaRPr lang="pl-PL" sz="20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600" b="1"/>
              <a:t>Sposoby definiowania funkcji boolowskich</a:t>
            </a:r>
            <a:endParaRPr lang="pl-PL" sz="360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pl-PL"/>
              <a:t>2</a:t>
            </a:r>
            <a:r>
              <a:rPr lang="pl-PL" b="1">
                <a:solidFill>
                  <a:srgbClr val="0070C0"/>
                </a:solidFill>
              </a:rPr>
              <a:t>. Tabela stanów  </a:t>
            </a:r>
            <a:r>
              <a:rPr lang="pl-PL"/>
              <a:t>przypisuje każdej kombinacji argumentów wartość funkcji. Np.:</a:t>
            </a:r>
          </a:p>
          <a:p>
            <a:pPr marL="0" indent="0">
              <a:buFont typeface="Arial" charset="0"/>
              <a:buNone/>
            </a:pPr>
            <a:endParaRPr lang="pl-PL"/>
          </a:p>
          <a:p>
            <a:pPr marL="0" indent="0">
              <a:buFont typeface="Arial" charset="0"/>
              <a:buNone/>
            </a:pPr>
            <a:endParaRPr lang="pl-PL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813" y="2708275"/>
          <a:ext cx="5629274" cy="326676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87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6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x</a:t>
                      </a:r>
                      <a:r>
                        <a:rPr lang="pl-PL" sz="3200" b="1" baseline="-2500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x</a:t>
                      </a:r>
                      <a:r>
                        <a:rPr lang="pl-PL" sz="3200" b="1" baseline="-25000" dirty="0">
                          <a:effectLst/>
                        </a:rPr>
                        <a:t>2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3200" b="1" dirty="0">
                          <a:effectLst/>
                        </a:rPr>
                        <a:t>f(x</a:t>
                      </a:r>
                      <a:r>
                        <a:rPr lang="en-US" sz="3200" b="1" baseline="-25000" dirty="0">
                          <a:effectLst/>
                        </a:rPr>
                        <a:t>1</a:t>
                      </a:r>
                      <a:r>
                        <a:rPr lang="en-US" sz="3200" b="1" dirty="0">
                          <a:effectLst/>
                        </a:rPr>
                        <a:t>, x</a:t>
                      </a:r>
                      <a:r>
                        <a:rPr lang="en-US" sz="3200" b="1" baseline="-25000" dirty="0">
                          <a:effectLst/>
                        </a:rPr>
                        <a:t>2</a:t>
                      </a:r>
                      <a:r>
                        <a:rPr lang="en-US" sz="3200" b="1" dirty="0">
                          <a:effectLst/>
                        </a:rPr>
                        <a:t>)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0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1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0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7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>
                          <a:effectLst/>
                        </a:rPr>
                        <a:t>1</a:t>
                      </a:r>
                      <a:endParaRPr lang="pl-PL" sz="3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3200" b="1" dirty="0">
                          <a:effectLst/>
                        </a:rPr>
                        <a:t>1</a:t>
                      </a:r>
                      <a:endParaRPr lang="pl-PL" sz="32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b="1"/>
              <a:t>Podstawy algebry Boole’a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863" y="5733256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/>
              <a:t> </a:t>
            </a:r>
            <a:endParaRPr lang="pl-PL" sz="16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0767"/>
          </a:xfrm>
        </p:spPr>
        <p:txBody>
          <a:bodyPr/>
          <a:lstStyle/>
          <a:p>
            <a:pPr marL="0" indent="0">
              <a:buNone/>
            </a:pPr>
            <a:r>
              <a:rPr lang="pl-PL" sz="2200"/>
              <a:t>Teoria układów logicznych (ang. logic circuits) wykorzystuje również  wyniki osiągnięte w XIX wieku w dziedzinie logiki teoretycznej przez takich matematyków jak </a:t>
            </a:r>
            <a:r>
              <a:rPr lang="pl-PL" sz="2200" b="1"/>
              <a:t>de'Morgan</a:t>
            </a:r>
            <a:r>
              <a:rPr lang="pl-PL" sz="2200"/>
              <a:t> czy też Polak </a:t>
            </a:r>
            <a:r>
              <a:rPr lang="pl-PL" sz="2200" b="1"/>
              <a:t>Łukasiewicz (</a:t>
            </a:r>
            <a:r>
              <a:rPr lang="pl-PL" sz="2200"/>
              <a:t>twórca algorytmu, określanego jako tzw. </a:t>
            </a:r>
            <a:r>
              <a:rPr lang="pl-PL" sz="2200" b="1"/>
              <a:t>odwrotna notacja polska)</a:t>
            </a:r>
            <a:r>
              <a:rPr lang="pl-PL" sz="2200"/>
              <a:t>.</a:t>
            </a:r>
          </a:p>
          <a:p>
            <a:endParaRPr lang="pl-PL" sz="22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239" y="3293995"/>
            <a:ext cx="6783154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97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350"/>
            <a:ext cx="8496944" cy="86439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/>
              <a:t>Algebrą Boole’a  </a:t>
            </a:r>
            <a:r>
              <a:rPr lang="pl-PL"/>
              <a:t>nazywamy zbiór </a:t>
            </a:r>
            <a:r>
              <a:rPr lang="pl-PL" b="1"/>
              <a:t>B</a:t>
            </a:r>
            <a:r>
              <a:rPr lang="pl-PL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412875"/>
            <a:ext cx="8785225" cy="5040313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4400" b="1"/>
              <a:t>B</a:t>
            </a:r>
            <a:r>
              <a:rPr lang="pl-PL" sz="4400"/>
              <a:t> = &lt;</a:t>
            </a:r>
            <a:r>
              <a:rPr lang="pl-PL" sz="4400" i="1"/>
              <a:t>B</a:t>
            </a:r>
            <a:r>
              <a:rPr lang="pl-PL" sz="4400"/>
              <a:t>, +, </a:t>
            </a:r>
            <a:r>
              <a:rPr lang="pl-PL" sz="4400">
                <a:sym typeface="Symbol"/>
              </a:rPr>
              <a:t></a:t>
            </a:r>
            <a:r>
              <a:rPr lang="pl-PL" sz="4400"/>
              <a:t>, </a:t>
            </a:r>
            <a:r>
              <a:rPr lang="pl-PL" sz="4400">
                <a:sym typeface="Symbol"/>
              </a:rPr>
              <a:t></a:t>
            </a:r>
            <a:r>
              <a:rPr lang="pl-PL" sz="4400"/>
              <a:t>, 0, 1&gt; </a:t>
            </a:r>
            <a:r>
              <a:rPr lang="pl-PL"/>
              <a:t> zawierający przynajmniej dwa elementy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/>
              <a:t>i spełniający następujące </a:t>
            </a:r>
            <a:r>
              <a:rPr lang="pl-PL" b="1">
                <a:solidFill>
                  <a:srgbClr val="00B050"/>
                </a:solidFill>
              </a:rPr>
              <a:t>aksjomaty</a:t>
            </a:r>
            <a:r>
              <a:rPr lang="pl-PL"/>
              <a:t> (dla x, y, z </a:t>
            </a:r>
            <a:r>
              <a:rPr lang="pl-PL">
                <a:sym typeface="Symbol"/>
              </a:rPr>
              <a:t></a:t>
            </a:r>
            <a:r>
              <a:rPr lang="pl-PL" b="1" i="1"/>
              <a:t>B</a:t>
            </a:r>
            <a:r>
              <a:rPr lang="pl-PL"/>
              <a:t>):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>
                <a:solidFill>
                  <a:srgbClr val="00B050"/>
                </a:solidFill>
              </a:rPr>
              <a:t> A1</a:t>
            </a:r>
            <a:r>
              <a:rPr lang="pl-PL" sz="3600"/>
              <a:t>: x + 0 = x		    </a:t>
            </a:r>
            <a:r>
              <a:rPr lang="pl-PL" sz="3600">
                <a:solidFill>
                  <a:srgbClr val="00B050"/>
                </a:solidFill>
              </a:rPr>
              <a:t>A2</a:t>
            </a:r>
            <a:r>
              <a:rPr lang="pl-PL" sz="3600"/>
              <a:t>: x 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 1 = x	                       element neutralny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>
                <a:solidFill>
                  <a:srgbClr val="00B050"/>
                </a:solidFill>
              </a:rPr>
              <a:t> A3</a:t>
            </a:r>
            <a:r>
              <a:rPr lang="pl-PL" sz="3600"/>
              <a:t>: x + (</a:t>
            </a:r>
            <a:r>
              <a:rPr lang="pl-PL" sz="3600">
                <a:sym typeface="Symbol"/>
              </a:rPr>
              <a:t></a:t>
            </a:r>
            <a:r>
              <a:rPr lang="pl-PL" sz="3600"/>
              <a:t>x) = 1	    </a:t>
            </a:r>
            <a:r>
              <a:rPr lang="pl-PL" sz="3600">
                <a:solidFill>
                  <a:srgbClr val="00B050"/>
                </a:solidFill>
              </a:rPr>
              <a:t>A4</a:t>
            </a:r>
            <a:r>
              <a:rPr lang="pl-PL" sz="3600"/>
              <a:t>: x 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 (</a:t>
            </a:r>
            <a:r>
              <a:rPr lang="pl-PL" sz="3600">
                <a:sym typeface="Symbol"/>
              </a:rPr>
              <a:t></a:t>
            </a:r>
            <a:r>
              <a:rPr lang="pl-PL" sz="3600"/>
              <a:t>x) = 0                   uzupełnienie	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>
                <a:solidFill>
                  <a:srgbClr val="00B050"/>
                </a:solidFill>
              </a:rPr>
              <a:t> A5</a:t>
            </a:r>
            <a:r>
              <a:rPr lang="pl-PL" sz="3600"/>
              <a:t>: x + y = y + x	    </a:t>
            </a:r>
            <a:r>
              <a:rPr lang="pl-PL" sz="3600">
                <a:solidFill>
                  <a:srgbClr val="00B050"/>
                </a:solidFill>
              </a:rPr>
              <a:t>A6</a:t>
            </a:r>
            <a:r>
              <a:rPr lang="pl-PL" sz="3600"/>
              <a:t>: x 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 y = y 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 x                   przemienność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>
                <a:solidFill>
                  <a:srgbClr val="00B050"/>
                </a:solidFill>
              </a:rPr>
              <a:t> A7</a:t>
            </a:r>
            <a:r>
              <a:rPr lang="pl-PL" sz="3600"/>
              <a:t>: (x+y)+z = x+(y+z)    </a:t>
            </a:r>
            <a:r>
              <a:rPr lang="pl-PL" sz="3600">
                <a:solidFill>
                  <a:srgbClr val="00B050"/>
                </a:solidFill>
              </a:rPr>
              <a:t> A8</a:t>
            </a:r>
            <a:r>
              <a:rPr lang="pl-PL" sz="3600"/>
              <a:t>: (x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y)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z = x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(y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z)         łączność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3600">
                <a:solidFill>
                  <a:srgbClr val="00B050"/>
                </a:solidFill>
              </a:rPr>
              <a:t> A9</a:t>
            </a:r>
            <a:r>
              <a:rPr lang="pl-PL" sz="3600"/>
              <a:t>: x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(y+z) = x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y+x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z   </a:t>
            </a:r>
            <a:r>
              <a:rPr lang="pl-PL" sz="3600">
                <a:solidFill>
                  <a:srgbClr val="00B050"/>
                </a:solidFill>
              </a:rPr>
              <a:t>A10</a:t>
            </a:r>
            <a:r>
              <a:rPr lang="pl-PL" sz="3600"/>
              <a:t>: x+y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z = (x+y)</a:t>
            </a:r>
            <a:r>
              <a:rPr lang="pl-PL" sz="3600">
                <a:sym typeface="Symbol"/>
              </a:rPr>
              <a:t></a:t>
            </a:r>
            <a:r>
              <a:rPr lang="pl-PL" sz="3600"/>
              <a:t>(x+z)   rozdzielność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36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/>
              <a:t>                      </a:t>
            </a:r>
            <a:r>
              <a:rPr lang="en-US" err="1"/>
              <a:t>Priorytet</a:t>
            </a:r>
            <a:r>
              <a:rPr lang="en-US"/>
              <a:t> </a:t>
            </a:r>
            <a:r>
              <a:rPr lang="en-US" err="1"/>
              <a:t>operatorów</a:t>
            </a:r>
            <a:r>
              <a:rPr lang="en-US"/>
              <a:t>: </a:t>
            </a:r>
            <a:r>
              <a:rPr lang="pl-PL"/>
              <a:t>  </a:t>
            </a:r>
            <a:r>
              <a:rPr lang="pl-PL" sz="4600" b="1">
                <a:sym typeface="Symbol"/>
              </a:rPr>
              <a:t> </a:t>
            </a:r>
            <a:r>
              <a:rPr lang="pl-PL" sz="4600">
                <a:sym typeface="Symbol"/>
              </a:rPr>
              <a:t>,</a:t>
            </a:r>
            <a:r>
              <a:rPr lang="pl-PL" sz="4600" b="1">
                <a:sym typeface="Symbol"/>
              </a:rPr>
              <a:t> *</a:t>
            </a:r>
            <a:r>
              <a:rPr lang="pl-PL" sz="4600">
                <a:sym typeface="Symbol"/>
              </a:rPr>
              <a:t>,</a:t>
            </a:r>
            <a:r>
              <a:rPr lang="pl-PL" sz="4600" b="1">
                <a:sym typeface="Symbol"/>
              </a:rPr>
              <a:t> +</a:t>
            </a:r>
            <a:r>
              <a:rPr lang="pl-PL">
                <a:sym typeface="Symbol"/>
              </a:rPr>
              <a:t> ,  (</a:t>
            </a:r>
            <a:r>
              <a:rPr lang="en-US" b="1"/>
              <a:t>not, and, or</a:t>
            </a:r>
            <a:r>
              <a:rPr lang="pl-PL" b="1"/>
              <a:t>)</a:t>
            </a:r>
            <a:r>
              <a:rPr lang="en-US" b="1"/>
              <a:t>.</a:t>
            </a:r>
            <a:endParaRPr lang="pl-PL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1">
                <a:lumMod val="63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1"/>
            <a:ext cx="8784976" cy="108012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/>
              <a:t>Algebra Boole’a  </a:t>
            </a:r>
            <a:r>
              <a:rPr lang="pl-PL"/>
              <a:t>(inna  aksjomatyka)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40768"/>
                <a:ext cx="8785225" cy="5184576"/>
              </a:xfr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>
                <a:normAutofit fontScale="85000" lnSpcReduction="20000"/>
              </a:bodyPr>
              <a:lstStyle/>
              <a:p>
                <a:pPr marL="0" indent="0"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pl-PL" sz="4400" b="1"/>
                  <a:t>B</a:t>
                </a:r>
                <a:r>
                  <a:rPr lang="pl-PL" sz="4400"/>
                  <a:t> = &lt;</a:t>
                </a:r>
                <a:r>
                  <a:rPr lang="pl-PL" sz="4400" i="1"/>
                  <a:t>B</a:t>
                </a:r>
                <a:r>
                  <a:rPr lang="pl-PL" sz="4400"/>
                  <a:t>, +,</a:t>
                </a:r>
                <a14:m>
                  <m:oMath xmlns:m="http://schemas.openxmlformats.org/officeDocument/2006/math">
                    <m:r>
                      <a:rPr lang="pl-PL" sz="44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pl-PL" sz="4400"/>
                  <a:t> ,    , 0, 1&gt; </a:t>
                </a:r>
                <a:r>
                  <a:rPr lang="pl-PL"/>
                  <a:t> zawierający przynajmniej dwa elementy i spełniający następujące </a:t>
                </a:r>
                <a:r>
                  <a:rPr lang="pl-PL">
                    <a:solidFill>
                      <a:schemeClr val="accent6">
                        <a:lumMod val="50000"/>
                      </a:schemeClr>
                    </a:solidFill>
                  </a:rPr>
                  <a:t>aksjomaty</a:t>
                </a:r>
                <a:r>
                  <a:rPr lang="pl-PL"/>
                  <a:t> (dla x, y, z </a:t>
                </a:r>
                <a:r>
                  <a:rPr lang="pl-PL">
                    <a:sym typeface="Symbol"/>
                  </a:rPr>
                  <a:t></a:t>
                </a:r>
                <a:r>
                  <a:rPr lang="pl-PL" b="1" i="1"/>
                  <a:t>B</a:t>
                </a:r>
                <a:r>
                  <a:rPr lang="pl-PL"/>
                  <a:t>):</a:t>
                </a:r>
              </a:p>
              <a:p>
                <a:pPr marL="400050" lvl="1" indent="0" fontAlgn="auto">
                  <a:spcAft>
                    <a:spcPts val="0"/>
                  </a:spcAft>
                  <a:buNone/>
                  <a:defRPr/>
                </a:pPr>
                <a:endParaRPr lang="pl-PL"/>
              </a:p>
              <a:p>
                <a:pPr marL="400050" lvl="1" indent="0">
                  <a:buNone/>
                </a:pPr>
                <a:r>
                  <a:rPr lang="pl-PL" sz="2400"/>
                  <a:t>1. łączność i przemienność   </a:t>
                </a:r>
                <a:r>
                  <a:rPr lang="pl-PL" sz="2400" b="1"/>
                  <a:t>+  </a:t>
                </a:r>
                <a:r>
                  <a:rPr lang="pl-PL" sz="2400"/>
                  <a:t> i   </a:t>
                </a:r>
                <a:r>
                  <a:rPr lang="pl-PL" b="1"/>
                  <a:t>·</a:t>
                </a:r>
                <a:endParaRPr lang="pl-PL" sz="2400" b="1"/>
              </a:p>
              <a:p>
                <a:pPr marL="400050" lvl="1" indent="0">
                  <a:buNone/>
                </a:pPr>
                <a:r>
                  <a:rPr lang="pl-PL" sz="2400"/>
                  <a:t>2. istnieje element neutralny działania  +, oznaczany przez 0:</a:t>
                </a:r>
              </a:p>
              <a:p>
                <a:pPr marL="400050" lvl="1" indent="0">
                  <a:buNone/>
                </a:pPr>
                <a:r>
                  <a:rPr lang="pl-PL" sz="2400"/>
                  <a:t> 		</a:t>
                </a:r>
                <a:r>
                  <a:rPr lang="pl-PL" sz="2400" b="1"/>
                  <a:t>x + 0 = x</a:t>
                </a:r>
                <a:r>
                  <a:rPr lang="pl-PL" sz="2400"/>
                  <a:t>    dla dowolnego  x </a:t>
                </a:r>
                <a14:m>
                  <m:oMath xmlns:m="http://schemas.openxmlformats.org/officeDocument/2006/math">
                    <m:r>
                      <a:rPr lang="pl-PL" sz="2400" i="1" dirty="0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l-PL" sz="2400"/>
                  <a:t> B;</a:t>
                </a:r>
              </a:p>
              <a:p>
                <a:pPr marL="400050" lvl="1" indent="0">
                  <a:buNone/>
                </a:pPr>
                <a:r>
                  <a:rPr lang="pl-PL" sz="2400"/>
                  <a:t>3. istnieje element neutralny działania ·,  oznaczany przez 1:</a:t>
                </a:r>
              </a:p>
              <a:p>
                <a:pPr marL="400050" lvl="1" indent="0">
                  <a:buNone/>
                </a:pPr>
                <a:r>
                  <a:rPr lang="pl-PL" sz="2400"/>
                  <a:t>                          </a:t>
                </a:r>
                <a:r>
                  <a:rPr lang="pl-PL" sz="2400" b="1"/>
                  <a:t>x · 1 = x</a:t>
                </a:r>
                <a:r>
                  <a:rPr lang="pl-PL" sz="2400"/>
                  <a:t>    dla dowolnego  x </a:t>
                </a:r>
                <a14:m>
                  <m:oMath xmlns:m="http://schemas.openxmlformats.org/officeDocument/2006/math">
                    <m:r>
                      <a:rPr lang="pl-PL" sz="2400" i="1" dirty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pl-PL" sz="2400"/>
                  <a:t> B;</a:t>
                </a:r>
              </a:p>
              <a:p>
                <a:pPr marL="400050" lvl="1" indent="0">
                  <a:buNone/>
                </a:pPr>
                <a:r>
                  <a:rPr lang="pl-PL" sz="2400"/>
                  <a:t>4. </a:t>
                </a:r>
                <a:r>
                  <a:rPr lang="pl-PL" sz="2400" b="1"/>
                  <a:t>x + x = 1</a:t>
                </a:r>
              </a:p>
              <a:p>
                <a:pPr marL="400050" lvl="1" indent="0">
                  <a:buNone/>
                </a:pPr>
                <a:r>
                  <a:rPr lang="pl-PL" sz="2400"/>
                  <a:t>5. </a:t>
                </a:r>
                <a:r>
                  <a:rPr lang="pl-PL" sz="2400" b="1"/>
                  <a:t>x · x = 0</a:t>
                </a:r>
              </a:p>
              <a:p>
                <a:pPr marL="400050" lvl="1" indent="0">
                  <a:buNone/>
                </a:pPr>
                <a:r>
                  <a:rPr lang="pl-PL" sz="2400"/>
                  <a:t>6. prawo podwójnego zaprzeczenia:   </a:t>
                </a:r>
                <a:r>
                  <a:rPr lang="pl-PL" sz="2400" b="1"/>
                  <a:t>x = x</a:t>
                </a:r>
              </a:p>
              <a:p>
                <a:pPr marL="400050" lvl="1" indent="0">
                  <a:buNone/>
                </a:pPr>
                <a:r>
                  <a:rPr lang="pl-PL" sz="2400"/>
                  <a:t>7. rozdzielność · względem +, czyli   </a:t>
                </a:r>
                <a:r>
                  <a:rPr lang="pl-PL" sz="2400" b="1"/>
                  <a:t>x · (y + z) = x · y + x · z</a:t>
                </a:r>
              </a:p>
              <a:p>
                <a:pPr marL="400050" lvl="1" indent="0">
                  <a:buNone/>
                </a:pPr>
                <a:r>
                  <a:rPr lang="pl-PL" sz="2400"/>
                  <a:t>8. rozdzielność + względem ·, czyli   </a:t>
                </a:r>
                <a:r>
                  <a:rPr lang="pl-PL" sz="2400" b="1"/>
                  <a:t>x + (y · z) = (x + y) · (x + z)</a:t>
                </a:r>
              </a:p>
              <a:p>
                <a:pPr marL="400050" lvl="1" indent="0">
                  <a:buNone/>
                </a:pPr>
                <a:r>
                  <a:rPr lang="es-ES" sz="2400"/>
                  <a:t>9. </a:t>
                </a:r>
                <a:r>
                  <a:rPr lang="pl-PL" sz="2400"/>
                  <a:t> </a:t>
                </a:r>
                <a:r>
                  <a:rPr lang="pl-PL" sz="2400" b="1"/>
                  <a:t>x </a:t>
                </a:r>
                <a:r>
                  <a:rPr lang="es-ES" sz="2400" b="1"/>
                  <a:t>y = x + y</a:t>
                </a:r>
                <a:r>
                  <a:rPr lang="es-ES" sz="2400"/>
                  <a:t> </a:t>
                </a:r>
                <a:r>
                  <a:rPr lang="pl-PL" sz="2400"/>
                  <a:t>        </a:t>
                </a:r>
                <a:r>
                  <a:rPr lang="es-ES" sz="2400"/>
                  <a:t>(</a:t>
                </a:r>
                <a:r>
                  <a:rPr lang="es-ES" sz="2400" err="1"/>
                  <a:t>prawo</a:t>
                </a:r>
                <a:r>
                  <a:rPr lang="es-ES" sz="2400"/>
                  <a:t> de </a:t>
                </a:r>
                <a:r>
                  <a:rPr lang="es-ES" sz="2400" err="1"/>
                  <a:t>Morgana</a:t>
                </a:r>
                <a:r>
                  <a:rPr lang="es-ES" sz="2400"/>
                  <a:t>)</a:t>
                </a:r>
              </a:p>
              <a:p>
                <a:pPr marL="400050" lvl="1" indent="0">
                  <a:buNone/>
                </a:pPr>
                <a:r>
                  <a:rPr lang="es-ES" sz="2400"/>
                  <a:t>10.</a:t>
                </a:r>
                <a:r>
                  <a:rPr lang="es-ES" sz="2400" b="1"/>
                  <a:t> x + y = x · y </a:t>
                </a:r>
                <a:r>
                  <a:rPr lang="pl-PL" sz="2400" b="1"/>
                  <a:t>     </a:t>
                </a:r>
                <a:r>
                  <a:rPr lang="es-ES" sz="2400"/>
                  <a:t>(</a:t>
                </a:r>
                <a:r>
                  <a:rPr lang="es-ES" sz="2400" err="1"/>
                  <a:t>prawo</a:t>
                </a:r>
                <a:r>
                  <a:rPr lang="es-ES" sz="2400"/>
                  <a:t> de </a:t>
                </a:r>
                <a:r>
                  <a:rPr lang="es-ES" sz="2400" err="1"/>
                  <a:t>Morgana</a:t>
                </a:r>
                <a:r>
                  <a:rPr lang="es-ES" sz="2400"/>
                  <a:t>)</a:t>
                </a:r>
                <a:endParaRPr lang="pl-PL" b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785225" cy="5184576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043608" y="5733256"/>
            <a:ext cx="360040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56048" y="5728475"/>
            <a:ext cx="152400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14993" y="6021288"/>
            <a:ext cx="517255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45552" y="6021288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23728" y="6021484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538473" y="1556792"/>
            <a:ext cx="288032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17560" y="5722660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4725144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72000" y="4797152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331640" y="4149080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79837" y="4509120"/>
            <a:ext cx="144016" cy="0"/>
          </a:xfrm>
          <a:prstGeom prst="line">
            <a:avLst/>
          </a:prstGeom>
          <a:ln w="381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864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/>
              <a:t>Algebra Boole’a  </a:t>
            </a:r>
            <a:r>
              <a:rPr lang="pl-PL"/>
              <a:t>(wnioski,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13" y="1177542"/>
            <a:ext cx="8785225" cy="237616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>
              <a:buNone/>
            </a:pPr>
            <a:r>
              <a:rPr lang="pl-PL" sz="2800"/>
              <a:t>Z aksjomatów  wynika szereg własności, np.:</a:t>
            </a:r>
          </a:p>
          <a:p>
            <a:pPr marL="0" indent="0">
              <a:buNone/>
            </a:pPr>
            <a:r>
              <a:rPr lang="pl-PL" sz="2800"/>
              <a:t>1</a:t>
            </a:r>
            <a:r>
              <a:rPr lang="pl-PL" sz="2800" b="1"/>
              <a:t>.     0 · x = 0,         1 + x = 1</a:t>
            </a:r>
          </a:p>
          <a:p>
            <a:pPr marL="0" indent="0">
              <a:buNone/>
            </a:pPr>
            <a:r>
              <a:rPr lang="pl-PL" sz="2800"/>
              <a:t>2.     </a:t>
            </a:r>
            <a:r>
              <a:rPr lang="pl-PL" sz="2800" b="1"/>
              <a:t>x + x = x,         x · x = x         </a:t>
            </a:r>
            <a:r>
              <a:rPr lang="pl-PL" sz="2800"/>
              <a:t>idempotentność  </a:t>
            </a:r>
            <a:endParaRPr lang="pl-PL" sz="2800" b="1"/>
          </a:p>
          <a:p>
            <a:pPr marL="0" indent="0">
              <a:buNone/>
            </a:pPr>
            <a:r>
              <a:rPr lang="pl-PL" sz="2800"/>
              <a:t>3.     </a:t>
            </a:r>
            <a:r>
              <a:rPr lang="pl-PL" sz="2800" b="1"/>
              <a:t>x(x + y) = x,    x + xy = x      </a:t>
            </a:r>
            <a:r>
              <a:rPr lang="pl-PL" sz="2800"/>
              <a:t>prawo absorpcji</a:t>
            </a:r>
          </a:p>
          <a:p>
            <a:pPr marL="0" indent="0">
              <a:buNone/>
            </a:pPr>
            <a:endParaRPr lang="pl-PL" sz="2000" b="1"/>
          </a:p>
        </p:txBody>
      </p:sp>
      <p:sp>
        <p:nvSpPr>
          <p:cNvPr id="6" name="Rectangle 5"/>
          <p:cNvSpPr/>
          <p:nvPr/>
        </p:nvSpPr>
        <p:spPr>
          <a:xfrm>
            <a:off x="251520" y="3717032"/>
            <a:ext cx="8712968" cy="230832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l-PL" sz="2000"/>
              <a:t>Klasyczny model algebry Boole'a to rodzina podzbiorów ustalonego zbioru, z działaniami przekroju, sumy i dopełnienia zbiorów.  Model, który nas będzie interesował: </a:t>
            </a:r>
          </a:p>
          <a:p>
            <a:r>
              <a:rPr lang="pl-PL" sz="2000">
                <a:latin typeface="Calibri"/>
                <a:cs typeface="Arial"/>
              </a:rPr>
              <a:t>      Zbiór  B = {0, 1}  z działaniami logicznej sumy, iloczynu i negacji. Elementy 0, 1 są czasem nazywane </a:t>
            </a:r>
            <a:r>
              <a:rPr lang="pl-PL" sz="2000" b="1">
                <a:solidFill>
                  <a:srgbClr val="FF0000"/>
                </a:solidFill>
                <a:latin typeface="Calibri"/>
                <a:cs typeface="Arial"/>
              </a:rPr>
              <a:t>fałszem</a:t>
            </a:r>
            <a:r>
              <a:rPr lang="pl-PL" sz="2000">
                <a:latin typeface="Calibri"/>
                <a:cs typeface="Arial"/>
              </a:rPr>
              <a:t> i </a:t>
            </a:r>
            <a:r>
              <a:rPr lang="pl-PL" sz="2000" b="1">
                <a:solidFill>
                  <a:srgbClr val="FF0000"/>
                </a:solidFill>
                <a:latin typeface="Calibri"/>
                <a:cs typeface="Arial"/>
              </a:rPr>
              <a:t>prawdą</a:t>
            </a:r>
            <a:r>
              <a:rPr lang="pl-PL" sz="2000">
                <a:latin typeface="Calibri"/>
                <a:cs typeface="Arial"/>
              </a:rPr>
              <a:t>.  </a:t>
            </a:r>
            <a:endParaRPr lang="pl-PL" sz="2000"/>
          </a:p>
          <a:p>
            <a:endParaRPr lang="pl-PL" sz="2000" b="1">
              <a:solidFill>
                <a:srgbClr val="0000FF"/>
              </a:solidFill>
            </a:endParaRPr>
          </a:p>
          <a:p>
            <a:r>
              <a:rPr lang="pl-PL" sz="2000" b="1">
                <a:solidFill>
                  <a:srgbClr val="0000FF"/>
                </a:solidFill>
              </a:rPr>
              <a:t>AB dobrze </a:t>
            </a:r>
            <a:r>
              <a:rPr lang="pl-PL" sz="2400" b="1">
                <a:solidFill>
                  <a:srgbClr val="0000FF"/>
                </a:solidFill>
              </a:rPr>
              <a:t>opisuje się  działanie cyfrowych układów komputerowych</a:t>
            </a:r>
            <a:r>
              <a:rPr lang="pl-PL" sz="20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2868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748" y="188641"/>
            <a:ext cx="8569200" cy="864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4800" b="1"/>
              <a:t>Twierdzenia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89" y="1268760"/>
            <a:ext cx="8578850" cy="3629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>
                <a:solidFill>
                  <a:srgbClr val="FF0000"/>
                </a:solidFill>
              </a:rPr>
              <a:t>T1</a:t>
            </a:r>
            <a:r>
              <a:rPr lang="de-DE" sz="2400"/>
              <a:t>: </a:t>
            </a:r>
            <a:r>
              <a:rPr lang="de-DE" sz="2400" b="1"/>
              <a:t>x + x = x</a:t>
            </a:r>
            <a:r>
              <a:rPr lang="de-DE" sz="2400"/>
              <a:t>	</a:t>
            </a:r>
            <a:r>
              <a:rPr lang="pl-PL" sz="2400"/>
              <a:t>   </a:t>
            </a:r>
            <a:r>
              <a:rPr lang="de-DE" sz="2400">
                <a:solidFill>
                  <a:srgbClr val="FF0000"/>
                </a:solidFill>
              </a:rPr>
              <a:t>T2</a:t>
            </a:r>
            <a:r>
              <a:rPr lang="de-DE" sz="2400"/>
              <a:t>:</a:t>
            </a:r>
            <a:r>
              <a:rPr lang="pl-PL" sz="2400"/>
              <a:t> </a:t>
            </a:r>
            <a:r>
              <a:rPr lang="de-DE" sz="2400"/>
              <a:t> </a:t>
            </a:r>
            <a:r>
              <a:rPr lang="pl-PL" sz="2400"/>
              <a:t> </a:t>
            </a:r>
            <a:r>
              <a:rPr lang="de-DE" sz="2400" b="1"/>
              <a:t>x </a:t>
            </a:r>
            <a:r>
              <a:rPr lang="pl-PL" sz="2400" b="1">
                <a:sym typeface="Symbol"/>
              </a:rPr>
              <a:t></a:t>
            </a:r>
            <a:r>
              <a:rPr lang="de-DE" sz="2400" b="1"/>
              <a:t> x = x </a:t>
            </a:r>
            <a:r>
              <a:rPr lang="de-DE" sz="2400"/>
              <a:t>	idempotentność</a:t>
            </a:r>
            <a:endParaRPr lang="pl-PL" sz="24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>
                <a:solidFill>
                  <a:srgbClr val="FF0000"/>
                </a:solidFill>
              </a:rPr>
              <a:t>T3</a:t>
            </a:r>
            <a:r>
              <a:rPr lang="pl-PL" sz="2400"/>
              <a:t>: </a:t>
            </a:r>
            <a:r>
              <a:rPr lang="pl-PL" sz="2400" b="1"/>
              <a:t>x + 1 = 1</a:t>
            </a:r>
            <a:r>
              <a:rPr lang="pl-PL" sz="2400"/>
              <a:t>	   </a:t>
            </a:r>
            <a:r>
              <a:rPr lang="pl-PL" sz="2400">
                <a:solidFill>
                  <a:srgbClr val="FF0000"/>
                </a:solidFill>
              </a:rPr>
              <a:t>T4</a:t>
            </a:r>
            <a:r>
              <a:rPr lang="pl-PL" sz="2400"/>
              <a:t>:   </a:t>
            </a:r>
            <a:r>
              <a:rPr lang="pl-PL" sz="2400" b="1"/>
              <a:t>x </a:t>
            </a:r>
            <a:r>
              <a:rPr lang="pl-PL" sz="2400" b="1">
                <a:sym typeface="Symbol"/>
              </a:rPr>
              <a:t></a:t>
            </a:r>
            <a:r>
              <a:rPr lang="pl-PL" sz="2400" b="1"/>
              <a:t> 0 = 0 </a:t>
            </a:r>
            <a:r>
              <a:rPr lang="pl-PL" sz="2400"/>
              <a:t>	własności „zera” i „jedynki”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/>
              <a:t>prawa d'Morgana: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>
                <a:solidFill>
                  <a:srgbClr val="FF0000"/>
                </a:solidFill>
              </a:rPr>
              <a:t>T5</a:t>
            </a:r>
            <a:r>
              <a:rPr lang="de-DE" sz="2400"/>
              <a:t>: 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(x + y) = (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x)</a:t>
            </a:r>
            <a:r>
              <a:rPr lang="pl-PL" sz="2400" b="1">
                <a:sym typeface="Symbol"/>
              </a:rPr>
              <a:t></a:t>
            </a:r>
            <a:r>
              <a:rPr lang="de-DE" sz="2400" b="1"/>
              <a:t>(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y)</a:t>
            </a:r>
            <a:r>
              <a:rPr lang="pl-PL" sz="2400" b="1"/>
              <a:t>   </a:t>
            </a:r>
            <a:r>
              <a:rPr lang="de-DE" sz="2400">
                <a:solidFill>
                  <a:srgbClr val="FF0000"/>
                </a:solidFill>
              </a:rPr>
              <a:t>T6</a:t>
            </a:r>
            <a:r>
              <a:rPr lang="de-DE" sz="2400"/>
              <a:t>: </a:t>
            </a:r>
            <a:r>
              <a:rPr lang="pl-PL" sz="2400"/>
              <a:t> 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(x </a:t>
            </a:r>
            <a:r>
              <a:rPr lang="pl-PL" sz="2400" b="1">
                <a:sym typeface="Symbol"/>
              </a:rPr>
              <a:t></a:t>
            </a:r>
            <a:r>
              <a:rPr lang="de-DE" sz="2400" b="1"/>
              <a:t> y) = (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x)+(</a:t>
            </a:r>
            <a:r>
              <a:rPr lang="pl-PL" sz="2400" b="1">
                <a:sym typeface="Symbol"/>
              </a:rPr>
              <a:t></a:t>
            </a:r>
            <a:r>
              <a:rPr lang="de-DE" sz="2400" b="1"/>
              <a:t>y)	</a:t>
            </a:r>
            <a:endParaRPr lang="pl-PL" sz="2400" b="1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sz="2400">
                <a:solidFill>
                  <a:srgbClr val="FF0000"/>
                </a:solidFill>
              </a:rPr>
              <a:t>T7</a:t>
            </a:r>
            <a:r>
              <a:rPr lang="de-DE" sz="2400"/>
              <a:t>: </a:t>
            </a:r>
            <a:r>
              <a:rPr lang="de-DE" sz="2400" b="1"/>
              <a:t>x + (x </a:t>
            </a:r>
            <a:r>
              <a:rPr lang="pl-PL" sz="2400" b="1">
                <a:sym typeface="Symbol"/>
              </a:rPr>
              <a:t></a:t>
            </a:r>
            <a:r>
              <a:rPr lang="de-DE" sz="2400" b="1"/>
              <a:t> y) = x</a:t>
            </a:r>
            <a:r>
              <a:rPr lang="de-DE" sz="2400"/>
              <a:t>	</a:t>
            </a:r>
            <a:r>
              <a:rPr lang="pl-PL" sz="2400"/>
              <a:t>       </a:t>
            </a:r>
            <a:r>
              <a:rPr lang="de-DE" sz="2400">
                <a:solidFill>
                  <a:srgbClr val="FF0000"/>
                </a:solidFill>
              </a:rPr>
              <a:t>T8</a:t>
            </a:r>
            <a:r>
              <a:rPr lang="pl-PL" sz="2400">
                <a:solidFill>
                  <a:srgbClr val="FF0000"/>
                </a:solidFill>
              </a:rPr>
              <a:t>:  </a:t>
            </a:r>
            <a:r>
              <a:rPr lang="de-DE" sz="2400"/>
              <a:t> </a:t>
            </a:r>
            <a:r>
              <a:rPr lang="de-DE" sz="2400" b="1"/>
              <a:t>x </a:t>
            </a:r>
            <a:r>
              <a:rPr lang="pl-PL" sz="2400" b="1">
                <a:sym typeface="Symbol"/>
              </a:rPr>
              <a:t></a:t>
            </a:r>
            <a:r>
              <a:rPr lang="de-DE" sz="2400" b="1"/>
              <a:t> (x + y) = x</a:t>
            </a:r>
            <a:r>
              <a:rPr lang="de-DE" sz="2400"/>
              <a:t>	</a:t>
            </a:r>
            <a:r>
              <a:rPr lang="pl-PL" sz="2400"/>
              <a:t>                 </a:t>
            </a:r>
            <a:r>
              <a:rPr lang="de-DE" sz="2400"/>
              <a:t>absorpcja</a:t>
            </a:r>
            <a:r>
              <a:rPr lang="pl-PL" sz="2400"/>
              <a:t>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400">
                <a:solidFill>
                  <a:srgbClr val="FF0000"/>
                </a:solidFill>
              </a:rPr>
              <a:t>T9</a:t>
            </a:r>
            <a:r>
              <a:rPr lang="pl-PL" sz="2400"/>
              <a:t>: </a:t>
            </a:r>
            <a:r>
              <a:rPr lang="pl-PL" sz="2400" b="1">
                <a:sym typeface="Symbol"/>
              </a:rPr>
              <a:t></a:t>
            </a:r>
            <a:r>
              <a:rPr lang="pl-PL" sz="2400" b="1"/>
              <a:t>(</a:t>
            </a:r>
            <a:r>
              <a:rPr lang="pl-PL" sz="2400" b="1">
                <a:sym typeface="Symbol"/>
              </a:rPr>
              <a:t></a:t>
            </a:r>
            <a:r>
              <a:rPr lang="pl-PL" sz="2400" b="1"/>
              <a:t>x) = x	</a:t>
            </a:r>
            <a:r>
              <a:rPr lang="pl-PL" sz="2400"/>
              <a:t>				                 inwolucja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pl-PL" sz="3600"/>
          </a:p>
        </p:txBody>
      </p:sp>
      <p:sp>
        <p:nvSpPr>
          <p:cNvPr id="4" name="Rectangle 3"/>
          <p:cNvSpPr/>
          <p:nvPr/>
        </p:nvSpPr>
        <p:spPr>
          <a:xfrm>
            <a:off x="378889" y="5013176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</a:rPr>
              <a:t>Zasada dualizmu</a:t>
            </a:r>
          </a:p>
          <a:p>
            <a:r>
              <a:rPr lang="pl-PL"/>
              <a:t>Zastępując w dowolnej tożsamości algebry Boole’a </a:t>
            </a:r>
          </a:p>
          <a:p>
            <a:r>
              <a:rPr lang="pl-PL"/>
              <a:t>operator „•”  operatorem „+”,     operator „+” operatorem „•” </a:t>
            </a:r>
          </a:p>
          <a:p>
            <a:r>
              <a:rPr lang="pl-PL"/>
              <a:t>symbol „0” symbolem „1”,  symbol „1” symbolem „0” </a:t>
            </a:r>
          </a:p>
          <a:p>
            <a:r>
              <a:rPr lang="pl-PL"/>
              <a:t>otrzymamy także tożsamości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75633" y="5082425"/>
            <a:ext cx="1872208" cy="1615827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pl-PL" sz="1100">
              <a:solidFill>
                <a:schemeClr val="bg1"/>
              </a:solidFill>
            </a:endParaRPr>
          </a:p>
          <a:p>
            <a:r>
              <a:rPr lang="pl-PL" sz="2800">
                <a:solidFill>
                  <a:schemeClr val="bg1"/>
                </a:solidFill>
              </a:rPr>
              <a:t> </a:t>
            </a:r>
            <a:r>
              <a:rPr lang="pl-PL" sz="3200" b="1">
                <a:solidFill>
                  <a:schemeClr val="bg1"/>
                </a:solidFill>
              </a:rPr>
              <a:t>•  </a:t>
            </a:r>
            <a:r>
              <a:rPr lang="pl-PL" sz="3200">
                <a:solidFill>
                  <a:schemeClr val="bg1"/>
                </a:solidFill>
              </a:rPr>
              <a:t>↔</a:t>
            </a:r>
            <a:r>
              <a:rPr lang="pl-PL" sz="3200" b="1">
                <a:solidFill>
                  <a:schemeClr val="bg1"/>
                </a:solidFill>
              </a:rPr>
              <a:t>  +</a:t>
            </a:r>
          </a:p>
          <a:p>
            <a:r>
              <a:rPr lang="pl-PL" sz="3200">
                <a:solidFill>
                  <a:schemeClr val="bg1"/>
                </a:solidFill>
              </a:rPr>
              <a:t> </a:t>
            </a:r>
            <a:r>
              <a:rPr lang="pl-PL" sz="3200" b="1">
                <a:solidFill>
                  <a:schemeClr val="bg1"/>
                </a:solidFill>
              </a:rPr>
              <a:t>0  </a:t>
            </a:r>
            <a:r>
              <a:rPr lang="pl-PL" sz="3200">
                <a:solidFill>
                  <a:schemeClr val="bg1"/>
                </a:solidFill>
              </a:rPr>
              <a:t>↔</a:t>
            </a:r>
            <a:r>
              <a:rPr lang="pl-PL" sz="3200" b="1">
                <a:solidFill>
                  <a:schemeClr val="bg1"/>
                </a:solidFill>
              </a:rPr>
              <a:t>  1</a:t>
            </a:r>
            <a:endParaRPr lang="pl-PL" sz="2800" b="1">
              <a:solidFill>
                <a:schemeClr val="bg1"/>
              </a:solidFill>
            </a:endParaRPr>
          </a:p>
          <a:p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320651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b="1"/>
              <a:t>Przykłady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/>
              <a:t>   B</a:t>
            </a:r>
            <a:r>
              <a:rPr lang="pl-PL"/>
              <a:t> = &lt;</a:t>
            </a:r>
            <a:r>
              <a:rPr lang="pl-PL" b="1" i="1"/>
              <a:t>B</a:t>
            </a:r>
            <a:r>
              <a:rPr lang="pl-PL"/>
              <a:t>, </a:t>
            </a:r>
            <a:r>
              <a:rPr lang="pl-PL">
                <a:sym typeface="Symbol"/>
              </a:rPr>
              <a:t></a:t>
            </a:r>
            <a:r>
              <a:rPr lang="pl-PL"/>
              <a:t>, </a:t>
            </a:r>
            <a:r>
              <a:rPr lang="pl-PL">
                <a:sym typeface="Symbol"/>
              </a:rPr>
              <a:t></a:t>
            </a:r>
            <a:r>
              <a:rPr lang="pl-PL"/>
              <a:t>, </a:t>
            </a:r>
            <a:r>
              <a:rPr lang="pl-PL">
                <a:sym typeface="Symbol"/>
              </a:rPr>
              <a:t></a:t>
            </a:r>
            <a:r>
              <a:rPr lang="pl-PL"/>
              <a:t>, 0, 1&gt;,  gdzie </a:t>
            </a:r>
            <a:r>
              <a:rPr lang="pl-PL" b="1" i="1"/>
              <a:t>B</a:t>
            </a:r>
            <a:r>
              <a:rPr lang="pl-PL"/>
              <a:t> = {0, 1}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/>
              <a:t>   B</a:t>
            </a:r>
            <a:r>
              <a:rPr lang="pl-PL"/>
              <a:t> = &lt;</a:t>
            </a:r>
            <a:r>
              <a:rPr lang="pl-PL" b="1" i="1"/>
              <a:t>B</a:t>
            </a:r>
            <a:r>
              <a:rPr lang="pl-PL"/>
              <a:t>, </a:t>
            </a:r>
            <a:r>
              <a:rPr lang="pl-PL">
                <a:sym typeface="Symbol"/>
              </a:rPr>
              <a:t></a:t>
            </a:r>
            <a:r>
              <a:rPr lang="pl-PL"/>
              <a:t>, </a:t>
            </a:r>
            <a:r>
              <a:rPr lang="pl-PL">
                <a:sym typeface="Symbol"/>
              </a:rPr>
              <a:t></a:t>
            </a:r>
            <a:r>
              <a:rPr lang="pl-PL"/>
              <a:t>, </a:t>
            </a:r>
            <a:r>
              <a:rPr lang="pl-PL">
                <a:sym typeface="Symbol"/>
              </a:rPr>
              <a:t></a:t>
            </a:r>
            <a:r>
              <a:rPr lang="pl-PL"/>
              <a:t>, F, T&gt;,   gdzie </a:t>
            </a:r>
            <a:r>
              <a:rPr lang="pl-PL" b="1" i="1"/>
              <a:t>B</a:t>
            </a:r>
            <a:r>
              <a:rPr lang="pl-PL"/>
              <a:t> = {T, F}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i="1"/>
              <a:t>   B</a:t>
            </a:r>
            <a:r>
              <a:rPr lang="pl-PL"/>
              <a:t> = &lt;</a:t>
            </a:r>
            <a:r>
              <a:rPr lang="pl-PL" b="1" i="1"/>
              <a:t>B</a:t>
            </a:r>
            <a:r>
              <a:rPr lang="pl-PL"/>
              <a:t>, </a:t>
            </a:r>
            <a:r>
              <a:rPr lang="pl-PL">
                <a:sym typeface="Symbol"/>
              </a:rPr>
              <a:t></a:t>
            </a:r>
            <a:r>
              <a:rPr lang="pl-PL"/>
              <a:t>, </a:t>
            </a:r>
            <a:r>
              <a:rPr lang="pl-PL">
                <a:sym typeface="Symbol"/>
              </a:rPr>
              <a:t></a:t>
            </a:r>
            <a:r>
              <a:rPr lang="pl-PL"/>
              <a:t>, </a:t>
            </a:r>
            <a:r>
              <a:rPr lang="pl-PL">
                <a:sym typeface="Symbol"/>
              </a:rPr>
              <a:t></a:t>
            </a:r>
            <a:r>
              <a:rPr lang="pl-PL"/>
              <a:t>, 0, 1&gt;,  gdzie </a:t>
            </a:r>
            <a:r>
              <a:rPr lang="pl-PL" b="1" i="1"/>
              <a:t>B</a:t>
            </a:r>
            <a:r>
              <a:rPr lang="pl-PL"/>
              <a:t> = {</a:t>
            </a:r>
            <a:r>
              <a:rPr lang="pl-PL" i="1"/>
              <a:t>F</a:t>
            </a:r>
            <a:r>
              <a:rPr lang="pl-PL" i="1" baseline="-25000"/>
              <a:t>n</a:t>
            </a:r>
            <a:r>
              <a:rPr lang="pl-PL"/>
              <a:t>},  </a:t>
            </a:r>
            <a:r>
              <a:rPr lang="pl-PL" i="1"/>
              <a:t>F</a:t>
            </a:r>
            <a:r>
              <a:rPr lang="pl-PL" i="1" baseline="-25000"/>
              <a:t>n</a:t>
            </a:r>
            <a:r>
              <a:rPr lang="pl-PL"/>
              <a:t> - </a:t>
            </a:r>
            <a:r>
              <a:rPr lang="pl-PL" sz="2600"/>
              <a:t>zbiór funkcji boolowskich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4000"/>
              <a:t>Tu dalej  pod nazwą „algebra Boole’a” będzie rozumiana </a:t>
            </a:r>
            <a:r>
              <a:rPr lang="pl-PL" sz="4600" b="1">
                <a:solidFill>
                  <a:srgbClr val="0070C0"/>
                </a:solidFill>
              </a:rPr>
              <a:t>zerojedynkowa algebra sygnałów binarnych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pl-PL" sz="5100" i="1">
                <a:solidFill>
                  <a:srgbClr val="0070C0"/>
                </a:solidFill>
              </a:rPr>
              <a:t>B</a:t>
            </a:r>
            <a:r>
              <a:rPr lang="pl-PL" sz="5100">
                <a:solidFill>
                  <a:srgbClr val="0070C0"/>
                </a:solidFill>
              </a:rPr>
              <a:t> = &lt;</a:t>
            </a:r>
            <a:r>
              <a:rPr lang="pl-PL" sz="5100" b="1" i="1">
                <a:solidFill>
                  <a:srgbClr val="0070C0"/>
                </a:solidFill>
              </a:rPr>
              <a:t>B</a:t>
            </a:r>
            <a:r>
              <a:rPr lang="pl-PL" sz="5100">
                <a:solidFill>
                  <a:srgbClr val="0070C0"/>
                </a:solidFill>
              </a:rPr>
              <a:t>, </a:t>
            </a:r>
            <a:r>
              <a:rPr lang="pl-PL" sz="5100">
                <a:solidFill>
                  <a:srgbClr val="0070C0"/>
                </a:solidFill>
                <a:sym typeface="Symbol"/>
              </a:rPr>
              <a:t></a:t>
            </a:r>
            <a:r>
              <a:rPr lang="pl-PL" sz="5100">
                <a:solidFill>
                  <a:srgbClr val="0070C0"/>
                </a:solidFill>
              </a:rPr>
              <a:t>, </a:t>
            </a:r>
            <a:r>
              <a:rPr lang="pl-PL" sz="5100">
                <a:solidFill>
                  <a:srgbClr val="0070C0"/>
                </a:solidFill>
                <a:sym typeface="Symbol"/>
              </a:rPr>
              <a:t></a:t>
            </a:r>
            <a:r>
              <a:rPr lang="pl-PL" sz="5100">
                <a:solidFill>
                  <a:srgbClr val="0070C0"/>
                </a:solidFill>
              </a:rPr>
              <a:t>, </a:t>
            </a:r>
            <a:r>
              <a:rPr lang="pl-PL" sz="5100">
                <a:solidFill>
                  <a:srgbClr val="0070C0"/>
                </a:solidFill>
                <a:sym typeface="Symbol"/>
              </a:rPr>
              <a:t></a:t>
            </a:r>
            <a:r>
              <a:rPr lang="pl-PL" sz="5100">
                <a:solidFill>
                  <a:srgbClr val="0070C0"/>
                </a:solidFill>
              </a:rPr>
              <a:t>, 0, 1&gt;,  gdzie </a:t>
            </a:r>
            <a:r>
              <a:rPr lang="pl-PL" sz="5100" b="1" i="1">
                <a:solidFill>
                  <a:srgbClr val="0070C0"/>
                </a:solidFill>
              </a:rPr>
              <a:t>B</a:t>
            </a:r>
            <a:r>
              <a:rPr lang="pl-PL" sz="5100">
                <a:solidFill>
                  <a:srgbClr val="0070C0"/>
                </a:solidFill>
              </a:rPr>
              <a:t> = {0, 1}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l-PL" sz="2800"/>
              <a:t>W algebrze tej operację sumy oznacza się symbolem ‘+’ lub ‘</a:t>
            </a:r>
            <a:r>
              <a:rPr lang="pl-PL" sz="2800">
                <a:sym typeface="Symbol"/>
              </a:rPr>
              <a:t></a:t>
            </a:r>
            <a:r>
              <a:rPr lang="pl-PL" sz="2800"/>
              <a:t>’, operację iloczynu symbolem ‘*’ lub ‘</a:t>
            </a:r>
            <a:r>
              <a:rPr lang="pl-PL" sz="2800">
                <a:sym typeface="Symbol"/>
              </a:rPr>
              <a:t></a:t>
            </a:r>
            <a:r>
              <a:rPr lang="pl-PL" sz="2800"/>
              <a:t>’ i operację negacji (uzupełnienia) znakiem ‘</a:t>
            </a:r>
            <a:r>
              <a:rPr lang="pl-PL" sz="2800">
                <a:sym typeface="Symbol"/>
              </a:rPr>
              <a:t></a:t>
            </a:r>
            <a:r>
              <a:rPr lang="pl-PL" sz="2800"/>
              <a:t>’ lub kreską nad zmienną.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800"/>
          </a:p>
          <a:p>
            <a:pPr marL="2286000" lvl="5" indent="0">
              <a:buFont typeface="Arial" pitchFamily="34" charset="0"/>
              <a:buNone/>
              <a:defRPr/>
            </a:pPr>
            <a:endParaRPr lang="pl-PL" sz="28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352928" cy="5112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8569325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l-PL" sz="3100" b="1"/>
              <a:t>Przykłady</a:t>
            </a:r>
            <a:br>
              <a:rPr lang="pl-PL" sz="3100" b="1"/>
            </a:br>
            <a:r>
              <a:rPr lang="pl-PL" b="1"/>
              <a:t>Dwuelementowa  algebra Boole’a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02" y="1900398"/>
            <a:ext cx="8568952" cy="4209331"/>
          </a:xfrm>
        </p:spPr>
        <p:txBody>
          <a:bodyPr rtlCol="0">
            <a:normAutofit/>
          </a:bodyPr>
          <a:lstStyle/>
          <a:p>
            <a:pPr marL="0" lvl="5" indent="0">
              <a:buFont typeface="Arial" pitchFamily="34" charset="0"/>
              <a:buNone/>
              <a:defRPr/>
            </a:pPr>
            <a:r>
              <a:rPr lang="pl-PL" i="1"/>
              <a:t> </a:t>
            </a:r>
            <a:r>
              <a:rPr lang="pl-PL" sz="2400"/>
              <a:t>Dwuelementową algebrą Boole’a nazywamy system określony w definicji algebry Boole’a, jeżeli </a:t>
            </a:r>
            <a:r>
              <a:rPr lang="pl-PL" sz="2400" i="1"/>
              <a:t>B = </a:t>
            </a:r>
            <a:r>
              <a:rPr lang="pl-PL" sz="2400"/>
              <a:t>{0,1},  elementami wyróżnionymi 0, 1, a działania  +, •  przedstawia tablica: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 sz="240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pl-PL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94137"/>
              </p:ext>
            </p:extLst>
          </p:nvPr>
        </p:nvGraphicFramePr>
        <p:xfrm>
          <a:off x="755650" y="3559177"/>
          <a:ext cx="7272733" cy="22209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84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rgbClr val="FFFF00"/>
                          </a:solidFill>
                          <a:effectLst/>
                        </a:rPr>
                        <a:t>a</a:t>
                      </a:r>
                      <a:endParaRPr lang="pl-PL" sz="28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pl-PL" sz="28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+ 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8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 • b</a:t>
                      </a:r>
                      <a:endParaRPr lang="pl-PL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l-PL" sz="2000" b="1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0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1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0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6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solidFill>
                            <a:srgbClr val="FFFF00"/>
                          </a:solidFill>
                          <a:effectLst/>
                        </a:rPr>
                        <a:t>1</a:t>
                      </a:r>
                      <a:endParaRPr lang="pl-PL" sz="2000" b="1" dirty="0">
                        <a:solidFill>
                          <a:srgbClr val="FF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>
                          <a:effectLst/>
                        </a:rPr>
                        <a:t>1</a:t>
                      </a:r>
                      <a:endParaRPr lang="pl-PL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2000" b="1" dirty="0">
                          <a:effectLst/>
                        </a:rPr>
                        <a:t>0</a:t>
                      </a:r>
                      <a:endParaRPr lang="pl-PL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10" name="Rectangle 4"/>
          <p:cNvSpPr>
            <a:spLocks noChangeArrowheads="1"/>
          </p:cNvSpPr>
          <p:nvPr/>
        </p:nvSpPr>
        <p:spPr bwMode="auto">
          <a:xfrm>
            <a:off x="457200" y="31019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pl-PL">
              <a:latin typeface="Arial" charset="0"/>
            </a:endParaRPr>
          </a:p>
        </p:txBody>
      </p:sp>
      <p:pic>
        <p:nvPicPr>
          <p:cNvPr id="7211" name="Picture 10" descr="http://www.wpzz.republika.pl/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756216"/>
            <a:ext cx="236552" cy="258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Algebra Boole’a czyli zasady wykonywania operacji logicznych </vt:lpstr>
      <vt:lpstr>Podstawy algebry Boole’a</vt:lpstr>
      <vt:lpstr>Podstawy algebry Boole’a</vt:lpstr>
      <vt:lpstr>Algebrą Boole’a  nazywamy zbiór B:</vt:lpstr>
      <vt:lpstr>Algebra Boole’a  (inna  aksjomatyka)</vt:lpstr>
      <vt:lpstr>Algebra Boole’a  (wnioski, model)</vt:lpstr>
      <vt:lpstr>Twierdzenia</vt:lpstr>
      <vt:lpstr>Przykłady</vt:lpstr>
      <vt:lpstr>Przykłady Dwuelementowa  algebra Boole’a</vt:lpstr>
      <vt:lpstr>Dwuelementowa  algebra Boole’a (2)</vt:lpstr>
      <vt:lpstr>U nas: „logiczny” ma znaczenie boolowski” </vt:lpstr>
      <vt:lpstr>W Algebrze Boole'a mamy do czynienia z danymi binarnymi</vt:lpstr>
      <vt:lpstr>Negacja - zaprzeczenie - NOT</vt:lpstr>
      <vt:lpstr>Alternatywa - suma logiczna - OR</vt:lpstr>
      <vt:lpstr>Koniunkcja - iloczyn logiczny - AND</vt:lpstr>
      <vt:lpstr>Algebra Boole'a</vt:lpstr>
      <vt:lpstr>Prawa Algebry Boole'a</vt:lpstr>
      <vt:lpstr>Algebra Boole'a - zadania</vt:lpstr>
      <vt:lpstr>Funkcje boolowskie</vt:lpstr>
      <vt:lpstr>Sposoby definiowania funkcji boolowskich</vt:lpstr>
      <vt:lpstr>Sposoby definiowania funkcji boolowskich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Boole’a</dc:title>
  <dc:creator>Tadeusz Wiszowaty</dc:creator>
  <cp:revision>1</cp:revision>
  <dcterms:created xsi:type="dcterms:W3CDTF">2012-09-26T15:18:20Z</dcterms:created>
  <dcterms:modified xsi:type="dcterms:W3CDTF">2023-01-08T17:11:57Z</dcterms:modified>
</cp:coreProperties>
</file>