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3" r:id="rId4"/>
    <p:sldId id="258" r:id="rId5"/>
    <p:sldId id="282" r:id="rId6"/>
    <p:sldId id="285" r:id="rId7"/>
    <p:sldId id="286" r:id="rId8"/>
    <p:sldId id="281" r:id="rId9"/>
    <p:sldId id="273" r:id="rId10"/>
    <p:sldId id="260" r:id="rId11"/>
    <p:sldId id="270" r:id="rId12"/>
    <p:sldId id="271" r:id="rId13"/>
    <p:sldId id="261" r:id="rId14"/>
    <p:sldId id="272" r:id="rId15"/>
    <p:sldId id="259" r:id="rId16"/>
    <p:sldId id="275" r:id="rId17"/>
    <p:sldId id="276" r:id="rId18"/>
    <p:sldId id="277" r:id="rId19"/>
    <p:sldId id="274" r:id="rId20"/>
    <p:sldId id="278" r:id="rId21"/>
    <p:sldId id="279" r:id="rId22"/>
    <p:sldId id="280" r:id="rId23"/>
    <p:sldId id="262" r:id="rId24"/>
    <p:sldId id="264" r:id="rId25"/>
    <p:sldId id="263" r:id="rId26"/>
    <p:sldId id="265" r:id="rId27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0824A-623A-F27D-E9B4-3C45B0F7014A}" v="1" dt="2021-11-15T22:37:17.519"/>
    <p1510:client id="{942C6370-5F06-BE91-713B-EB7C454D19BC}" v="1" dt="2023-01-31T09:51:37.922"/>
    <p1510:client id="{9E0D62F4-4CED-ED9C-EF40-FD0E58664668}" v="1" dt="2022-10-23T18:38:50.427"/>
    <p1510:client id="{DA18D86A-AACC-3757-E1AB-7FBC32C8DA0C}" v="2" dt="2021-10-26T14:04:08.433"/>
    <p1510:client id="{F20B1C66-C6CE-84E4-5D02-67BAB41999F3}" v="1" dt="2021-11-08T22:20:55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47" autoAdjust="0"/>
  </p:normalViewPr>
  <p:slideViewPr>
    <p:cSldViewPr>
      <p:cViewPr varScale="1">
        <p:scale>
          <a:sx n="121" d="100"/>
          <a:sy n="121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3b32dac320dcc29dfdba7bf59f1f28bd0ab4ad9cce2eb8fa226dde013fe345e::" providerId="AD" clId="Web-{F20B1C66-C6CE-84E4-5D02-67BAB41999F3}"/>
    <pc:docChg chg="modSld">
      <pc:chgData name="Guest User" userId="S::urn:spo:anon#53b32dac320dcc29dfdba7bf59f1f28bd0ab4ad9cce2eb8fa226dde013fe345e::" providerId="AD" clId="Web-{F20B1C66-C6CE-84E4-5D02-67BAB41999F3}" dt="2021-11-08T22:20:55.979" v="0" actId="14100"/>
      <pc:docMkLst>
        <pc:docMk/>
      </pc:docMkLst>
      <pc:sldChg chg="modSp">
        <pc:chgData name="Guest User" userId="S::urn:spo:anon#53b32dac320dcc29dfdba7bf59f1f28bd0ab4ad9cce2eb8fa226dde013fe345e::" providerId="AD" clId="Web-{F20B1C66-C6CE-84E4-5D02-67BAB41999F3}" dt="2021-11-08T22:20:55.979" v="0" actId="14100"/>
        <pc:sldMkLst>
          <pc:docMk/>
          <pc:sldMk cId="4185417656" sldId="280"/>
        </pc:sldMkLst>
        <pc:picChg chg="mod">
          <ac:chgData name="Guest User" userId="S::urn:spo:anon#53b32dac320dcc29dfdba7bf59f1f28bd0ab4ad9cce2eb8fa226dde013fe345e::" providerId="AD" clId="Web-{F20B1C66-C6CE-84E4-5D02-67BAB41999F3}" dt="2021-11-08T22:20:55.979" v="0" actId="14100"/>
          <ac:picMkLst>
            <pc:docMk/>
            <pc:sldMk cId="4185417656" sldId="280"/>
            <ac:picMk id="4" creationId="{00000000-0000-0000-0000-000000000000}"/>
          </ac:picMkLst>
        </pc:picChg>
      </pc:sldChg>
    </pc:docChg>
  </pc:docChgLst>
  <pc:docChgLst>
    <pc:chgData name="Gość" userId="S::urn:spo:anon#53b32dac320dcc29dfdba7bf59f1f28bd0ab4ad9cce2eb8fa226dde013fe345e::" providerId="AD" clId="Web-{942C6370-5F06-BE91-713B-EB7C454D19BC}"/>
    <pc:docChg chg="sldOrd">
      <pc:chgData name="Gość" userId="S::urn:spo:anon#53b32dac320dcc29dfdba7bf59f1f28bd0ab4ad9cce2eb8fa226dde013fe345e::" providerId="AD" clId="Web-{942C6370-5F06-BE91-713B-EB7C454D19BC}" dt="2023-01-31T09:51:37.922" v="0"/>
      <pc:docMkLst>
        <pc:docMk/>
      </pc:docMkLst>
      <pc:sldChg chg="ord">
        <pc:chgData name="Gość" userId="S::urn:spo:anon#53b32dac320dcc29dfdba7bf59f1f28bd0ab4ad9cce2eb8fa226dde013fe345e::" providerId="AD" clId="Web-{942C6370-5F06-BE91-713B-EB7C454D19BC}" dt="2023-01-31T09:51:37.922" v="0"/>
        <pc:sldMkLst>
          <pc:docMk/>
          <pc:sldMk cId="0" sldId="263"/>
        </pc:sldMkLst>
      </pc:sldChg>
    </pc:docChg>
  </pc:docChgLst>
  <pc:docChgLst>
    <pc:chgData name="Jan G�ral" userId="S::jan.goral.pin@live.zs1mm.edu.pl::96790264-9de8-4aac-8170-0c573b09469b" providerId="AD" clId="Web-{DA18D86A-AACC-3757-E1AB-7FBC32C8DA0C}"/>
    <pc:docChg chg="sldOrd">
      <pc:chgData name="Jan G�ral" userId="S::jan.goral.pin@live.zs1mm.edu.pl::96790264-9de8-4aac-8170-0c573b09469b" providerId="AD" clId="Web-{DA18D86A-AACC-3757-E1AB-7FBC32C8DA0C}" dt="2021-10-26T14:04:08.433" v="1"/>
      <pc:docMkLst>
        <pc:docMk/>
      </pc:docMkLst>
      <pc:sldChg chg="ord">
        <pc:chgData name="Jan G�ral" userId="S::jan.goral.pin@live.zs1mm.edu.pl::96790264-9de8-4aac-8170-0c573b09469b" providerId="AD" clId="Web-{DA18D86A-AACC-3757-E1AB-7FBC32C8DA0C}" dt="2021-10-26T14:04:08.433" v="1"/>
        <pc:sldMkLst>
          <pc:docMk/>
          <pc:sldMk cId="0" sldId="264"/>
        </pc:sldMkLst>
      </pc:sldChg>
      <pc:sldChg chg="ord">
        <pc:chgData name="Jan G�ral" userId="S::jan.goral.pin@live.zs1mm.edu.pl::96790264-9de8-4aac-8170-0c573b09469b" providerId="AD" clId="Web-{DA18D86A-AACC-3757-E1AB-7FBC32C8DA0C}" dt="2021-10-26T14:04:06.621" v="0"/>
        <pc:sldMkLst>
          <pc:docMk/>
          <pc:sldMk cId="0" sldId="265"/>
        </pc:sldMkLst>
      </pc:sldChg>
    </pc:docChg>
  </pc:docChgLst>
  <pc:docChgLst>
    <pc:chgData name="Guest User" userId="S::urn:spo:anon#53b32dac320dcc29dfdba7bf59f1f28bd0ab4ad9cce2eb8fa226dde013fe345e::" providerId="AD" clId="Web-{20A0824A-623A-F27D-E9B4-3C45B0F7014A}"/>
    <pc:docChg chg="sldOrd">
      <pc:chgData name="Guest User" userId="S::urn:spo:anon#53b32dac320dcc29dfdba7bf59f1f28bd0ab4ad9cce2eb8fa226dde013fe345e::" providerId="AD" clId="Web-{20A0824A-623A-F27D-E9B4-3C45B0F7014A}" dt="2021-11-15T22:37:17.519" v="0"/>
      <pc:docMkLst>
        <pc:docMk/>
      </pc:docMkLst>
      <pc:sldChg chg="ord">
        <pc:chgData name="Guest User" userId="S::urn:spo:anon#53b32dac320dcc29dfdba7bf59f1f28bd0ab4ad9cce2eb8fa226dde013fe345e::" providerId="AD" clId="Web-{20A0824A-623A-F27D-E9B4-3C45B0F7014A}" dt="2021-11-15T22:37:17.519" v="0"/>
        <pc:sldMkLst>
          <pc:docMk/>
          <pc:sldMk cId="0" sldId="265"/>
        </pc:sldMkLst>
      </pc:sldChg>
    </pc:docChg>
  </pc:docChgLst>
  <pc:docChgLst>
    <pc:chgData name="Gość" userId="S::urn:spo:anon#53b32dac320dcc29dfdba7bf59f1f28bd0ab4ad9cce2eb8fa226dde013fe345e::" providerId="AD" clId="Web-{9E0D62F4-4CED-ED9C-EF40-FD0E58664668}"/>
    <pc:docChg chg="modSld">
      <pc:chgData name="Gość" userId="S::urn:spo:anon#53b32dac320dcc29dfdba7bf59f1f28bd0ab4ad9cce2eb8fa226dde013fe345e::" providerId="AD" clId="Web-{9E0D62F4-4CED-ED9C-EF40-FD0E58664668}" dt="2022-10-23T18:38:50.427" v="0" actId="1076"/>
      <pc:docMkLst>
        <pc:docMk/>
      </pc:docMkLst>
      <pc:sldChg chg="modSp">
        <pc:chgData name="Gość" userId="S::urn:spo:anon#53b32dac320dcc29dfdba7bf59f1f28bd0ab4ad9cce2eb8fa226dde013fe345e::" providerId="AD" clId="Web-{9E0D62F4-4CED-ED9C-EF40-FD0E58664668}" dt="2022-10-23T18:38:50.427" v="0" actId="1076"/>
        <pc:sldMkLst>
          <pc:docMk/>
          <pc:sldMk cId="2616167863" sldId="279"/>
        </pc:sldMkLst>
        <pc:picChg chg="mod">
          <ac:chgData name="Gość" userId="S::urn:spo:anon#53b32dac320dcc29dfdba7bf59f1f28bd0ab4ad9cce2eb8fa226dde013fe345e::" providerId="AD" clId="Web-{9E0D62F4-4CED-ED9C-EF40-FD0E58664668}" dt="2022-10-23T18:38:50.427" v="0" actId="1076"/>
          <ac:picMkLst>
            <pc:docMk/>
            <pc:sldMk cId="2616167863" sldId="279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8E5A06-F730-4C21-91D7-386D89C43DDF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l-P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B0D8683-C567-42FA-BCC1-3C05DCBFEFB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74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D8683-C567-42FA-BCC1-3C05DCBFEFB2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82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413230-3A05-4E04-BF05-4653DE5CE08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281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413230-3A05-4E04-BF05-4653DE5CE08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40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Associative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[ə`səuʃɪətɪv] skojarzeniowy, łączny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http://edu.i-lo.tarnow.pl/inf/alg/002_struct/0003.php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D8683-C567-42FA-BCC1-3C05DCBFEFB2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68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64A1F-8095-4FBF-8FB0-DFA4C16B9CD7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7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Nasz model jest izomorficzny ze zbiorem podzbiorów zbioru 1-elementowego.</a:t>
            </a:r>
          </a:p>
          <a:p>
            <a:pPr>
              <a:spcBef>
                <a:spcPct val="0"/>
              </a:spcBef>
            </a:pPr>
            <a:endParaRPr lang="pl-PL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64A1F-8095-4FBF-8FB0-DFA4C16B9CD7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55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Nasz model jest izomorficzny ze zbiorem podzbiorów zbioru 1-elementowego.</a:t>
            </a:r>
          </a:p>
          <a:p>
            <a:pPr>
              <a:spcBef>
                <a:spcPct val="0"/>
              </a:spcBef>
            </a:pPr>
            <a:endParaRPr lang="pl-PL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64A1F-8095-4FBF-8FB0-DFA4C16B9CD7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8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64A1F-8095-4FBF-8FB0-DFA4C16B9CD7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59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64A1F-8095-4FBF-8FB0-DFA4C16B9CD7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845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l-PL" b="1" dirty="0"/>
              <a:t>Zasada dualizmu</a:t>
            </a:r>
          </a:p>
          <a:p>
            <a:pPr>
              <a:spcBef>
                <a:spcPct val="0"/>
              </a:spcBef>
            </a:pPr>
            <a:r>
              <a:rPr lang="pl-PL" dirty="0"/>
              <a:t>Zastępując w dowolnej tożsamości algebry Boole’a </a:t>
            </a:r>
          </a:p>
          <a:p>
            <a:pPr>
              <a:spcBef>
                <a:spcPct val="0"/>
              </a:spcBef>
            </a:pPr>
            <a:r>
              <a:rPr lang="pl-PL" dirty="0"/>
              <a:t>operator „•”  operatorem „+”,   </a:t>
            </a:r>
          </a:p>
          <a:p>
            <a:pPr>
              <a:spcBef>
                <a:spcPct val="0"/>
              </a:spcBef>
            </a:pPr>
            <a:r>
              <a:rPr lang="pl-PL" dirty="0"/>
              <a:t>operator „+” operatorem „•” </a:t>
            </a:r>
          </a:p>
          <a:p>
            <a:pPr>
              <a:spcBef>
                <a:spcPct val="0"/>
              </a:spcBef>
            </a:pPr>
            <a:r>
              <a:rPr lang="pl-PL" dirty="0"/>
              <a:t>symbol „</a:t>
            </a:r>
            <a:r>
              <a:rPr lang="pl-PL" i="1" dirty="0"/>
              <a:t>o</a:t>
            </a:r>
            <a:r>
              <a:rPr lang="pl-PL" dirty="0"/>
              <a:t>” symbolem „</a:t>
            </a:r>
            <a:r>
              <a:rPr lang="pl-PL" i="1" dirty="0"/>
              <a:t>i</a:t>
            </a:r>
            <a:r>
              <a:rPr lang="pl-PL" dirty="0"/>
              <a:t>”,  </a:t>
            </a:r>
          </a:p>
          <a:p>
            <a:pPr>
              <a:spcBef>
                <a:spcPct val="0"/>
              </a:spcBef>
            </a:pPr>
            <a:r>
              <a:rPr lang="pl-PL" dirty="0"/>
              <a:t>symbol „</a:t>
            </a:r>
            <a:r>
              <a:rPr lang="pl-PL" i="1" dirty="0"/>
              <a:t>i</a:t>
            </a:r>
            <a:r>
              <a:rPr lang="pl-PL" dirty="0"/>
              <a:t>” symbolem „</a:t>
            </a:r>
            <a:r>
              <a:rPr lang="pl-PL" i="1" dirty="0"/>
              <a:t>o</a:t>
            </a:r>
            <a:r>
              <a:rPr lang="pl-PL" dirty="0"/>
              <a:t>” </a:t>
            </a:r>
          </a:p>
          <a:p>
            <a:pPr>
              <a:spcBef>
                <a:spcPct val="0"/>
              </a:spcBef>
            </a:pPr>
            <a:r>
              <a:rPr lang="pl-PL" dirty="0"/>
              <a:t>otrzymamy także tożsamość [7]. </a:t>
            </a:r>
          </a:p>
          <a:p>
            <a:pPr>
              <a:spcBef>
                <a:spcPct val="0"/>
              </a:spcBef>
            </a:pPr>
            <a:r>
              <a:rPr lang="pl-PL" dirty="0"/>
              <a:t>Aksjomatyczne określenie algebry Boole’a to system abstrakcyjny, w którym główne definicje nie są dokładnie określone. System algebraiczny, w którym realizowane są aksjomaty przy sformułowanych definicjach podstawowych, nazywamy </a:t>
            </a:r>
            <a:r>
              <a:rPr lang="pl-PL" i="1" dirty="0"/>
              <a:t>realizacją systemu abstrakcyjnego</a:t>
            </a:r>
            <a:r>
              <a:rPr lang="pl-PL" dirty="0"/>
              <a:t>. </a:t>
            </a:r>
          </a:p>
          <a:p>
            <a:pPr>
              <a:spcBef>
                <a:spcPct val="0"/>
              </a:spcBef>
            </a:pPr>
            <a:endParaRPr lang="pl-PL" dirty="0"/>
          </a:p>
          <a:p>
            <a:pPr>
              <a:spcBef>
                <a:spcPct val="0"/>
              </a:spcBef>
            </a:pPr>
            <a:r>
              <a:rPr lang="pl-PL" dirty="0"/>
              <a:t>Abstrakcyjna algebra Boole’a posiada wiele realizacji, przykładem jest: algebra </a:t>
            </a:r>
            <a:r>
              <a:rPr lang="pl-PL" i="1" dirty="0"/>
              <a:t>n</a:t>
            </a:r>
            <a:r>
              <a:rPr lang="pl-PL" dirty="0"/>
              <a:t>-tek binarnych, czteroelementowa algebra Boole’a, algebra zbiorów, algebra zdań, dwuelementowa algebra Boole’a, .</a:t>
            </a:r>
          </a:p>
          <a:p>
            <a:pPr>
              <a:spcBef>
                <a:spcPct val="0"/>
              </a:spcBef>
            </a:pPr>
            <a:endParaRPr lang="pl-PL" dirty="0"/>
          </a:p>
          <a:p>
            <a:pPr>
              <a:spcBef>
                <a:spcPct val="0"/>
              </a:spcBef>
            </a:pPr>
            <a:endParaRPr lang="pl-PL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413230-3A05-4E04-BF05-4653DE5CE08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07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413230-3A05-4E04-BF05-4653DE5CE08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524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413230-3A05-4E04-BF05-4653DE5CE08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356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EECDC-DE36-4086-84AA-B09B18D65229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A7E64-7BD6-4AF4-9DDD-FC053F66840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9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3A77-3665-400D-9004-BE055AB2501F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D01E1-5E4C-4813-B0DE-5EAA27029ED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73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61852-2EC8-425B-8F6D-81FA1BC08C04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52DE-1B46-40AE-9065-AEF20215AFF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45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5768-AA10-4EC5-BB55-E8D0FAC3984C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983D1-15B5-4F85-8842-031D8651C73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0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5BA4E-1C7E-40ED-A96E-AF05F75ADAD4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EB873-9740-4F68-9BE7-AE5629380FD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38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596BB-60EB-4AB9-A079-23AA11B9AA0F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0BF21-3F68-46AC-B32A-F4BCA73B928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7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FD6C0-EB65-41CD-AAFE-7B8291958FF1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EC4F-4C32-409A-A3DC-D3840C3EC0C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24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E6834-E73A-4748-83A6-F902FFDEC875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22605-46B0-4F45-B41E-7C4CD6CA517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811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F90D8-2767-42DB-9381-B20DFBBFA80D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DB9D1-1000-465D-B3E5-3D465974CBE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744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4DFB-6E85-45B2-B0F6-DAC89E29C99D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425C7-B22B-4B9A-949B-46E094A05CA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B02C9-5263-47B0-9D2C-E561B7DFCC53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770A-8481-44F0-8897-E33669F95AB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8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0D28E4-0CCB-4BCB-B4F3-5AF2635270DF}" type="datetimeFigureOut">
              <a:rPr lang="pl-PL"/>
              <a:pPr>
                <a:defRPr/>
              </a:pPr>
              <a:t>31.01.2023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35650E-DDBE-427E-9C20-3203F452744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4000">
              <a:schemeClr val="tx2">
                <a:lumMod val="50000"/>
              </a:schemeClr>
            </a:gs>
            <a:gs pos="78000">
              <a:srgbClr val="082350"/>
            </a:gs>
            <a:gs pos="98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73" y="1628800"/>
            <a:ext cx="8136902" cy="2232248"/>
          </a:xfrm>
          <a:gradFill>
            <a:gsLst>
              <a:gs pos="0">
                <a:schemeClr val="accent1">
                  <a:shade val="51000"/>
                  <a:satMod val="130000"/>
                  <a:lumMod val="0"/>
                </a:schemeClr>
              </a:gs>
              <a:gs pos="54000">
                <a:schemeClr val="accent1">
                  <a:shade val="93000"/>
                  <a:satMod val="130000"/>
                  <a:lumMod val="18000"/>
                </a:schemeClr>
              </a:gs>
              <a:gs pos="100000">
                <a:schemeClr val="accent1">
                  <a:shade val="94000"/>
                  <a:satMod val="135000"/>
                  <a:lumMod val="4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80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Algebra Boole’a</a:t>
            </a:r>
            <a:br>
              <a:rPr lang="pl-PL" sz="9600" dirty="0">
                <a:solidFill>
                  <a:srgbClr val="FFFF00"/>
                </a:solidFill>
              </a:rPr>
            </a:br>
            <a:r>
              <a:rPr lang="pl-PL" sz="3600" dirty="0">
                <a:solidFill>
                  <a:srgbClr val="FFFF00"/>
                </a:solidFill>
              </a:rPr>
              <a:t>zasady wykonywania operacji logicznych</a:t>
            </a:r>
            <a:endParaRPr lang="pl-PL" sz="96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136903" cy="54912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tx1"/>
                </a:solidFill>
              </a:rPr>
              <a:t>Fundament teoretyczny dla techniki cyfrowej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Przykłady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/>
              <a:t>   B</a:t>
            </a:r>
            <a:r>
              <a:rPr lang="pl-PL" dirty="0"/>
              <a:t> = &lt;</a:t>
            </a:r>
            <a:r>
              <a:rPr lang="pl-PL" b="1" i="1" dirty="0"/>
              <a:t>B</a:t>
            </a:r>
            <a:r>
              <a:rPr lang="pl-PL" dirty="0"/>
              <a:t>, </a:t>
            </a:r>
            <a:r>
              <a:rPr lang="pl-PL" dirty="0">
                <a:sym typeface="Symbol"/>
              </a:rPr>
              <a:t></a:t>
            </a:r>
            <a:r>
              <a:rPr lang="pl-PL" dirty="0"/>
              <a:t>, </a:t>
            </a:r>
            <a:r>
              <a:rPr lang="pl-PL" dirty="0">
                <a:sym typeface="Symbol"/>
              </a:rPr>
              <a:t></a:t>
            </a:r>
            <a:r>
              <a:rPr lang="pl-PL" dirty="0"/>
              <a:t>, </a:t>
            </a:r>
            <a:r>
              <a:rPr lang="pl-PL" dirty="0">
                <a:sym typeface="Symbol"/>
              </a:rPr>
              <a:t></a:t>
            </a:r>
            <a:r>
              <a:rPr lang="pl-PL" dirty="0"/>
              <a:t>, 0, 1&gt;,  gdzie </a:t>
            </a:r>
            <a:r>
              <a:rPr lang="pl-PL" b="1" i="1" dirty="0"/>
              <a:t>B</a:t>
            </a:r>
            <a:r>
              <a:rPr lang="pl-PL" dirty="0"/>
              <a:t> = {0, 1}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/>
              <a:t>   B</a:t>
            </a:r>
            <a:r>
              <a:rPr lang="pl-PL" dirty="0"/>
              <a:t> = &lt;</a:t>
            </a:r>
            <a:r>
              <a:rPr lang="pl-PL" b="1" i="1" dirty="0"/>
              <a:t>B</a:t>
            </a:r>
            <a:r>
              <a:rPr lang="pl-PL" dirty="0"/>
              <a:t>, </a:t>
            </a:r>
            <a:r>
              <a:rPr lang="pl-PL" dirty="0">
                <a:sym typeface="Symbol"/>
              </a:rPr>
              <a:t></a:t>
            </a:r>
            <a:r>
              <a:rPr lang="pl-PL" dirty="0"/>
              <a:t>, </a:t>
            </a:r>
            <a:r>
              <a:rPr lang="pl-PL" dirty="0">
                <a:sym typeface="Symbol"/>
              </a:rPr>
              <a:t></a:t>
            </a:r>
            <a:r>
              <a:rPr lang="pl-PL" dirty="0"/>
              <a:t>, </a:t>
            </a:r>
            <a:r>
              <a:rPr lang="pl-PL" dirty="0">
                <a:sym typeface="Symbol"/>
              </a:rPr>
              <a:t></a:t>
            </a:r>
            <a:r>
              <a:rPr lang="pl-PL" dirty="0"/>
              <a:t>, F, T&gt;,   gdzie </a:t>
            </a:r>
            <a:r>
              <a:rPr lang="pl-PL" b="1" i="1" dirty="0"/>
              <a:t>B</a:t>
            </a:r>
            <a:r>
              <a:rPr lang="pl-PL" dirty="0"/>
              <a:t> = {T, F}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/>
              <a:t>   B</a:t>
            </a:r>
            <a:r>
              <a:rPr lang="pl-PL" dirty="0"/>
              <a:t> = &lt;</a:t>
            </a:r>
            <a:r>
              <a:rPr lang="pl-PL" b="1" i="1" dirty="0"/>
              <a:t>B</a:t>
            </a:r>
            <a:r>
              <a:rPr lang="pl-PL" dirty="0"/>
              <a:t>, </a:t>
            </a:r>
            <a:r>
              <a:rPr lang="pl-PL" dirty="0">
                <a:sym typeface="Symbol"/>
              </a:rPr>
              <a:t></a:t>
            </a:r>
            <a:r>
              <a:rPr lang="pl-PL" dirty="0"/>
              <a:t>, </a:t>
            </a:r>
            <a:r>
              <a:rPr lang="pl-PL" dirty="0">
                <a:sym typeface="Symbol"/>
              </a:rPr>
              <a:t></a:t>
            </a:r>
            <a:r>
              <a:rPr lang="pl-PL" dirty="0"/>
              <a:t>, </a:t>
            </a:r>
            <a:r>
              <a:rPr lang="pl-PL" dirty="0">
                <a:sym typeface="Symbol"/>
              </a:rPr>
              <a:t></a:t>
            </a:r>
            <a:r>
              <a:rPr lang="pl-PL" dirty="0"/>
              <a:t>, 0, 1&gt;,  gdzie </a:t>
            </a:r>
            <a:r>
              <a:rPr lang="pl-PL" b="1" i="1" dirty="0"/>
              <a:t>B</a:t>
            </a:r>
            <a:r>
              <a:rPr lang="pl-PL" dirty="0"/>
              <a:t> = {</a:t>
            </a:r>
            <a:r>
              <a:rPr lang="pl-PL" i="1" dirty="0"/>
              <a:t>F</a:t>
            </a:r>
            <a:r>
              <a:rPr lang="pl-PL" i="1" baseline="-25000" dirty="0"/>
              <a:t>n</a:t>
            </a:r>
            <a:r>
              <a:rPr lang="pl-PL" dirty="0"/>
              <a:t>},  </a:t>
            </a:r>
            <a:r>
              <a:rPr lang="pl-PL" i="1" dirty="0"/>
              <a:t>F</a:t>
            </a:r>
            <a:r>
              <a:rPr lang="pl-PL" i="1" baseline="-25000" dirty="0"/>
              <a:t>n</a:t>
            </a:r>
            <a:r>
              <a:rPr lang="pl-PL" dirty="0"/>
              <a:t> - </a:t>
            </a:r>
            <a:r>
              <a:rPr lang="pl-PL" sz="2600" dirty="0"/>
              <a:t>zbiór funkcji boolowskich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8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4000" dirty="0"/>
              <a:t>Tu dalej  pod nazwą „algebra Boole’a” będzie rozumiana </a:t>
            </a:r>
            <a:r>
              <a:rPr lang="pl-PL" sz="4600" b="1" dirty="0">
                <a:solidFill>
                  <a:srgbClr val="0070C0"/>
                </a:solidFill>
              </a:rPr>
              <a:t>zerojedynkowa algebra sygnałów binarnych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pl-PL" sz="5100" i="1" dirty="0">
                <a:solidFill>
                  <a:srgbClr val="0070C0"/>
                </a:solidFill>
              </a:rPr>
              <a:t>B</a:t>
            </a:r>
            <a:r>
              <a:rPr lang="pl-PL" sz="5100" dirty="0">
                <a:solidFill>
                  <a:srgbClr val="0070C0"/>
                </a:solidFill>
              </a:rPr>
              <a:t> = &lt;</a:t>
            </a:r>
            <a:r>
              <a:rPr lang="pl-PL" sz="5100" b="1" i="1" dirty="0">
                <a:solidFill>
                  <a:srgbClr val="0070C0"/>
                </a:solidFill>
              </a:rPr>
              <a:t>B</a:t>
            </a:r>
            <a:r>
              <a:rPr lang="pl-PL" sz="5100" dirty="0">
                <a:solidFill>
                  <a:srgbClr val="0070C0"/>
                </a:solidFill>
              </a:rPr>
              <a:t>, </a:t>
            </a:r>
            <a:r>
              <a:rPr lang="pl-PL" sz="5100" dirty="0">
                <a:solidFill>
                  <a:srgbClr val="0070C0"/>
                </a:solidFill>
                <a:sym typeface="Symbol"/>
              </a:rPr>
              <a:t></a:t>
            </a:r>
            <a:r>
              <a:rPr lang="pl-PL" sz="5100" dirty="0">
                <a:solidFill>
                  <a:srgbClr val="0070C0"/>
                </a:solidFill>
              </a:rPr>
              <a:t>, </a:t>
            </a:r>
            <a:r>
              <a:rPr lang="pl-PL" sz="5100" dirty="0">
                <a:solidFill>
                  <a:srgbClr val="0070C0"/>
                </a:solidFill>
                <a:sym typeface="Symbol"/>
              </a:rPr>
              <a:t></a:t>
            </a:r>
            <a:r>
              <a:rPr lang="pl-PL" sz="5100" dirty="0">
                <a:solidFill>
                  <a:srgbClr val="0070C0"/>
                </a:solidFill>
              </a:rPr>
              <a:t>, </a:t>
            </a:r>
            <a:r>
              <a:rPr lang="pl-PL" sz="5100" dirty="0">
                <a:solidFill>
                  <a:srgbClr val="0070C0"/>
                </a:solidFill>
                <a:sym typeface="Symbol"/>
              </a:rPr>
              <a:t></a:t>
            </a:r>
            <a:r>
              <a:rPr lang="pl-PL" sz="5100" dirty="0">
                <a:solidFill>
                  <a:srgbClr val="0070C0"/>
                </a:solidFill>
              </a:rPr>
              <a:t>, 0, 1&gt;,  gdzie </a:t>
            </a:r>
            <a:r>
              <a:rPr lang="pl-PL" sz="5100" b="1" i="1" dirty="0">
                <a:solidFill>
                  <a:srgbClr val="0070C0"/>
                </a:solidFill>
              </a:rPr>
              <a:t>B</a:t>
            </a:r>
            <a:r>
              <a:rPr lang="pl-PL" sz="5100" dirty="0">
                <a:solidFill>
                  <a:srgbClr val="0070C0"/>
                </a:solidFill>
              </a:rPr>
              <a:t> = {0, 1}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8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8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800" dirty="0"/>
              <a:t>W algebrze tej operację sumy oznacza się symbolem ‘+’ lub ‘</a:t>
            </a:r>
            <a:r>
              <a:rPr lang="pl-PL" sz="2800" dirty="0">
                <a:sym typeface="Symbol"/>
              </a:rPr>
              <a:t></a:t>
            </a:r>
            <a:r>
              <a:rPr lang="pl-PL" sz="2800" dirty="0"/>
              <a:t>’, operację iloczynu symbolem ‘*’ lub ‘</a:t>
            </a:r>
            <a:r>
              <a:rPr lang="pl-PL" sz="2800" dirty="0">
                <a:sym typeface="Symbol"/>
              </a:rPr>
              <a:t></a:t>
            </a:r>
            <a:r>
              <a:rPr lang="pl-PL" sz="2800" dirty="0"/>
              <a:t>’ i operację negacji (uzupełnienia) znakiem ‘</a:t>
            </a:r>
            <a:r>
              <a:rPr lang="pl-PL" sz="2800" dirty="0">
                <a:sym typeface="Symbol"/>
              </a:rPr>
              <a:t></a:t>
            </a:r>
            <a:r>
              <a:rPr lang="pl-PL" sz="2800" dirty="0"/>
              <a:t>’ lub kreską nad zmienną.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800" dirty="0"/>
          </a:p>
          <a:p>
            <a:pPr marL="2286000" lvl="5" indent="0">
              <a:buFont typeface="Arial" pitchFamily="34" charset="0"/>
              <a:buNone/>
              <a:defRPr/>
            </a:pPr>
            <a:endParaRPr lang="pl-PL" sz="28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352928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569325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100" b="1" dirty="0"/>
              <a:t>Przykłady</a:t>
            </a:r>
            <a:br>
              <a:rPr lang="pl-PL" sz="3100" b="1" dirty="0"/>
            </a:br>
            <a:r>
              <a:rPr lang="pl-PL" dirty="0"/>
              <a:t>Dwuelementowa  algebra Boole’a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02" y="1900398"/>
            <a:ext cx="8568952" cy="4209331"/>
          </a:xfrm>
        </p:spPr>
        <p:txBody>
          <a:bodyPr rtlCol="0">
            <a:normAutofit/>
          </a:bodyPr>
          <a:lstStyle/>
          <a:p>
            <a:pPr marL="0" lvl="5" indent="0">
              <a:buFont typeface="Arial" pitchFamily="34" charset="0"/>
              <a:buNone/>
              <a:defRPr/>
            </a:pPr>
            <a:r>
              <a:rPr lang="pl-PL" i="1" dirty="0"/>
              <a:t> </a:t>
            </a:r>
            <a:r>
              <a:rPr lang="pl-PL" sz="2400" dirty="0"/>
              <a:t>Dwuelementową algebrą Boole’a nazywamy system określony w definicji algebry Boole’a, jeżeli </a:t>
            </a:r>
            <a:r>
              <a:rPr lang="pl-PL" sz="2400" i="1" dirty="0"/>
              <a:t>B = </a:t>
            </a:r>
            <a:r>
              <a:rPr lang="pl-PL" sz="2400" dirty="0"/>
              <a:t>{0,1},  elementami wyróżnionymi 0, 1, a działania  +, •  przedstawia tablica: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94137"/>
              </p:ext>
            </p:extLst>
          </p:nvPr>
        </p:nvGraphicFramePr>
        <p:xfrm>
          <a:off x="755650" y="3559177"/>
          <a:ext cx="7272733" cy="2220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4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pl-PL" sz="28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pl-PL" sz="28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+ b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• b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20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0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10" name="Rectangle 4"/>
          <p:cNvSpPr>
            <a:spLocks noChangeArrowheads="1"/>
          </p:cNvSpPr>
          <p:nvPr/>
        </p:nvSpPr>
        <p:spPr bwMode="auto">
          <a:xfrm>
            <a:off x="45720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>
              <a:latin typeface="Arial" charset="0"/>
            </a:endParaRPr>
          </a:p>
        </p:txBody>
      </p:sp>
      <p:pic>
        <p:nvPicPr>
          <p:cNvPr id="7211" name="Picture 10" descr="http://www.wpzz.republika.pl/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756216"/>
            <a:ext cx="23655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569325" cy="9941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Dwuelementowa  algebra Boole’a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4209331"/>
          </a:xfrm>
        </p:spPr>
        <p:txBody>
          <a:bodyPr rtlCol="0">
            <a:normAutofit/>
          </a:bodyPr>
          <a:lstStyle/>
          <a:p>
            <a:pPr marL="0" lvl="5" indent="0">
              <a:buFont typeface="Arial" pitchFamily="34" charset="0"/>
              <a:buNone/>
              <a:defRPr/>
            </a:pPr>
            <a:r>
              <a:rPr lang="pl-PL" i="1" dirty="0"/>
              <a:t> </a:t>
            </a:r>
            <a:r>
              <a:rPr lang="pl-PL" sz="2400" dirty="0"/>
              <a:t>W dwuelementowej algebrze Boole’a występują także </a:t>
            </a:r>
            <a:r>
              <a:rPr lang="pl-PL" sz="2400" b="1" dirty="0"/>
              <a:t>operatory:</a:t>
            </a:r>
            <a:r>
              <a:rPr lang="pl-PL" sz="2400" dirty="0"/>
              <a:t> </a:t>
            </a:r>
          </a:p>
          <a:p>
            <a:pPr marL="0" lvl="5" indent="0">
              <a:buFont typeface="Arial" pitchFamily="34" charset="0"/>
              <a:buNone/>
              <a:defRPr/>
            </a:pPr>
            <a:endParaRPr lang="pl-PL" sz="1000" dirty="0"/>
          </a:p>
          <a:p>
            <a:pPr marL="0" lvl="5" indent="0">
              <a:buFont typeface="Arial" pitchFamily="34" charset="0"/>
              <a:buNone/>
              <a:defRPr/>
            </a:pPr>
            <a:r>
              <a:rPr lang="pl-PL" sz="2400" b="1" dirty="0"/>
              <a:t>zanegowana suma </a:t>
            </a:r>
            <a:r>
              <a:rPr lang="pl-PL" sz="2400" dirty="0"/>
              <a:t>(</a:t>
            </a:r>
            <a:r>
              <a:rPr lang="pl-PL" sz="2400" b="1" dirty="0">
                <a:solidFill>
                  <a:srgbClr val="FF0000"/>
                </a:solidFill>
              </a:rPr>
              <a:t>NOR</a:t>
            </a:r>
            <a:r>
              <a:rPr lang="pl-PL" sz="2400" dirty="0"/>
              <a:t>),</a:t>
            </a:r>
            <a:r>
              <a:rPr lang="pl-PL" sz="2400" b="1" dirty="0"/>
              <a:t>           zanegowany iloczyn </a:t>
            </a:r>
            <a:r>
              <a:rPr lang="pl-PL" sz="2400" dirty="0"/>
              <a:t>(</a:t>
            </a:r>
            <a:r>
              <a:rPr lang="pl-PL" sz="2400" b="1" dirty="0">
                <a:solidFill>
                  <a:srgbClr val="FF0000"/>
                </a:solidFill>
              </a:rPr>
              <a:t>NAND</a:t>
            </a:r>
            <a:r>
              <a:rPr lang="pl-PL" sz="2400" dirty="0"/>
              <a:t>),</a:t>
            </a:r>
            <a:r>
              <a:rPr lang="pl-PL" sz="2400" b="1" dirty="0"/>
              <a:t> </a:t>
            </a:r>
          </a:p>
          <a:p>
            <a:pPr marL="0" lvl="5" indent="0">
              <a:buNone/>
              <a:defRPr/>
            </a:pPr>
            <a:r>
              <a:rPr lang="pl-PL" sz="2400" b="1" dirty="0"/>
              <a:t>suma wyłączająca  </a:t>
            </a:r>
            <a:r>
              <a:rPr lang="pl-PL" sz="2400" dirty="0"/>
              <a:t>(</a:t>
            </a:r>
            <a:r>
              <a:rPr lang="pl-PL" sz="2400" b="1" dirty="0">
                <a:solidFill>
                  <a:srgbClr val="FF0000"/>
                </a:solidFill>
              </a:rPr>
              <a:t>XOR, EXOR</a:t>
            </a:r>
            <a:r>
              <a:rPr lang="pl-PL" sz="2400" dirty="0"/>
              <a:t>) oraz</a:t>
            </a:r>
            <a:r>
              <a:rPr lang="pl-PL" sz="2400" b="1" dirty="0"/>
              <a:t>  równoważność  </a:t>
            </a:r>
            <a:r>
              <a:rPr lang="pl-PL" sz="2400" dirty="0"/>
              <a:t>(</a:t>
            </a:r>
            <a:r>
              <a:rPr lang="pl-PL" sz="2400" b="1" dirty="0">
                <a:solidFill>
                  <a:srgbClr val="FF0000"/>
                </a:solidFill>
              </a:rPr>
              <a:t>EQ</a:t>
            </a:r>
            <a:r>
              <a:rPr lang="pl-PL" sz="2400" dirty="0"/>
              <a:t>)</a:t>
            </a:r>
            <a:r>
              <a:rPr lang="pl-PL" sz="2400" b="1" dirty="0"/>
              <a:t>. </a:t>
            </a:r>
          </a:p>
          <a:p>
            <a:pPr marL="0" lvl="5" indent="0">
              <a:buFont typeface="Arial" pitchFamily="34" charset="0"/>
              <a:buNone/>
              <a:defRPr/>
            </a:pPr>
            <a:r>
              <a:rPr lang="pl-PL" sz="2400" dirty="0"/>
              <a:t>Działanie tych operatorów przedstawia tabela:</a:t>
            </a:r>
            <a:endParaRPr lang="pl-P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20902"/>
              </p:ext>
            </p:extLst>
          </p:nvPr>
        </p:nvGraphicFramePr>
        <p:xfrm>
          <a:off x="755576" y="3573016"/>
          <a:ext cx="6985001" cy="2270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i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l-PL" sz="2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pl-PL" sz="2800" b="1" i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l-PL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b="1" i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l-PL" sz="2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pl-PL" sz="2800" b="1" i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l-PL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0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NOR</a:t>
                      </a:r>
                      <a:endParaRPr lang="pl-PL" sz="18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NAND</a:t>
                      </a:r>
                      <a:endParaRPr lang="pl-PL" sz="18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EXOR</a:t>
                      </a:r>
                      <a:endParaRPr lang="pl-PL" sz="18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EQ</a:t>
                      </a:r>
                      <a:endParaRPr lang="pl-PL" sz="18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48" name="Picture 7" descr="http://www.wpzz.republika.pl/a+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672781"/>
            <a:ext cx="631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9" name="Picture 8" descr="http://www.wpzz.republika.pl/ab_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672781"/>
            <a:ext cx="714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50" name="Picture 11" descr="http://www.wpzz.republika.pl/abk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772793"/>
            <a:ext cx="2730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51" name="Picture 12" descr="http://www.wpzz.republika.pl/abk_k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772793"/>
            <a:ext cx="2730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U nas: „</a:t>
            </a:r>
            <a:r>
              <a:rPr lang="pl-PL" dirty="0">
                <a:solidFill>
                  <a:srgbClr val="0070C0"/>
                </a:solidFill>
              </a:rPr>
              <a:t>logiczny</a:t>
            </a:r>
            <a:r>
              <a:rPr lang="pl-PL" dirty="0"/>
              <a:t>” </a:t>
            </a:r>
            <a:r>
              <a:rPr lang="pl-PL" sz="3600" dirty="0"/>
              <a:t>ma znaczenie </a:t>
            </a:r>
            <a:r>
              <a:rPr lang="pl-PL" dirty="0">
                <a:solidFill>
                  <a:srgbClr val="0070C0"/>
                </a:solidFill>
              </a:rPr>
              <a:t>boolowski</a:t>
            </a:r>
            <a:r>
              <a:rPr lang="pl-PL" dirty="0"/>
              <a:t>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12875"/>
            <a:ext cx="8229600" cy="4525963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Z uwagi na silny związek algebry sygnałów binarnych z rachunkiem zdań (zwanym również rachunkiem logicznym) przy operowaniu algebrą Boole’a często stosuje się przymiotnik „logiczny” w znaczeniu „boolowski” (np. iloczyn logiczny, mnożenie logiczne, stan logiczny, logiczne „0” i „1”).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Operator ‘</a:t>
            </a:r>
            <a:r>
              <a:rPr lang="pl-PL" dirty="0">
                <a:sym typeface="Symbol"/>
              </a:rPr>
              <a:t></a:t>
            </a:r>
            <a:r>
              <a:rPr lang="pl-PL" dirty="0"/>
              <a:t> ‘ wymawia się jako „plus” (logiczny) albo „lub”, np. </a:t>
            </a:r>
            <a:r>
              <a:rPr lang="pl-PL" b="1" dirty="0"/>
              <a:t>a </a:t>
            </a:r>
            <a:r>
              <a:rPr lang="pl-PL" b="1" dirty="0">
                <a:sym typeface="Symbol"/>
              </a:rPr>
              <a:t></a:t>
            </a:r>
            <a:r>
              <a:rPr lang="pl-PL" b="1" dirty="0"/>
              <a:t> b </a:t>
            </a:r>
            <a:r>
              <a:rPr lang="pl-PL" dirty="0"/>
              <a:t>czytamy „a plus b” (wiedząc, że jest to dodawanie logiczne) albo „a lub b”. Operator „*” wymawia się jako „razy” (mnożenie logiczne) albo „i”, np. a*b czytamy „ab” lub „a razy b” (wiedząc, że jest to mnożenie logiczne) albo „a i b”. Symbol negacji ‘</a:t>
            </a:r>
            <a:r>
              <a:rPr lang="pl-PL" b="1" dirty="0">
                <a:sym typeface="Symbol"/>
              </a:rPr>
              <a:t></a:t>
            </a:r>
            <a:r>
              <a:rPr lang="pl-PL" dirty="0"/>
              <a:t>’ wymawia się jako „nie”, np. a czytamy „nie a”.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  <a:solidFill>
            <a:schemeClr val="accent1"/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W Algebrze Boole'a mamy do czynienia z danymi binarnymi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496944" cy="384929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Dana może przyjąć tylko jedną z dwóch możliwych wartości: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Nad danymi można wykonywać operacje logiczne. 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86111"/>
              </p:ext>
            </p:extLst>
          </p:nvPr>
        </p:nvGraphicFramePr>
        <p:xfrm>
          <a:off x="2555776" y="2708920"/>
          <a:ext cx="4464495" cy="10719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995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prawda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 true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/>
                        <a:t>Yes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pl-PL" sz="2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95">
                <a:tc>
                  <a:txBody>
                    <a:bodyPr/>
                    <a:lstStyle/>
                    <a:p>
                      <a:pPr algn="ctr"/>
                      <a:r>
                        <a:rPr lang="pl-PL" sz="2000" b="1"/>
                        <a:t>fałsz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 false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/>
                        <a:t>No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pl-PL" sz="2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0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4800" b="1" dirty="0"/>
              <a:t>Podstawowe operacje logiczne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88556"/>
              </p:ext>
            </p:extLst>
          </p:nvPr>
        </p:nvGraphicFramePr>
        <p:xfrm>
          <a:off x="395536" y="1772816"/>
          <a:ext cx="8280919" cy="4196542"/>
        </p:xfrm>
        <a:graphic>
          <a:graphicData uri="http://schemas.openxmlformats.org/drawingml/2006/table">
            <a:tbl>
              <a:tblPr/>
              <a:tblGrid>
                <a:gridCol w="3957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323">
                <a:tc rowSpan="2"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effectLst/>
                        </a:rPr>
                        <a:t>Nazwa operacji logicznej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sz="1700" dirty="0">
                          <a:effectLst/>
                        </a:rPr>
                        <a:t>Notacja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07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b="1" dirty="0">
                          <a:effectLst/>
                        </a:rPr>
                        <a:t>w</a:t>
                      </a:r>
                      <a:br>
                        <a:rPr lang="pl-PL" sz="1700" b="1" dirty="0">
                          <a:effectLst/>
                        </a:rPr>
                      </a:br>
                      <a:r>
                        <a:rPr lang="pl-PL" sz="1700" b="1" dirty="0">
                          <a:effectLst/>
                        </a:rPr>
                        <a:t>logice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effectLst/>
                        </a:rPr>
                        <a:t>w </a:t>
                      </a:r>
                      <a:r>
                        <a:rPr lang="pl-PL" sz="2800" b="1" dirty="0">
                          <a:effectLst/>
                        </a:rPr>
                        <a:t>C++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b="1" dirty="0">
                          <a:effectLst/>
                        </a:rPr>
                        <a:t>w technice</a:t>
                      </a:r>
                      <a:br>
                        <a:rPr lang="pl-PL" sz="1700" b="1" dirty="0">
                          <a:effectLst/>
                        </a:rPr>
                      </a:br>
                      <a:r>
                        <a:rPr lang="pl-PL" sz="1700" b="1" dirty="0">
                          <a:effectLst/>
                        </a:rPr>
                        <a:t>cyfrowej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474">
                <a:tc>
                  <a:txBody>
                    <a:bodyPr/>
                    <a:lstStyle/>
                    <a:p>
                      <a:r>
                        <a:rPr lang="pl-PL" sz="2000" b="1" dirty="0">
                          <a:effectLst/>
                        </a:rPr>
                        <a:t>  Negacja</a:t>
                      </a:r>
                      <a:r>
                        <a:rPr lang="pl-PL" sz="1700" dirty="0">
                          <a:effectLst/>
                        </a:rPr>
                        <a:t> / zaprzeczenie /  </a:t>
                      </a:r>
                      <a:r>
                        <a:rPr lang="pl-PL" sz="2800" b="1" dirty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b="1" dirty="0">
                          <a:effectLst/>
                        </a:rPr>
                        <a:t>¬ a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b="1" dirty="0">
                          <a:effectLst/>
                        </a:rPr>
                        <a:t>!a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b="1" dirty="0">
                          <a:effectLst/>
                        </a:rPr>
                        <a:t>a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474">
                <a:tc>
                  <a:txBody>
                    <a:bodyPr/>
                    <a:lstStyle/>
                    <a:p>
                      <a:r>
                        <a:rPr lang="pl-PL" sz="2000" b="1" dirty="0">
                          <a:effectLst/>
                        </a:rPr>
                        <a:t>  Alternatywa</a:t>
                      </a:r>
                      <a:r>
                        <a:rPr lang="pl-PL" sz="1700" dirty="0">
                          <a:effectLst/>
                        </a:rPr>
                        <a:t> / suma logiczna /  </a:t>
                      </a:r>
                      <a:r>
                        <a:rPr lang="pl-PL" sz="2800" b="1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b="1">
                          <a:effectLst/>
                        </a:rPr>
                        <a:t>a ∨ b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b="1" dirty="0">
                          <a:effectLst/>
                        </a:rPr>
                        <a:t>a || b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b="1" dirty="0">
                          <a:effectLst/>
                        </a:rPr>
                        <a:t>a+b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2474">
                <a:tc>
                  <a:txBody>
                    <a:bodyPr/>
                    <a:lstStyle/>
                    <a:p>
                      <a:r>
                        <a:rPr lang="pl-PL" sz="2000" b="1" dirty="0">
                          <a:effectLst/>
                        </a:rPr>
                        <a:t> Koniunkcja</a:t>
                      </a:r>
                      <a:r>
                        <a:rPr lang="pl-PL" sz="1700" dirty="0">
                          <a:effectLst/>
                        </a:rPr>
                        <a:t> / iloczyn logiczny /  </a:t>
                      </a:r>
                      <a:r>
                        <a:rPr lang="pl-PL" sz="2400" b="1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b="1">
                          <a:effectLst/>
                        </a:rPr>
                        <a:t>a ∧ b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b="1" dirty="0">
                          <a:effectLst/>
                        </a:rPr>
                        <a:t>a &amp;&amp; b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b="1" dirty="0">
                          <a:effectLst/>
                        </a:rPr>
                        <a:t>ab</a:t>
                      </a:r>
                    </a:p>
                  </a:txBody>
                  <a:tcPr marL="35470" marR="35470" marT="35470" marB="354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812360" y="3140968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r>
              <a:rPr lang="pl-PL" b="1" dirty="0"/>
              <a:t>Negacja - zaprzeczenie - </a:t>
            </a:r>
            <a:r>
              <a:rPr lang="pl-PL" b="1" dirty="0">
                <a:solidFill>
                  <a:srgbClr val="FF0000"/>
                </a:solidFill>
              </a:rPr>
              <a:t>NOT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/>
              <a:t>jest  operacją jednoargumentową.</a:t>
            </a:r>
          </a:p>
          <a:p>
            <a:pPr marL="0" indent="0">
              <a:buNone/>
            </a:pPr>
            <a:r>
              <a:rPr lang="pl-PL" sz="2800" dirty="0"/>
              <a:t> Wynikiem negacji ¬ jest wartość odwrotna, (przeciwna) do wartości argumentu. </a:t>
            </a:r>
          </a:p>
          <a:p>
            <a:pPr marL="0" indent="0">
              <a:buNone/>
            </a:pPr>
            <a:r>
              <a:rPr lang="pl-PL" sz="2800" dirty="0"/>
              <a:t>Wartości funkcji logicznych można podać w tabeli: </a:t>
            </a:r>
          </a:p>
          <a:p>
            <a:endParaRPr lang="pl-P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19530"/>
              </p:ext>
            </p:extLst>
          </p:nvPr>
        </p:nvGraphicFramePr>
        <p:xfrm>
          <a:off x="683568" y="3933056"/>
          <a:ext cx="3528392" cy="222771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116">
                <a:tc>
                  <a:txBody>
                    <a:bodyPr/>
                    <a:lstStyle/>
                    <a:p>
                      <a:pPr algn="ctr"/>
                      <a:r>
                        <a:rPr lang="pl-PL" sz="4000" b="1" dirty="0">
                          <a:solidFill>
                            <a:srgbClr val="FFFF00"/>
                          </a:solidFill>
                        </a:rPr>
                        <a:t>a</a:t>
                      </a:r>
                      <a:r>
                        <a:rPr lang="pl-PL" sz="4000" b="1" dirty="0"/>
                        <a:t> </a:t>
                      </a:r>
                      <a:endParaRPr lang="pl-PL" sz="40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b="1" dirty="0">
                          <a:solidFill>
                            <a:srgbClr val="FFFF00"/>
                          </a:solidFill>
                        </a:rPr>
                        <a:t>¬ a </a:t>
                      </a:r>
                      <a:endParaRPr lang="pl-PL" sz="40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4000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400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2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r>
              <a:rPr lang="pl-PL" b="1" dirty="0"/>
              <a:t>Alternatywa - suma logiczna - </a:t>
            </a:r>
            <a:r>
              <a:rPr lang="pl-PL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jest operacją dwuargumentową. Wynikiem jest 1 (true, prawda), jeśli chociaż jeden z argumentów ma wartość 1. Jeśli oba argumenty mają wartość 0, alternatywa też ma wartość 0.</a:t>
            </a:r>
          </a:p>
          <a:p>
            <a:endParaRPr lang="pl-P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35924"/>
              </p:ext>
            </p:extLst>
          </p:nvPr>
        </p:nvGraphicFramePr>
        <p:xfrm>
          <a:off x="611560" y="3861048"/>
          <a:ext cx="2664296" cy="251460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a</a:t>
                      </a:r>
                      <a:r>
                        <a:rPr lang="pl-PL" sz="28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b </a:t>
                      </a:r>
                      <a:endParaRPr lang="pl-PL" sz="28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a ∨ b </a:t>
                      </a:r>
                      <a:endParaRPr lang="pl-PL" sz="28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9458" name="Picture 2" descr="G:\1ZS\1.UTK\3.Bramki logiczne\r\Logic-gate-or-u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07" y="5227526"/>
            <a:ext cx="2636477" cy="11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0112" y="3933056"/>
            <a:ext cx="181492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l-PL" sz="6000" b="1" dirty="0"/>
              <a:t>A + B</a:t>
            </a:r>
          </a:p>
        </p:txBody>
      </p:sp>
    </p:spTree>
    <p:extLst>
      <p:ext uri="{BB962C8B-B14F-4D97-AF65-F5344CB8AC3E}">
        <p14:creationId xmlns:p14="http://schemas.microsoft.com/office/powerpoint/2010/main" val="35771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r>
              <a:rPr lang="pl-PL" b="1" dirty="0"/>
              <a:t>Koniunkcja - iloczyn logiczny - </a:t>
            </a:r>
            <a:r>
              <a:rPr lang="pl-PL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jest operacją dwuargumentową. </a:t>
            </a:r>
          </a:p>
          <a:p>
            <a:pPr marL="0" indent="0">
              <a:buNone/>
            </a:pPr>
            <a:r>
              <a:rPr lang="pl-PL" dirty="0"/>
              <a:t>Wynikiem jest 1, jeśli oba argumenty są równe 1. W pozostałych przypadkach wynikiem jest 0.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63444"/>
              </p:ext>
            </p:extLst>
          </p:nvPr>
        </p:nvGraphicFramePr>
        <p:xfrm>
          <a:off x="899592" y="3501008"/>
          <a:ext cx="2664296" cy="263652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a</a:t>
                      </a:r>
                      <a:r>
                        <a:rPr lang="pl-PL" sz="28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b </a:t>
                      </a:r>
                      <a:endParaRPr lang="pl-PL" sz="28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a </a:t>
                      </a:r>
                      <a:r>
                        <a:rPr lang="pl-PL" sz="3600" b="1" dirty="0">
                          <a:solidFill>
                            <a:srgbClr val="FFFF00"/>
                          </a:solidFill>
                        </a:rPr>
                        <a:t>∧</a:t>
                      </a:r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 b </a:t>
                      </a:r>
                      <a:endParaRPr lang="pl-PL" sz="28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80112" y="3501008"/>
                <a:ext cx="2455673" cy="9233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pl-PL" sz="5400" b="1" dirty="0"/>
                  <a:t>A</a:t>
                </a:r>
                <a14:m>
                  <m:oMath xmlns:m="http://schemas.openxmlformats.org/officeDocument/2006/math">
                    <m:r>
                      <a:rPr lang="pl-PL" sz="5400" b="1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pl-PL" sz="5400" b="1" dirty="0"/>
                  <a:t>B,  AB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01008"/>
                <a:ext cx="2455673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 descr="G:\1ZS\1.UTK\3.Bramki logiczne\r\Logic-gate-and-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71563"/>
            <a:ext cx="2509410" cy="110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l-PL" sz="6000" dirty="0">
                <a:solidFill>
                  <a:srgbClr val="FFFF00"/>
                </a:solidFill>
              </a:rPr>
              <a:t>Prawa Algebry Boole'a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Łączność </a:t>
            </a:r>
            <a:r>
              <a:rPr lang="pl-PL" b="0" dirty="0">
                <a:effectLst/>
              </a:rPr>
              <a:t>(ang. associativity)</a:t>
            </a:r>
            <a:endParaRPr lang="pl-PL" b="1" dirty="0"/>
          </a:p>
          <a:p>
            <a:pPr marL="0" indent="0">
              <a:buNone/>
            </a:pPr>
            <a:r>
              <a:rPr lang="pl-PL" sz="3600" b="1" dirty="0">
                <a:effectLst/>
              </a:rPr>
              <a:t>	</a:t>
            </a:r>
            <a:r>
              <a:rPr lang="pl-PL" sz="4400" b="1" dirty="0">
                <a:effectLst/>
              </a:rPr>
              <a:t>a</a:t>
            </a:r>
            <a:r>
              <a:rPr lang="pl-PL" sz="3600" b="1" dirty="0">
                <a:effectLst/>
              </a:rPr>
              <a:t> ∨</a:t>
            </a:r>
            <a:r>
              <a:rPr lang="pl-PL" sz="3600" b="1" i="0" dirty="0">
                <a:effectLst/>
              </a:rPr>
              <a:t>(</a:t>
            </a:r>
            <a:r>
              <a:rPr lang="pl-PL" sz="4400" b="1" dirty="0">
                <a:effectLst/>
              </a:rPr>
              <a:t>b</a:t>
            </a:r>
            <a:r>
              <a:rPr lang="pl-PL" sz="3600" b="1" dirty="0">
                <a:effectLst/>
              </a:rPr>
              <a:t> ∨ </a:t>
            </a:r>
            <a:r>
              <a:rPr lang="pl-PL" sz="4400" b="1" dirty="0">
                <a:effectLst/>
              </a:rPr>
              <a:t>c</a:t>
            </a:r>
            <a:r>
              <a:rPr lang="pl-PL" sz="3600" b="1" i="0" dirty="0">
                <a:effectLst/>
              </a:rPr>
              <a:t>) = (</a:t>
            </a:r>
            <a:r>
              <a:rPr lang="pl-PL" sz="4400" b="1" dirty="0">
                <a:effectLst/>
              </a:rPr>
              <a:t>a</a:t>
            </a:r>
            <a:r>
              <a:rPr lang="pl-PL" sz="3600" b="1" dirty="0">
                <a:effectLst/>
              </a:rPr>
              <a:t> ∨ </a:t>
            </a:r>
            <a:r>
              <a:rPr lang="pl-PL" sz="4400" b="1" dirty="0">
                <a:effectLst/>
              </a:rPr>
              <a:t>b</a:t>
            </a:r>
            <a:r>
              <a:rPr lang="pl-PL" sz="3600" b="1" i="0" dirty="0">
                <a:effectLst/>
              </a:rPr>
              <a:t>)</a:t>
            </a:r>
            <a:r>
              <a:rPr lang="pl-PL" sz="3600" b="1" dirty="0">
                <a:effectLst/>
              </a:rPr>
              <a:t> ∨ </a:t>
            </a:r>
            <a:r>
              <a:rPr lang="pl-PL" sz="4400" b="1" dirty="0">
                <a:effectLst/>
              </a:rPr>
              <a:t>c</a:t>
            </a:r>
            <a:r>
              <a:rPr lang="pl-PL" sz="3600" dirty="0">
                <a:effectLst/>
              </a:rPr>
              <a:t>  </a:t>
            </a:r>
          </a:p>
          <a:p>
            <a:pPr marL="0" indent="0">
              <a:buNone/>
            </a:pPr>
            <a:r>
              <a:rPr lang="pl-PL" sz="3600" b="1" dirty="0">
                <a:effectLst/>
              </a:rPr>
              <a:t>	</a:t>
            </a:r>
            <a:r>
              <a:rPr lang="pl-PL" sz="4400" b="1" dirty="0">
                <a:effectLst/>
              </a:rPr>
              <a:t>a</a:t>
            </a:r>
            <a:r>
              <a:rPr lang="pl-PL" sz="3600" b="1" dirty="0">
                <a:effectLst/>
              </a:rPr>
              <a:t> ∧</a:t>
            </a:r>
            <a:r>
              <a:rPr lang="pl-PL" sz="3600" b="1" i="0" dirty="0">
                <a:effectLst/>
              </a:rPr>
              <a:t> (</a:t>
            </a:r>
            <a:r>
              <a:rPr lang="pl-PL" sz="4400" b="1" dirty="0">
                <a:effectLst/>
              </a:rPr>
              <a:t>b</a:t>
            </a:r>
            <a:r>
              <a:rPr lang="pl-PL" sz="3600" b="1" dirty="0">
                <a:effectLst/>
              </a:rPr>
              <a:t> ∧</a:t>
            </a:r>
            <a:r>
              <a:rPr lang="pl-PL" sz="4400" b="1" dirty="0">
                <a:effectLst/>
              </a:rPr>
              <a:t>c</a:t>
            </a:r>
            <a:r>
              <a:rPr lang="pl-PL" sz="3600" b="1" i="0" dirty="0">
                <a:effectLst/>
              </a:rPr>
              <a:t>) = (</a:t>
            </a:r>
            <a:r>
              <a:rPr lang="pl-PL" sz="4400" b="1" dirty="0">
                <a:effectLst/>
              </a:rPr>
              <a:t>a</a:t>
            </a:r>
            <a:r>
              <a:rPr lang="pl-PL" sz="3600" b="1" dirty="0">
                <a:effectLst/>
              </a:rPr>
              <a:t> ∧ </a:t>
            </a:r>
            <a:r>
              <a:rPr lang="pl-PL" sz="4400" b="1" dirty="0">
                <a:effectLst/>
              </a:rPr>
              <a:t>b</a:t>
            </a:r>
            <a:r>
              <a:rPr lang="pl-PL" sz="3600" b="1" i="0" dirty="0">
                <a:effectLst/>
              </a:rPr>
              <a:t>)</a:t>
            </a:r>
            <a:r>
              <a:rPr lang="pl-PL" sz="3600" b="1" dirty="0">
                <a:effectLst/>
              </a:rPr>
              <a:t> ∧ </a:t>
            </a:r>
            <a:r>
              <a:rPr lang="pl-PL" sz="4400" b="1" dirty="0">
                <a:effectLst/>
              </a:rPr>
              <a:t>c</a:t>
            </a:r>
            <a:endParaRPr lang="pl-PL" sz="3600" b="1" dirty="0">
              <a:effectLst/>
            </a:endParaRPr>
          </a:p>
          <a:p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2195736" y="6237312"/>
            <a:ext cx="40994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pl-PL" sz="1600" b="1" dirty="0"/>
              <a:t>Associative </a:t>
            </a:r>
            <a:r>
              <a:rPr lang="pl-PL" sz="1600" dirty="0"/>
              <a:t>[ə`səuʃɪətɪv] - skojarzeniowy, łączny</a:t>
            </a:r>
          </a:p>
        </p:txBody>
      </p:sp>
    </p:spTree>
    <p:extLst>
      <p:ext uri="{BB962C8B-B14F-4D97-AF65-F5344CB8AC3E}">
        <p14:creationId xmlns:p14="http://schemas.microsoft.com/office/powerpoint/2010/main" val="165129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01" y="260648"/>
            <a:ext cx="8229600" cy="72494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4800" dirty="0"/>
              <a:t>Podstawy algebry Boole’a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02" y="1321720"/>
            <a:ext cx="6192688" cy="2592288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500" dirty="0"/>
              <a:t>przedstawił matematyk angielski </a:t>
            </a:r>
            <a:r>
              <a:rPr lang="pl-PL" sz="3500" b="1" dirty="0"/>
              <a:t>George Boole</a:t>
            </a:r>
            <a:r>
              <a:rPr lang="pl-PL" sz="3500" dirty="0"/>
              <a:t> w opracowaniu pt.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5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3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 Investigation of the Laws of Thought</a:t>
            </a:r>
            <a:r>
              <a:rPr lang="en-US" sz="35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 </a:t>
            </a:r>
            <a:endParaRPr lang="pl-PL" sz="35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500" dirty="0"/>
              <a:t>w</a:t>
            </a:r>
            <a:r>
              <a:rPr lang="en-US" sz="3500" dirty="0"/>
              <a:t> 1854 r</a:t>
            </a:r>
            <a:r>
              <a:rPr lang="pl-PL" sz="3500" dirty="0"/>
              <a:t>. , która dziś jest podstawą arytmetyki informatycznej , na której opiera się cała elektronika cyfrowa.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94" y="1544116"/>
            <a:ext cx="2273107" cy="2703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1002" y="4436721"/>
                <a:ext cx="8363752" cy="175432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2000" b="1" dirty="0"/>
                  <a:t>Algebra Boole’a – system zasad i procedur pozwalających na wyrażanie, manipulowanie i upraszczanie problemów logicznych, które uznają 2 stany:</a:t>
                </a:r>
                <a:r>
                  <a:rPr lang="pl-PL" sz="2000" b="1" dirty="0">
                    <a:solidFill>
                      <a:srgbClr val="FF0000"/>
                    </a:solidFill>
                  </a:rPr>
                  <a:t> 	</a:t>
                </a:r>
                <a:r>
                  <a:rPr lang="pl-PL" sz="2800" b="1" dirty="0">
                    <a:solidFill>
                      <a:srgbClr val="FF0000"/>
                    </a:solidFill>
                  </a:rPr>
                  <a:t>prawda</a:t>
                </a:r>
                <a:r>
                  <a:rPr lang="pl-PL" sz="2800" b="1" dirty="0"/>
                  <a:t>,</a:t>
                </a:r>
                <a:r>
                  <a:rPr lang="pl-PL" sz="2800" b="1" dirty="0">
                    <a:solidFill>
                      <a:srgbClr val="FF0000"/>
                    </a:solidFill>
                  </a:rPr>
                  <a:t> fałsz</a:t>
                </a:r>
                <a:r>
                  <a:rPr lang="pl-PL" sz="2800" b="1" dirty="0"/>
                  <a:t>. </a:t>
                </a:r>
                <a:endParaRPr lang="pl-PL" sz="2000" b="1" dirty="0"/>
              </a:p>
              <a:p>
                <a:r>
                  <a:rPr lang="pl-PL" sz="2000" b="1" dirty="0"/>
                  <a:t>Trzy podstawowe działania AB:   </a:t>
                </a:r>
                <a:r>
                  <a:rPr lang="pl-PL" sz="2000" b="1" dirty="0">
                    <a:solidFill>
                      <a:srgbClr val="0070C0"/>
                    </a:solidFill>
                  </a:rPr>
                  <a:t>negacja    </a:t>
                </a:r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  <a:ea typeface="Cambria Math"/>
                      </a:rPr>
                      <m:t>¬ </m:t>
                    </m:r>
                  </m:oMath>
                </a14:m>
                <a:r>
                  <a:rPr lang="pl-PL" sz="2000" dirty="0"/>
                  <a:t>  (dopełnienie)</a:t>
                </a:r>
              </a:p>
              <a:p>
                <a:r>
                  <a:rPr lang="pl-PL" sz="2000" b="1" dirty="0"/>
                  <a:t>    </a:t>
                </a:r>
                <a:r>
                  <a:rPr lang="pl-PL" sz="2000" b="1" dirty="0">
                    <a:solidFill>
                      <a:srgbClr val="0070C0"/>
                    </a:solidFill>
                  </a:rPr>
                  <a:t>połączenie</a:t>
                </a:r>
                <a:r>
                  <a:rPr lang="pl-PL" sz="2000" b="1" dirty="0"/>
                  <a:t>  </a:t>
                </a:r>
                <a:r>
                  <a:rPr lang="pl-PL" sz="2000" b="1" dirty="0">
                    <a:sym typeface="Symbol"/>
                  </a:rPr>
                  <a:t></a:t>
                </a:r>
                <a:r>
                  <a:rPr lang="pl-PL" sz="2000" dirty="0"/>
                  <a:t> (alternatywa),     </a:t>
                </a:r>
                <a:r>
                  <a:rPr lang="pl-PL" sz="2000" b="1" dirty="0">
                    <a:solidFill>
                      <a:srgbClr val="0070C0"/>
                    </a:solidFill>
                  </a:rPr>
                  <a:t>przecięcie</a:t>
                </a:r>
                <a:r>
                  <a:rPr lang="pl-PL" sz="2000" b="1" dirty="0"/>
                  <a:t>  </a:t>
                </a:r>
                <a:r>
                  <a:rPr lang="pl-PL" sz="2000" b="1" dirty="0">
                    <a:sym typeface="Symbol"/>
                  </a:rPr>
                  <a:t> </a:t>
                </a:r>
                <a:r>
                  <a:rPr lang="pl-PL" sz="2000" dirty="0"/>
                  <a:t>  (koniunkcja)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2" y="4436721"/>
                <a:ext cx="836375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l-PL" sz="5400" dirty="0">
                <a:solidFill>
                  <a:srgbClr val="FFFF00"/>
                </a:solidFill>
              </a:rPr>
              <a:t>Algebra Boole'a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522052" cy="3312368"/>
          </a:xfrm>
        </p:spPr>
      </p:pic>
      <p:pic>
        <p:nvPicPr>
          <p:cNvPr id="20482" name="Picture 2" descr="http://t1.gstatic.com/images?q=tbn:ANd9GcQypIbLbQh2Tb7xKIauCYqjOy0mrxSzIbDwsOMLRuyS_vAG19MrZmPnnjB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4509120"/>
            <a:ext cx="3776325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8625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l-PL" sz="5400" dirty="0">
                <a:solidFill>
                  <a:srgbClr val="FFFF00"/>
                </a:solidFill>
              </a:rPr>
              <a:t>Prawa Algebry Boole'a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9" y="1402432"/>
            <a:ext cx="7560840" cy="4976122"/>
          </a:xfr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B097D1D1-9CC1-45F6-91D8-1BD0B2E99B9F}"/>
              </a:ext>
            </a:extLst>
          </p:cNvPr>
          <p:cNvSpPr/>
          <p:nvPr/>
        </p:nvSpPr>
        <p:spPr>
          <a:xfrm>
            <a:off x="755576" y="4797152"/>
            <a:ext cx="6408712" cy="1584176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1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15" y="260648"/>
            <a:ext cx="8095169" cy="7829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l-PL" sz="4800" dirty="0">
                <a:solidFill>
                  <a:srgbClr val="FFFF00"/>
                </a:solidFill>
              </a:rPr>
              <a:t>Algebra Boole'a - zadania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5" y="1268760"/>
            <a:ext cx="8095169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41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 dirty="0"/>
              <a:t>Zerojedynkowa algebra Boole’a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sygnałów binarnych jest zatem opisana przez system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6000" i="1" dirty="0"/>
              <a:t>   </a:t>
            </a:r>
            <a:r>
              <a:rPr lang="pl-PL" sz="6000" i="1" dirty="0">
                <a:solidFill>
                  <a:srgbClr val="FF0000"/>
                </a:solidFill>
              </a:rPr>
              <a:t>B</a:t>
            </a:r>
            <a:r>
              <a:rPr lang="pl-PL" sz="6000" dirty="0"/>
              <a:t> = &lt;</a:t>
            </a:r>
            <a:r>
              <a:rPr lang="pl-PL" sz="6000" b="1" i="1" dirty="0"/>
              <a:t>B</a:t>
            </a:r>
            <a:r>
              <a:rPr lang="pl-PL" sz="6000" dirty="0"/>
              <a:t>, +, </a:t>
            </a:r>
            <a:r>
              <a:rPr lang="pl-PL" sz="6000" dirty="0">
                <a:sym typeface="Symbol"/>
              </a:rPr>
              <a:t></a:t>
            </a:r>
            <a:r>
              <a:rPr lang="pl-PL" sz="6000" dirty="0"/>
              <a:t>, </a:t>
            </a:r>
            <a:r>
              <a:rPr lang="pl-PL" sz="6000" dirty="0">
                <a:sym typeface="Symbol"/>
              </a:rPr>
              <a:t></a:t>
            </a:r>
            <a:r>
              <a:rPr lang="pl-PL" sz="6000" dirty="0"/>
              <a:t>, 0, 1&gt;</a:t>
            </a:r>
            <a:r>
              <a:rPr lang="pl-PL" dirty="0"/>
              <a:t>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gdzie </a:t>
            </a:r>
            <a:r>
              <a:rPr lang="pl-PL" b="1" i="1" dirty="0"/>
              <a:t>B</a:t>
            </a:r>
            <a:r>
              <a:rPr lang="pl-PL" dirty="0"/>
              <a:t> = {0,1} jest zbiorem, w którym są określone operacje dwuargumentowe ‘+’ i ‘*’ oraz operacja jednoargumentowa ‘</a:t>
            </a:r>
            <a:r>
              <a:rPr lang="pl-PL" dirty="0">
                <a:sym typeface="Symbol"/>
              </a:rPr>
              <a:t></a:t>
            </a:r>
            <a:r>
              <a:rPr lang="pl-PL" dirty="0"/>
              <a:t>’.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600" b="1" dirty="0"/>
              <a:t>Sposoby definiowania funkcji boolowskich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l-PL" b="1" dirty="0">
                <a:solidFill>
                  <a:srgbClr val="0070C0"/>
                </a:solidFill>
              </a:rPr>
              <a:t>Wyrażenie boolowskie  </a:t>
            </a:r>
            <a:r>
              <a:rPr lang="pl-PL" b="1" i="1" dirty="0">
                <a:solidFill>
                  <a:srgbClr val="0070C0"/>
                </a:solidFill>
              </a:rPr>
              <a:t>n</a:t>
            </a:r>
            <a:r>
              <a:rPr lang="pl-PL" b="1" dirty="0">
                <a:solidFill>
                  <a:srgbClr val="0070C0"/>
                </a:solidFill>
              </a:rPr>
              <a:t>  zmiennych </a:t>
            </a:r>
            <a:r>
              <a:rPr lang="pl-PL" dirty="0"/>
              <a:t>jest to napis utworzony z tych zmiennych i stałych 0, 1 oraz operacji logicznych. Np.: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pl-PL" sz="4400" dirty="0"/>
              <a:t>    f(x</a:t>
            </a:r>
            <a:r>
              <a:rPr lang="pl-PL" sz="4400" baseline="-25000" dirty="0"/>
              <a:t>1</a:t>
            </a:r>
            <a:r>
              <a:rPr lang="pl-PL" sz="4400" dirty="0"/>
              <a:t>,x</a:t>
            </a:r>
            <a:r>
              <a:rPr lang="pl-PL" sz="4400" baseline="-25000" dirty="0"/>
              <a:t>2</a:t>
            </a:r>
            <a:r>
              <a:rPr lang="pl-PL" sz="4400" dirty="0"/>
              <a:t>) = x</a:t>
            </a:r>
            <a:r>
              <a:rPr lang="pl-PL" sz="4400" baseline="-25000" dirty="0"/>
              <a:t>1 </a:t>
            </a:r>
            <a:r>
              <a:rPr lang="pl-PL" sz="4400" dirty="0"/>
              <a:t>+ x</a:t>
            </a:r>
            <a:r>
              <a:rPr lang="pl-PL" sz="4400" baseline="-25000" dirty="0"/>
              <a:t>1</a:t>
            </a:r>
            <a:r>
              <a:rPr lang="pl-PL" sz="4400" dirty="0"/>
              <a:t>x</a:t>
            </a:r>
            <a:r>
              <a:rPr lang="pl-PL" sz="4400" baseline="-25000" dirty="0"/>
              <a:t>2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pl-PL" sz="4400" dirty="0"/>
              <a:t>f(x,y,z) = xz’</a:t>
            </a:r>
            <a:r>
              <a:rPr lang="pl-PL" sz="4400" baseline="-25000" dirty="0"/>
              <a:t> </a:t>
            </a:r>
            <a:r>
              <a:rPr lang="pl-PL" sz="4400" dirty="0"/>
              <a:t>+ xyz + y’z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66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788024" y="3356992"/>
            <a:ext cx="9361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l-PL" sz="4400" b="1" dirty="0"/>
              <a:t>_</a:t>
            </a:r>
            <a:endParaRPr lang="pl-PL" sz="2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6000" b="1" dirty="0"/>
              <a:t>Funkcje boolowskie</a:t>
            </a:r>
            <a:endParaRPr lang="pl-PL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800" dirty="0"/>
              <a:t>Algebra może być określona na zbiorze funkcji Boole’a  </a:t>
            </a:r>
            <a:r>
              <a:rPr lang="pl-PL" sz="2800" i="1" dirty="0"/>
              <a:t>F</a:t>
            </a:r>
            <a:r>
              <a:rPr lang="pl-PL" sz="2800" i="1" baseline="-25000" dirty="0"/>
              <a:t>n</a:t>
            </a:r>
            <a:r>
              <a:rPr lang="pl-PL" sz="2800" dirty="0"/>
              <a:t>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800" dirty="0"/>
              <a:t>Przez </a:t>
            </a:r>
            <a:r>
              <a:rPr lang="pl-PL" sz="2800" b="1" dirty="0">
                <a:solidFill>
                  <a:srgbClr val="0070C0"/>
                </a:solidFill>
              </a:rPr>
              <a:t>funkcję boolowską</a:t>
            </a:r>
            <a:r>
              <a:rPr lang="pl-PL" sz="2800" dirty="0"/>
              <a:t>  będziemy rozumieć funkcję, której argumenty i wartości należą do zbioru  {0, 1}.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800" dirty="0"/>
              <a:t>Istnieje kilka sposobów określenia funkcji boolowskiej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600" b="1" dirty="0"/>
              <a:t>Sposoby definiowania funkcji boolowskich</a:t>
            </a:r>
            <a:endParaRPr lang="pl-PL" sz="36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l-PL"/>
              <a:t>2</a:t>
            </a:r>
            <a:r>
              <a:rPr lang="pl-PL" b="1">
                <a:solidFill>
                  <a:srgbClr val="0070C0"/>
                </a:solidFill>
              </a:rPr>
              <a:t>. Tabela stanów  </a:t>
            </a:r>
            <a:r>
              <a:rPr lang="pl-PL"/>
              <a:t>przypisuje każdej kombinacji argumentów wartość funkcji. Np.:</a:t>
            </a:r>
          </a:p>
          <a:p>
            <a:pPr marL="0" indent="0">
              <a:buFont typeface="Arial" charset="0"/>
              <a:buNone/>
            </a:pPr>
            <a:endParaRPr lang="pl-PL"/>
          </a:p>
          <a:p>
            <a:pPr marL="0" indent="0">
              <a:buFont typeface="Arial" charset="0"/>
              <a:buNone/>
            </a:pPr>
            <a:endParaRPr lang="pl-PL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7813" y="2708275"/>
          <a:ext cx="5629274" cy="326676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>
                          <a:effectLst/>
                        </a:rPr>
                        <a:t>x</a:t>
                      </a:r>
                      <a:r>
                        <a:rPr lang="pl-PL" sz="3200" b="1" baseline="-2500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x</a:t>
                      </a:r>
                      <a:r>
                        <a:rPr lang="pl-PL" sz="3200" b="1" baseline="-25000" dirty="0">
                          <a:effectLst/>
                        </a:rPr>
                        <a:t>2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f(x</a:t>
                      </a:r>
                      <a:r>
                        <a:rPr lang="en-US" sz="3200" b="1" baseline="-25000" dirty="0">
                          <a:effectLst/>
                        </a:rPr>
                        <a:t>1</a:t>
                      </a:r>
                      <a:r>
                        <a:rPr lang="en-US" sz="3200" b="1" dirty="0">
                          <a:effectLst/>
                        </a:rPr>
                        <a:t>, x</a:t>
                      </a:r>
                      <a:r>
                        <a:rPr lang="en-US" sz="3200" b="1" baseline="-25000" dirty="0">
                          <a:effectLst/>
                        </a:rPr>
                        <a:t>2</a:t>
                      </a:r>
                      <a:r>
                        <a:rPr lang="en-US" sz="3200" b="1" dirty="0">
                          <a:effectLst/>
                        </a:rPr>
                        <a:t>)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>
                          <a:effectLst/>
                        </a:rPr>
                        <a:t>0</a:t>
                      </a:r>
                      <a:endParaRPr lang="pl-PL" sz="3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>
                          <a:effectLst/>
                        </a:rPr>
                        <a:t>1</a:t>
                      </a:r>
                      <a:endParaRPr lang="pl-PL" sz="3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>
                          <a:effectLst/>
                        </a:rPr>
                        <a:t>1</a:t>
                      </a:r>
                      <a:endParaRPr lang="pl-PL" sz="3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88" y="463817"/>
            <a:ext cx="8229600" cy="8689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4800" dirty="0"/>
              <a:t>Podstawy algebry Boole’a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863" y="5733256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 </a:t>
            </a:r>
            <a:endParaRPr lang="pl-PL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/>
          <a:lstStyle/>
          <a:p>
            <a:pPr marL="0" indent="0">
              <a:buNone/>
            </a:pPr>
            <a:r>
              <a:rPr lang="pl-PL" sz="2200" dirty="0"/>
              <a:t>Teoria układów logicznych (ang. logic circuits) wykorzystuje również  wyniki osiągnięte w XIX wieku w dziedzinie logiki teoretycznej przez takich matematyków jak </a:t>
            </a:r>
            <a:r>
              <a:rPr lang="pl-PL" sz="2200" b="1" dirty="0"/>
              <a:t>de'Morgan</a:t>
            </a:r>
            <a:r>
              <a:rPr lang="pl-PL" sz="2200" dirty="0"/>
              <a:t> czy też Polak </a:t>
            </a:r>
            <a:r>
              <a:rPr lang="pl-PL" sz="2200" b="1" dirty="0"/>
              <a:t>Łukasiewicz (</a:t>
            </a:r>
            <a:r>
              <a:rPr lang="pl-PL" sz="2200" dirty="0"/>
              <a:t>twórca algorytmu, określanego jako tzw. </a:t>
            </a:r>
            <a:r>
              <a:rPr lang="pl-PL" sz="2200" b="1" dirty="0"/>
              <a:t>odwrotna notacja polska)</a:t>
            </a:r>
            <a:r>
              <a:rPr lang="pl-PL" sz="2200" dirty="0"/>
              <a:t>.</a:t>
            </a:r>
          </a:p>
          <a:p>
            <a:endParaRPr lang="pl-PL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39" y="3293995"/>
            <a:ext cx="678315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97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350"/>
            <a:ext cx="8496944" cy="8643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>
                <a:solidFill>
                  <a:srgbClr val="0000FF"/>
                </a:solidFill>
              </a:rPr>
              <a:t>Algebrą Boole’a  </a:t>
            </a:r>
            <a:r>
              <a:rPr lang="pl-PL" dirty="0"/>
              <a:t>nazywamy zbiór </a:t>
            </a:r>
            <a:r>
              <a:rPr lang="pl-PL" b="1" dirty="0"/>
              <a:t>B</a:t>
            </a:r>
            <a:r>
              <a:rPr lang="pl-PL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12875"/>
            <a:ext cx="8785225" cy="5040313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4400" b="1" dirty="0"/>
              <a:t>B</a:t>
            </a:r>
            <a:r>
              <a:rPr lang="pl-PL" sz="4400" dirty="0"/>
              <a:t> = &lt;</a:t>
            </a:r>
            <a:r>
              <a:rPr lang="pl-PL" sz="4400" i="1" dirty="0"/>
              <a:t>B</a:t>
            </a:r>
            <a:r>
              <a:rPr lang="pl-PL" sz="4400" dirty="0"/>
              <a:t>, +, </a:t>
            </a:r>
            <a:r>
              <a:rPr lang="pl-PL" sz="4400" dirty="0">
                <a:sym typeface="Symbol"/>
              </a:rPr>
              <a:t></a:t>
            </a:r>
            <a:r>
              <a:rPr lang="pl-PL" sz="4400" dirty="0"/>
              <a:t>, </a:t>
            </a:r>
            <a:r>
              <a:rPr lang="pl-PL" sz="4400" dirty="0">
                <a:sym typeface="Symbol"/>
              </a:rPr>
              <a:t></a:t>
            </a:r>
            <a:r>
              <a:rPr lang="pl-PL" sz="4400" dirty="0"/>
              <a:t>, 0, 1&gt; </a:t>
            </a:r>
            <a:r>
              <a:rPr lang="pl-PL" dirty="0"/>
              <a:t> zawierający przynajmniej dwa elementy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i spełniający następujące </a:t>
            </a:r>
            <a:r>
              <a:rPr lang="pl-PL" b="1" dirty="0">
                <a:solidFill>
                  <a:srgbClr val="00B050"/>
                </a:solidFill>
              </a:rPr>
              <a:t>aksjomaty</a:t>
            </a:r>
            <a:r>
              <a:rPr lang="pl-PL" dirty="0"/>
              <a:t> (dla x, y, z </a:t>
            </a:r>
            <a:r>
              <a:rPr lang="pl-PL" dirty="0">
                <a:sym typeface="Symbol"/>
              </a:rPr>
              <a:t></a:t>
            </a:r>
            <a:r>
              <a:rPr lang="pl-PL" b="1" i="1" dirty="0"/>
              <a:t>B</a:t>
            </a:r>
            <a:r>
              <a:rPr lang="pl-PL" dirty="0"/>
              <a:t>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 dirty="0">
                <a:solidFill>
                  <a:srgbClr val="00B050"/>
                </a:solidFill>
              </a:rPr>
              <a:t> A1</a:t>
            </a:r>
            <a:r>
              <a:rPr lang="pl-PL" sz="3600" dirty="0"/>
              <a:t>: </a:t>
            </a:r>
            <a:r>
              <a:rPr lang="pl-PL" sz="4000" dirty="0"/>
              <a:t>x + 0 = x</a:t>
            </a:r>
            <a:r>
              <a:rPr lang="pl-PL" sz="3600" dirty="0"/>
              <a:t>		        </a:t>
            </a:r>
            <a:r>
              <a:rPr lang="pl-PL" sz="3600" dirty="0">
                <a:solidFill>
                  <a:srgbClr val="00B050"/>
                </a:solidFill>
              </a:rPr>
              <a:t>A2</a:t>
            </a:r>
            <a:r>
              <a:rPr lang="pl-PL" sz="3600" dirty="0"/>
              <a:t>: </a:t>
            </a:r>
            <a:r>
              <a:rPr lang="pl-PL" sz="4000" dirty="0"/>
              <a:t>x 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 1 = x	</a:t>
            </a:r>
            <a:r>
              <a:rPr lang="pl-PL" sz="3600" dirty="0"/>
              <a:t>               </a:t>
            </a:r>
            <a:r>
              <a:rPr lang="pl-PL" sz="2900" dirty="0"/>
              <a:t>element neutralny</a:t>
            </a:r>
            <a:endParaRPr lang="pl-PL" sz="36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 dirty="0">
                <a:solidFill>
                  <a:srgbClr val="00B050"/>
                </a:solidFill>
              </a:rPr>
              <a:t> A3</a:t>
            </a:r>
            <a:r>
              <a:rPr lang="pl-PL" sz="3600" dirty="0"/>
              <a:t>: </a:t>
            </a:r>
            <a:r>
              <a:rPr lang="pl-PL" sz="4000" dirty="0"/>
              <a:t>x + (</a:t>
            </a:r>
            <a:r>
              <a:rPr lang="pl-PL" sz="4000" dirty="0">
                <a:sym typeface="Symbol"/>
              </a:rPr>
              <a:t></a:t>
            </a:r>
            <a:r>
              <a:rPr lang="pl-PL" sz="4000" dirty="0"/>
              <a:t>x) = 1</a:t>
            </a:r>
            <a:r>
              <a:rPr lang="pl-PL" sz="3600" dirty="0"/>
              <a:t>	        </a:t>
            </a:r>
            <a:r>
              <a:rPr lang="pl-PL" sz="3600" dirty="0">
                <a:solidFill>
                  <a:srgbClr val="00B050"/>
                </a:solidFill>
              </a:rPr>
              <a:t>A4</a:t>
            </a:r>
            <a:r>
              <a:rPr lang="pl-PL" sz="3600" dirty="0"/>
              <a:t>: </a:t>
            </a:r>
            <a:r>
              <a:rPr lang="pl-PL" sz="4000" dirty="0"/>
              <a:t>x 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 (</a:t>
            </a:r>
            <a:r>
              <a:rPr lang="pl-PL" sz="4000" dirty="0">
                <a:sym typeface="Symbol"/>
              </a:rPr>
              <a:t></a:t>
            </a:r>
            <a:r>
              <a:rPr lang="pl-PL" sz="4000" dirty="0"/>
              <a:t>x) = 0</a:t>
            </a:r>
            <a:r>
              <a:rPr lang="pl-PL" sz="3600" dirty="0"/>
              <a:t>                </a:t>
            </a:r>
            <a:r>
              <a:rPr lang="pl-PL" sz="2900" dirty="0"/>
              <a:t>uzupełnienie	</a:t>
            </a:r>
            <a:endParaRPr lang="pl-PL" sz="36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 dirty="0">
                <a:solidFill>
                  <a:srgbClr val="00B050"/>
                </a:solidFill>
              </a:rPr>
              <a:t> A5</a:t>
            </a:r>
            <a:r>
              <a:rPr lang="pl-PL" sz="3600" dirty="0"/>
              <a:t>: </a:t>
            </a:r>
            <a:r>
              <a:rPr lang="pl-PL" sz="4000" dirty="0"/>
              <a:t>x + y = y + x</a:t>
            </a:r>
            <a:r>
              <a:rPr lang="pl-PL" sz="3600" dirty="0"/>
              <a:t>	        </a:t>
            </a:r>
            <a:r>
              <a:rPr lang="pl-PL" sz="3600" dirty="0">
                <a:solidFill>
                  <a:srgbClr val="00B050"/>
                </a:solidFill>
              </a:rPr>
              <a:t>A6</a:t>
            </a:r>
            <a:r>
              <a:rPr lang="pl-PL" sz="3600" dirty="0"/>
              <a:t>: </a:t>
            </a:r>
            <a:r>
              <a:rPr lang="pl-PL" sz="4000" dirty="0"/>
              <a:t>x 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 y = y 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 x</a:t>
            </a:r>
            <a:r>
              <a:rPr lang="pl-PL" sz="3600" dirty="0"/>
              <a:t>                 </a:t>
            </a:r>
            <a:r>
              <a:rPr lang="pl-PL" sz="2900" dirty="0"/>
              <a:t>przemienność</a:t>
            </a:r>
            <a:endParaRPr lang="pl-PL" sz="36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 dirty="0">
                <a:solidFill>
                  <a:srgbClr val="00B050"/>
                </a:solidFill>
              </a:rPr>
              <a:t> A7</a:t>
            </a:r>
            <a:r>
              <a:rPr lang="pl-PL" sz="3600" dirty="0"/>
              <a:t>: </a:t>
            </a:r>
            <a:r>
              <a:rPr lang="pl-PL" sz="4000" dirty="0"/>
              <a:t>(x+y)+z = x+(y+z)    </a:t>
            </a:r>
            <a:r>
              <a:rPr lang="pl-PL" sz="3600" dirty="0">
                <a:solidFill>
                  <a:srgbClr val="00B050"/>
                </a:solidFill>
              </a:rPr>
              <a:t>A8</a:t>
            </a:r>
            <a:r>
              <a:rPr lang="pl-PL" sz="3600" dirty="0"/>
              <a:t>: </a:t>
            </a:r>
            <a:r>
              <a:rPr lang="pl-PL" sz="4000" dirty="0"/>
              <a:t>(x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y)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z = x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(y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z)      </a:t>
            </a:r>
            <a:r>
              <a:rPr lang="pl-PL" sz="2900" dirty="0"/>
              <a:t>łączność</a:t>
            </a:r>
            <a:endParaRPr lang="pl-PL" sz="36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 dirty="0">
                <a:solidFill>
                  <a:srgbClr val="00B050"/>
                </a:solidFill>
              </a:rPr>
              <a:t> A9</a:t>
            </a:r>
            <a:r>
              <a:rPr lang="pl-PL" sz="3600" dirty="0"/>
              <a:t>: </a:t>
            </a:r>
            <a:r>
              <a:rPr lang="pl-PL" sz="4000" dirty="0"/>
              <a:t>x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(y+z) = </a:t>
            </a:r>
            <a:r>
              <a:rPr lang="pl-PL" sz="4000" dirty="0" err="1"/>
              <a:t>x</a:t>
            </a:r>
            <a:r>
              <a:rPr lang="pl-PL" sz="4000" dirty="0" err="1">
                <a:sym typeface="Symbol"/>
              </a:rPr>
              <a:t></a:t>
            </a:r>
            <a:r>
              <a:rPr lang="pl-PL" sz="4000" dirty="0" err="1"/>
              <a:t>y+x</a:t>
            </a:r>
            <a:r>
              <a:rPr lang="pl-PL" sz="4000" dirty="0" err="1">
                <a:sym typeface="Symbol"/>
              </a:rPr>
              <a:t></a:t>
            </a:r>
            <a:r>
              <a:rPr lang="pl-PL" sz="4000" dirty="0" err="1"/>
              <a:t>z</a:t>
            </a:r>
            <a:r>
              <a:rPr lang="pl-PL" sz="4000" dirty="0"/>
              <a:t> </a:t>
            </a:r>
            <a:r>
              <a:rPr lang="pl-PL" sz="3600" dirty="0">
                <a:solidFill>
                  <a:srgbClr val="00B050"/>
                </a:solidFill>
              </a:rPr>
              <a:t>A10</a:t>
            </a:r>
            <a:r>
              <a:rPr lang="pl-PL" sz="3600" dirty="0"/>
              <a:t>: </a:t>
            </a:r>
            <a:r>
              <a:rPr lang="pl-PL" sz="4000" dirty="0"/>
              <a:t>x+y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z = (x+y)</a:t>
            </a:r>
            <a:r>
              <a:rPr lang="pl-PL" sz="4000" dirty="0">
                <a:sym typeface="Symbol"/>
              </a:rPr>
              <a:t></a:t>
            </a:r>
            <a:r>
              <a:rPr lang="pl-PL" sz="4000" dirty="0"/>
              <a:t>(x+z)  </a:t>
            </a:r>
            <a:r>
              <a:rPr lang="pl-PL" sz="2900" dirty="0"/>
              <a:t>rozdzielność</a:t>
            </a:r>
            <a:endParaRPr lang="pl-PL" sz="36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36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                  </a:t>
            </a:r>
            <a:r>
              <a:rPr lang="en-US" dirty="0" err="1"/>
              <a:t>Priorytet</a:t>
            </a:r>
            <a:r>
              <a:rPr lang="en-US" dirty="0"/>
              <a:t> </a:t>
            </a:r>
            <a:r>
              <a:rPr lang="en-US" dirty="0" err="1"/>
              <a:t>operatorów</a:t>
            </a:r>
            <a:r>
              <a:rPr lang="en-US" dirty="0"/>
              <a:t>: </a:t>
            </a:r>
            <a:r>
              <a:rPr lang="pl-PL" dirty="0"/>
              <a:t>  </a:t>
            </a:r>
            <a:r>
              <a:rPr lang="pl-PL" sz="4600" b="1" dirty="0">
                <a:sym typeface="Symbol"/>
              </a:rPr>
              <a:t> </a:t>
            </a:r>
            <a:r>
              <a:rPr lang="pl-PL" sz="4600" dirty="0">
                <a:sym typeface="Symbol"/>
              </a:rPr>
              <a:t>,</a:t>
            </a:r>
            <a:r>
              <a:rPr lang="pl-PL" sz="4600" b="1" dirty="0">
                <a:sym typeface="Symbol"/>
              </a:rPr>
              <a:t> *</a:t>
            </a:r>
            <a:r>
              <a:rPr lang="pl-PL" sz="4600" dirty="0">
                <a:sym typeface="Symbol"/>
              </a:rPr>
              <a:t>,</a:t>
            </a:r>
            <a:r>
              <a:rPr lang="pl-PL" sz="4600" b="1" dirty="0">
                <a:sym typeface="Symbol"/>
              </a:rPr>
              <a:t> +</a:t>
            </a:r>
            <a:r>
              <a:rPr lang="pl-PL" dirty="0">
                <a:sym typeface="Symbol"/>
              </a:rPr>
              <a:t> ,  (</a:t>
            </a:r>
            <a:r>
              <a:rPr lang="en-US" b="1" dirty="0"/>
              <a:t>not, and, or</a:t>
            </a:r>
            <a:r>
              <a:rPr lang="pl-PL" b="1" dirty="0"/>
              <a:t>)</a:t>
            </a:r>
            <a:r>
              <a:rPr lang="en-US" b="1" dirty="0"/>
              <a:t>.</a:t>
            </a:r>
            <a:endParaRPr lang="pl-PL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4" y="332656"/>
            <a:ext cx="8784976" cy="5760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Algebra Boole’a  </a:t>
            </a:r>
            <a:r>
              <a:rPr lang="pl-PL" sz="4000" dirty="0"/>
              <a:t>(wnioski, model)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08" y="1196752"/>
            <a:ext cx="8785225" cy="237616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>
              <a:buNone/>
            </a:pPr>
            <a:r>
              <a:rPr lang="pl-PL" sz="2800" dirty="0"/>
              <a:t>Z aksjomatów  wynika szereg własności, np.:</a:t>
            </a:r>
          </a:p>
          <a:p>
            <a:pPr marL="0" indent="0">
              <a:buNone/>
            </a:pPr>
            <a:r>
              <a:rPr lang="pl-PL" sz="2800" dirty="0"/>
              <a:t>	1</a:t>
            </a:r>
            <a:r>
              <a:rPr lang="pl-PL" sz="2800" b="1" dirty="0"/>
              <a:t>.     0 · x = 0,         1 + x = 1</a:t>
            </a:r>
          </a:p>
          <a:p>
            <a:pPr marL="0" indent="0">
              <a:buNone/>
            </a:pPr>
            <a:r>
              <a:rPr lang="pl-PL" sz="2800" dirty="0"/>
              <a:t>	2.     </a:t>
            </a:r>
            <a:r>
              <a:rPr lang="pl-PL" sz="2800" b="1" dirty="0"/>
              <a:t>x + x = x,         x · x = x         </a:t>
            </a:r>
            <a:r>
              <a:rPr lang="pl-PL" sz="2800" dirty="0"/>
              <a:t>idempotentność  </a:t>
            </a:r>
            <a:endParaRPr lang="pl-PL" sz="2800" b="1" dirty="0"/>
          </a:p>
          <a:p>
            <a:pPr marL="0" indent="0">
              <a:buNone/>
            </a:pPr>
            <a:r>
              <a:rPr lang="pl-PL" sz="2800" dirty="0"/>
              <a:t>	3.     </a:t>
            </a:r>
            <a:r>
              <a:rPr lang="pl-PL" sz="2800" b="1" dirty="0"/>
              <a:t>x(x + y) = x,    x + xy = x      </a:t>
            </a:r>
            <a:r>
              <a:rPr lang="pl-PL" sz="2800" dirty="0"/>
              <a:t>prawo absorpcji</a:t>
            </a:r>
          </a:p>
          <a:p>
            <a:pPr marL="0" indent="0">
              <a:buNone/>
            </a:pPr>
            <a:endParaRPr lang="pl-PL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51520" y="3717032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/>
              <a:t>Klasyczny model algebry Boole'a to rodzina podzbiorów ustalonego zbioru, z działaniami przekroju, sumy i dopełnienia zbiorów.  Model, który nas będzie interesował: </a:t>
            </a:r>
          </a:p>
          <a:p>
            <a:r>
              <a:rPr lang="pl-PL" sz="2000" dirty="0"/>
              <a:t>      Zbiór  B = {0, 1}  z działaniami logicznej sumy, iloczynu i negacji. Elementy 0, 1 są czasem nazywane </a:t>
            </a:r>
            <a:r>
              <a:rPr lang="pl-PL" sz="2000" b="1" dirty="0">
                <a:solidFill>
                  <a:srgbClr val="FF0000"/>
                </a:solidFill>
              </a:rPr>
              <a:t>fałszem</a:t>
            </a:r>
            <a:r>
              <a:rPr lang="pl-PL" sz="2000" dirty="0"/>
              <a:t> i </a:t>
            </a:r>
            <a:r>
              <a:rPr lang="pl-PL" sz="2000" b="1" dirty="0">
                <a:solidFill>
                  <a:srgbClr val="FF0000"/>
                </a:solidFill>
              </a:rPr>
              <a:t>prawdą</a:t>
            </a:r>
            <a:r>
              <a:rPr lang="pl-PL" sz="2000" dirty="0"/>
              <a:t>.  </a:t>
            </a:r>
          </a:p>
          <a:p>
            <a:endParaRPr lang="pl-PL" sz="2000" b="1" dirty="0">
              <a:solidFill>
                <a:srgbClr val="0000FF"/>
              </a:solidFill>
            </a:endParaRPr>
          </a:p>
          <a:p>
            <a:r>
              <a:rPr lang="pl-PL" sz="2400" dirty="0">
                <a:solidFill>
                  <a:srgbClr val="FFFF00"/>
                </a:solidFill>
                <a:highlight>
                  <a:srgbClr val="808080"/>
                </a:highlight>
              </a:rPr>
              <a:t>AB dobrze opisuje się  działanie cyfrowych układów komputerowych</a:t>
            </a:r>
            <a:r>
              <a:rPr lang="pl-PL" sz="2400" dirty="0">
                <a:highlight>
                  <a:srgbClr val="808080"/>
                </a:highligh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868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6480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4000" dirty="0"/>
              <a:t>Algebra Boole’a  </a:t>
            </a:r>
            <a:r>
              <a:rPr lang="pl-PL" sz="3600" dirty="0"/>
              <a:t>(dowody)</a:t>
            </a:r>
            <a:endParaRPr lang="pl-PL" sz="4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2F3C8FE-F8F2-4F1E-A63E-30D8323B1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41229"/>
            <a:ext cx="3096344" cy="23643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9C14DCF-D267-4F9E-AF94-78437F2AA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52396"/>
            <a:ext cx="4584318" cy="275169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53AD8A4-79BC-4055-80D5-12848A255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0"/>
            <a:ext cx="2835772" cy="2051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Obraz 11" descr="Obraz zawierający zrzut ekranu&#10;&#10;Opis wygenerowany automatycznie">
            <a:extLst>
              <a:ext uri="{FF2B5EF4-FFF2-40B4-BE49-F238E27FC236}">
                <a16:creationId xmlns:a16="http://schemas.microsoft.com/office/drawing/2014/main" id="{D98FBDC7-CE6B-4AED-97D5-9ED813A9A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29000"/>
            <a:ext cx="4126909" cy="236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67E576A7-B494-488C-8F13-D43B5D96F51C}"/>
              </a:ext>
            </a:extLst>
          </p:cNvPr>
          <p:cNvCxnSpPr>
            <a:cxnSpLocks/>
          </p:cNvCxnSpPr>
          <p:nvPr/>
        </p:nvCxnSpPr>
        <p:spPr>
          <a:xfrm>
            <a:off x="3851920" y="4149080"/>
            <a:ext cx="100811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AA6E310A-D997-4167-94E2-71258C1EC9EC}"/>
              </a:ext>
            </a:extLst>
          </p:cNvPr>
          <p:cNvCxnSpPr>
            <a:cxnSpLocks/>
          </p:cNvCxnSpPr>
          <p:nvPr/>
        </p:nvCxnSpPr>
        <p:spPr>
          <a:xfrm>
            <a:off x="3625887" y="4611187"/>
            <a:ext cx="1882217" cy="105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82D21801-A211-47D2-A25A-A99C57A3BDB5}"/>
              </a:ext>
            </a:extLst>
          </p:cNvPr>
          <p:cNvCxnSpPr>
            <a:cxnSpLocks/>
          </p:cNvCxnSpPr>
          <p:nvPr/>
        </p:nvCxnSpPr>
        <p:spPr>
          <a:xfrm flipV="1">
            <a:off x="3851920" y="2904324"/>
            <a:ext cx="2880320" cy="194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6480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4000" dirty="0"/>
              <a:t>Algebra Boole’a  </a:t>
            </a:r>
            <a:r>
              <a:rPr lang="pl-PL" sz="3600" dirty="0"/>
              <a:t>(dowody)</a:t>
            </a:r>
            <a:endParaRPr lang="pl-PL" sz="40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92DB4D0-0E8B-4D44-8860-C77883C7B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3456384" cy="2001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F64EB9DA-7718-4EC4-ADC1-B36C0D70401A}"/>
              </a:ext>
            </a:extLst>
          </p:cNvPr>
          <p:cNvSpPr/>
          <p:nvPr/>
        </p:nvSpPr>
        <p:spPr>
          <a:xfrm>
            <a:off x="4860032" y="1052736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/>
              <a:t> idempotentny </a:t>
            </a:r>
            <a:r>
              <a:rPr lang="pl-PL" sz="1400" dirty="0"/>
              <a:t>(mat. </a:t>
            </a:r>
            <a:r>
              <a:rPr lang="pl-PL" sz="1400" dirty="0" err="1"/>
              <a:t>Inform</a:t>
            </a:r>
            <a:r>
              <a:rPr lang="pl-PL" sz="1400" dirty="0"/>
              <a:t>)</a:t>
            </a:r>
          </a:p>
          <a:p>
            <a:r>
              <a:rPr lang="pl-PL" sz="1400" dirty="0"/>
              <a:t>- nie zmieniający wyniku przy kolejnych powtórzeniach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8297594-40B9-41B0-BA0C-B6066CDA4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621" y="3068960"/>
            <a:ext cx="6442822" cy="35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1">
                <a:lumMod val="6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43" y="260649"/>
            <a:ext cx="8784976" cy="79902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600" dirty="0"/>
              <a:t>Algebra Boole’a  (inna  aksjomatyka)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741999" cy="5184576"/>
              </a:xfr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>
                <a:normAutofit fontScale="85000" lnSpcReduction="10000"/>
              </a:bodyPr>
              <a:lstStyle/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pl-PL" sz="4200" b="1" dirty="0"/>
                  <a:t> B</a:t>
                </a:r>
                <a:r>
                  <a:rPr lang="pl-PL" sz="4200" dirty="0"/>
                  <a:t> = &lt;</a:t>
                </a:r>
                <a:r>
                  <a:rPr lang="pl-PL" sz="4200" i="1" dirty="0"/>
                  <a:t>B</a:t>
                </a:r>
                <a:r>
                  <a:rPr lang="pl-PL" sz="4200" dirty="0"/>
                  <a:t>, +,</a:t>
                </a:r>
                <a14:m>
                  <m:oMath xmlns:m="http://schemas.openxmlformats.org/officeDocument/2006/math">
                    <m:r>
                      <a:rPr lang="pl-PL" sz="42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pl-PL" sz="4200" dirty="0"/>
                  <a:t> ,    , 0, 1&gt; </a:t>
                </a:r>
                <a:r>
                  <a:rPr lang="pl-PL" sz="2800" dirty="0"/>
                  <a:t> </a:t>
                </a:r>
                <a:r>
                  <a:rPr lang="pl-PL" dirty="0"/>
                  <a:t>zawierający przynajmniej dwa elementy i spełniający następujące </a:t>
                </a:r>
                <a:r>
                  <a:rPr lang="pl-PL" dirty="0">
                    <a:solidFill>
                      <a:srgbClr val="FF0000"/>
                    </a:solidFill>
                  </a:rPr>
                  <a:t>aksjomaty </a:t>
                </a:r>
                <a:r>
                  <a:rPr lang="pl-PL" dirty="0"/>
                  <a:t>(dla x, y, z </a:t>
                </a:r>
                <a:r>
                  <a:rPr lang="pl-PL" dirty="0">
                    <a:sym typeface="Symbol"/>
                  </a:rPr>
                  <a:t></a:t>
                </a:r>
                <a:r>
                  <a:rPr lang="pl-PL" b="1" i="1" dirty="0"/>
                  <a:t>B</a:t>
                </a:r>
                <a:r>
                  <a:rPr lang="pl-PL" dirty="0"/>
                  <a:t>):</a:t>
                </a:r>
              </a:p>
              <a:p>
                <a:pPr marL="400050" lvl="1" indent="0">
                  <a:buNone/>
                </a:pPr>
                <a:r>
                  <a:rPr lang="pl-PL" sz="2400" dirty="0"/>
                  <a:t>1. łączność i przemienność   </a:t>
                </a:r>
                <a:r>
                  <a:rPr lang="pl-PL" sz="2400" b="1" dirty="0"/>
                  <a:t>+  </a:t>
                </a:r>
                <a:r>
                  <a:rPr lang="pl-PL" sz="2400" dirty="0"/>
                  <a:t> i   </a:t>
                </a:r>
                <a:r>
                  <a:rPr lang="pl-PL" b="1" dirty="0"/>
                  <a:t>·</a:t>
                </a:r>
                <a:endParaRPr lang="pl-PL" sz="2400" b="1" dirty="0"/>
              </a:p>
              <a:p>
                <a:pPr marL="400050" lvl="1" indent="0">
                  <a:buNone/>
                </a:pPr>
                <a:r>
                  <a:rPr lang="pl-PL" sz="2400" dirty="0"/>
                  <a:t>2. istnieje element neutralny działania  +, oznaczany przez 0:</a:t>
                </a:r>
              </a:p>
              <a:p>
                <a:pPr marL="400050" lvl="1" indent="0">
                  <a:buNone/>
                </a:pPr>
                <a:r>
                  <a:rPr lang="pl-PL" sz="2400" dirty="0"/>
                  <a:t> 		</a:t>
                </a:r>
                <a:r>
                  <a:rPr lang="pl-PL" sz="2400" b="1" dirty="0"/>
                  <a:t>x + 0 = x</a:t>
                </a:r>
                <a:r>
                  <a:rPr lang="pl-PL" sz="2400" dirty="0"/>
                  <a:t>    dla dowolnego  x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l-PL" sz="2400" dirty="0"/>
                  <a:t> B;</a:t>
                </a:r>
              </a:p>
              <a:p>
                <a:pPr marL="400050" lvl="1" indent="0">
                  <a:buNone/>
                </a:pPr>
                <a:r>
                  <a:rPr lang="pl-PL" sz="2400" dirty="0"/>
                  <a:t>3. istnieje element neutralny działania ·,  oznaczany przez 1:</a:t>
                </a:r>
              </a:p>
              <a:p>
                <a:pPr marL="400050" lvl="1" indent="0">
                  <a:buNone/>
                </a:pPr>
                <a:r>
                  <a:rPr lang="pl-PL" sz="2400" dirty="0"/>
                  <a:t>                          </a:t>
                </a:r>
                <a:r>
                  <a:rPr lang="pl-PL" sz="2400" b="1" dirty="0"/>
                  <a:t>x · 1 = x</a:t>
                </a:r>
                <a:r>
                  <a:rPr lang="pl-PL" sz="2400" dirty="0"/>
                  <a:t>    dla dowolnego  x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l-PL" sz="2400" dirty="0"/>
                  <a:t> B;</a:t>
                </a:r>
              </a:p>
              <a:p>
                <a:pPr marL="400050" lvl="1" indent="0">
                  <a:buNone/>
                </a:pPr>
                <a:r>
                  <a:rPr lang="pl-PL" sz="2400" dirty="0"/>
                  <a:t>4. </a:t>
                </a:r>
                <a:r>
                  <a:rPr lang="pl-PL" sz="2400" b="1" dirty="0"/>
                  <a:t>x + x = 1</a:t>
                </a:r>
              </a:p>
              <a:p>
                <a:pPr marL="400050" lvl="1" indent="0">
                  <a:buNone/>
                </a:pPr>
                <a:r>
                  <a:rPr lang="pl-PL" sz="2400" dirty="0"/>
                  <a:t>5. </a:t>
                </a:r>
                <a:r>
                  <a:rPr lang="pl-PL" sz="2400" b="1" dirty="0"/>
                  <a:t>x · x = 0</a:t>
                </a:r>
              </a:p>
              <a:p>
                <a:pPr marL="400050" lvl="1" indent="0">
                  <a:buNone/>
                </a:pPr>
                <a:r>
                  <a:rPr lang="pl-PL" sz="2400" dirty="0"/>
                  <a:t>6. </a:t>
                </a:r>
                <a:r>
                  <a:rPr lang="pl-PL" sz="2400" b="1" dirty="0"/>
                  <a:t>x = x</a:t>
                </a:r>
                <a:r>
                  <a:rPr lang="pl-PL" sz="2400" dirty="0"/>
                  <a:t>                                        prawo podwójnego zaprzeczenia</a:t>
                </a:r>
                <a:endParaRPr lang="pl-PL" sz="2400" b="1" dirty="0"/>
              </a:p>
              <a:p>
                <a:pPr marL="400050" lvl="1" indent="0">
                  <a:buNone/>
                </a:pPr>
                <a:r>
                  <a:rPr lang="pl-PL" sz="2400" dirty="0"/>
                  <a:t>7. </a:t>
                </a:r>
                <a:r>
                  <a:rPr lang="pl-PL" sz="2400" b="1" dirty="0"/>
                  <a:t>x · (y + z) = x · y + x · z          </a:t>
                </a:r>
                <a:r>
                  <a:rPr lang="pl-PL" sz="2400" dirty="0"/>
                  <a:t>rozdzielność · względem +   </a:t>
                </a:r>
              </a:p>
              <a:p>
                <a:pPr marL="400050" lvl="1" indent="0">
                  <a:buNone/>
                </a:pPr>
                <a:r>
                  <a:rPr lang="pl-PL" sz="2400" dirty="0"/>
                  <a:t>8. </a:t>
                </a:r>
                <a:r>
                  <a:rPr lang="pl-PL" sz="2400" b="1" dirty="0"/>
                  <a:t>x + (y · z) = (x + y) · (x + z)   </a:t>
                </a:r>
                <a:r>
                  <a:rPr lang="pl-PL" sz="2400" dirty="0"/>
                  <a:t>rozdzielność + względem ·, </a:t>
                </a:r>
                <a:endParaRPr lang="pl-PL" sz="2400" b="1" dirty="0"/>
              </a:p>
              <a:p>
                <a:pPr marL="400050" lvl="1" indent="0">
                  <a:buNone/>
                </a:pPr>
                <a:r>
                  <a:rPr lang="es-ES" sz="2400" dirty="0"/>
                  <a:t>9. </a:t>
                </a:r>
                <a:r>
                  <a:rPr lang="pl-PL" sz="2400" dirty="0"/>
                  <a:t> </a:t>
                </a:r>
                <a:r>
                  <a:rPr lang="pl-PL" sz="2400" b="1" dirty="0"/>
                  <a:t>x </a:t>
                </a:r>
                <a:r>
                  <a:rPr lang="es-ES" sz="2400" b="1" dirty="0"/>
                  <a:t>y = x + y</a:t>
                </a:r>
                <a:r>
                  <a:rPr lang="es-ES" sz="2400" dirty="0"/>
                  <a:t> </a:t>
                </a:r>
                <a:r>
                  <a:rPr lang="pl-PL" sz="2400" dirty="0"/>
                  <a:t>                          </a:t>
                </a:r>
                <a:r>
                  <a:rPr lang="pl-PL" sz="2100" dirty="0"/>
                  <a:t>   </a:t>
                </a:r>
                <a:r>
                  <a:rPr lang="es-ES" sz="2100" dirty="0"/>
                  <a:t>(prawo de Morgana)</a:t>
                </a:r>
                <a:endParaRPr lang="es-ES" sz="2400" dirty="0"/>
              </a:p>
              <a:p>
                <a:pPr marL="400050" lvl="1" indent="0">
                  <a:buNone/>
                </a:pPr>
                <a:r>
                  <a:rPr lang="es-ES" sz="2400" dirty="0"/>
                  <a:t>10.</a:t>
                </a:r>
                <a:r>
                  <a:rPr lang="es-ES" sz="2400" b="1" dirty="0"/>
                  <a:t> x + y = x · y </a:t>
                </a:r>
                <a:r>
                  <a:rPr lang="pl-PL" sz="2400" b="1" dirty="0"/>
                  <a:t>                       </a:t>
                </a:r>
                <a:r>
                  <a:rPr lang="pl-PL" sz="2100" b="1" dirty="0"/>
                  <a:t>   </a:t>
                </a:r>
                <a:r>
                  <a:rPr lang="es-ES" sz="2100" dirty="0"/>
                  <a:t>(prawo de Morgana)</a:t>
                </a:r>
                <a:endParaRPr lang="pl-P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741999" cy="51845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043608" y="573325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6048" y="5728475"/>
            <a:ext cx="152400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14993" y="6021288"/>
            <a:ext cx="517255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45552" y="6021288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23728" y="6021484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8473" y="1556792"/>
            <a:ext cx="288032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7560" y="5722660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331640" y="4725144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331640" y="4797152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31640" y="4077072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59632" y="4437112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0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8" y="188641"/>
            <a:ext cx="8569200" cy="64807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4800" dirty="0"/>
              <a:t>Twierdzenia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89" y="980728"/>
            <a:ext cx="8578850" cy="3629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 dirty="0">
                <a:solidFill>
                  <a:srgbClr val="FF0000"/>
                </a:solidFill>
              </a:rPr>
              <a:t>T1</a:t>
            </a:r>
            <a:r>
              <a:rPr lang="de-DE" sz="2400" dirty="0"/>
              <a:t>: </a:t>
            </a:r>
            <a:r>
              <a:rPr lang="de-DE" sz="2400" b="1" dirty="0"/>
              <a:t>x + x = x</a:t>
            </a:r>
            <a:r>
              <a:rPr lang="de-DE" sz="2400" dirty="0"/>
              <a:t>	</a:t>
            </a:r>
            <a:r>
              <a:rPr lang="pl-PL" sz="2400" dirty="0"/>
              <a:t>   </a:t>
            </a:r>
            <a:r>
              <a:rPr lang="de-DE" sz="2400" dirty="0">
                <a:solidFill>
                  <a:srgbClr val="FF0000"/>
                </a:solidFill>
              </a:rPr>
              <a:t>T2</a:t>
            </a:r>
            <a:r>
              <a:rPr lang="de-DE" sz="2400" dirty="0"/>
              <a:t>:</a:t>
            </a:r>
            <a:r>
              <a:rPr lang="pl-PL" sz="2400" dirty="0"/>
              <a:t> </a:t>
            </a:r>
            <a:r>
              <a:rPr lang="de-DE" sz="2400" dirty="0"/>
              <a:t> </a:t>
            </a:r>
            <a:r>
              <a:rPr lang="pl-PL" sz="2400" dirty="0"/>
              <a:t> </a:t>
            </a:r>
            <a:r>
              <a:rPr lang="de-DE" sz="2400" b="1" dirty="0"/>
              <a:t>x </a:t>
            </a:r>
            <a:r>
              <a:rPr lang="pl-PL" sz="2400" b="1" dirty="0">
                <a:sym typeface="Symbol"/>
              </a:rPr>
              <a:t></a:t>
            </a:r>
            <a:r>
              <a:rPr lang="de-DE" sz="2400" b="1" dirty="0"/>
              <a:t> x = x </a:t>
            </a:r>
            <a:r>
              <a:rPr lang="de-DE" sz="2400" dirty="0"/>
              <a:t>	idempotentność</a:t>
            </a:r>
            <a:endParaRPr lang="pl-PL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 dirty="0">
                <a:solidFill>
                  <a:srgbClr val="FF0000"/>
                </a:solidFill>
              </a:rPr>
              <a:t>T3</a:t>
            </a:r>
            <a:r>
              <a:rPr lang="pl-PL" sz="2400" dirty="0"/>
              <a:t>: </a:t>
            </a:r>
            <a:r>
              <a:rPr lang="pl-PL" sz="2400" b="1" dirty="0"/>
              <a:t>x + 1 = 1</a:t>
            </a:r>
            <a:r>
              <a:rPr lang="pl-PL" sz="2400" dirty="0"/>
              <a:t>	   </a:t>
            </a:r>
            <a:r>
              <a:rPr lang="pl-PL" sz="2400" dirty="0">
                <a:solidFill>
                  <a:srgbClr val="FF0000"/>
                </a:solidFill>
              </a:rPr>
              <a:t>T4</a:t>
            </a:r>
            <a:r>
              <a:rPr lang="pl-PL" sz="2400" dirty="0"/>
              <a:t>:   </a:t>
            </a:r>
            <a:r>
              <a:rPr lang="pl-PL" sz="2400" b="1" dirty="0"/>
              <a:t>x </a:t>
            </a:r>
            <a:r>
              <a:rPr lang="pl-PL" sz="2400" b="1" dirty="0">
                <a:sym typeface="Symbol"/>
              </a:rPr>
              <a:t></a:t>
            </a:r>
            <a:r>
              <a:rPr lang="pl-PL" sz="2400" b="1" dirty="0"/>
              <a:t> 0 = 0 </a:t>
            </a:r>
            <a:r>
              <a:rPr lang="pl-PL" sz="2400" dirty="0"/>
              <a:t>	własności „zera” i „jedynki”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 dirty="0"/>
              <a:t>prawa d'Morgana: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 dirty="0">
                <a:solidFill>
                  <a:srgbClr val="FF0000"/>
                </a:solidFill>
              </a:rPr>
              <a:t>T5</a:t>
            </a:r>
            <a:r>
              <a:rPr lang="de-DE" sz="2400" dirty="0"/>
              <a:t>: </a:t>
            </a:r>
            <a:r>
              <a:rPr lang="pl-PL" sz="2400" b="1" dirty="0">
                <a:sym typeface="Symbol"/>
              </a:rPr>
              <a:t></a:t>
            </a:r>
            <a:r>
              <a:rPr lang="de-DE" sz="2400" b="1" dirty="0"/>
              <a:t>(x + y) = (</a:t>
            </a:r>
            <a:r>
              <a:rPr lang="pl-PL" sz="2400" b="1" dirty="0">
                <a:sym typeface="Symbol"/>
              </a:rPr>
              <a:t></a:t>
            </a:r>
            <a:r>
              <a:rPr lang="de-DE" sz="2400" b="1" dirty="0"/>
              <a:t>x)</a:t>
            </a:r>
            <a:r>
              <a:rPr lang="pl-PL" sz="2400" b="1" dirty="0">
                <a:sym typeface="Symbol"/>
              </a:rPr>
              <a:t></a:t>
            </a:r>
            <a:r>
              <a:rPr lang="de-DE" sz="2400" b="1" dirty="0"/>
              <a:t>(</a:t>
            </a:r>
            <a:r>
              <a:rPr lang="pl-PL" sz="2400" b="1" dirty="0">
                <a:sym typeface="Symbol"/>
              </a:rPr>
              <a:t></a:t>
            </a:r>
            <a:r>
              <a:rPr lang="de-DE" sz="2400" b="1" dirty="0"/>
              <a:t>y)</a:t>
            </a:r>
            <a:r>
              <a:rPr lang="pl-PL" sz="2400" b="1" dirty="0"/>
              <a:t>   </a:t>
            </a:r>
            <a:r>
              <a:rPr lang="de-DE" sz="2400" dirty="0">
                <a:solidFill>
                  <a:srgbClr val="FF0000"/>
                </a:solidFill>
              </a:rPr>
              <a:t>T6</a:t>
            </a:r>
            <a:r>
              <a:rPr lang="de-DE" sz="2400" dirty="0"/>
              <a:t>: </a:t>
            </a:r>
            <a:r>
              <a:rPr lang="pl-PL" sz="2400" dirty="0"/>
              <a:t> </a:t>
            </a:r>
            <a:r>
              <a:rPr lang="pl-PL" sz="2400" b="1" dirty="0">
                <a:sym typeface="Symbol"/>
              </a:rPr>
              <a:t></a:t>
            </a:r>
            <a:r>
              <a:rPr lang="de-DE" sz="2400" b="1" dirty="0"/>
              <a:t>(x </a:t>
            </a:r>
            <a:r>
              <a:rPr lang="pl-PL" sz="2400" b="1" dirty="0">
                <a:sym typeface="Symbol"/>
              </a:rPr>
              <a:t></a:t>
            </a:r>
            <a:r>
              <a:rPr lang="de-DE" sz="2400" b="1" dirty="0"/>
              <a:t> y) = (</a:t>
            </a:r>
            <a:r>
              <a:rPr lang="pl-PL" sz="2400" b="1" dirty="0">
                <a:sym typeface="Symbol"/>
              </a:rPr>
              <a:t></a:t>
            </a:r>
            <a:r>
              <a:rPr lang="de-DE" sz="2400" b="1" dirty="0"/>
              <a:t>x)+(</a:t>
            </a:r>
            <a:r>
              <a:rPr lang="pl-PL" sz="2400" b="1" dirty="0">
                <a:sym typeface="Symbol"/>
              </a:rPr>
              <a:t></a:t>
            </a:r>
            <a:r>
              <a:rPr lang="de-DE" sz="2400" b="1" dirty="0"/>
              <a:t>y)	</a:t>
            </a:r>
            <a:endParaRPr lang="pl-PL" sz="2400" b="1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 dirty="0">
                <a:solidFill>
                  <a:srgbClr val="FF0000"/>
                </a:solidFill>
              </a:rPr>
              <a:t>T7</a:t>
            </a:r>
            <a:r>
              <a:rPr lang="de-DE" sz="2400" dirty="0"/>
              <a:t>: </a:t>
            </a:r>
            <a:r>
              <a:rPr lang="de-DE" sz="2400" b="1" dirty="0"/>
              <a:t>x + x </a:t>
            </a:r>
            <a:r>
              <a:rPr lang="pl-PL" sz="2400" b="1" dirty="0">
                <a:sym typeface="Symbol"/>
              </a:rPr>
              <a:t></a:t>
            </a:r>
            <a:r>
              <a:rPr lang="de-DE" sz="2400" b="1" dirty="0"/>
              <a:t> y = x</a:t>
            </a:r>
            <a:r>
              <a:rPr lang="de-DE" sz="2400" dirty="0"/>
              <a:t>	</a:t>
            </a:r>
            <a:r>
              <a:rPr lang="pl-PL" sz="2400" dirty="0"/>
              <a:t>       </a:t>
            </a:r>
            <a:r>
              <a:rPr lang="de-DE" sz="2400" dirty="0">
                <a:solidFill>
                  <a:srgbClr val="FF0000"/>
                </a:solidFill>
              </a:rPr>
              <a:t>T8</a:t>
            </a:r>
            <a:r>
              <a:rPr lang="pl-PL" sz="2400" dirty="0">
                <a:solidFill>
                  <a:srgbClr val="FF0000"/>
                </a:solidFill>
              </a:rPr>
              <a:t>:  </a:t>
            </a:r>
            <a:r>
              <a:rPr lang="de-DE" sz="2400" dirty="0"/>
              <a:t> </a:t>
            </a:r>
            <a:r>
              <a:rPr lang="de-DE" sz="2400" b="1" dirty="0"/>
              <a:t>x </a:t>
            </a:r>
            <a:r>
              <a:rPr lang="pl-PL" sz="2400" b="1" dirty="0">
                <a:sym typeface="Symbol"/>
              </a:rPr>
              <a:t></a:t>
            </a:r>
            <a:r>
              <a:rPr lang="de-DE" sz="2400" b="1" dirty="0"/>
              <a:t> (x + y) = x</a:t>
            </a:r>
            <a:r>
              <a:rPr lang="de-DE" sz="2400" dirty="0"/>
              <a:t>	</a:t>
            </a:r>
            <a:r>
              <a:rPr lang="pl-PL" sz="2400" dirty="0"/>
              <a:t>                 </a:t>
            </a:r>
            <a:r>
              <a:rPr lang="de-DE" sz="2400" dirty="0"/>
              <a:t>absorpcja</a:t>
            </a:r>
            <a:r>
              <a:rPr lang="pl-PL" sz="2400" dirty="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 dirty="0">
                <a:solidFill>
                  <a:srgbClr val="FF0000"/>
                </a:solidFill>
              </a:rPr>
              <a:t>T9</a:t>
            </a:r>
            <a:r>
              <a:rPr lang="pl-PL" sz="2400" dirty="0"/>
              <a:t>: </a:t>
            </a:r>
            <a:r>
              <a:rPr lang="pl-PL" sz="2400" b="1" dirty="0">
                <a:sym typeface="Symbol"/>
              </a:rPr>
              <a:t></a:t>
            </a:r>
            <a:r>
              <a:rPr lang="pl-PL" sz="2400" b="1" dirty="0"/>
              <a:t>(</a:t>
            </a:r>
            <a:r>
              <a:rPr lang="pl-PL" sz="2400" b="1" dirty="0">
                <a:sym typeface="Symbol"/>
              </a:rPr>
              <a:t></a:t>
            </a:r>
            <a:r>
              <a:rPr lang="pl-PL" sz="2400" b="1" dirty="0"/>
              <a:t>x) = x	</a:t>
            </a:r>
            <a:r>
              <a:rPr lang="pl-PL" sz="2400" dirty="0"/>
              <a:t>				                 inwolucja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388787" y="477713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Zasada dualizmu</a:t>
            </a:r>
          </a:p>
          <a:p>
            <a:r>
              <a:rPr lang="pl-PL" dirty="0"/>
              <a:t>Zastępując w dowolnej tożsamości algebry Boole’a </a:t>
            </a:r>
          </a:p>
          <a:p>
            <a:r>
              <a:rPr lang="pl-PL" dirty="0"/>
              <a:t>operator „•”  operatorem „+”,     operator „+” operatorem „•” </a:t>
            </a:r>
          </a:p>
          <a:p>
            <a:r>
              <a:rPr lang="pl-PL" dirty="0"/>
              <a:t>symbol „0” symbolem „1”,  symbol „1” symbolem „0” </a:t>
            </a:r>
          </a:p>
          <a:p>
            <a:r>
              <a:rPr lang="pl-PL" dirty="0"/>
              <a:t>otrzymamy także tożsamości 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8264" y="4915633"/>
            <a:ext cx="1872208" cy="161582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l-PL" sz="11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3200" b="1" dirty="0">
                <a:solidFill>
                  <a:schemeClr val="bg1"/>
                </a:solidFill>
              </a:rPr>
              <a:t>•  </a:t>
            </a:r>
            <a:r>
              <a:rPr lang="pl-PL" sz="3200" dirty="0">
                <a:solidFill>
                  <a:schemeClr val="bg1"/>
                </a:solidFill>
              </a:rPr>
              <a:t>↔</a:t>
            </a:r>
            <a:r>
              <a:rPr lang="pl-PL" sz="3200" b="1" dirty="0">
                <a:solidFill>
                  <a:schemeClr val="bg1"/>
                </a:solidFill>
              </a:rPr>
              <a:t>  +</a:t>
            </a:r>
          </a:p>
          <a:p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b="1" dirty="0">
                <a:solidFill>
                  <a:schemeClr val="bg1"/>
                </a:solidFill>
              </a:rPr>
              <a:t>0  </a:t>
            </a:r>
            <a:r>
              <a:rPr lang="pl-PL" sz="3200" dirty="0">
                <a:solidFill>
                  <a:schemeClr val="bg1"/>
                </a:solidFill>
              </a:rPr>
              <a:t>↔</a:t>
            </a:r>
            <a:r>
              <a:rPr lang="pl-PL" sz="3200" b="1" dirty="0">
                <a:solidFill>
                  <a:schemeClr val="bg1"/>
                </a:solidFill>
              </a:rPr>
              <a:t>  1</a:t>
            </a:r>
            <a:endParaRPr lang="pl-PL" sz="2800" b="1" dirty="0">
              <a:solidFill>
                <a:schemeClr val="bg1"/>
              </a:solidFill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065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1956</Words>
  <Application>Microsoft Office PowerPoint</Application>
  <PresentationFormat>On-screen Show (4:3)</PresentationFormat>
  <Paragraphs>296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Algebra Boole’a zasady wykonywania operacji logicznych</vt:lpstr>
      <vt:lpstr>Podstawy algebry Boole’a</vt:lpstr>
      <vt:lpstr>Podstawy algebry Boole’a</vt:lpstr>
      <vt:lpstr>Algebrą Boole’a  nazywamy zbiór B:</vt:lpstr>
      <vt:lpstr>Algebra Boole’a  (wnioski, model)</vt:lpstr>
      <vt:lpstr>Algebra Boole’a  (dowody)</vt:lpstr>
      <vt:lpstr>Algebra Boole’a  (dowody)</vt:lpstr>
      <vt:lpstr>Algebra Boole’a  (inna  aksjomatyka)</vt:lpstr>
      <vt:lpstr>Twierdzenia</vt:lpstr>
      <vt:lpstr>Przykłady</vt:lpstr>
      <vt:lpstr>Przykłady Dwuelementowa  algebra Boole’a</vt:lpstr>
      <vt:lpstr>Dwuelementowa  algebra Boole’a (2)</vt:lpstr>
      <vt:lpstr>U nas: „logiczny” ma znaczenie boolowski” </vt:lpstr>
      <vt:lpstr>W Algebrze Boole'a mamy do czynienia z danymi binarnymi</vt:lpstr>
      <vt:lpstr>Podstawowe operacje logiczne</vt:lpstr>
      <vt:lpstr>Negacja - zaprzeczenie - NOT</vt:lpstr>
      <vt:lpstr>Alternatywa - suma logiczna - OR</vt:lpstr>
      <vt:lpstr>Koniunkcja - iloczyn logiczny - AND</vt:lpstr>
      <vt:lpstr>Prawa Algebry Boole'a</vt:lpstr>
      <vt:lpstr>Algebra Boole'a</vt:lpstr>
      <vt:lpstr>Prawa Algebry Boole'a</vt:lpstr>
      <vt:lpstr>Algebra Boole'a - zadania</vt:lpstr>
      <vt:lpstr>Zerojedynkowa algebra Boole’a</vt:lpstr>
      <vt:lpstr>Sposoby definiowania funkcji boolowskich</vt:lpstr>
      <vt:lpstr>Funkcje boolowskie</vt:lpstr>
      <vt:lpstr>Sposoby definiowania funkcji boolowskich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Boole’a</dc:title>
  <dc:creator>Tadeusz Wiszowaty</dc:creator>
  <cp:lastModifiedBy>Tadeusz Wiszowaty</cp:lastModifiedBy>
  <cp:revision>125</cp:revision>
  <dcterms:created xsi:type="dcterms:W3CDTF">2012-09-26T15:18:20Z</dcterms:created>
  <dcterms:modified xsi:type="dcterms:W3CDTF">2023-01-31T09:51:38Z</dcterms:modified>
</cp:coreProperties>
</file>