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4" r:id="rId8"/>
    <p:sldId id="267" r:id="rId9"/>
    <p:sldId id="269" r:id="rId10"/>
    <p:sldId id="271" r:id="rId11"/>
    <p:sldId id="273" r:id="rId12"/>
    <p:sldId id="274" r:id="rId13"/>
    <p:sldId id="275" r:id="rId14"/>
    <p:sldId id="276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B154C-B6C8-1383-9F4F-35B203081BF4}" v="4" dt="2021-10-26T17:26:45.451"/>
    <p1510:client id="{C0173665-8C68-8EF4-184A-136A116EED4C}" v="1" dt="2021-11-09T18:22:4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3b32dac320dcc29dfdba7bf59f1f28bd0ab4ad9cce2eb8fa226dde013fe345e::" providerId="AD" clId="Web-{C0173665-8C68-8EF4-184A-136A116EED4C}"/>
    <pc:docChg chg="sldOrd">
      <pc:chgData name="Guest User" userId="S::urn:spo:anon#53b32dac320dcc29dfdba7bf59f1f28bd0ab4ad9cce2eb8fa226dde013fe345e::" providerId="AD" clId="Web-{C0173665-8C68-8EF4-184A-136A116EED4C}" dt="2021-11-09T18:22:49.927" v="0"/>
      <pc:docMkLst>
        <pc:docMk/>
      </pc:docMkLst>
      <pc:sldChg chg="ord">
        <pc:chgData name="Guest User" userId="S::urn:spo:anon#53b32dac320dcc29dfdba7bf59f1f28bd0ab4ad9cce2eb8fa226dde013fe345e::" providerId="AD" clId="Web-{C0173665-8C68-8EF4-184A-136A116EED4C}" dt="2021-11-09T18:22:49.927" v="0"/>
        <pc:sldMkLst>
          <pc:docMk/>
          <pc:sldMk cId="0" sldId="279"/>
        </pc:sldMkLst>
      </pc:sldChg>
    </pc:docChg>
  </pc:docChgLst>
  <pc:docChgLst>
    <pc:chgData name="Guest User" userId="S::urn:spo:anon#53b32dac320dcc29dfdba7bf59f1f28bd0ab4ad9cce2eb8fa226dde013fe345e::" providerId="AD" clId="Web-{7D7B154C-B6C8-1383-9F4F-35B203081BF4}"/>
    <pc:docChg chg="modSld">
      <pc:chgData name="Guest User" userId="S::urn:spo:anon#53b32dac320dcc29dfdba7bf59f1f28bd0ab4ad9cce2eb8fa226dde013fe345e::" providerId="AD" clId="Web-{7D7B154C-B6C8-1383-9F4F-35B203081BF4}" dt="2021-10-26T17:26:45.451" v="3"/>
      <pc:docMkLst>
        <pc:docMk/>
      </pc:docMkLst>
      <pc:sldChg chg="addSp delSp">
        <pc:chgData name="Guest User" userId="S::urn:spo:anon#53b32dac320dcc29dfdba7bf59f1f28bd0ab4ad9cce2eb8fa226dde013fe345e::" providerId="AD" clId="Web-{7D7B154C-B6C8-1383-9F4F-35B203081BF4}" dt="2021-10-26T17:26:45.451" v="3"/>
        <pc:sldMkLst>
          <pc:docMk/>
          <pc:sldMk cId="0" sldId="269"/>
        </pc:sldMkLst>
        <pc:spChg chg="add del">
          <ac:chgData name="Guest User" userId="S::urn:spo:anon#53b32dac320dcc29dfdba7bf59f1f28bd0ab4ad9cce2eb8fa226dde013fe345e::" providerId="AD" clId="Web-{7D7B154C-B6C8-1383-9F4F-35B203081BF4}" dt="2021-10-26T17:26:45.451" v="3"/>
          <ac:spMkLst>
            <pc:docMk/>
            <pc:sldMk cId="0" sldId="269"/>
            <ac:spMk id="2" creationId="{490C4EEF-7BD1-4738-90D1-2A232AF5D933}"/>
          </ac:spMkLst>
        </pc:spChg>
        <pc:spChg chg="add del">
          <ac:chgData name="Guest User" userId="S::urn:spo:anon#53b32dac320dcc29dfdba7bf59f1f28bd0ab4ad9cce2eb8fa226dde013fe345e::" providerId="AD" clId="Web-{7D7B154C-B6C8-1383-9F4F-35B203081BF4}" dt="2021-10-26T17:26:42.967" v="2"/>
          <ac:spMkLst>
            <pc:docMk/>
            <pc:sldMk cId="0" sldId="269"/>
            <ac:spMk id="5" creationId="{502A335F-6C40-4108-8608-4733768136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C1DEA2-392A-48AF-ACD3-7C83F30C94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7ACF-62B1-46C3-8093-770E0878F4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3EBF8-B823-439C-88D6-37BC74D87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08075-1C5A-4101-924E-227918B8D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11B0D-9896-43B4-94A2-A1F9AD9C6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4C20C-A406-4070-B19D-6914DBEE9A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962-8422-4A66-9800-9EE612C88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4E304-97B8-461D-98A1-F587B999C8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5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784BC-60D5-48E0-9285-5B64EA4BD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ABB18-64A7-4190-AF2C-1C698EEF8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15F0C-FBEB-4E45-91B5-E1402C766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pl-PL" sz="240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870CA7-AFD2-4E0C-A172-D2E7BF9147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6000">
              <a:schemeClr val="tx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772400" cy="175260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800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Boolean</a:t>
            </a:r>
            <a:r>
              <a:rPr lang="en-US" sz="8000"/>
              <a:t> </a:t>
            </a:r>
            <a:r>
              <a:rPr lang="en-US" sz="800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674" y="457200"/>
            <a:ext cx="8153400" cy="1143000"/>
          </a:xfrm>
          <a:noFill/>
        </p:spPr>
        <p:txBody>
          <a:bodyPr lIns="92075" tIns="46038" rIns="92075" bIns="46038" anchor="ctr"/>
          <a:lstStyle/>
          <a:p>
            <a:r>
              <a:rPr lang="en-US" sz="2800"/>
              <a:t>Function Minimization using  Boolean Algebra</a:t>
            </a:r>
            <a:r>
              <a:rPr 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229600" cy="4114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sz="2800"/>
              <a:t>Examples: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a + ab = a(1+b)=a		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a(a + b) = </a:t>
            </a:r>
            <a:r>
              <a:rPr lang="en-US" sz="2800" err="1"/>
              <a:t>a▪a</a:t>
            </a:r>
            <a:r>
              <a:rPr lang="en-US" sz="2800"/>
              <a:t> +</a:t>
            </a:r>
            <a:r>
              <a:rPr lang="en-US" sz="2800" err="1"/>
              <a:t>ab</a:t>
            </a:r>
            <a:r>
              <a:rPr lang="en-US" sz="2800"/>
              <a:t>=</a:t>
            </a:r>
            <a:r>
              <a:rPr lang="en-US" sz="2800" err="1"/>
              <a:t>a+ab</a:t>
            </a:r>
            <a:r>
              <a:rPr lang="en-US" sz="2800"/>
              <a:t>=a(1+b)=a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a + </a:t>
            </a:r>
            <a:r>
              <a:rPr lang="en-US" sz="2800" err="1"/>
              <a:t>a'b</a:t>
            </a:r>
            <a:r>
              <a:rPr lang="en-US" sz="2800"/>
              <a:t> = (a + a')(a + b)=1(a + b) =</a:t>
            </a:r>
            <a:r>
              <a:rPr lang="en-US" sz="2800" err="1"/>
              <a:t>a+b</a:t>
            </a: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a(a' + b) = a▪ a' +</a:t>
            </a:r>
            <a:r>
              <a:rPr lang="en-US" sz="2800" err="1"/>
              <a:t>ab</a:t>
            </a:r>
            <a:r>
              <a:rPr lang="en-US" sz="2800"/>
              <a:t>=0+ab=</a:t>
            </a:r>
            <a:r>
              <a:rPr lang="en-US" sz="2800" err="1"/>
              <a:t>ab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233487"/>
          </a:xfrm>
        </p:spPr>
        <p:txBody>
          <a:bodyPr/>
          <a:lstStyle/>
          <a:p>
            <a:r>
              <a:rPr lang="en-US"/>
              <a:t>The other type of question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1676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Show that</a:t>
            </a:r>
            <a:r>
              <a:rPr lang="pl-PL" sz="2800"/>
              <a:t>:</a:t>
            </a: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800"/>
              <a:t>(</a:t>
            </a:r>
            <a:r>
              <a:rPr lang="en-US" sz="2800"/>
              <a:t>1</a:t>
            </a:r>
            <a:r>
              <a:rPr lang="pl-PL" sz="2800"/>
              <a:t>)		</a:t>
            </a:r>
            <a:r>
              <a:rPr lang="en-US" sz="2800"/>
              <a:t> ab + ab' = a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800"/>
              <a:t>(</a:t>
            </a:r>
            <a:r>
              <a:rPr lang="en-US" sz="2800"/>
              <a:t>2</a:t>
            </a:r>
            <a:r>
              <a:rPr lang="pl-PL" sz="2800"/>
              <a:t>)		</a:t>
            </a:r>
            <a:r>
              <a:rPr lang="en-US" sz="2800"/>
              <a:t>(a + b)(a + b') =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976459" y="4038600"/>
            <a:ext cx="761999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400"/>
              <a:t>ab + ab' = a(</a:t>
            </a:r>
            <a:r>
              <a:rPr lang="en-US" sz="2400" err="1"/>
              <a:t>b+b</a:t>
            </a:r>
            <a:r>
              <a:rPr lang="en-US" sz="2400"/>
              <a:t>') = a▪1=a</a:t>
            </a:r>
            <a:endParaRPr lang="pl-PL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/>
              <a:t>(</a:t>
            </a:r>
            <a:r>
              <a:rPr lang="en-US"/>
              <a:t>2</a:t>
            </a:r>
            <a:r>
              <a:rPr lang="pl-PL"/>
              <a:t>)</a:t>
            </a:r>
            <a:r>
              <a:rPr lang="pl-PL" sz="2400"/>
              <a:t>   </a:t>
            </a:r>
            <a:r>
              <a:rPr lang="en-US" sz="2400"/>
              <a:t> (a + b)(a + b') = </a:t>
            </a:r>
            <a:r>
              <a:rPr lang="en-US" sz="2400" err="1"/>
              <a:t>a▪a</a:t>
            </a:r>
            <a:r>
              <a:rPr lang="en-US" sz="2400"/>
              <a:t> +</a:t>
            </a:r>
            <a:r>
              <a:rPr lang="en-US" sz="2400" err="1"/>
              <a:t>a▪b</a:t>
            </a:r>
            <a:r>
              <a:rPr lang="en-US" sz="2400"/>
              <a:t>' +</a:t>
            </a:r>
            <a:r>
              <a:rPr lang="en-US" sz="2400" err="1"/>
              <a:t>a▪b+b▪b</a:t>
            </a:r>
            <a:r>
              <a:rPr lang="en-US" sz="2400"/>
              <a:t>'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 =   a  + </a:t>
            </a:r>
            <a:r>
              <a:rPr lang="en-US" sz="2400" err="1"/>
              <a:t>a▪b</a:t>
            </a:r>
            <a:r>
              <a:rPr lang="en-US" sz="2400"/>
              <a:t>' +</a:t>
            </a:r>
            <a:r>
              <a:rPr lang="en-US" sz="2400" err="1"/>
              <a:t>a▪b</a:t>
            </a:r>
            <a:r>
              <a:rPr lang="en-US" sz="2400"/>
              <a:t> + 0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 =   a  + a▪(b' +b) + 0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 =   a  + a▪1 	+ 0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		 =   a  + a =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More Examples</a:t>
            </a:r>
            <a:endParaRPr lang="en-US" sz="48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/>
              <a:t>Show that</a:t>
            </a:r>
            <a:r>
              <a:rPr lang="pl-PL" sz="2400" b="1"/>
              <a:t>:</a:t>
            </a:r>
            <a:endParaRPr 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	(a) ab + </a:t>
            </a:r>
            <a:r>
              <a:rPr lang="en-US" sz="2400" b="1" err="1"/>
              <a:t>ab'c</a:t>
            </a:r>
            <a:r>
              <a:rPr lang="en-US" sz="2400" b="1"/>
              <a:t> = ab + ac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	(b) (a + b)(a + b' + c) = a + </a:t>
            </a:r>
            <a:r>
              <a:rPr lang="en-US" sz="2400" b="1" err="1"/>
              <a:t>bc</a:t>
            </a:r>
            <a:endParaRPr 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(a) ab + </a:t>
            </a:r>
            <a:r>
              <a:rPr lang="en-US" sz="2400" err="1"/>
              <a:t>ab'c</a:t>
            </a:r>
            <a:r>
              <a:rPr lang="en-US" sz="2400"/>
              <a:t> = a(b + </a:t>
            </a:r>
            <a:r>
              <a:rPr lang="en-US" sz="2400" err="1"/>
              <a:t>b'c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= a((</a:t>
            </a:r>
            <a:r>
              <a:rPr lang="en-US" sz="2400" err="1"/>
              <a:t>b+b</a:t>
            </a:r>
            <a:r>
              <a:rPr lang="en-US" sz="2400"/>
              <a:t>')▪(</a:t>
            </a:r>
            <a:r>
              <a:rPr lang="en-US" sz="2400" err="1"/>
              <a:t>b+c</a:t>
            </a:r>
            <a:r>
              <a:rPr lang="en-US" sz="2400"/>
              <a:t>))=a(</a:t>
            </a:r>
            <a:r>
              <a:rPr lang="en-US" sz="2400" err="1"/>
              <a:t>b+c</a:t>
            </a:r>
            <a:r>
              <a:rPr lang="en-US" sz="2400"/>
              <a:t>)=</a:t>
            </a:r>
            <a:r>
              <a:rPr lang="en-US" sz="2400" err="1"/>
              <a:t>ab+ac</a:t>
            </a:r>
            <a:r>
              <a:rPr lang="en-US" sz="2400"/>
              <a:t>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 (b) (a + b)(a + b' + c)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 = (</a:t>
            </a:r>
            <a:r>
              <a:rPr lang="en-US" sz="2400" err="1"/>
              <a:t>a▪a</a:t>
            </a:r>
            <a:r>
              <a:rPr lang="en-US" sz="2400"/>
              <a:t> + </a:t>
            </a:r>
            <a:r>
              <a:rPr lang="en-US" sz="2400" err="1"/>
              <a:t>a▪b</a:t>
            </a:r>
            <a:r>
              <a:rPr lang="en-US" sz="2400"/>
              <a:t>' + </a:t>
            </a:r>
            <a:r>
              <a:rPr lang="en-US" sz="2400" err="1"/>
              <a:t>a▪c</a:t>
            </a:r>
            <a:r>
              <a:rPr lang="en-US" sz="2400"/>
              <a:t> + ab +</a:t>
            </a:r>
            <a:r>
              <a:rPr lang="en-US" sz="2400" err="1"/>
              <a:t>b▪b</a:t>
            </a:r>
            <a:r>
              <a:rPr lang="en-US" sz="2400"/>
              <a:t>' +</a:t>
            </a:r>
            <a:r>
              <a:rPr lang="en-US" sz="2400" err="1"/>
              <a:t>bc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	       =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DeMorgan's Theorem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(a) (a + b)' = </a:t>
            </a:r>
            <a:r>
              <a:rPr lang="en-US" err="1"/>
              <a:t>a'b</a:t>
            </a:r>
            <a:r>
              <a:rPr lang="en-US"/>
              <a:t>'	</a:t>
            </a:r>
          </a:p>
          <a:p>
            <a:pPr>
              <a:buFont typeface="Wingdings" pitchFamily="2" charset="2"/>
              <a:buNone/>
            </a:pPr>
            <a:r>
              <a:rPr lang="en-US"/>
              <a:t>	(b) (ab)' = a' + b'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Generalized </a:t>
            </a:r>
            <a:r>
              <a:rPr lang="en-US" err="1"/>
              <a:t>DeMorgan's</a:t>
            </a:r>
            <a:r>
              <a:rPr lang="en-US"/>
              <a:t> Theorem</a:t>
            </a:r>
          </a:p>
          <a:p>
            <a:pPr>
              <a:buFont typeface="Wingdings" pitchFamily="2" charset="2"/>
              <a:buNone/>
            </a:pPr>
            <a:r>
              <a:rPr lang="en-US"/>
              <a:t>	(a) (a + b + … z)' = </a:t>
            </a:r>
            <a:r>
              <a:rPr lang="en-US" err="1"/>
              <a:t>a'b</a:t>
            </a:r>
            <a:r>
              <a:rPr lang="en-US"/>
              <a:t>' … z'	</a:t>
            </a:r>
          </a:p>
          <a:p>
            <a:pPr>
              <a:buFont typeface="Wingdings" pitchFamily="2" charset="2"/>
              <a:buNone/>
            </a:pPr>
            <a:r>
              <a:rPr lang="en-US"/>
              <a:t>	(b) (</a:t>
            </a:r>
            <a:r>
              <a:rPr lang="en-US" err="1"/>
              <a:t>a</a:t>
            </a:r>
            <a:r>
              <a:rPr lang="en-US" sz="2400" err="1">
                <a:latin typeface="Arial" pitchFamily="34" charset="0"/>
                <a:cs typeface="Arial" pitchFamily="34" charset="0"/>
              </a:rPr>
              <a:t>▪</a:t>
            </a:r>
            <a:r>
              <a:rPr lang="en-US" err="1"/>
              <a:t>b</a:t>
            </a:r>
            <a:r>
              <a:rPr lang="en-US"/>
              <a:t> … z)' = a' + b' + … z‘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DeMorgan's Theorem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F = ab + </a:t>
            </a:r>
            <a:r>
              <a:rPr lang="en-US" sz="3600" err="1"/>
              <a:t>c’d</a:t>
            </a:r>
            <a:r>
              <a:rPr lang="en-US" sz="3600"/>
              <a:t>’</a:t>
            </a:r>
          </a:p>
          <a:p>
            <a:r>
              <a:rPr lang="en-US" sz="3600"/>
              <a:t>F’ = ??</a:t>
            </a:r>
          </a:p>
          <a:p>
            <a:endParaRPr lang="en-US" sz="3600"/>
          </a:p>
          <a:p>
            <a:r>
              <a:rPr lang="en-US" sz="3600"/>
              <a:t>F = ab + </a:t>
            </a:r>
            <a:r>
              <a:rPr lang="en-US" sz="3600" err="1"/>
              <a:t>c’d</a:t>
            </a:r>
            <a:r>
              <a:rPr lang="en-US" sz="3600"/>
              <a:t>’ + </a:t>
            </a:r>
            <a:r>
              <a:rPr lang="en-US" sz="3600" err="1"/>
              <a:t>b’d</a:t>
            </a:r>
            <a:endParaRPr lang="en-US" sz="3600"/>
          </a:p>
          <a:p>
            <a:r>
              <a:rPr lang="en-US" sz="3600"/>
              <a:t>F’ = 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DeMorgan's Theorem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/>
              <a:t>Show that</a:t>
            </a:r>
            <a:r>
              <a:rPr lang="en-US"/>
              <a:t>: (a + </a:t>
            </a:r>
            <a:r>
              <a:rPr lang="en-US" err="1"/>
              <a:t>b</a:t>
            </a:r>
            <a:r>
              <a:rPr lang="en-US" sz="2400" err="1"/>
              <a:t>▪</a:t>
            </a:r>
            <a:r>
              <a:rPr lang="en-US" err="1"/>
              <a:t>c</a:t>
            </a:r>
            <a:r>
              <a:rPr lang="en-US"/>
              <a:t>)' = </a:t>
            </a:r>
            <a:r>
              <a:rPr lang="en-US" err="1"/>
              <a:t>a'</a:t>
            </a:r>
            <a:r>
              <a:rPr lang="en-US" sz="2400" err="1"/>
              <a:t>▪</a:t>
            </a:r>
            <a:r>
              <a:rPr lang="en-US" err="1"/>
              <a:t>b</a:t>
            </a:r>
            <a:r>
              <a:rPr lang="en-US"/>
              <a:t>' + </a:t>
            </a:r>
            <a:r>
              <a:rPr lang="en-US" err="1"/>
              <a:t>a'</a:t>
            </a:r>
            <a:r>
              <a:rPr lang="en-US" sz="2400" err="1"/>
              <a:t>▪</a:t>
            </a:r>
            <a:r>
              <a:rPr lang="en-US" err="1"/>
              <a:t>c</a:t>
            </a:r>
            <a:r>
              <a:rPr lang="en-US"/>
              <a:t>'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(a(b + c) + </a:t>
            </a:r>
            <a:r>
              <a:rPr lang="en-US" err="1"/>
              <a:t>a'b</a:t>
            </a:r>
            <a:r>
              <a:rPr lang="en-US"/>
              <a:t>)'=b'(a' + c')</a:t>
            </a:r>
          </a:p>
          <a:p>
            <a:pPr>
              <a:buFont typeface="Wingdings" pitchFamily="2" charset="2"/>
              <a:buNone/>
            </a:pPr>
            <a:r>
              <a:rPr lang="en-US"/>
              <a:t>ab + </a:t>
            </a:r>
            <a:r>
              <a:rPr lang="en-US" err="1"/>
              <a:t>a'c</a:t>
            </a:r>
            <a:r>
              <a:rPr lang="en-US"/>
              <a:t> + </a:t>
            </a:r>
            <a:r>
              <a:rPr lang="en-US" err="1"/>
              <a:t>bc</a:t>
            </a:r>
            <a:r>
              <a:rPr lang="en-US"/>
              <a:t> = ab + </a:t>
            </a:r>
            <a:r>
              <a:rPr lang="en-US" err="1"/>
              <a:t>a'c</a:t>
            </a:r>
            <a:r>
              <a:rPr lang="en-US"/>
              <a:t> 	</a:t>
            </a:r>
          </a:p>
          <a:p>
            <a:pPr>
              <a:buFont typeface="Wingdings" pitchFamily="2" charset="2"/>
              <a:buNone/>
            </a:pPr>
            <a:r>
              <a:rPr lang="en-US"/>
              <a:t>(a + b)(a' + c)(b + c) = (a + b)(a' + c)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</a:t>
            </a:r>
            <a:r>
              <a:rPr lang="en-US" b="1" i="1"/>
              <a:t>DeMorgan's</a:t>
            </a:r>
            <a:r>
              <a:rPr lang="en-US"/>
              <a:t>  example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3400" y="1828800"/>
            <a:ext cx="81534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Times New Roman" pitchFamily="18" charset="0"/>
              </a:rPr>
              <a:t>Show that: </a:t>
            </a:r>
            <a:r>
              <a:rPr lang="en-US" sz="3200" b="1">
                <a:latin typeface="Times New Roman" pitchFamily="18" charset="0"/>
              </a:rPr>
              <a:t>(</a:t>
            </a:r>
            <a:r>
              <a:rPr lang="en-US" sz="3200" b="1" i="1">
                <a:latin typeface="Times New Roman" pitchFamily="18" charset="0"/>
              </a:rPr>
              <a:t>a</a:t>
            </a:r>
            <a:r>
              <a:rPr lang="en-US" sz="3200" b="1">
                <a:latin typeface="Times New Roman" pitchFamily="18" charset="0"/>
              </a:rPr>
              <a:t>(</a:t>
            </a:r>
            <a:r>
              <a:rPr lang="en-US" sz="3200" b="1" i="1">
                <a:latin typeface="Times New Roman" pitchFamily="18" charset="0"/>
              </a:rPr>
              <a:t>b</a:t>
            </a:r>
            <a:r>
              <a:rPr lang="en-US" sz="3200" b="1">
                <a:latin typeface="Times New Roman" pitchFamily="18" charset="0"/>
              </a:rPr>
              <a:t> + </a:t>
            </a:r>
            <a:r>
              <a:rPr lang="en-US" sz="3200" b="1" i="1">
                <a:latin typeface="Times New Roman" pitchFamily="18" charset="0"/>
              </a:rPr>
              <a:t>z</a:t>
            </a:r>
            <a:r>
              <a:rPr lang="en-US" sz="3200" b="1">
                <a:latin typeface="Times New Roman" pitchFamily="18" charset="0"/>
              </a:rPr>
              <a:t>(</a:t>
            </a:r>
            <a:r>
              <a:rPr lang="en-US" sz="3200" b="1" i="1">
                <a:latin typeface="Times New Roman" pitchFamily="18" charset="0"/>
              </a:rPr>
              <a:t>x</a:t>
            </a:r>
            <a:r>
              <a:rPr lang="en-US" sz="3200" b="1">
                <a:latin typeface="Times New Roman" pitchFamily="18" charset="0"/>
              </a:rPr>
              <a:t> + </a:t>
            </a:r>
            <a:r>
              <a:rPr lang="en-US" sz="3200" b="1" i="1">
                <a:latin typeface="Times New Roman" pitchFamily="18" charset="0"/>
              </a:rPr>
              <a:t>a</a:t>
            </a:r>
            <a:r>
              <a:rPr lang="en-US" sz="3200" b="1">
                <a:latin typeface="Times New Roman" pitchFamily="18" charset="0"/>
              </a:rPr>
              <a:t>')))' =</a:t>
            </a:r>
            <a:r>
              <a:rPr lang="en-US" sz="3200" b="1" i="1">
                <a:latin typeface="Times New Roman" pitchFamily="18" charset="0"/>
              </a:rPr>
              <a:t>a</a:t>
            </a:r>
            <a:r>
              <a:rPr lang="en-US" sz="3200" b="1">
                <a:latin typeface="Times New Roman" pitchFamily="18" charset="0"/>
              </a:rPr>
              <a:t>' + </a:t>
            </a:r>
            <a:r>
              <a:rPr lang="en-US" sz="3200" b="1" i="1">
                <a:latin typeface="Times New Roman" pitchFamily="18" charset="0"/>
              </a:rPr>
              <a:t>b</a:t>
            </a:r>
            <a:r>
              <a:rPr lang="en-US" sz="3200" b="1">
                <a:latin typeface="Times New Roman" pitchFamily="18" charset="0"/>
              </a:rPr>
              <a:t>' (</a:t>
            </a:r>
            <a:r>
              <a:rPr lang="en-US" sz="3200" b="1" i="1">
                <a:latin typeface="Times New Roman" pitchFamily="18" charset="0"/>
              </a:rPr>
              <a:t>z</a:t>
            </a:r>
            <a:r>
              <a:rPr lang="en-US" sz="3200" b="1">
                <a:latin typeface="Times New Roman" pitchFamily="18" charset="0"/>
              </a:rPr>
              <a:t>' + </a:t>
            </a:r>
            <a:r>
              <a:rPr lang="en-US" sz="3200" b="1" i="1">
                <a:latin typeface="Times New Roman" pitchFamily="18" charset="0"/>
              </a:rPr>
              <a:t>x</a:t>
            </a:r>
            <a:r>
              <a:rPr lang="en-US" sz="3200" b="1">
                <a:latin typeface="Times New Roman" pitchFamily="18" charset="0"/>
              </a:rPr>
              <a:t>')	</a:t>
            </a:r>
          </a:p>
          <a:p>
            <a:pPr lvl="1"/>
            <a:r>
              <a:rPr lang="en-US" sz="2400">
                <a:latin typeface="Times New Roman" pitchFamily="18" charset="0"/>
              </a:rPr>
              <a:t>(a(b + z(x + a')))' 	= a' + (b + z(x + a'))'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a' + b' (z(x + a'))'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a' + b' (z' + (x + a')')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a' + b' (z' + x'(a')')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a' + b' (z' + </a:t>
            </a:r>
            <a:r>
              <a:rPr lang="en-US" sz="2400" err="1">
                <a:latin typeface="Times New Roman" pitchFamily="18" charset="0"/>
              </a:rPr>
              <a:t>x'a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</a:t>
            </a:r>
            <a:r>
              <a:rPr lang="en-US" sz="2400" err="1">
                <a:latin typeface="Times New Roman" pitchFamily="18" charset="0"/>
              </a:rPr>
              <a:t>a‘+b</a:t>
            </a:r>
            <a:r>
              <a:rPr lang="en-US" sz="2400">
                <a:latin typeface="Times New Roman" pitchFamily="18" charset="0"/>
              </a:rPr>
              <a:t>' z' + </a:t>
            </a:r>
            <a:r>
              <a:rPr lang="en-US" sz="2400" err="1">
                <a:latin typeface="Times New Roman" pitchFamily="18" charset="0"/>
              </a:rPr>
              <a:t>b'x'a</a:t>
            </a:r>
            <a:endParaRPr lang="en-US" sz="2400">
              <a:latin typeface="Times New Roman" pitchFamily="18" charset="0"/>
            </a:endParaRPr>
          </a:p>
          <a:p>
            <a:pPr lvl="1"/>
            <a:r>
              <a:rPr lang="en-US" sz="2400">
                <a:latin typeface="Times New Roman" pitchFamily="18" charset="0"/>
              </a:rPr>
              <a:t>			=(a‘+ </a:t>
            </a:r>
            <a:r>
              <a:rPr lang="en-US" sz="2400" err="1">
                <a:latin typeface="Times New Roman" pitchFamily="18" charset="0"/>
              </a:rPr>
              <a:t>b'x'a</a:t>
            </a:r>
            <a:r>
              <a:rPr lang="en-US" sz="2400">
                <a:latin typeface="Times New Roman" pitchFamily="18" charset="0"/>
              </a:rPr>
              <a:t>) + b' z'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=(a‘+ </a:t>
            </a:r>
            <a:r>
              <a:rPr lang="en-US" sz="2400" err="1">
                <a:latin typeface="Times New Roman" pitchFamily="18" charset="0"/>
              </a:rPr>
              <a:t>b'x</a:t>
            </a:r>
            <a:r>
              <a:rPr lang="en-US" sz="2400">
                <a:latin typeface="Times New Roman" pitchFamily="18" charset="0"/>
              </a:rPr>
              <a:t>‘)(a +a‘) + b' z'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a‘+ </a:t>
            </a:r>
            <a:r>
              <a:rPr lang="en-US" sz="2400" err="1">
                <a:latin typeface="Times New Roman" pitchFamily="18" charset="0"/>
              </a:rPr>
              <a:t>b'x</a:t>
            </a:r>
            <a:r>
              <a:rPr lang="en-US" sz="2400">
                <a:latin typeface="Times New Roman" pitchFamily="18" charset="0"/>
              </a:rPr>
              <a:t>‘+ b' z‘	 </a:t>
            </a:r>
          </a:p>
          <a:p>
            <a:pPr lvl="1"/>
            <a:r>
              <a:rPr lang="en-US" sz="2400">
                <a:latin typeface="Times New Roman" pitchFamily="18" charset="0"/>
              </a:rPr>
              <a:t>			= a' + b' (z' + x')		 </a:t>
            </a:r>
          </a:p>
          <a:p>
            <a:pPr lvl="1"/>
            <a:r>
              <a:rPr lang="en-US" sz="2400">
                <a:latin typeface="Times New Roman" pitchFamily="18" charset="0"/>
              </a:rPr>
              <a:t>	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LOGIC GATES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Formal logic</a:t>
            </a:r>
            <a:r>
              <a:rPr lang="en-US" sz="2400"/>
              <a:t>: In formal logic, a statement (proposition) is a declarative sentence that is either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400"/>
              <a:t>                      </a:t>
            </a:r>
            <a:r>
              <a:rPr lang="en-US" sz="2400"/>
              <a:t>true(1) or false (0) </a:t>
            </a:r>
          </a:p>
          <a:p>
            <a:pPr>
              <a:lnSpc>
                <a:spcPct val="90000"/>
              </a:lnSpc>
              <a:buNone/>
            </a:pPr>
            <a:endParaRPr lang="pl-PL" sz="2400"/>
          </a:p>
          <a:p>
            <a:pPr>
              <a:lnSpc>
                <a:spcPct val="90000"/>
              </a:lnSpc>
              <a:buNone/>
            </a:pPr>
            <a:r>
              <a:rPr lang="pl-PL" sz="2400"/>
              <a:t>We are </a:t>
            </a:r>
            <a:r>
              <a:rPr lang="en-US" sz="2400"/>
              <a:t>using formal logic to communicate with computers</a:t>
            </a:r>
            <a:endParaRPr lang="pl-PL" sz="2400"/>
          </a:p>
          <a:p>
            <a:pPr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Boolean variable: </a:t>
            </a:r>
            <a:r>
              <a:rPr lang="en-US" sz="2400"/>
              <a:t>Takes only two values</a:t>
            </a:r>
            <a:r>
              <a:rPr lang="pl-PL" sz="240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400"/>
              <a:t>   </a:t>
            </a:r>
            <a:r>
              <a:rPr lang="en-US" sz="2400"/>
              <a:t> – either </a:t>
            </a:r>
            <a:r>
              <a:rPr lang="en-US" sz="2400">
                <a:solidFill>
                  <a:srgbClr val="FF0000"/>
                </a:solidFill>
              </a:rPr>
              <a:t>true (1)</a:t>
            </a:r>
            <a:r>
              <a:rPr lang="en-US" sz="2400"/>
              <a:t> or </a:t>
            </a:r>
            <a:r>
              <a:rPr lang="en-US" sz="2400">
                <a:solidFill>
                  <a:srgbClr val="FF0000"/>
                </a:solidFill>
              </a:rPr>
              <a:t>false (0)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l-PL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7" cy="91440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</a:rPr>
              <a:t>Boolean function </a:t>
            </a:r>
            <a:r>
              <a:rPr lang="pl-PL" sz="3600">
                <a:solidFill>
                  <a:srgbClr val="0070C0"/>
                </a:solidFill>
              </a:rPr>
              <a:t>&amp;</a:t>
            </a:r>
            <a:r>
              <a:rPr lang="en-US" sz="3600">
                <a:solidFill>
                  <a:srgbClr val="0070C0"/>
                </a:solidFill>
              </a:rPr>
              <a:t> logic diagram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/>
              <a:t>Boolean function</a:t>
            </a:r>
            <a:r>
              <a:rPr lang="en-US" sz="2000" b="1"/>
              <a:t>: </a:t>
            </a:r>
            <a:endParaRPr lang="pl-PL" sz="2000" b="1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l-PL" sz="2000" b="1"/>
              <a:t>      </a:t>
            </a:r>
            <a:r>
              <a:rPr lang="en-US" sz="2000"/>
              <a:t>Mapping from Boolean variables to a Boolean value▪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Truth table</a:t>
            </a:r>
            <a:r>
              <a:rPr lang="en-US" sz="2400"/>
              <a:t>: </a:t>
            </a:r>
          </a:p>
          <a:p>
            <a:pPr marL="457200" lvl="1" indent="0">
              <a:buNone/>
            </a:pPr>
            <a:r>
              <a:rPr lang="en-US" sz="1800"/>
              <a:t>It enumerates all possible combinations of arguments and the corresponding function values▪ </a:t>
            </a:r>
            <a:endParaRPr lang="pl-PL" sz="180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/>
              <a:t>Logic diagram</a:t>
            </a:r>
            <a:r>
              <a:rPr lang="en-US" sz="2400"/>
              <a:t>: </a:t>
            </a:r>
            <a:endParaRPr lang="pl-PL" sz="240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sz="2000"/>
              <a:t>      </a:t>
            </a:r>
            <a:r>
              <a:rPr lang="en-US" sz="2000"/>
              <a:t>Composed of graphic symbols for logic gates▪ A simple circuit sketch</a:t>
            </a:r>
            <a:endParaRPr lang="pl-PL" sz="200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sz="2000"/>
              <a:t>      </a:t>
            </a:r>
            <a:r>
              <a:rPr lang="en-US" sz="2000"/>
              <a:t>that represents inputs and outputs of Boolean functions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916862" cy="146208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Gates</a:t>
            </a:r>
            <a:r>
              <a:rPr lang="pl-PL">
                <a:solidFill>
                  <a:srgbClr val="FF0000"/>
                </a:solidFill>
              </a:rPr>
              <a:t> -</a:t>
            </a:r>
            <a:r>
              <a:rPr lang="pl-PL" b="1">
                <a:solidFill>
                  <a:schemeClr val="tx1"/>
                </a:solidFill>
              </a:rPr>
              <a:t> </a:t>
            </a:r>
            <a:r>
              <a:rPr lang="en-US" sz="2300">
                <a:solidFill>
                  <a:schemeClr val="tx1"/>
                </a:solidFill>
              </a:rPr>
              <a:t>hardware to implement Boolean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The most basic gates are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8" y="25908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282"/>
            <a:ext cx="7793037" cy="1462087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Boolean function and truth table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3" y="2209800"/>
            <a:ext cx="890597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BASIC IDENTITIES OF BOOLEAN ALGEBRA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>
                <a:solidFill>
                  <a:srgbClr val="0070C0"/>
                </a:solidFill>
              </a:rPr>
              <a:t>Postulate 1 (Definition): </a:t>
            </a:r>
            <a:endParaRPr lang="pl-PL" sz="2800">
              <a:solidFill>
                <a:srgbClr val="0070C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sz="2800"/>
              <a:t>A Boolean algebra is a closed algebraic system containing a set </a:t>
            </a:r>
            <a:r>
              <a:rPr lang="en-US" sz="2800" i="1"/>
              <a:t>K</a:t>
            </a:r>
            <a:r>
              <a:rPr lang="en-US" sz="2800"/>
              <a:t> of two or more elements and the two operators · and + which refer to logical AND </a:t>
            </a:r>
            <a:r>
              <a:rPr lang="en-US" sz="2800" err="1"/>
              <a:t>and</a:t>
            </a:r>
            <a:r>
              <a:rPr lang="en-US" sz="2800"/>
              <a:t> logical OR</a:t>
            </a:r>
            <a:endParaRPr lang="pl-PL" sz="2800"/>
          </a:p>
          <a:p>
            <a:pPr marL="0" indent="0">
              <a:buClrTx/>
              <a:buSzTx/>
              <a:buNone/>
            </a:pPr>
            <a:endParaRPr lang="pl-PL"/>
          </a:p>
          <a:p>
            <a:pPr marL="0" indent="0">
              <a:buClrTx/>
              <a:buSzTx/>
              <a:buNone/>
            </a:pPr>
            <a:r>
              <a:rPr lang="pl-PL"/>
              <a:t>  </a:t>
            </a:r>
            <a:r>
              <a:rPr lang="pl-PL" sz="4400"/>
              <a:t>&lt; K, </a:t>
            </a:r>
            <a:r>
              <a:rPr lang="en-US" sz="4400"/>
              <a:t>+</a:t>
            </a:r>
            <a:r>
              <a:rPr lang="pl-PL" sz="4400"/>
              <a:t>, </a:t>
            </a:r>
            <a:r>
              <a:rPr lang="en-US" sz="4400"/>
              <a:t>·</a:t>
            </a:r>
            <a:r>
              <a:rPr lang="pl-PL" sz="4400"/>
              <a:t>, ’, 0, 1&gt;</a:t>
            </a:r>
            <a:endParaRPr lang="en-US" sz="44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233487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Basic Identities of Boolean Algebra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pl-PL" sz="2800"/>
              <a:t>1▪ </a:t>
            </a:r>
            <a:r>
              <a:rPr lang="en-US" sz="2800"/>
              <a:t>Existence of 1 and 0 element</a:t>
            </a:r>
            <a:r>
              <a:rPr lang="pl-PL" sz="2800"/>
              <a:t>:</a:t>
            </a:r>
          </a:p>
          <a:p>
            <a:pPr marL="400050" lvl="1" indent="0">
              <a:buClrTx/>
              <a:buSzTx/>
              <a:buNone/>
            </a:pPr>
            <a:r>
              <a:rPr lang="pl-PL" sz="2400"/>
              <a:t>  </a:t>
            </a:r>
            <a:r>
              <a:rPr lang="en-US" sz="2400"/>
              <a:t>x + 0 = x</a:t>
            </a:r>
            <a:r>
              <a:rPr lang="pl-PL" sz="2400"/>
              <a:t>		</a:t>
            </a:r>
            <a:r>
              <a:rPr lang="en-US" sz="2400"/>
              <a:t>x  · 0 = 0</a:t>
            </a:r>
          </a:p>
          <a:p>
            <a:pPr marL="400050" lvl="1" indent="0">
              <a:buClrTx/>
              <a:buSzTx/>
              <a:buNone/>
            </a:pPr>
            <a:r>
              <a:rPr lang="pl-PL" sz="2400"/>
              <a:t>  </a:t>
            </a:r>
            <a:r>
              <a:rPr lang="en-US" sz="2400"/>
              <a:t>x + 1 = 1</a:t>
            </a:r>
            <a:r>
              <a:rPr lang="pl-PL" sz="2400"/>
              <a:t>		</a:t>
            </a:r>
            <a:r>
              <a:rPr lang="en-US" sz="2400"/>
              <a:t>x · 1 = 1</a:t>
            </a:r>
            <a:endParaRPr lang="pl-PL" sz="2400"/>
          </a:p>
          <a:p>
            <a:pPr marL="0" indent="0">
              <a:buClrTx/>
              <a:buSzTx/>
              <a:buNone/>
            </a:pPr>
            <a:r>
              <a:rPr lang="pl-PL" sz="2800"/>
              <a:t>2▪ </a:t>
            </a:r>
            <a:r>
              <a:rPr lang="en-US" sz="2800"/>
              <a:t>Existence of complement</a:t>
            </a:r>
            <a:endParaRPr lang="pl-PL" sz="2800"/>
          </a:p>
          <a:p>
            <a:pPr>
              <a:buNone/>
            </a:pPr>
            <a:r>
              <a:rPr lang="pl-PL"/>
              <a:t>     </a:t>
            </a:r>
            <a:r>
              <a:rPr lang="en-US" sz="2800"/>
              <a:t>x + x = x</a:t>
            </a:r>
            <a:r>
              <a:rPr lang="pl-PL" sz="2800"/>
              <a:t>		</a:t>
            </a:r>
            <a:r>
              <a:rPr lang="en-US" sz="2800"/>
              <a:t>x · x = x</a:t>
            </a:r>
          </a:p>
          <a:p>
            <a:pPr>
              <a:buNone/>
            </a:pPr>
            <a:r>
              <a:rPr lang="pl-PL" sz="2800"/>
              <a:t>     </a:t>
            </a:r>
            <a:r>
              <a:rPr lang="en-US" sz="2800"/>
              <a:t>x + x’ = x</a:t>
            </a:r>
            <a:r>
              <a:rPr lang="pl-PL" sz="2800"/>
              <a:t> 		</a:t>
            </a:r>
            <a:r>
              <a:rPr lang="en-US" sz="2800"/>
              <a:t>x · x’ = 0</a:t>
            </a:r>
            <a:endParaRPr lang="pl-PL" sz="2800"/>
          </a:p>
          <a:p>
            <a:pPr>
              <a:buNone/>
            </a:pPr>
            <a:r>
              <a:rPr lang="pl-PL" sz="2800"/>
              <a:t>3▪</a:t>
            </a:r>
            <a:r>
              <a:rPr lang="en-US" sz="2800"/>
              <a:t> </a:t>
            </a:r>
            <a:r>
              <a:rPr lang="en-US" sz="2800" err="1"/>
              <a:t>Commutativity</a:t>
            </a:r>
            <a:endParaRPr lang="en-US" sz="2800"/>
          </a:p>
          <a:p>
            <a:pPr>
              <a:buNone/>
            </a:pPr>
            <a:r>
              <a:rPr lang="pl-PL" sz="2800"/>
              <a:t>     </a:t>
            </a:r>
            <a:r>
              <a:rPr lang="en-US" sz="2800"/>
              <a:t>x + y = y + x</a:t>
            </a:r>
            <a:r>
              <a:rPr lang="pl-PL" sz="2800"/>
              <a:t>	</a:t>
            </a:r>
            <a:r>
              <a:rPr lang="en-US" sz="2800"/>
              <a:t>xy = </a:t>
            </a:r>
            <a:r>
              <a:rPr lang="en-US" sz="2800" err="1"/>
              <a:t>yx</a:t>
            </a:r>
            <a:endParaRPr lang="en-US" sz="2800"/>
          </a:p>
          <a:p>
            <a:pPr marL="0" indent="0">
              <a:buClrTx/>
              <a:buSzTx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0668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Basic Identities of Boolean Algebra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848600" cy="4876800"/>
          </a:xfrm>
        </p:spPr>
        <p:txBody>
          <a:bodyPr/>
          <a:lstStyle/>
          <a:p>
            <a:pPr>
              <a:buNone/>
            </a:pPr>
            <a:r>
              <a:rPr lang="en-US" b="1"/>
              <a:t>Associativity </a:t>
            </a:r>
            <a:endParaRPr lang="pl-PL" b="1"/>
          </a:p>
          <a:p>
            <a:pPr>
              <a:buNone/>
            </a:pPr>
            <a:r>
              <a:rPr lang="pl-PL"/>
              <a:t>		</a:t>
            </a:r>
            <a:r>
              <a:rPr lang="en-US"/>
              <a:t>x + ( y + z ) = ( x + y ) + z</a:t>
            </a:r>
          </a:p>
          <a:p>
            <a:pPr>
              <a:buFont typeface="Wingdings" pitchFamily="2" charset="2"/>
              <a:buNone/>
            </a:pPr>
            <a:r>
              <a:rPr lang="pl-PL"/>
              <a:t>		</a:t>
            </a:r>
            <a:r>
              <a:rPr lang="en-US"/>
              <a:t>x (</a:t>
            </a:r>
            <a:r>
              <a:rPr lang="en-US" err="1"/>
              <a:t>yz</a:t>
            </a:r>
            <a:r>
              <a:rPr lang="en-US"/>
              <a:t>) = (xy) z</a:t>
            </a:r>
            <a:endParaRPr lang="pl-PL"/>
          </a:p>
          <a:p>
            <a:pPr>
              <a:buNone/>
            </a:pPr>
            <a:r>
              <a:rPr lang="en-US" b="1" err="1"/>
              <a:t>Distributivity</a:t>
            </a:r>
            <a:endParaRPr lang="pl-PL" b="1"/>
          </a:p>
          <a:p>
            <a:pPr>
              <a:buNone/>
            </a:pPr>
            <a:r>
              <a:rPr lang="pl-PL"/>
              <a:t>		</a:t>
            </a:r>
            <a:r>
              <a:rPr lang="en-US"/>
              <a:t>x ( y + z ) = xy + </a:t>
            </a:r>
            <a:r>
              <a:rPr lang="en-US" err="1"/>
              <a:t>xz</a:t>
            </a:r>
            <a:endParaRPr lang="en-US"/>
          </a:p>
          <a:p>
            <a:pPr>
              <a:buNone/>
            </a:pPr>
            <a:r>
              <a:rPr lang="pl-PL">
                <a:solidFill>
                  <a:schemeClr val="hlink"/>
                </a:solidFill>
              </a:rPr>
              <a:t>		</a:t>
            </a:r>
            <a:r>
              <a:rPr lang="en-US">
                <a:solidFill>
                  <a:schemeClr val="hlink"/>
                </a:solidFill>
              </a:rPr>
              <a:t>x + </a:t>
            </a:r>
            <a:r>
              <a:rPr lang="en-US" err="1">
                <a:solidFill>
                  <a:schemeClr val="hlink"/>
                </a:solidFill>
              </a:rPr>
              <a:t>yz</a:t>
            </a:r>
            <a:r>
              <a:rPr lang="en-US">
                <a:solidFill>
                  <a:schemeClr val="hlink"/>
                </a:solidFill>
              </a:rPr>
              <a:t> = ( x + y )( x + z)</a:t>
            </a:r>
            <a:endParaRPr lang="pl-PL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b="1">
                <a:solidFill>
                  <a:schemeClr val="tx1"/>
                </a:solidFill>
              </a:rPr>
              <a:t>Involution</a:t>
            </a:r>
            <a:endParaRPr lang="pl-PL" b="1">
              <a:solidFill>
                <a:schemeClr val="tx1"/>
              </a:solidFill>
            </a:endParaRPr>
          </a:p>
          <a:p>
            <a:pPr>
              <a:buNone/>
            </a:pPr>
            <a:r>
              <a:rPr lang="pl-PL"/>
              <a:t>		</a:t>
            </a:r>
            <a:r>
              <a:rPr lang="en-US"/>
              <a:t>(x’)’ = x</a:t>
            </a:r>
          </a:p>
          <a:p>
            <a:pPr>
              <a:buNone/>
            </a:pPr>
            <a:endParaRPr lang="en-US">
              <a:solidFill>
                <a:schemeClr val="hlink"/>
              </a:solidFill>
            </a:endParaRP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Basic Identities of Boolean Algebra</a:t>
            </a:r>
            <a:br>
              <a:rPr lang="pl-PL" sz="3200">
                <a:solidFill>
                  <a:schemeClr val="tx1"/>
                </a:solidFill>
              </a:rPr>
            </a:br>
            <a:r>
              <a:rPr lang="pl-PL" sz="4000">
                <a:solidFill>
                  <a:schemeClr val="tx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e</a:t>
            </a:r>
            <a:r>
              <a:rPr lang="pl-PL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Morgan’s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6096000" cy="1981199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5400">
                <a:solidFill>
                  <a:schemeClr val="hlink"/>
                </a:solidFill>
              </a:rPr>
              <a:t>(x + y)’ = x’ y’</a:t>
            </a:r>
          </a:p>
          <a:p>
            <a:pPr>
              <a:buFont typeface="Wingdings" pitchFamily="2" charset="2"/>
              <a:buNone/>
            </a:pPr>
            <a:r>
              <a:rPr lang="en-US" sz="5400">
                <a:solidFill>
                  <a:schemeClr val="hlink"/>
                </a:solidFill>
              </a:rPr>
              <a:t>(xy)’ </a:t>
            </a:r>
            <a:r>
              <a:rPr lang="pl-PL" sz="5400">
                <a:solidFill>
                  <a:schemeClr val="hlink"/>
                </a:solidFill>
              </a:rPr>
              <a:t>    </a:t>
            </a:r>
            <a:r>
              <a:rPr lang="en-US" sz="5400">
                <a:solidFill>
                  <a:schemeClr val="hlink"/>
                </a:solidFill>
              </a:rPr>
              <a:t>= x’ + y’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CBD12-B80D-493E-AEBC-BF2A46726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6096000" cy="19811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l-PL" sz="5400" kern="0">
                <a:solidFill>
                  <a:schemeClr val="hlink"/>
                </a:solidFill>
              </a:rPr>
              <a:t> </a:t>
            </a:r>
            <a:r>
              <a:rPr lang="en-US" sz="5400" kern="0">
                <a:solidFill>
                  <a:schemeClr val="hlink"/>
                </a:solidFill>
              </a:rPr>
              <a:t>x + y</a:t>
            </a:r>
            <a:r>
              <a:rPr lang="pl-PL" sz="5400" kern="0">
                <a:solidFill>
                  <a:schemeClr val="hlink"/>
                </a:solidFill>
              </a:rPr>
              <a:t> </a:t>
            </a:r>
            <a:r>
              <a:rPr lang="en-US" sz="5400" kern="0">
                <a:solidFill>
                  <a:schemeClr val="hlink"/>
                </a:solidFill>
              </a:rPr>
              <a:t> </a:t>
            </a:r>
            <a:r>
              <a:rPr lang="pl-PL" sz="5400" kern="0">
                <a:solidFill>
                  <a:schemeClr val="hlink"/>
                </a:solidFill>
              </a:rPr>
              <a:t> </a:t>
            </a:r>
            <a:r>
              <a:rPr lang="en-US" sz="5400" kern="0">
                <a:solidFill>
                  <a:schemeClr val="hlink"/>
                </a:solidFill>
              </a:rPr>
              <a:t>= x</a:t>
            </a:r>
            <a:r>
              <a:rPr lang="pl-PL" sz="5400" kern="0">
                <a:solidFill>
                  <a:schemeClr val="hlink"/>
                </a:solidFill>
              </a:rPr>
              <a:t> </a:t>
            </a:r>
            <a:r>
              <a:rPr lang="en-US" sz="5400" kern="0">
                <a:solidFill>
                  <a:schemeClr val="hlink"/>
                </a:solidFill>
              </a:rPr>
              <a:t>y</a:t>
            </a:r>
            <a:r>
              <a:rPr lang="pl-PL" sz="5400" kern="0">
                <a:solidFill>
                  <a:schemeClr val="hlink"/>
                </a:solidFill>
              </a:rPr>
              <a:t> </a:t>
            </a:r>
            <a:endParaRPr lang="en-US" sz="5400" ker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l-PL" sz="5400" kern="0">
                <a:solidFill>
                  <a:schemeClr val="hlink"/>
                </a:solidFill>
              </a:rPr>
              <a:t>   </a:t>
            </a:r>
            <a:r>
              <a:rPr lang="en-US" sz="5400" kern="0">
                <a:solidFill>
                  <a:schemeClr val="hlink"/>
                </a:solidFill>
              </a:rPr>
              <a:t>xy </a:t>
            </a:r>
            <a:r>
              <a:rPr lang="pl-PL" sz="5400" kern="0">
                <a:solidFill>
                  <a:schemeClr val="hlink"/>
                </a:solidFill>
              </a:rPr>
              <a:t>     </a:t>
            </a:r>
            <a:r>
              <a:rPr lang="en-US" sz="5400" kern="0">
                <a:solidFill>
                  <a:schemeClr val="hlink"/>
                </a:solidFill>
              </a:rPr>
              <a:t>= x</a:t>
            </a:r>
            <a:r>
              <a:rPr lang="pl-PL" sz="5400" kern="0">
                <a:solidFill>
                  <a:schemeClr val="hlink"/>
                </a:solidFill>
              </a:rPr>
              <a:t> </a:t>
            </a:r>
            <a:r>
              <a:rPr lang="en-US" sz="5400" kern="0">
                <a:solidFill>
                  <a:schemeClr val="hlink"/>
                </a:solidFill>
              </a:rPr>
              <a:t>+ y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725F6420-6CA7-4D65-8134-35F2A56DA51E}"/>
              </a:ext>
            </a:extLst>
          </p:cNvPr>
          <p:cNvCxnSpPr>
            <a:cxnSpLocks/>
          </p:cNvCxnSpPr>
          <p:nvPr/>
        </p:nvCxnSpPr>
        <p:spPr>
          <a:xfrm>
            <a:off x="1828800" y="4724400"/>
            <a:ext cx="1600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7D726E51-52DA-4A2C-A507-67A2F51C3DD7}"/>
              </a:ext>
            </a:extLst>
          </p:cNvPr>
          <p:cNvCxnSpPr>
            <a:cxnSpLocks/>
          </p:cNvCxnSpPr>
          <p:nvPr/>
        </p:nvCxnSpPr>
        <p:spPr>
          <a:xfrm>
            <a:off x="4800600" y="4724400"/>
            <a:ext cx="914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99C4C734-6AB4-4A71-A8B2-D325025DAD75}"/>
              </a:ext>
            </a:extLst>
          </p:cNvPr>
          <p:cNvCxnSpPr>
            <a:cxnSpLocks/>
          </p:cNvCxnSpPr>
          <p:nvPr/>
        </p:nvCxnSpPr>
        <p:spPr>
          <a:xfrm>
            <a:off x="2209800" y="5715000"/>
            <a:ext cx="762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B856682-5C93-4B59-BD11-273AF741B7E4}"/>
              </a:ext>
            </a:extLst>
          </p:cNvPr>
          <p:cNvCxnSpPr>
            <a:cxnSpLocks/>
          </p:cNvCxnSpPr>
          <p:nvPr/>
        </p:nvCxnSpPr>
        <p:spPr>
          <a:xfrm>
            <a:off x="4953000" y="5715000"/>
            <a:ext cx="381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F8FAF9FC-F8AC-42C5-BCE4-50117A9F613B}"/>
              </a:ext>
            </a:extLst>
          </p:cNvPr>
          <p:cNvCxnSpPr>
            <a:cxnSpLocks/>
          </p:cNvCxnSpPr>
          <p:nvPr/>
        </p:nvCxnSpPr>
        <p:spPr>
          <a:xfrm>
            <a:off x="6172200" y="5737860"/>
            <a:ext cx="381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Blends</vt:lpstr>
      <vt:lpstr>Boolean Algebra</vt:lpstr>
      <vt:lpstr>LOGIC GATES</vt:lpstr>
      <vt:lpstr>Boolean function &amp; logic diagram</vt:lpstr>
      <vt:lpstr>Gates - hardware to implement Boolean operators</vt:lpstr>
      <vt:lpstr>Boolean function and truth table</vt:lpstr>
      <vt:lpstr>BASIC IDENTITIES OF BOOLEAN ALGEBRA</vt:lpstr>
      <vt:lpstr>Basic Identities of Boolean Algebra</vt:lpstr>
      <vt:lpstr>Basic Identities of Boolean Algebra</vt:lpstr>
      <vt:lpstr>Basic Identities of Boolean Algebra de Morgan’s Theorem</vt:lpstr>
      <vt:lpstr>Function Minimization using  Boolean Algebra </vt:lpstr>
      <vt:lpstr>The other type of question</vt:lpstr>
      <vt:lpstr>More Examples</vt:lpstr>
      <vt:lpstr>DeMorgan's Theorem</vt:lpstr>
      <vt:lpstr>DeMorgan's Theorem</vt:lpstr>
      <vt:lpstr>DeMorgan's Theorem</vt:lpstr>
      <vt:lpstr>More Examples</vt:lpstr>
      <vt:lpstr>More DeMorgan's 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Chen</dc:creator>
  <cp:revision>1</cp:revision>
  <cp:lastPrinted>1601-01-01T00:00:00Z</cp:lastPrinted>
  <dcterms:created xsi:type="dcterms:W3CDTF">2009-01-21T01:35:13Z</dcterms:created>
  <dcterms:modified xsi:type="dcterms:W3CDTF">2021-11-09T18:22:50Z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