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85" autoAdjust="0"/>
  </p:normalViewPr>
  <p:slideViewPr>
    <p:cSldViewPr>
      <p:cViewPr varScale="1">
        <p:scale>
          <a:sx n="124" d="100"/>
          <a:sy n="124" d="100"/>
        </p:scale>
        <p:origin x="12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l-P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91FCD000-CBCE-4655-8A81-DAD9D737DD22}" type="datetimeFigureOut">
              <a:rPr lang="pl-PL" smtClean="0"/>
              <a:t>07.11.2020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165279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91FCD000-CBCE-4655-8A81-DAD9D737DD22}" type="datetimeFigureOut">
              <a:rPr lang="pl-PL" smtClean="0"/>
              <a:t>07.11.2020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56860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91FCD000-CBCE-4655-8A81-DAD9D737DD22}" type="datetimeFigureOut">
              <a:rPr lang="pl-PL" smtClean="0"/>
              <a:t>07.11.2020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131810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91FCD000-CBCE-4655-8A81-DAD9D737DD22}" type="datetimeFigureOut">
              <a:rPr lang="pl-PL" smtClean="0"/>
              <a:t>07.11.2020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117437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l-P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CD000-CBCE-4655-8A81-DAD9D737DD22}" type="datetimeFigureOut">
              <a:rPr lang="pl-PL" smtClean="0"/>
              <a:t>07.11.2020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101538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91FCD000-CBCE-4655-8A81-DAD9D737DD22}" type="datetimeFigureOut">
              <a:rPr lang="pl-PL" smtClean="0"/>
              <a:t>07.11.2020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424640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l-P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91FCD000-CBCE-4655-8A81-DAD9D737DD22}" type="datetimeFigureOut">
              <a:rPr lang="pl-PL" smtClean="0"/>
              <a:t>07.11.2020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285927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91FCD000-CBCE-4655-8A81-DAD9D737DD22}" type="datetimeFigureOut">
              <a:rPr lang="pl-PL" smtClean="0"/>
              <a:t>07.11.2020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27409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CD000-CBCE-4655-8A81-DAD9D737DD22}" type="datetimeFigureOut">
              <a:rPr lang="pl-PL" smtClean="0"/>
              <a:t>07.11.2020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265414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l-P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CD000-CBCE-4655-8A81-DAD9D737DD22}" type="datetimeFigureOut">
              <a:rPr lang="pl-PL" smtClean="0"/>
              <a:t>07.11.2020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4022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l-P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CD000-CBCE-4655-8A81-DAD9D737DD22}" type="datetimeFigureOut">
              <a:rPr lang="pl-PL" smtClean="0"/>
              <a:t>07.11.2020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EEF807D-0E86-40A0-94D2-8665E457C367}" type="slidenum">
              <a:rPr lang="pl-PL" smtClean="0"/>
              <a:t>‹#›</a:t>
            </a:fld>
            <a:endParaRPr lang="pl-PL"/>
          </a:p>
        </p:txBody>
      </p:sp>
    </p:spTree>
    <p:extLst>
      <p:ext uri="{BB962C8B-B14F-4D97-AF65-F5344CB8AC3E}">
        <p14:creationId xmlns:p14="http://schemas.microsoft.com/office/powerpoint/2010/main" val="41777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CD000-CBCE-4655-8A81-DAD9D737DD22}" type="datetimeFigureOut">
              <a:rPr lang="pl-PL" smtClean="0"/>
              <a:t>07.11.2020</a:t>
            </a:fld>
            <a:endParaRPr lang="pl-P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F807D-0E86-40A0-94D2-8665E457C367}" type="slidenum">
              <a:rPr lang="pl-PL" smtClean="0"/>
              <a:t>‹#›</a:t>
            </a:fld>
            <a:endParaRPr lang="pl-PL"/>
          </a:p>
        </p:txBody>
      </p:sp>
    </p:spTree>
    <p:extLst>
      <p:ext uri="{BB962C8B-B14F-4D97-AF65-F5344CB8AC3E}">
        <p14:creationId xmlns:p14="http://schemas.microsoft.com/office/powerpoint/2010/main" val="37134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FFF200">
                <a:lumMod val="0"/>
              </a:srgbClr>
            </a:gs>
            <a:gs pos="28000">
              <a:schemeClr val="bg1">
                <a:lumMod val="85000"/>
              </a:schemeClr>
            </a:gs>
            <a:gs pos="56000">
              <a:srgbClr val="FF0300">
                <a:lumMod val="59000"/>
                <a:lumOff val="41000"/>
              </a:srgbClr>
            </a:gs>
            <a:gs pos="100000">
              <a:srgbClr val="4D0808"/>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484784"/>
            <a:ext cx="7920880" cy="3024336"/>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pl-PL" sz="7200" b="1" dirty="0">
                <a:ln/>
                <a:solidFill>
                  <a:srgbClr val="FFFF00"/>
                </a:solidFill>
              </a:rPr>
              <a:t>Boolean Algebra</a:t>
            </a:r>
            <a:br>
              <a:rPr lang="pl-PL" sz="8800" b="1" dirty="0">
                <a:ln/>
                <a:solidFill>
                  <a:srgbClr val="FFFF00"/>
                </a:solidFill>
              </a:rPr>
            </a:br>
            <a:r>
              <a:rPr lang="pt-BR" sz="5400" b="1" dirty="0">
                <a:ln/>
                <a:solidFill>
                  <a:srgbClr val="FFFF00"/>
                </a:solidFill>
                <a:latin typeface="Arial"/>
              </a:rPr>
              <a:t>x + 1 = 1</a:t>
            </a:r>
            <a:endParaRPr lang="pl-PL" sz="5400" b="1" dirty="0">
              <a:ln/>
              <a:solidFill>
                <a:srgbClr val="FFFF00"/>
              </a:solidFill>
            </a:endParaRPr>
          </a:p>
        </p:txBody>
      </p:sp>
      <p:sp>
        <p:nvSpPr>
          <p:cNvPr id="3" name="Subtitle 2"/>
          <p:cNvSpPr>
            <a:spLocks noGrp="1"/>
          </p:cNvSpPr>
          <p:nvPr>
            <p:ph type="subTitle" idx="1"/>
          </p:nvPr>
        </p:nvSpPr>
        <p:spPr>
          <a:xfrm>
            <a:off x="683568" y="4653136"/>
            <a:ext cx="7776864" cy="1008112"/>
          </a:xfrm>
          <a:solidFill>
            <a:schemeClr val="bg1">
              <a:lumMod val="85000"/>
            </a:schemeClr>
          </a:solidFill>
        </p:spPr>
        <p:style>
          <a:lnRef idx="0">
            <a:schemeClr val="accent2"/>
          </a:lnRef>
          <a:fillRef idx="3">
            <a:schemeClr val="accent2"/>
          </a:fillRef>
          <a:effectRef idx="3">
            <a:schemeClr val="accent2"/>
          </a:effectRef>
          <a:fontRef idx="minor">
            <a:schemeClr val="lt1"/>
          </a:fontRef>
        </p:style>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pl-PL" sz="4800" dirty="0">
                <a:ln w="0"/>
                <a:solidFill>
                  <a:schemeClr val="tx1"/>
                </a:solidFill>
                <a:effectLst>
                  <a:outerShdw blurRad="38100" dist="19050" dir="2700000" algn="tl" rotWithShape="0">
                    <a:schemeClr val="dk1">
                      <a:alpha val="40000"/>
                    </a:schemeClr>
                  </a:outerShdw>
                </a:effectLst>
              </a:rPr>
              <a:t>Axioms, Theorems, Proofs</a:t>
            </a:r>
          </a:p>
        </p:txBody>
      </p:sp>
    </p:spTree>
    <p:extLst>
      <p:ext uri="{BB962C8B-B14F-4D97-AF65-F5344CB8AC3E}">
        <p14:creationId xmlns:p14="http://schemas.microsoft.com/office/powerpoint/2010/main" val="354959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063" y="290784"/>
            <a:ext cx="3534841" cy="6121628"/>
          </a:xfrm>
        </p:spPr>
        <p:txBody>
          <a:bodyPr>
            <a:normAutofit/>
          </a:bodyPr>
          <a:lstStyle/>
          <a:p>
            <a:pPr marL="0" indent="0">
              <a:buNone/>
            </a:pPr>
            <a:r>
              <a:rPr lang="en-US" sz="1800" dirty="0"/>
              <a:t>In 1854 George Boole introduced the following formalism that became </a:t>
            </a:r>
            <a:r>
              <a:rPr lang="en-US" sz="1800" b="1" dirty="0">
                <a:solidFill>
                  <a:srgbClr val="FF0000"/>
                </a:solidFill>
              </a:rPr>
              <a:t>Boolean Algebra</a:t>
            </a:r>
            <a:r>
              <a:rPr lang="en-US" sz="1800" dirty="0"/>
              <a:t>.</a:t>
            </a:r>
            <a:endParaRPr lang="pl-PL" sz="1800" dirty="0"/>
          </a:p>
          <a:p>
            <a:pPr marL="0" indent="0">
              <a:buNone/>
            </a:pPr>
            <a:r>
              <a:rPr lang="en-US" sz="2000" b="1" dirty="0"/>
              <a:t>Premise: </a:t>
            </a:r>
            <a:endParaRPr lang="pl-PL" sz="2000" b="1" dirty="0"/>
          </a:p>
          <a:p>
            <a:pPr marL="0" indent="0">
              <a:buNone/>
            </a:pPr>
            <a:r>
              <a:rPr lang="en-US" sz="2000" dirty="0"/>
              <a:t>There is a set </a:t>
            </a:r>
            <a:r>
              <a:rPr lang="en-US" sz="2000" b="1" dirty="0"/>
              <a:t>B</a:t>
            </a:r>
            <a:r>
              <a:rPr lang="en-US" sz="2000" dirty="0"/>
              <a:t> </a:t>
            </a:r>
            <a:r>
              <a:rPr lang="pl-PL" sz="2000" dirty="0"/>
              <a:t>(t</a:t>
            </a:r>
            <a:r>
              <a:rPr lang="en-US" sz="2000" dirty="0"/>
              <a:t>here are at least two elements </a:t>
            </a:r>
            <a:r>
              <a:rPr lang="en-US" sz="2000" b="1" dirty="0"/>
              <a:t>a</a:t>
            </a:r>
            <a:r>
              <a:rPr lang="en-US" sz="2000" dirty="0"/>
              <a:t> </a:t>
            </a:r>
            <a:r>
              <a:rPr lang="pl-PL" sz="2000" dirty="0"/>
              <a:t>&amp;</a:t>
            </a:r>
            <a:r>
              <a:rPr lang="en-US" sz="2000" dirty="0"/>
              <a:t> </a:t>
            </a:r>
            <a:r>
              <a:rPr lang="en-US" sz="2000" b="1" dirty="0"/>
              <a:t>b</a:t>
            </a:r>
            <a:r>
              <a:rPr lang="en-US" sz="2000" dirty="0"/>
              <a:t> in B</a:t>
            </a:r>
            <a:r>
              <a:rPr lang="pl-PL" sz="2000" dirty="0"/>
              <a:t>*)</a:t>
            </a:r>
            <a:r>
              <a:rPr lang="en-US" sz="2000" dirty="0"/>
              <a:t> such that a ≠ b</a:t>
            </a:r>
            <a:r>
              <a:rPr lang="pl-PL" sz="2000" dirty="0"/>
              <a:t>) </a:t>
            </a:r>
            <a:r>
              <a:rPr lang="en-US" sz="2000" dirty="0"/>
              <a:t>and two operators:</a:t>
            </a:r>
            <a:r>
              <a:rPr lang="pl-PL" sz="2000" dirty="0"/>
              <a:t> </a:t>
            </a:r>
            <a:r>
              <a:rPr lang="en-US" sz="2000" dirty="0"/>
              <a:t> + and * </a:t>
            </a:r>
            <a:r>
              <a:rPr lang="pl-PL" sz="2000" dirty="0"/>
              <a:t> in B **) </a:t>
            </a:r>
            <a:r>
              <a:rPr lang="en-US" sz="2000" dirty="0"/>
              <a:t>that satisfy the following axioms:</a:t>
            </a:r>
            <a:endParaRPr lang="pl-PL" sz="2000" dirty="0"/>
          </a:p>
          <a:p>
            <a:pPr marL="0" indent="0">
              <a:buNone/>
            </a:pPr>
            <a:endParaRPr lang="pl-PL" sz="2000" dirty="0"/>
          </a:p>
          <a:p>
            <a:pPr marL="0" indent="0">
              <a:buNone/>
            </a:pPr>
            <a:endParaRPr lang="pl-PL" sz="2000" dirty="0"/>
          </a:p>
          <a:p>
            <a:pPr marL="0" indent="0">
              <a:buNone/>
            </a:pPr>
            <a:endParaRPr lang="pl-PL" sz="2000" dirty="0"/>
          </a:p>
          <a:p>
            <a:pPr marL="0" indent="0">
              <a:buNone/>
            </a:pPr>
            <a:r>
              <a:rPr lang="pl-PL" sz="2000" dirty="0"/>
              <a:t>-----------------------------</a:t>
            </a:r>
          </a:p>
          <a:p>
            <a:pPr marL="0" indent="0">
              <a:buNone/>
            </a:pPr>
            <a:r>
              <a:rPr lang="pl-PL" sz="1600" dirty="0"/>
              <a:t>  *) </a:t>
            </a:r>
            <a:r>
              <a:rPr lang="en-US" sz="1600" dirty="0"/>
              <a:t>CARDINALITY</a:t>
            </a:r>
          </a:p>
          <a:p>
            <a:pPr marL="0" indent="0">
              <a:buNone/>
            </a:pPr>
            <a:r>
              <a:rPr lang="pl-PL" sz="1600" dirty="0"/>
              <a:t>**) CLOSURE :</a:t>
            </a:r>
          </a:p>
          <a:p>
            <a:pPr marL="0" indent="0">
              <a:buNone/>
            </a:pPr>
            <a:r>
              <a:rPr lang="pl-PL" sz="1600" dirty="0"/>
              <a:t>      i</a:t>
            </a:r>
            <a:r>
              <a:rPr lang="en-US" sz="1600" dirty="0"/>
              <a:t>f</a:t>
            </a:r>
            <a:r>
              <a:rPr lang="pl-PL" sz="1600" dirty="0"/>
              <a:t> </a:t>
            </a:r>
            <a:r>
              <a:rPr lang="en-US" sz="1600" dirty="0"/>
              <a:t> a</a:t>
            </a:r>
            <a:r>
              <a:rPr lang="pl-PL" sz="1600" dirty="0"/>
              <a:t> </a:t>
            </a:r>
            <a:r>
              <a:rPr lang="pl-PL" sz="1400" dirty="0"/>
              <a:t>∈ </a:t>
            </a:r>
            <a:r>
              <a:rPr lang="pl-PL" sz="1800" dirty="0"/>
              <a:t>B</a:t>
            </a:r>
            <a:r>
              <a:rPr lang="en-US" sz="1600" dirty="0"/>
              <a:t> </a:t>
            </a:r>
            <a:r>
              <a:rPr lang="en-US" sz="1600" i="1" dirty="0"/>
              <a:t>and</a:t>
            </a:r>
            <a:r>
              <a:rPr lang="en-US" sz="1600" dirty="0"/>
              <a:t> b</a:t>
            </a:r>
            <a:r>
              <a:rPr lang="pl-PL" sz="1600" dirty="0"/>
              <a:t> ∈</a:t>
            </a:r>
            <a:r>
              <a:rPr lang="en-US" sz="1600" dirty="0"/>
              <a:t> </a:t>
            </a:r>
            <a:r>
              <a:rPr lang="en-US" sz="2000" dirty="0"/>
              <a:t>B</a:t>
            </a:r>
            <a:r>
              <a:rPr lang="pl-PL" sz="1600" dirty="0"/>
              <a:t> </a:t>
            </a:r>
            <a:r>
              <a:rPr lang="pl-PL" sz="1600" dirty="0" err="1"/>
              <a:t>then</a:t>
            </a:r>
            <a:r>
              <a:rPr lang="en-US" sz="1600" dirty="0"/>
              <a:t>, </a:t>
            </a:r>
            <a:endParaRPr lang="pl-PL" sz="1600" dirty="0"/>
          </a:p>
          <a:p>
            <a:pPr marL="0" indent="0">
              <a:buNone/>
            </a:pPr>
            <a:r>
              <a:rPr lang="pl-PL" sz="1600" dirty="0"/>
              <a:t>     </a:t>
            </a:r>
            <a:r>
              <a:rPr lang="en-US" sz="1600" dirty="0"/>
              <a:t>(a + b) </a:t>
            </a:r>
            <a:r>
              <a:rPr lang="pl-PL" sz="1600" dirty="0"/>
              <a:t>∈ </a:t>
            </a:r>
            <a:r>
              <a:rPr lang="pl-PL" sz="2000" dirty="0"/>
              <a:t>B</a:t>
            </a:r>
            <a:r>
              <a:rPr lang="pl-PL" sz="1600" dirty="0"/>
              <a:t> </a:t>
            </a:r>
            <a:r>
              <a:rPr lang="en-US" sz="1600" i="1" dirty="0"/>
              <a:t>and</a:t>
            </a:r>
            <a:r>
              <a:rPr lang="en-US" sz="1600" dirty="0"/>
              <a:t> (a * b) </a:t>
            </a:r>
            <a:r>
              <a:rPr lang="pl-PL" sz="1600" dirty="0"/>
              <a:t>∈ </a:t>
            </a:r>
            <a:r>
              <a:rPr lang="pl-PL" sz="2000" dirty="0"/>
              <a:t>B</a:t>
            </a:r>
            <a:r>
              <a:rPr lang="pl-PL" sz="1600" dirty="0"/>
              <a:t> </a:t>
            </a:r>
          </a:p>
        </p:txBody>
      </p:sp>
      <p:sp>
        <p:nvSpPr>
          <p:cNvPr id="4" name="Rectangle 3"/>
          <p:cNvSpPr/>
          <p:nvPr/>
        </p:nvSpPr>
        <p:spPr>
          <a:xfrm>
            <a:off x="179512" y="6412412"/>
            <a:ext cx="2760371" cy="276999"/>
          </a:xfrm>
          <a:prstGeom prst="rect">
            <a:avLst/>
          </a:prstGeom>
        </p:spPr>
        <p:txBody>
          <a:bodyPr wrap="none">
            <a:spAutoFit/>
          </a:bodyPr>
          <a:lstStyle/>
          <a:p>
            <a:r>
              <a:rPr lang="pl-PL" sz="1200" b="1" dirty="0"/>
              <a:t>p</a:t>
            </a:r>
            <a:r>
              <a:rPr lang="en-US" sz="1200" b="1" dirty="0"/>
              <a:t>remise</a:t>
            </a:r>
            <a:r>
              <a:rPr lang="pl-PL" sz="1200" b="1" dirty="0"/>
              <a:t> </a:t>
            </a:r>
            <a:r>
              <a:rPr lang="pl-PL" sz="1200" dirty="0"/>
              <a:t>[`premɪs] – założenie, przesłanka</a:t>
            </a:r>
          </a:p>
        </p:txBody>
      </p:sp>
      <p:sp>
        <p:nvSpPr>
          <p:cNvPr id="5" name="Content Placeholder 2"/>
          <p:cNvSpPr txBox="1">
            <a:spLocks/>
          </p:cNvSpPr>
          <p:nvPr/>
        </p:nvSpPr>
        <p:spPr>
          <a:xfrm>
            <a:off x="3635896" y="290784"/>
            <a:ext cx="5369150" cy="627456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Axiom #</a:t>
            </a:r>
            <a:r>
              <a:rPr lang="pl-PL" sz="2000" b="1" dirty="0"/>
              <a:t>1</a:t>
            </a:r>
            <a:r>
              <a:rPr lang="en-US" sz="2000" b="1" dirty="0"/>
              <a:t>: </a:t>
            </a:r>
            <a:r>
              <a:rPr lang="pl-PL" sz="2000" b="1" dirty="0"/>
              <a:t> </a:t>
            </a:r>
            <a:r>
              <a:rPr lang="en-US" sz="2000" b="1" dirty="0"/>
              <a:t>Commutative</a:t>
            </a:r>
          </a:p>
          <a:p>
            <a:pPr marL="400050" lvl="1" indent="0">
              <a:buNone/>
            </a:pPr>
            <a:r>
              <a:rPr lang="pl-PL" sz="2400" b="1" dirty="0">
                <a:solidFill>
                  <a:srgbClr val="FF0000"/>
                </a:solidFill>
              </a:rPr>
              <a:t>      </a:t>
            </a:r>
            <a:r>
              <a:rPr lang="en-US" sz="2400" b="1" dirty="0">
                <a:solidFill>
                  <a:srgbClr val="FF0000"/>
                </a:solidFill>
              </a:rPr>
              <a:t>(a + b) = (b + a)</a:t>
            </a:r>
            <a:br>
              <a:rPr lang="en-US" sz="2400" b="1" dirty="0">
                <a:solidFill>
                  <a:srgbClr val="FF0000"/>
                </a:solidFill>
              </a:rPr>
            </a:br>
            <a:r>
              <a:rPr lang="pl-PL" sz="2400" b="1" dirty="0">
                <a:solidFill>
                  <a:srgbClr val="FF0000"/>
                </a:solidFill>
              </a:rPr>
              <a:t>      </a:t>
            </a:r>
            <a:r>
              <a:rPr lang="en-US" sz="2400" b="1" dirty="0">
                <a:solidFill>
                  <a:srgbClr val="FF0000"/>
                </a:solidFill>
              </a:rPr>
              <a:t>(a * b) = (b * a)</a:t>
            </a:r>
            <a:endParaRPr lang="pl-PL" sz="2400" b="1" dirty="0">
              <a:solidFill>
                <a:srgbClr val="FF0000"/>
              </a:solidFill>
            </a:endParaRPr>
          </a:p>
          <a:p>
            <a:pPr marL="400050" lvl="1" indent="0">
              <a:buNone/>
            </a:pPr>
            <a:endParaRPr lang="en-US" sz="2100" dirty="0"/>
          </a:p>
          <a:p>
            <a:pPr marL="0" indent="0">
              <a:buNone/>
            </a:pPr>
            <a:r>
              <a:rPr lang="en-US" sz="2000" b="1" dirty="0"/>
              <a:t>Axiom #</a:t>
            </a:r>
            <a:r>
              <a:rPr lang="pl-PL" sz="2000" b="1" dirty="0"/>
              <a:t>2</a:t>
            </a:r>
            <a:r>
              <a:rPr lang="en-US" sz="2000" b="1" dirty="0"/>
              <a:t>: </a:t>
            </a:r>
            <a:r>
              <a:rPr lang="pl-PL" sz="2000" b="1" dirty="0"/>
              <a:t> </a:t>
            </a:r>
            <a:r>
              <a:rPr lang="en-US" sz="2000" b="1" dirty="0"/>
              <a:t>Associative</a:t>
            </a:r>
          </a:p>
          <a:p>
            <a:pPr marL="400050" lvl="1" indent="0">
              <a:buNone/>
            </a:pPr>
            <a:r>
              <a:rPr lang="pl-PL" sz="2100" b="1" dirty="0">
                <a:solidFill>
                  <a:srgbClr val="FF0000"/>
                </a:solidFill>
              </a:rPr>
              <a:t>       </a:t>
            </a:r>
            <a:r>
              <a:rPr lang="en-US" sz="2100" b="1" dirty="0">
                <a:solidFill>
                  <a:srgbClr val="FF0000"/>
                </a:solidFill>
              </a:rPr>
              <a:t>(a + b) + c = a + (b + c)</a:t>
            </a:r>
            <a:r>
              <a:rPr lang="pl-PL" sz="2100" b="1" dirty="0">
                <a:solidFill>
                  <a:srgbClr val="FF0000"/>
                </a:solidFill>
              </a:rPr>
              <a:t> </a:t>
            </a:r>
          </a:p>
          <a:p>
            <a:pPr marL="400050" lvl="1" indent="0">
              <a:buNone/>
            </a:pPr>
            <a:r>
              <a:rPr lang="pl-PL" sz="2100" b="1" dirty="0">
                <a:solidFill>
                  <a:srgbClr val="FF0000"/>
                </a:solidFill>
              </a:rPr>
              <a:t>       </a:t>
            </a:r>
            <a:r>
              <a:rPr lang="en-US" sz="2100" b="1" dirty="0">
                <a:solidFill>
                  <a:srgbClr val="FF0000"/>
                </a:solidFill>
              </a:rPr>
              <a:t>(a * b) * c = a * (b * c)</a:t>
            </a:r>
            <a:endParaRPr lang="pl-PL" sz="2100" b="1" dirty="0">
              <a:solidFill>
                <a:srgbClr val="FF0000"/>
              </a:solidFill>
            </a:endParaRPr>
          </a:p>
          <a:p>
            <a:pPr marL="400050" lvl="1" indent="0">
              <a:buNone/>
            </a:pPr>
            <a:endParaRPr lang="en-US" sz="1900" dirty="0"/>
          </a:p>
          <a:p>
            <a:pPr marL="0" indent="0">
              <a:buNone/>
            </a:pPr>
            <a:r>
              <a:rPr lang="en-US" sz="2000" b="1" dirty="0"/>
              <a:t>Axiom #</a:t>
            </a:r>
            <a:r>
              <a:rPr lang="pl-PL" sz="2000" b="1" dirty="0"/>
              <a:t>3</a:t>
            </a:r>
            <a:r>
              <a:rPr lang="en-US" sz="2000" b="1" dirty="0"/>
              <a:t>: </a:t>
            </a:r>
            <a:r>
              <a:rPr lang="pl-PL" sz="2000" b="1" dirty="0"/>
              <a:t> </a:t>
            </a:r>
            <a:r>
              <a:rPr lang="en-US" sz="2000" b="1" dirty="0"/>
              <a:t>Identity Element</a:t>
            </a:r>
          </a:p>
          <a:p>
            <a:pPr marL="0" indent="0">
              <a:buNone/>
            </a:pPr>
            <a:r>
              <a:rPr lang="pl-PL" sz="2000" dirty="0"/>
              <a:t>        </a:t>
            </a:r>
            <a:r>
              <a:rPr lang="en-US" sz="2000" dirty="0"/>
              <a:t>B </a:t>
            </a:r>
            <a:r>
              <a:rPr lang="pl-PL" sz="2000" dirty="0"/>
              <a:t> </a:t>
            </a:r>
            <a:r>
              <a:rPr lang="en-US" sz="2000" dirty="0"/>
              <a:t>has identity elements with respect to </a:t>
            </a:r>
            <a:r>
              <a:rPr lang="pl-PL" sz="2000" dirty="0"/>
              <a:t> </a:t>
            </a:r>
            <a:r>
              <a:rPr lang="en-US" sz="2000" dirty="0"/>
              <a:t>+ </a:t>
            </a:r>
            <a:r>
              <a:rPr lang="pl-PL" sz="2000" dirty="0"/>
              <a:t> </a:t>
            </a:r>
            <a:r>
              <a:rPr lang="en-US" sz="2000" dirty="0"/>
              <a:t>and </a:t>
            </a:r>
            <a:r>
              <a:rPr lang="pl-PL" sz="2000" dirty="0"/>
              <a:t> </a:t>
            </a:r>
            <a:r>
              <a:rPr lang="en-US" sz="2000" dirty="0"/>
              <a:t>*</a:t>
            </a:r>
            <a:r>
              <a:rPr lang="pl-PL" sz="2000" dirty="0"/>
              <a:t> :</a:t>
            </a:r>
          </a:p>
          <a:p>
            <a:pPr marL="0" indent="0">
              <a:buNone/>
            </a:pPr>
            <a:r>
              <a:rPr lang="pl-PL" sz="2000" b="1" dirty="0"/>
              <a:t>             </a:t>
            </a:r>
            <a:r>
              <a:rPr lang="en-US" sz="2400" b="1" dirty="0">
                <a:solidFill>
                  <a:srgbClr val="FF0000"/>
                </a:solidFill>
              </a:rPr>
              <a:t>a + 0 = a</a:t>
            </a:r>
            <a:r>
              <a:rPr lang="pl-PL" sz="2100" dirty="0"/>
              <a:t>	 </a:t>
            </a:r>
            <a:r>
              <a:rPr lang="en-US" sz="2000" dirty="0"/>
              <a:t>0 </a:t>
            </a:r>
            <a:r>
              <a:rPr lang="pl-PL" sz="2000" dirty="0"/>
              <a:t> </a:t>
            </a:r>
            <a:r>
              <a:rPr lang="en-US" sz="2000" dirty="0"/>
              <a:t>is the</a:t>
            </a:r>
            <a:r>
              <a:rPr lang="pl-PL" sz="2000" dirty="0"/>
              <a:t> </a:t>
            </a:r>
            <a:r>
              <a:rPr lang="en-US" sz="1900" dirty="0"/>
              <a:t>identity element </a:t>
            </a:r>
            <a:r>
              <a:rPr lang="pl-PL" sz="1900" dirty="0"/>
              <a:t> </a:t>
            </a:r>
            <a:r>
              <a:rPr lang="en-US" sz="1900" dirty="0"/>
              <a:t>for </a:t>
            </a:r>
            <a:r>
              <a:rPr lang="pl-PL" sz="1900" dirty="0"/>
              <a:t>  </a:t>
            </a:r>
            <a:r>
              <a:rPr lang="en-US" sz="1900" dirty="0"/>
              <a:t>+</a:t>
            </a:r>
            <a:br>
              <a:rPr lang="en-US" sz="2100" dirty="0"/>
            </a:br>
            <a:r>
              <a:rPr lang="pl-PL" sz="2100" b="1" dirty="0"/>
              <a:t>            </a:t>
            </a:r>
            <a:r>
              <a:rPr lang="en-US" sz="2400" b="1" dirty="0">
                <a:solidFill>
                  <a:srgbClr val="FF0000"/>
                </a:solidFill>
              </a:rPr>
              <a:t>a * 1 = a</a:t>
            </a:r>
            <a:r>
              <a:rPr lang="pl-PL" sz="2100" dirty="0"/>
              <a:t>	</a:t>
            </a:r>
            <a:r>
              <a:rPr lang="en-US" sz="2400" dirty="0"/>
              <a:t> </a:t>
            </a:r>
            <a:r>
              <a:rPr lang="en-US" sz="1900" dirty="0"/>
              <a:t>1 </a:t>
            </a:r>
            <a:r>
              <a:rPr lang="pl-PL" sz="1900" dirty="0"/>
              <a:t> </a:t>
            </a:r>
            <a:r>
              <a:rPr lang="en-US" sz="1900" dirty="0"/>
              <a:t>is</a:t>
            </a:r>
            <a:r>
              <a:rPr lang="pl-PL" sz="1900" dirty="0"/>
              <a:t> </a:t>
            </a:r>
            <a:r>
              <a:rPr lang="en-US" sz="1900" dirty="0"/>
              <a:t> the identity element </a:t>
            </a:r>
            <a:r>
              <a:rPr lang="pl-PL" sz="1900" dirty="0"/>
              <a:t>  </a:t>
            </a:r>
            <a:r>
              <a:rPr lang="en-US" sz="1900" dirty="0"/>
              <a:t>for </a:t>
            </a:r>
            <a:r>
              <a:rPr lang="pl-PL" sz="1900" dirty="0"/>
              <a:t>  </a:t>
            </a:r>
            <a:r>
              <a:rPr lang="en-US" sz="1900" dirty="0"/>
              <a:t>*</a:t>
            </a:r>
            <a:endParaRPr lang="pl-PL" sz="1900" dirty="0"/>
          </a:p>
          <a:p>
            <a:pPr marL="0" indent="0">
              <a:buNone/>
            </a:pPr>
            <a:endParaRPr lang="en-US" sz="1600" dirty="0"/>
          </a:p>
          <a:p>
            <a:pPr marL="0" indent="0">
              <a:buNone/>
            </a:pPr>
            <a:r>
              <a:rPr lang="en-US" sz="2000" b="1" dirty="0"/>
              <a:t>Axiom #</a:t>
            </a:r>
            <a:r>
              <a:rPr lang="pl-PL" sz="2000" b="1" dirty="0"/>
              <a:t>4</a:t>
            </a:r>
            <a:r>
              <a:rPr lang="en-US" sz="2000" b="1" dirty="0"/>
              <a:t>: </a:t>
            </a:r>
            <a:r>
              <a:rPr lang="pl-PL" sz="2000" b="1" dirty="0"/>
              <a:t> </a:t>
            </a:r>
            <a:r>
              <a:rPr lang="en-US" sz="2000" b="1" dirty="0"/>
              <a:t>Distributive</a:t>
            </a:r>
          </a:p>
          <a:p>
            <a:pPr marL="0" indent="0">
              <a:buNone/>
            </a:pPr>
            <a:r>
              <a:rPr lang="pl-PL" sz="2000" b="1" dirty="0">
                <a:solidFill>
                  <a:srgbClr val="FF0000"/>
                </a:solidFill>
              </a:rPr>
              <a:t>             </a:t>
            </a:r>
            <a:r>
              <a:rPr lang="en-US" sz="2100" b="1" dirty="0">
                <a:solidFill>
                  <a:srgbClr val="FF0000"/>
                </a:solidFill>
              </a:rPr>
              <a:t>a * (b + c) = (a * b) + (a * c)</a:t>
            </a:r>
            <a:r>
              <a:rPr lang="pl-PL" sz="2100" b="1" dirty="0">
                <a:solidFill>
                  <a:srgbClr val="FF0000"/>
                </a:solidFill>
              </a:rPr>
              <a:t>    </a:t>
            </a:r>
            <a:r>
              <a:rPr lang="en-US" sz="2100" b="1" dirty="0">
                <a:solidFill>
                  <a:srgbClr val="FF0000"/>
                </a:solidFill>
              </a:rPr>
              <a:t> </a:t>
            </a:r>
            <a:r>
              <a:rPr lang="pl-PL" sz="2100" b="1" dirty="0">
                <a:solidFill>
                  <a:srgbClr val="FF0000"/>
                </a:solidFill>
              </a:rPr>
              <a:t> </a:t>
            </a:r>
            <a:r>
              <a:rPr lang="en-US" sz="2000" dirty="0"/>
              <a:t>* is distributive over +</a:t>
            </a:r>
            <a:endParaRPr lang="pl-PL" sz="2000" dirty="0"/>
          </a:p>
          <a:p>
            <a:pPr marL="0" indent="0">
              <a:buNone/>
            </a:pPr>
            <a:r>
              <a:rPr lang="pl-PL" sz="2100" b="1" dirty="0">
                <a:solidFill>
                  <a:srgbClr val="FF0000"/>
                </a:solidFill>
              </a:rPr>
              <a:t>            </a:t>
            </a:r>
            <a:r>
              <a:rPr lang="en-US" sz="2100" b="1" dirty="0">
                <a:solidFill>
                  <a:srgbClr val="FF0000"/>
                </a:solidFill>
              </a:rPr>
              <a:t>a + (b * c) = (a + b) * (a + c)</a:t>
            </a:r>
            <a:r>
              <a:rPr lang="pl-PL" sz="2100" b="1" dirty="0">
                <a:solidFill>
                  <a:srgbClr val="FF0000"/>
                </a:solidFill>
              </a:rPr>
              <a:t>   </a:t>
            </a:r>
            <a:r>
              <a:rPr lang="pl-PL" sz="2000" b="1" dirty="0">
                <a:solidFill>
                  <a:srgbClr val="FF0000"/>
                </a:solidFill>
              </a:rPr>
              <a:t>   </a:t>
            </a:r>
            <a:r>
              <a:rPr lang="en-US" sz="2000" dirty="0"/>
              <a:t>+ is distributive over *</a:t>
            </a:r>
          </a:p>
          <a:p>
            <a:pPr marL="0" indent="0">
              <a:buNone/>
            </a:pPr>
            <a:endParaRPr lang="pl-PL" sz="2000" b="1" dirty="0"/>
          </a:p>
          <a:p>
            <a:pPr marL="0" indent="0">
              <a:buNone/>
            </a:pPr>
            <a:r>
              <a:rPr lang="en-US" sz="2000" b="1" dirty="0"/>
              <a:t>Axiom #</a:t>
            </a:r>
            <a:r>
              <a:rPr lang="pl-PL" sz="2000" b="1" dirty="0"/>
              <a:t>5</a:t>
            </a:r>
            <a:r>
              <a:rPr lang="en-US" sz="2000" b="1" dirty="0"/>
              <a:t>: </a:t>
            </a:r>
            <a:r>
              <a:rPr lang="pl-PL" sz="2000" b="1" dirty="0"/>
              <a:t> </a:t>
            </a:r>
            <a:r>
              <a:rPr lang="en-US" sz="2000" b="1" dirty="0"/>
              <a:t>Complement Element</a:t>
            </a:r>
          </a:p>
          <a:p>
            <a:pPr marL="0" indent="0">
              <a:buNone/>
            </a:pPr>
            <a:r>
              <a:rPr lang="pl-PL" sz="2000" dirty="0"/>
              <a:t>         </a:t>
            </a:r>
            <a:r>
              <a:rPr lang="en-US" sz="2000" dirty="0"/>
              <a:t>For every </a:t>
            </a:r>
            <a:r>
              <a:rPr lang="en-US" sz="2000" b="1" dirty="0"/>
              <a:t>a</a:t>
            </a:r>
            <a:r>
              <a:rPr lang="en-US" sz="2000" dirty="0"/>
              <a:t> in B</a:t>
            </a:r>
            <a:r>
              <a:rPr lang="pl-PL" sz="2000" dirty="0"/>
              <a:t> </a:t>
            </a:r>
            <a:r>
              <a:rPr lang="en-US" sz="2000" dirty="0"/>
              <a:t> there is an element </a:t>
            </a:r>
            <a:r>
              <a:rPr lang="en-US" sz="2000" b="1" dirty="0"/>
              <a:t>a' </a:t>
            </a:r>
            <a:r>
              <a:rPr lang="pl-PL" sz="2000" b="1" dirty="0"/>
              <a:t> </a:t>
            </a:r>
            <a:r>
              <a:rPr lang="en-US" sz="2000" dirty="0"/>
              <a:t>in B such that</a:t>
            </a:r>
            <a:br>
              <a:rPr lang="en-US" sz="2000" dirty="0"/>
            </a:br>
            <a:r>
              <a:rPr lang="pl-PL" sz="2100" b="1" dirty="0"/>
              <a:t>                       </a:t>
            </a:r>
            <a:r>
              <a:rPr lang="en-US" sz="2100" b="1" dirty="0">
                <a:solidFill>
                  <a:srgbClr val="FF0000"/>
                </a:solidFill>
              </a:rPr>
              <a:t>a + a' = 1</a:t>
            </a:r>
            <a:r>
              <a:rPr lang="pl-PL" sz="2100" b="1" dirty="0">
                <a:solidFill>
                  <a:srgbClr val="FF0000"/>
                </a:solidFill>
              </a:rPr>
              <a:t> </a:t>
            </a:r>
          </a:p>
          <a:p>
            <a:pPr marL="0" indent="0">
              <a:buNone/>
            </a:pPr>
            <a:r>
              <a:rPr lang="pl-PL" sz="2100" b="1" dirty="0">
                <a:solidFill>
                  <a:srgbClr val="FF0000"/>
                </a:solidFill>
              </a:rPr>
              <a:t>                       </a:t>
            </a:r>
            <a:r>
              <a:rPr lang="en-US" sz="2100" b="1" dirty="0">
                <a:solidFill>
                  <a:srgbClr val="FF0000"/>
                </a:solidFill>
              </a:rPr>
              <a:t>a * a' = 0</a:t>
            </a:r>
            <a:r>
              <a:rPr lang="pl-PL" sz="2100" b="1" dirty="0">
                <a:solidFill>
                  <a:srgbClr val="FF0000"/>
                </a:solidFill>
              </a:rPr>
              <a:t> </a:t>
            </a:r>
            <a:endParaRPr lang="en-US" sz="2100" b="1" dirty="0">
              <a:solidFill>
                <a:srgbClr val="FF0000"/>
              </a:solidFill>
            </a:endParaRPr>
          </a:p>
        </p:txBody>
      </p:sp>
      <p:sp>
        <p:nvSpPr>
          <p:cNvPr id="2" name="Title 1"/>
          <p:cNvSpPr>
            <a:spLocks noGrp="1"/>
          </p:cNvSpPr>
          <p:nvPr>
            <p:ph type="title"/>
          </p:nvPr>
        </p:nvSpPr>
        <p:spPr>
          <a:xfrm>
            <a:off x="6065263" y="404664"/>
            <a:ext cx="2880320" cy="926976"/>
          </a:xfrm>
          <a:solidFill>
            <a:schemeClr val="bg1">
              <a:lumMod val="85000"/>
            </a:schemeClr>
          </a:solidFill>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Axioms</a:t>
            </a:r>
            <a:endParaRPr lang="pl-PL"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7" name="Łącznik prosty ze strzałką 6">
            <a:extLst>
              <a:ext uri="{FF2B5EF4-FFF2-40B4-BE49-F238E27FC236}">
                <a16:creationId xmlns:a16="http://schemas.microsoft.com/office/drawing/2014/main" id="{9F055A17-FD65-40C8-B6C6-1F6E6535AA7F}"/>
              </a:ext>
            </a:extLst>
          </p:cNvPr>
          <p:cNvCxnSpPr/>
          <p:nvPr/>
        </p:nvCxnSpPr>
        <p:spPr>
          <a:xfrm>
            <a:off x="395536" y="3212976"/>
            <a:ext cx="3528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08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5"/>
            <a:ext cx="8064896" cy="827953"/>
          </a:xfrm>
        </p:spPr>
        <p:style>
          <a:lnRef idx="2">
            <a:schemeClr val="accent2"/>
          </a:lnRef>
          <a:fillRef idx="1">
            <a:schemeClr val="lt1"/>
          </a:fillRef>
          <a:effectRef idx="0">
            <a:schemeClr val="accent2"/>
          </a:effectRef>
          <a:fontRef idx="minor">
            <a:schemeClr val="dk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pl-PL" sz="6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Theorems</a:t>
            </a:r>
          </a:p>
        </p:txBody>
      </p:sp>
      <p:sp>
        <p:nvSpPr>
          <p:cNvPr id="3" name="Content Placeholder 2"/>
          <p:cNvSpPr>
            <a:spLocks noGrp="1"/>
          </p:cNvSpPr>
          <p:nvPr>
            <p:ph idx="1"/>
          </p:nvPr>
        </p:nvSpPr>
        <p:spPr>
          <a:xfrm>
            <a:off x="251520" y="1124744"/>
            <a:ext cx="8445624" cy="3312367"/>
          </a:xfrm>
        </p:spPr>
        <p:txBody>
          <a:bodyPr/>
          <a:lstStyle/>
          <a:p>
            <a:pPr marL="0" indent="0">
              <a:buNone/>
            </a:pPr>
            <a:r>
              <a:rPr lang="pl-PL" sz="2800" dirty="0"/>
              <a:t> </a:t>
            </a:r>
            <a:r>
              <a:rPr lang="en-US" sz="2800" dirty="0"/>
              <a:t>From the axioms we can derive the following theorems.</a:t>
            </a:r>
          </a:p>
          <a:p>
            <a:endParaRPr lang="pl-PL" dirty="0"/>
          </a:p>
        </p:txBody>
      </p:sp>
      <p:graphicFrame>
        <p:nvGraphicFramePr>
          <p:cNvPr id="4" name="Table 3"/>
          <p:cNvGraphicFramePr>
            <a:graphicFrameLocks noGrp="1"/>
          </p:cNvGraphicFramePr>
          <p:nvPr>
            <p:extLst>
              <p:ext uri="{D42A27DB-BD31-4B8C-83A1-F6EECF244321}">
                <p14:modId xmlns:p14="http://schemas.microsoft.com/office/powerpoint/2010/main" val="230365104"/>
              </p:ext>
            </p:extLst>
          </p:nvPr>
        </p:nvGraphicFramePr>
        <p:xfrm>
          <a:off x="464298" y="1850525"/>
          <a:ext cx="8068142" cy="2148840"/>
        </p:xfrm>
        <a:graphic>
          <a:graphicData uri="http://schemas.openxmlformats.org/drawingml/2006/table">
            <a:tbl>
              <a:tblPr/>
              <a:tblGrid>
                <a:gridCol w="360364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0">
                <a:tc>
                  <a:txBody>
                    <a:bodyPr/>
                    <a:lstStyle/>
                    <a:p>
                      <a:r>
                        <a:rPr lang="pl-PL" b="1" dirty="0">
                          <a:solidFill>
                            <a:schemeClr val="bg1"/>
                          </a:solidFill>
                          <a:latin typeface="Arial"/>
                        </a:rPr>
                        <a:t>Theorem #1:  Idempotent</a:t>
                      </a:r>
                      <a:endParaRPr lang="pl-PL" dirty="0">
                        <a:solidFill>
                          <a:schemeClr val="bg1"/>
                        </a:solidFill>
                      </a:endParaRPr>
                    </a:p>
                  </a:txBody>
                  <a:tcPr marL="57150" marR="57150" marT="57150" marB="57150" anchor="ctr">
                    <a:lnL>
                      <a:noFill/>
                    </a:lnL>
                    <a:lnR>
                      <a:noFill/>
                    </a:lnR>
                    <a:lnT>
                      <a:noFill/>
                    </a:lnT>
                    <a:lnB w="12700" cap="flat" cmpd="sng" algn="ctr">
                      <a:solidFill>
                        <a:schemeClr val="tx1"/>
                      </a:solidFill>
                      <a:prstDash val="solid"/>
                      <a:round/>
                      <a:headEnd type="none" w="med" len="med"/>
                      <a:tailEnd type="none" w="med" len="med"/>
                    </a:lnB>
                    <a:solidFill>
                      <a:srgbClr val="FF0000"/>
                    </a:solidFill>
                  </a:tcPr>
                </a:tc>
                <a:tc>
                  <a:txBody>
                    <a:bodyPr/>
                    <a:lstStyle/>
                    <a:p>
                      <a:r>
                        <a:rPr lang="pl-PL" b="1" dirty="0">
                          <a:solidFill>
                            <a:schemeClr val="bg1"/>
                          </a:solidFill>
                          <a:latin typeface="Arial"/>
                        </a:rPr>
                        <a:t>Proof</a:t>
                      </a:r>
                      <a:endParaRPr lang="pl-PL" dirty="0">
                        <a:solidFill>
                          <a:schemeClr val="bg1"/>
                        </a:solidFill>
                      </a:endParaRPr>
                    </a:p>
                  </a:txBody>
                  <a:tcPr marL="57150" marR="57150" marT="57150" marB="57150" anchor="ctr">
                    <a:lnL>
                      <a:noFill/>
                    </a:lnL>
                    <a:lnR>
                      <a:noFill/>
                    </a:lnR>
                    <a:lnT>
                      <a:noFill/>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0">
                <a:tc>
                  <a:txBody>
                    <a:bodyPr/>
                    <a:lstStyle/>
                    <a:p>
                      <a:r>
                        <a:rPr lang="pl-PL" dirty="0">
                          <a:latin typeface="Arial"/>
                        </a:rPr>
                        <a:t> </a:t>
                      </a:r>
                      <a:r>
                        <a:rPr lang="pt-BR" sz="2400" b="1" dirty="0">
                          <a:latin typeface="Arial"/>
                        </a:rPr>
                        <a:t>x + x = x</a:t>
                      </a:r>
                      <a:br>
                        <a:rPr lang="pt-BR" sz="2400" b="1" dirty="0">
                          <a:latin typeface="Arial"/>
                        </a:rPr>
                      </a:br>
                      <a:r>
                        <a:rPr lang="pl-PL" sz="2400" b="1" dirty="0">
                          <a:latin typeface="Arial"/>
                        </a:rPr>
                        <a:t> </a:t>
                      </a:r>
                      <a:r>
                        <a:rPr lang="pt-BR" sz="2400" b="1" dirty="0">
                          <a:latin typeface="Arial"/>
                        </a:rPr>
                        <a:t>x * x = x</a:t>
                      </a:r>
                      <a:r>
                        <a:rPr lang="pl-PL" sz="2400" b="1" dirty="0">
                          <a:latin typeface="Arial"/>
                        </a:rPr>
                        <a:t> </a:t>
                      </a:r>
                      <a:r>
                        <a:rPr lang="pt-BR" sz="2400" b="1" dirty="0">
                          <a:latin typeface="Arial"/>
                        </a:rPr>
                        <a:t> </a:t>
                      </a:r>
                      <a:r>
                        <a:rPr lang="pt-BR" sz="2400" b="0" dirty="0">
                          <a:latin typeface="Arial"/>
                        </a:rPr>
                        <a:t>(dual)</a:t>
                      </a:r>
                      <a:endParaRPr lang="pt-BR" sz="2400" b="0"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fr-FR" dirty="0">
                          <a:latin typeface="Arial"/>
                        </a:rPr>
                        <a:t>x + x</a:t>
                      </a:r>
                      <a:br>
                        <a:rPr lang="fr-FR" dirty="0">
                          <a:latin typeface="Arial"/>
                        </a:rPr>
                      </a:br>
                      <a:r>
                        <a:rPr lang="fr-FR" dirty="0">
                          <a:latin typeface="Arial"/>
                        </a:rPr>
                        <a:t>(x + x) * 1</a:t>
                      </a:r>
                      <a:r>
                        <a:rPr lang="pl-PL" dirty="0">
                          <a:latin typeface="Arial"/>
                        </a:rPr>
                        <a:t>            </a:t>
                      </a:r>
                      <a:r>
                        <a:rPr lang="fr-FR" dirty="0">
                          <a:latin typeface="Arial"/>
                        </a:rPr>
                        <a:t> (</a:t>
                      </a:r>
                      <a:r>
                        <a:rPr lang="fr-FR" dirty="0" err="1">
                          <a:latin typeface="Arial"/>
                        </a:rPr>
                        <a:t>Identity</a:t>
                      </a:r>
                      <a:r>
                        <a:rPr lang="fr-FR" dirty="0">
                          <a:latin typeface="Arial"/>
                        </a:rPr>
                        <a:t>)</a:t>
                      </a:r>
                      <a:br>
                        <a:rPr lang="fr-FR" dirty="0">
                          <a:latin typeface="Arial"/>
                        </a:rPr>
                      </a:br>
                      <a:r>
                        <a:rPr lang="fr-FR" dirty="0">
                          <a:latin typeface="Arial"/>
                        </a:rPr>
                        <a:t>(x + x) * (x + x') </a:t>
                      </a:r>
                      <a:r>
                        <a:rPr lang="pl-PL" dirty="0">
                          <a:latin typeface="Arial"/>
                        </a:rPr>
                        <a:t>   </a:t>
                      </a:r>
                      <a:r>
                        <a:rPr lang="fr-FR" dirty="0">
                          <a:latin typeface="Arial"/>
                        </a:rPr>
                        <a:t>(</a:t>
                      </a:r>
                      <a:r>
                        <a:rPr lang="fr-FR" dirty="0" err="1">
                          <a:latin typeface="Arial"/>
                        </a:rPr>
                        <a:t>Complement</a:t>
                      </a:r>
                      <a:r>
                        <a:rPr lang="fr-FR" dirty="0">
                          <a:latin typeface="Arial"/>
                        </a:rPr>
                        <a:t>)</a:t>
                      </a:r>
                      <a:br>
                        <a:rPr lang="fr-FR" dirty="0">
                          <a:latin typeface="Arial"/>
                        </a:rPr>
                      </a:br>
                      <a:r>
                        <a:rPr lang="fr-FR" dirty="0">
                          <a:latin typeface="Arial"/>
                        </a:rPr>
                        <a:t>x + xx</a:t>
                      </a:r>
                      <a:r>
                        <a:rPr lang="pl-PL" dirty="0">
                          <a:latin typeface="Arial"/>
                        </a:rPr>
                        <a:t>’                 </a:t>
                      </a:r>
                      <a:r>
                        <a:rPr lang="fr-FR" dirty="0">
                          <a:latin typeface="Arial"/>
                        </a:rPr>
                        <a:t> (Distributive)</a:t>
                      </a:r>
                      <a:br>
                        <a:rPr lang="fr-FR" dirty="0">
                          <a:latin typeface="Arial"/>
                        </a:rPr>
                      </a:br>
                      <a:r>
                        <a:rPr lang="fr-FR" dirty="0">
                          <a:latin typeface="Arial"/>
                        </a:rPr>
                        <a:t>x + 0 </a:t>
                      </a:r>
                      <a:r>
                        <a:rPr lang="pl-PL" dirty="0">
                          <a:latin typeface="Arial"/>
                        </a:rPr>
                        <a:t>                    </a:t>
                      </a:r>
                      <a:r>
                        <a:rPr lang="fr-FR" dirty="0">
                          <a:latin typeface="Arial"/>
                        </a:rPr>
                        <a:t>(</a:t>
                      </a:r>
                      <a:r>
                        <a:rPr lang="fr-FR" dirty="0" err="1">
                          <a:latin typeface="Arial"/>
                        </a:rPr>
                        <a:t>Complement</a:t>
                      </a:r>
                      <a:r>
                        <a:rPr lang="fr-FR" dirty="0">
                          <a:latin typeface="Arial"/>
                        </a:rPr>
                        <a:t>)</a:t>
                      </a:r>
                      <a:br>
                        <a:rPr lang="fr-FR" dirty="0">
                          <a:latin typeface="Arial"/>
                        </a:rPr>
                      </a:br>
                      <a:r>
                        <a:rPr lang="fr-FR" dirty="0">
                          <a:latin typeface="Arial"/>
                        </a:rPr>
                        <a:t>x </a:t>
                      </a:r>
                      <a:r>
                        <a:rPr lang="pl-PL" dirty="0">
                          <a:latin typeface="Arial"/>
                        </a:rPr>
                        <a:t>                          </a:t>
                      </a:r>
                      <a:r>
                        <a:rPr lang="fr-FR" dirty="0">
                          <a:latin typeface="Arial"/>
                        </a:rPr>
                        <a:t>(</a:t>
                      </a:r>
                      <a:r>
                        <a:rPr lang="fr-FR" dirty="0" err="1">
                          <a:latin typeface="Arial"/>
                        </a:rPr>
                        <a:t>Identity</a:t>
                      </a:r>
                      <a:r>
                        <a:rPr lang="fr-FR" dirty="0">
                          <a:latin typeface="Arial"/>
                        </a:rPr>
                        <a:t>)</a:t>
                      </a:r>
                      <a:endParaRPr lang="fr-FR"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477888" y="4020163"/>
            <a:ext cx="8208912" cy="338554"/>
          </a:xfrm>
          <a:prstGeom prst="rect">
            <a:avLst/>
          </a:prstGeom>
        </p:spPr>
        <p:txBody>
          <a:bodyPr wrap="square">
            <a:spAutoFit/>
          </a:bodyPr>
          <a:lstStyle/>
          <a:p>
            <a:r>
              <a:rPr lang="en-US" sz="1600" dirty="0"/>
              <a:t>It's not necessary to provide a separate proof for the dual because of the principle of duality</a:t>
            </a:r>
            <a:endParaRPr lang="pl-PL" sz="1600" dirty="0"/>
          </a:p>
        </p:txBody>
      </p:sp>
      <p:sp>
        <p:nvSpPr>
          <p:cNvPr id="6" name="Rectangle 5"/>
          <p:cNvSpPr/>
          <p:nvPr/>
        </p:nvSpPr>
        <p:spPr>
          <a:xfrm>
            <a:off x="477888" y="4457909"/>
            <a:ext cx="8054552" cy="212365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Duality</a:t>
            </a:r>
            <a:endParaRPr lang="en-US" sz="2400" dirty="0"/>
          </a:p>
          <a:p>
            <a:r>
              <a:rPr lang="en-US" dirty="0"/>
              <a:t>Any algebraic equality derived from the axioms of Boolean algebra remains true when the operators OR and </a:t>
            </a:r>
            <a:r>
              <a:rPr lang="en-US" dirty="0" err="1"/>
              <a:t>AND</a:t>
            </a:r>
            <a:r>
              <a:rPr lang="en-US" dirty="0"/>
              <a:t> are interchanged and the identity elements 0 and 1 are interchanged. This property is called the </a:t>
            </a:r>
            <a:r>
              <a:rPr lang="en-US" b="1" dirty="0"/>
              <a:t>duality principle</a:t>
            </a:r>
            <a:r>
              <a:rPr lang="en-US" dirty="0"/>
              <a:t>. For example,</a:t>
            </a:r>
          </a:p>
          <a:p>
            <a:r>
              <a:rPr lang="pl-PL" dirty="0"/>
              <a:t>	</a:t>
            </a:r>
            <a:r>
              <a:rPr lang="en-US" b="1" dirty="0"/>
              <a:t>x + 1 = 1</a:t>
            </a:r>
            <a:br>
              <a:rPr lang="en-US" b="1" dirty="0"/>
            </a:br>
            <a:r>
              <a:rPr lang="pl-PL" dirty="0"/>
              <a:t>	</a:t>
            </a:r>
            <a:r>
              <a:rPr lang="en-US" b="1" dirty="0"/>
              <a:t>x * 0 = 0</a:t>
            </a:r>
            <a:r>
              <a:rPr lang="en-US" dirty="0"/>
              <a:t> (dual)</a:t>
            </a:r>
          </a:p>
          <a:p>
            <a:r>
              <a:rPr lang="en-US" dirty="0"/>
              <a:t>Because of the duality principle, for any given theorem we get it's dual for free.</a:t>
            </a:r>
          </a:p>
        </p:txBody>
      </p:sp>
    </p:spTree>
    <p:extLst>
      <p:ext uri="{BB962C8B-B14F-4D97-AF65-F5344CB8AC3E}">
        <p14:creationId xmlns:p14="http://schemas.microsoft.com/office/powerpoint/2010/main" val="373571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style>
          <a:lnRef idx="2">
            <a:schemeClr val="accent2"/>
          </a:lnRef>
          <a:fillRef idx="1">
            <a:schemeClr val="lt1"/>
          </a:fillRef>
          <a:effectRef idx="0">
            <a:schemeClr val="accent2"/>
          </a:effectRef>
          <a:fontRef idx="minor">
            <a:schemeClr val="dk1"/>
          </a:fontRef>
        </p:style>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pl-PL" sz="6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Theorems</a:t>
            </a:r>
          </a:p>
        </p:txBody>
      </p:sp>
      <p:graphicFrame>
        <p:nvGraphicFramePr>
          <p:cNvPr id="8" name="Table 7"/>
          <p:cNvGraphicFramePr>
            <a:graphicFrameLocks noGrp="1"/>
          </p:cNvGraphicFramePr>
          <p:nvPr>
            <p:extLst>
              <p:ext uri="{D42A27DB-BD31-4B8C-83A1-F6EECF244321}">
                <p14:modId xmlns:p14="http://schemas.microsoft.com/office/powerpoint/2010/main" val="1398213039"/>
              </p:ext>
            </p:extLst>
          </p:nvPr>
        </p:nvGraphicFramePr>
        <p:xfrm>
          <a:off x="395536" y="1628800"/>
          <a:ext cx="8229600" cy="1600200"/>
        </p:xfrm>
        <a:graphic>
          <a:graphicData uri="http://schemas.openxmlformats.org/drawingml/2006/table">
            <a:tbl>
              <a:tblPr/>
              <a:tblGrid>
                <a:gridCol w="4248472">
                  <a:extLst>
                    <a:ext uri="{9D8B030D-6E8A-4147-A177-3AD203B41FA5}">
                      <a16:colId xmlns:a16="http://schemas.microsoft.com/office/drawing/2014/main" val="20000"/>
                    </a:ext>
                  </a:extLst>
                </a:gridCol>
                <a:gridCol w="3981128">
                  <a:extLst>
                    <a:ext uri="{9D8B030D-6E8A-4147-A177-3AD203B41FA5}">
                      <a16:colId xmlns:a16="http://schemas.microsoft.com/office/drawing/2014/main" val="20001"/>
                    </a:ext>
                  </a:extLst>
                </a:gridCol>
              </a:tblGrid>
              <a:tr h="144016">
                <a:tc>
                  <a:txBody>
                    <a:bodyPr/>
                    <a:lstStyle/>
                    <a:p>
                      <a:r>
                        <a:rPr lang="en-US" b="1" dirty="0">
                          <a:solidFill>
                            <a:schemeClr val="bg1"/>
                          </a:solidFill>
                          <a:latin typeface="Arial"/>
                        </a:rPr>
                        <a:t>Theorem #2: Operations with 0 and 1</a:t>
                      </a:r>
                      <a:endParaRPr lang="en-US" dirty="0">
                        <a:solidFill>
                          <a:schemeClr val="bg1"/>
                        </a:solidFil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pl-PL" b="1" dirty="0">
                          <a:solidFill>
                            <a:schemeClr val="bg1"/>
                          </a:solidFill>
                          <a:latin typeface="Arial"/>
                        </a:rPr>
                        <a:t>Proof</a:t>
                      </a:r>
                      <a:endParaRPr lang="pl-PL" dirty="0">
                        <a:solidFill>
                          <a:schemeClr val="bg1"/>
                        </a:solidFil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0">
                <a:tc>
                  <a:txBody>
                    <a:bodyPr/>
                    <a:lstStyle/>
                    <a:p>
                      <a:r>
                        <a:rPr lang="pl-PL" dirty="0">
                          <a:latin typeface="Arial"/>
                        </a:rPr>
                        <a:t>  </a:t>
                      </a:r>
                      <a:r>
                        <a:rPr lang="pt-BR" dirty="0">
                          <a:latin typeface="Arial"/>
                        </a:rPr>
                        <a:t>x + 1 = 1</a:t>
                      </a:r>
                      <a:br>
                        <a:rPr lang="pt-BR" dirty="0">
                          <a:latin typeface="Arial"/>
                        </a:rPr>
                      </a:br>
                      <a:r>
                        <a:rPr lang="pl-PL" dirty="0">
                          <a:latin typeface="Arial"/>
                        </a:rPr>
                        <a:t>  </a:t>
                      </a:r>
                      <a:r>
                        <a:rPr lang="pt-BR" dirty="0">
                          <a:latin typeface="Arial"/>
                        </a:rPr>
                        <a:t>x * </a:t>
                      </a:r>
                      <a:r>
                        <a:rPr lang="pl-PL" dirty="0">
                          <a:latin typeface="Arial"/>
                        </a:rPr>
                        <a:t> </a:t>
                      </a:r>
                      <a:r>
                        <a:rPr lang="pt-BR" dirty="0">
                          <a:latin typeface="Arial"/>
                        </a:rPr>
                        <a:t>0 </a:t>
                      </a:r>
                      <a:r>
                        <a:rPr lang="pl-PL" dirty="0">
                          <a:latin typeface="Arial"/>
                        </a:rPr>
                        <a:t> </a:t>
                      </a:r>
                      <a:r>
                        <a:rPr lang="pt-BR" dirty="0">
                          <a:latin typeface="Arial"/>
                        </a:rPr>
                        <a:t>= 0</a:t>
                      </a:r>
                      <a:r>
                        <a:rPr lang="pl-PL" dirty="0">
                          <a:latin typeface="Arial"/>
                        </a:rPr>
                        <a:t>  </a:t>
                      </a:r>
                      <a:r>
                        <a:rPr lang="pt-BR" dirty="0">
                          <a:latin typeface="Arial"/>
                        </a:rPr>
                        <a:t> (dual)</a:t>
                      </a:r>
                      <a:endParaRPr lang="pt-BR"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pl-PL" dirty="0">
                          <a:latin typeface="Arial"/>
                        </a:rPr>
                        <a:t>  </a:t>
                      </a:r>
                      <a:r>
                        <a:rPr lang="fr-FR" dirty="0">
                          <a:latin typeface="Arial"/>
                        </a:rPr>
                        <a:t>x + 1</a:t>
                      </a:r>
                      <a:br>
                        <a:rPr lang="fr-FR" dirty="0">
                          <a:latin typeface="Arial"/>
                        </a:rPr>
                      </a:br>
                      <a:r>
                        <a:rPr lang="pl-PL" dirty="0">
                          <a:latin typeface="Arial"/>
                        </a:rPr>
                        <a:t>  </a:t>
                      </a:r>
                      <a:r>
                        <a:rPr lang="fr-FR" dirty="0">
                          <a:latin typeface="Arial"/>
                        </a:rPr>
                        <a:t>x + x + x' </a:t>
                      </a:r>
                      <a:r>
                        <a:rPr lang="pl-PL" dirty="0">
                          <a:latin typeface="Arial"/>
                        </a:rPr>
                        <a:t>  </a:t>
                      </a:r>
                      <a:r>
                        <a:rPr lang="fr-FR" dirty="0">
                          <a:latin typeface="Arial"/>
                        </a:rPr>
                        <a:t>(</a:t>
                      </a:r>
                      <a:r>
                        <a:rPr lang="fr-FR" dirty="0" err="1">
                          <a:latin typeface="Arial"/>
                        </a:rPr>
                        <a:t>Complement</a:t>
                      </a:r>
                      <a:r>
                        <a:rPr lang="fr-FR" dirty="0">
                          <a:latin typeface="Arial"/>
                        </a:rPr>
                        <a:t>)</a:t>
                      </a:r>
                      <a:br>
                        <a:rPr lang="fr-FR" dirty="0">
                          <a:latin typeface="Arial"/>
                        </a:rPr>
                      </a:br>
                      <a:r>
                        <a:rPr lang="pl-PL" dirty="0">
                          <a:latin typeface="Arial"/>
                        </a:rPr>
                        <a:t>  </a:t>
                      </a:r>
                      <a:r>
                        <a:rPr lang="fr-FR" dirty="0">
                          <a:latin typeface="Arial"/>
                        </a:rPr>
                        <a:t>x + x' </a:t>
                      </a:r>
                      <a:r>
                        <a:rPr lang="pl-PL" dirty="0">
                          <a:latin typeface="Arial"/>
                        </a:rPr>
                        <a:t>        </a:t>
                      </a:r>
                      <a:r>
                        <a:rPr lang="fr-FR" dirty="0">
                          <a:latin typeface="Arial"/>
                        </a:rPr>
                        <a:t>(Idempotent </a:t>
                      </a:r>
                      <a:r>
                        <a:rPr lang="fr-FR" dirty="0" err="1">
                          <a:latin typeface="Arial"/>
                        </a:rPr>
                        <a:t>Theorem</a:t>
                      </a:r>
                      <a:r>
                        <a:rPr lang="fr-FR" dirty="0">
                          <a:latin typeface="Arial"/>
                        </a:rPr>
                        <a:t>)</a:t>
                      </a:r>
                      <a:br>
                        <a:rPr lang="fr-FR" dirty="0">
                          <a:latin typeface="Arial"/>
                        </a:rPr>
                      </a:br>
                      <a:r>
                        <a:rPr lang="pl-PL" dirty="0">
                          <a:latin typeface="Arial"/>
                        </a:rPr>
                        <a:t>  </a:t>
                      </a:r>
                      <a:r>
                        <a:rPr lang="fr-FR" dirty="0">
                          <a:latin typeface="Arial"/>
                        </a:rPr>
                        <a:t>1 </a:t>
                      </a:r>
                      <a:r>
                        <a:rPr lang="pl-PL" dirty="0">
                          <a:latin typeface="Arial"/>
                        </a:rPr>
                        <a:t>               </a:t>
                      </a:r>
                      <a:r>
                        <a:rPr lang="fr-FR" dirty="0">
                          <a:latin typeface="Arial"/>
                        </a:rPr>
                        <a:t>(</a:t>
                      </a:r>
                      <a:r>
                        <a:rPr lang="fr-FR" dirty="0" err="1">
                          <a:latin typeface="Arial"/>
                        </a:rPr>
                        <a:t>Complement</a:t>
                      </a:r>
                      <a:r>
                        <a:rPr lang="fr-FR" dirty="0">
                          <a:latin typeface="Arial"/>
                        </a:rPr>
                        <a:t>)</a:t>
                      </a:r>
                      <a:endParaRPr lang="fr-FR"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55347985"/>
              </p:ext>
            </p:extLst>
          </p:nvPr>
        </p:nvGraphicFramePr>
        <p:xfrm>
          <a:off x="391575" y="3627832"/>
          <a:ext cx="8229600" cy="2148840"/>
        </p:xfrm>
        <a:graphic>
          <a:graphicData uri="http://schemas.openxmlformats.org/drawingml/2006/table">
            <a:tbl>
              <a:tblPr/>
              <a:tblGrid>
                <a:gridCol w="3456384">
                  <a:extLst>
                    <a:ext uri="{9D8B030D-6E8A-4147-A177-3AD203B41FA5}">
                      <a16:colId xmlns:a16="http://schemas.microsoft.com/office/drawing/2014/main" val="20000"/>
                    </a:ext>
                  </a:extLst>
                </a:gridCol>
                <a:gridCol w="4773216">
                  <a:extLst>
                    <a:ext uri="{9D8B030D-6E8A-4147-A177-3AD203B41FA5}">
                      <a16:colId xmlns:a16="http://schemas.microsoft.com/office/drawing/2014/main" val="20001"/>
                    </a:ext>
                  </a:extLst>
                </a:gridCol>
              </a:tblGrid>
              <a:tr h="0">
                <a:tc>
                  <a:txBody>
                    <a:bodyPr/>
                    <a:lstStyle/>
                    <a:p>
                      <a:r>
                        <a:rPr lang="pl-PL" b="1" dirty="0">
                          <a:solidFill>
                            <a:schemeClr val="bg1"/>
                          </a:solidFill>
                          <a:latin typeface="Arial"/>
                        </a:rPr>
                        <a:t>Theorem #3: Absorption</a:t>
                      </a:r>
                      <a:endParaRPr lang="pl-PL" dirty="0">
                        <a:solidFill>
                          <a:schemeClr val="bg1"/>
                        </a:solidFil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pl-PL" b="1" dirty="0">
                          <a:solidFill>
                            <a:schemeClr val="bg1"/>
                          </a:solidFill>
                          <a:latin typeface="Arial"/>
                        </a:rPr>
                        <a:t>Proof</a:t>
                      </a:r>
                      <a:endParaRPr lang="pl-PL" dirty="0">
                        <a:solidFill>
                          <a:schemeClr val="bg1"/>
                        </a:solidFill>
                      </a:endParaRPr>
                    </a:p>
                  </a:txBody>
                  <a:tcPr marL="57150" marR="57150" marT="57150" marB="5715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0">
                <a:tc>
                  <a:txBody>
                    <a:bodyPr/>
                    <a:lstStyle/>
                    <a:p>
                      <a:r>
                        <a:rPr lang="pl-PL" dirty="0">
                          <a:latin typeface="Arial"/>
                        </a:rPr>
                        <a:t> </a:t>
                      </a:r>
                      <a:r>
                        <a:rPr lang="es-ES" dirty="0">
                          <a:latin typeface="Arial"/>
                        </a:rPr>
                        <a:t>y * x + x = x</a:t>
                      </a:r>
                      <a:br>
                        <a:rPr lang="es-ES" dirty="0">
                          <a:latin typeface="Arial"/>
                        </a:rPr>
                      </a:br>
                      <a:r>
                        <a:rPr lang="pl-PL" dirty="0">
                          <a:latin typeface="Arial"/>
                        </a:rPr>
                        <a:t> </a:t>
                      </a:r>
                      <a:r>
                        <a:rPr lang="es-ES" dirty="0">
                          <a:latin typeface="Arial"/>
                        </a:rPr>
                        <a:t>(y + x) * x = x (dual)</a:t>
                      </a:r>
                      <a:endParaRPr lang="es-ES"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pl-PL" dirty="0">
                          <a:latin typeface="Arial"/>
                        </a:rPr>
                        <a:t> </a:t>
                      </a:r>
                      <a:r>
                        <a:rPr lang="en-US" dirty="0">
                          <a:latin typeface="Arial"/>
                        </a:rPr>
                        <a:t>y * x + x</a:t>
                      </a:r>
                      <a:br>
                        <a:rPr lang="en-US" dirty="0">
                          <a:latin typeface="Arial"/>
                        </a:rPr>
                      </a:br>
                      <a:r>
                        <a:rPr lang="pl-PL" dirty="0">
                          <a:latin typeface="Arial"/>
                        </a:rPr>
                        <a:t> </a:t>
                      </a:r>
                      <a:r>
                        <a:rPr lang="en-US" dirty="0">
                          <a:latin typeface="Arial"/>
                        </a:rPr>
                        <a:t>y * x + x * 1 </a:t>
                      </a:r>
                      <a:r>
                        <a:rPr lang="pl-PL" dirty="0">
                          <a:latin typeface="Arial"/>
                        </a:rPr>
                        <a:t>   </a:t>
                      </a:r>
                      <a:r>
                        <a:rPr lang="en-US" dirty="0">
                          <a:latin typeface="Arial"/>
                        </a:rPr>
                        <a:t>(Identity)</a:t>
                      </a:r>
                      <a:br>
                        <a:rPr lang="en-US" dirty="0">
                          <a:latin typeface="Arial"/>
                        </a:rPr>
                      </a:br>
                      <a:r>
                        <a:rPr lang="pl-PL" dirty="0">
                          <a:latin typeface="Arial"/>
                        </a:rPr>
                        <a:t> </a:t>
                      </a:r>
                      <a:r>
                        <a:rPr lang="en-US" dirty="0">
                          <a:latin typeface="Arial"/>
                        </a:rPr>
                        <a:t>y * x + 1 * x </a:t>
                      </a:r>
                      <a:r>
                        <a:rPr lang="pl-PL" dirty="0">
                          <a:latin typeface="Arial"/>
                        </a:rPr>
                        <a:t>   </a:t>
                      </a:r>
                      <a:r>
                        <a:rPr lang="en-US" dirty="0">
                          <a:latin typeface="Arial"/>
                        </a:rPr>
                        <a:t>(Commutative)</a:t>
                      </a:r>
                      <a:br>
                        <a:rPr lang="en-US" dirty="0">
                          <a:latin typeface="Arial"/>
                        </a:rPr>
                      </a:br>
                      <a:r>
                        <a:rPr lang="pl-PL" dirty="0">
                          <a:latin typeface="Arial"/>
                        </a:rPr>
                        <a:t> </a:t>
                      </a:r>
                      <a:r>
                        <a:rPr lang="en-US" dirty="0">
                          <a:latin typeface="Arial"/>
                        </a:rPr>
                        <a:t>(y + 1) * x </a:t>
                      </a:r>
                      <a:r>
                        <a:rPr lang="pl-PL" dirty="0">
                          <a:latin typeface="Arial"/>
                        </a:rPr>
                        <a:t>      </a:t>
                      </a:r>
                      <a:r>
                        <a:rPr lang="en-US" dirty="0">
                          <a:latin typeface="Arial"/>
                        </a:rPr>
                        <a:t>(Distributive)</a:t>
                      </a:r>
                      <a:br>
                        <a:rPr lang="en-US" dirty="0">
                          <a:latin typeface="Arial"/>
                        </a:rPr>
                      </a:br>
                      <a:r>
                        <a:rPr lang="pl-PL" dirty="0">
                          <a:latin typeface="Arial"/>
                        </a:rPr>
                        <a:t> </a:t>
                      </a:r>
                      <a:r>
                        <a:rPr lang="en-US" dirty="0">
                          <a:latin typeface="Arial"/>
                        </a:rPr>
                        <a:t>1 * x</a:t>
                      </a:r>
                      <a:r>
                        <a:rPr lang="pl-PL" dirty="0">
                          <a:latin typeface="Arial"/>
                        </a:rPr>
                        <a:t>              </a:t>
                      </a:r>
                      <a:r>
                        <a:rPr lang="en-US" dirty="0">
                          <a:latin typeface="Arial"/>
                        </a:rPr>
                        <a:t> (Operations with 0 and 1)</a:t>
                      </a:r>
                      <a:br>
                        <a:rPr lang="en-US" dirty="0">
                          <a:latin typeface="Arial"/>
                        </a:rPr>
                      </a:br>
                      <a:r>
                        <a:rPr lang="pl-PL" dirty="0">
                          <a:latin typeface="Arial"/>
                        </a:rPr>
                        <a:t> </a:t>
                      </a:r>
                      <a:r>
                        <a:rPr lang="en-US" dirty="0">
                          <a:latin typeface="Arial"/>
                        </a:rPr>
                        <a:t>x </a:t>
                      </a:r>
                      <a:r>
                        <a:rPr lang="pl-PL" dirty="0">
                          <a:latin typeface="Arial"/>
                        </a:rPr>
                        <a:t>                    </a:t>
                      </a:r>
                      <a:r>
                        <a:rPr lang="en-US" dirty="0">
                          <a:latin typeface="Arial"/>
                        </a:rPr>
                        <a:t>(Identity)</a:t>
                      </a:r>
                      <a:endParaRPr lang="en-US" dirty="0"/>
                    </a:p>
                  </a:txBody>
                  <a:tcPr marL="57150" marR="5715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465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pl-PL" sz="6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Theorems</a:t>
            </a:r>
          </a:p>
        </p:txBody>
      </p:sp>
      <p:graphicFrame>
        <p:nvGraphicFramePr>
          <p:cNvPr id="3" name="Table 2"/>
          <p:cNvGraphicFramePr>
            <a:graphicFrameLocks noGrp="1"/>
          </p:cNvGraphicFramePr>
          <p:nvPr>
            <p:extLst>
              <p:ext uri="{D42A27DB-BD31-4B8C-83A1-F6EECF244321}">
                <p14:modId xmlns:p14="http://schemas.microsoft.com/office/powerpoint/2010/main" val="3993863640"/>
              </p:ext>
            </p:extLst>
          </p:nvPr>
        </p:nvGraphicFramePr>
        <p:xfrm>
          <a:off x="251520" y="1124744"/>
          <a:ext cx="8496946" cy="3372088"/>
        </p:xfrm>
        <a:graphic>
          <a:graphicData uri="http://schemas.openxmlformats.org/drawingml/2006/table">
            <a:tbl>
              <a:tblPr/>
              <a:tblGrid>
                <a:gridCol w="223224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296146">
                  <a:extLst>
                    <a:ext uri="{9D8B030D-6E8A-4147-A177-3AD203B41FA5}">
                      <a16:colId xmlns:a16="http://schemas.microsoft.com/office/drawing/2014/main" val="20005"/>
                    </a:ext>
                  </a:extLst>
                </a:gridCol>
              </a:tblGrid>
              <a:tr h="298222">
                <a:tc>
                  <a:txBody>
                    <a:bodyPr/>
                    <a:lstStyle/>
                    <a:p>
                      <a:r>
                        <a:rPr lang="pl-PL" sz="1400" b="1" dirty="0">
                          <a:latin typeface="Arial"/>
                        </a:rPr>
                        <a:t>  Theorem #4: </a:t>
                      </a:r>
                    </a:p>
                    <a:p>
                      <a:r>
                        <a:rPr lang="pl-PL" sz="1400" b="1" dirty="0">
                          <a:latin typeface="Arial"/>
                        </a:rPr>
                        <a:t>  DeMorgan's Law</a:t>
                      </a:r>
                      <a:endParaRPr lang="pl-PL" sz="1400" dirty="0"/>
                    </a:p>
                  </a:txBody>
                  <a:tcPr marL="43856" marR="43856" marT="43856" marB="43856" anchor="ctr">
                    <a:lnL>
                      <a:noFill/>
                    </a:lnL>
                    <a:lnR>
                      <a:noFill/>
                    </a:lnR>
                    <a:lnT>
                      <a:noFill/>
                    </a:lnT>
                    <a:lnB w="12700" cap="flat" cmpd="sng" algn="ctr">
                      <a:solidFill>
                        <a:schemeClr val="tx1"/>
                      </a:solidFill>
                      <a:prstDash val="solid"/>
                      <a:round/>
                      <a:headEnd type="none" w="med" len="med"/>
                      <a:tailEnd type="none" w="med" len="med"/>
                    </a:lnB>
                    <a:solidFill>
                      <a:srgbClr val="FF0000"/>
                    </a:solidFill>
                  </a:tcPr>
                </a:tc>
                <a:tc gridSpan="5">
                  <a:txBody>
                    <a:bodyPr/>
                    <a:lstStyle/>
                    <a:p>
                      <a:r>
                        <a:rPr lang="pl-PL" sz="2000" b="1" dirty="0">
                          <a:latin typeface="Arial"/>
                        </a:rPr>
                        <a:t>        Proof</a:t>
                      </a:r>
                      <a:endParaRPr lang="pl-PL" sz="2000" dirty="0"/>
                    </a:p>
                  </a:txBody>
                  <a:tcPr marL="43856" marR="43856" marT="43856" marB="43856" anchor="ctr">
                    <a:lnL>
                      <a:noFill/>
                    </a:lnL>
                    <a:lnT>
                      <a:noFill/>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pl-PL" sz="1400" dirty="0"/>
                    </a:p>
                  </a:txBody>
                  <a:tcPr marL="70170" marR="70170" marT="35085" marB="35085">
                    <a:lnL>
                      <a:noFill/>
                    </a:lnL>
                  </a:tcPr>
                </a:tc>
                <a:tc hMerge="1">
                  <a:txBody>
                    <a:bodyPr/>
                    <a:lstStyle/>
                    <a:p>
                      <a:endParaRPr lang="pl-PL" sz="1400" dirty="0"/>
                    </a:p>
                  </a:txBody>
                  <a:tcPr marL="70170" marR="70170" marT="35085" marB="35085"/>
                </a:tc>
                <a:tc hMerge="1">
                  <a:txBody>
                    <a:bodyPr/>
                    <a:lstStyle/>
                    <a:p>
                      <a:endParaRPr lang="pl-PL" sz="1400" dirty="0"/>
                    </a:p>
                  </a:txBody>
                  <a:tcPr marL="70170" marR="70170" marT="35085" marB="35085"/>
                </a:tc>
                <a:tc hMerge="1">
                  <a:txBody>
                    <a:bodyPr/>
                    <a:lstStyle/>
                    <a:p>
                      <a:endParaRPr lang="pl-PL" sz="1400" dirty="0"/>
                    </a:p>
                  </a:txBody>
                  <a:tcPr marL="70170" marR="70170" marT="35085" marB="35085"/>
                </a:tc>
                <a:extLst>
                  <a:ext uri="{0D108BD9-81ED-4DB2-BD59-A6C34878D82A}">
                    <a16:rowId xmlns:a16="http://schemas.microsoft.com/office/drawing/2014/main" val="10000"/>
                  </a:ext>
                </a:extLst>
              </a:tr>
              <a:tr h="853720">
                <a:tc>
                  <a:txBody>
                    <a:bodyPr/>
                    <a:lstStyle/>
                    <a:p>
                      <a:r>
                        <a:rPr lang="es-ES" sz="1800" dirty="0">
                          <a:latin typeface="Arial"/>
                        </a:rPr>
                        <a:t>(x + y)' = x' * y'</a:t>
                      </a:r>
                      <a:br>
                        <a:rPr lang="es-ES" sz="1800" dirty="0">
                          <a:latin typeface="Arial"/>
                        </a:rPr>
                      </a:br>
                      <a:r>
                        <a:rPr lang="es-ES" sz="1800" dirty="0">
                          <a:latin typeface="Arial"/>
                        </a:rPr>
                        <a:t>(x * y)' = x' + y' </a:t>
                      </a:r>
                      <a:r>
                        <a:rPr lang="pl-PL" sz="1800" dirty="0">
                          <a:latin typeface="Arial"/>
                        </a:rPr>
                        <a:t> </a:t>
                      </a:r>
                      <a:r>
                        <a:rPr lang="es-ES" sz="1600" dirty="0">
                          <a:latin typeface="Arial"/>
                        </a:rPr>
                        <a:t>(dual)</a:t>
                      </a:r>
                      <a:endParaRPr lang="es-ES" sz="1600" dirty="0"/>
                    </a:p>
                  </a:txBody>
                  <a:tcPr marL="43856" marR="43856" marT="43856" marB="43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5">
                  <a:txBody>
                    <a:bodyPr/>
                    <a:lstStyle/>
                    <a:p>
                      <a:r>
                        <a:rPr lang="en-US" sz="1400" dirty="0">
                          <a:latin typeface="Arial"/>
                        </a:rPr>
                        <a:t>The proof</a:t>
                      </a:r>
                      <a:r>
                        <a:rPr lang="pl-PL" sz="1400" dirty="0">
                          <a:latin typeface="Arial"/>
                        </a:rPr>
                        <a:t> </a:t>
                      </a:r>
                      <a:r>
                        <a:rPr lang="en-US" sz="1400" dirty="0">
                          <a:latin typeface="Arial"/>
                        </a:rPr>
                        <a:t> for </a:t>
                      </a:r>
                      <a:r>
                        <a:rPr lang="pl-PL" sz="1400" dirty="0">
                          <a:latin typeface="Arial"/>
                        </a:rPr>
                        <a:t> </a:t>
                      </a:r>
                      <a:r>
                        <a:rPr lang="en-US" sz="1400" b="1" dirty="0" err="1">
                          <a:latin typeface="Arial"/>
                        </a:rPr>
                        <a:t>DeMorgan's</a:t>
                      </a:r>
                      <a:r>
                        <a:rPr lang="pl-PL" sz="1400" b="1" dirty="0">
                          <a:latin typeface="Arial"/>
                        </a:rPr>
                        <a:t> </a:t>
                      </a:r>
                      <a:r>
                        <a:rPr lang="en-US" sz="1400" b="1" dirty="0">
                          <a:latin typeface="Arial"/>
                        </a:rPr>
                        <a:t> law </a:t>
                      </a:r>
                      <a:r>
                        <a:rPr lang="en-US" sz="1400" dirty="0">
                          <a:latin typeface="Arial"/>
                        </a:rPr>
                        <a:t>using the axioms of Boolean algebra is long. Another method (that also works for the other theorems we just discussed) is to show equality with a truth table:</a:t>
                      </a:r>
                      <a:r>
                        <a:rPr lang="en-US" sz="1400" dirty="0"/>
                        <a:t> </a:t>
                      </a:r>
                    </a:p>
                  </a:txBody>
                  <a:tcPr marL="43856" marR="43856" marT="43856" marB="43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pl-PL" sz="1400" dirty="0"/>
                    </a:p>
                  </a:txBody>
                  <a:tcPr marL="70170" marR="70170" marT="35085" marB="35085">
                    <a:lnL>
                      <a:noFill/>
                    </a:lnL>
                  </a:tcPr>
                </a:tc>
                <a:tc hMerge="1">
                  <a:txBody>
                    <a:bodyPr/>
                    <a:lstStyle/>
                    <a:p>
                      <a:endParaRPr lang="pl-PL" sz="1400" dirty="0"/>
                    </a:p>
                  </a:txBody>
                  <a:tcPr marL="70170" marR="70170" marT="35085" marB="35085"/>
                </a:tc>
                <a:tc hMerge="1">
                  <a:txBody>
                    <a:bodyPr/>
                    <a:lstStyle/>
                    <a:p>
                      <a:endParaRPr lang="pl-PL" sz="1400" dirty="0"/>
                    </a:p>
                  </a:txBody>
                  <a:tcPr marL="70170" marR="70170" marT="35085" marB="35085"/>
                </a:tc>
                <a:tc hMerge="1">
                  <a:txBody>
                    <a:bodyPr/>
                    <a:lstStyle/>
                    <a:p>
                      <a:endParaRPr lang="pl-PL" sz="1400" dirty="0"/>
                    </a:p>
                  </a:txBody>
                  <a:tcPr marL="70170" marR="70170" marT="35085" marB="35085"/>
                </a:tc>
                <a:extLst>
                  <a:ext uri="{0D108BD9-81ED-4DB2-BD59-A6C34878D82A}">
                    <a16:rowId xmlns:a16="http://schemas.microsoft.com/office/drawing/2014/main" val="10001"/>
                  </a:ext>
                </a:extLst>
              </a:tr>
              <a:tr h="504056">
                <a:tc>
                  <a:txBody>
                    <a:bodyPr/>
                    <a:lstStyle/>
                    <a:p>
                      <a:pPr algn="ctr"/>
                      <a:r>
                        <a:rPr lang="pl-PL" sz="2800" b="1" dirty="0">
                          <a:latin typeface="Arial"/>
                        </a:rPr>
                        <a:t>x   y</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pl-PL" sz="2800" b="1" dirty="0">
                          <a:latin typeface="Arial"/>
                        </a:rPr>
                        <a:t>x + y</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pl-PL" sz="2800" b="1" dirty="0">
                          <a:latin typeface="Arial"/>
                        </a:rPr>
                        <a:t>(x + y)'</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pl-PL" sz="2800" b="1" dirty="0">
                          <a:latin typeface="Arial"/>
                        </a:rPr>
                        <a:t>x'</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pl-PL" sz="2800" b="1" dirty="0">
                          <a:latin typeface="Arial"/>
                        </a:rPr>
                        <a:t>y'</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pl-PL" sz="2800" b="1" dirty="0">
                          <a:latin typeface="Arial"/>
                        </a:rPr>
                        <a:t>x' * y'</a:t>
                      </a:r>
                      <a:endParaRPr lang="pl-PL" sz="2800"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r h="280680">
                <a:tc>
                  <a:txBody>
                    <a:bodyPr/>
                    <a:lstStyle/>
                    <a:p>
                      <a:pPr algn="ctr"/>
                      <a:r>
                        <a:rPr lang="pl-PL" sz="2000" b="1" dirty="0">
                          <a:latin typeface="Arial"/>
                        </a:rPr>
                        <a:t>0    0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tc>
                  <a:txBody>
                    <a:bodyPr/>
                    <a:lstStyle/>
                    <a:p>
                      <a:pPr algn="ctr"/>
                      <a:r>
                        <a:rPr lang="pl-PL" sz="2000" b="1" dirty="0">
                          <a:latin typeface="Arial"/>
                        </a:rPr>
                        <a:t>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1</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1</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extLst>
                  <a:ext uri="{0D108BD9-81ED-4DB2-BD59-A6C34878D82A}">
                    <a16:rowId xmlns:a16="http://schemas.microsoft.com/office/drawing/2014/main" val="10003"/>
                  </a:ext>
                </a:extLst>
              </a:tr>
              <a:tr h="280680">
                <a:tc>
                  <a:txBody>
                    <a:bodyPr/>
                    <a:lstStyle/>
                    <a:p>
                      <a:pPr algn="ctr"/>
                      <a:r>
                        <a:rPr lang="pl-PL" sz="2000" b="1" dirty="0">
                          <a:latin typeface="Arial"/>
                        </a:rPr>
                        <a:t>0    1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0</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tc>
                  <a:txBody>
                    <a:bodyPr/>
                    <a:lstStyle/>
                    <a:p>
                      <a:pPr algn="ctr"/>
                      <a:r>
                        <a:rPr lang="pl-PL" sz="2000" b="1" dirty="0">
                          <a:latin typeface="Arial"/>
                        </a:rPr>
                        <a:t>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0</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0</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extLst>
                  <a:ext uri="{0D108BD9-81ED-4DB2-BD59-A6C34878D82A}">
                    <a16:rowId xmlns:a16="http://schemas.microsoft.com/office/drawing/2014/main" val="10004"/>
                  </a:ext>
                </a:extLst>
              </a:tr>
              <a:tr h="280680">
                <a:tc>
                  <a:txBody>
                    <a:bodyPr/>
                    <a:lstStyle/>
                    <a:p>
                      <a:pPr algn="ctr"/>
                      <a:r>
                        <a:rPr lang="pl-PL" sz="2000" b="1" dirty="0">
                          <a:latin typeface="Arial"/>
                        </a:rPr>
                        <a:t>1    0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1</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0</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extLst>
                  <a:ext uri="{0D108BD9-81ED-4DB2-BD59-A6C34878D82A}">
                    <a16:rowId xmlns:a16="http://schemas.microsoft.com/office/drawing/2014/main" val="10005"/>
                  </a:ext>
                </a:extLst>
              </a:tr>
              <a:tr h="280680">
                <a:tc>
                  <a:txBody>
                    <a:bodyPr/>
                    <a:lstStyle/>
                    <a:p>
                      <a:pPr algn="ctr"/>
                      <a:r>
                        <a:rPr lang="pl-PL" sz="2000" b="1" dirty="0">
                          <a:latin typeface="Arial"/>
                        </a:rPr>
                        <a:t>1    1</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a:latin typeface="Arial"/>
                        </a:rPr>
                        <a:t>1</a:t>
                      </a:r>
                      <a:endParaRPr lang="pl-PL" sz="2000" b="1"/>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pl-PL" sz="2000" b="1" dirty="0">
                          <a:latin typeface="Arial"/>
                        </a:rPr>
                        <a:t>0</a:t>
                      </a:r>
                      <a:endParaRPr lang="pl-PL" sz="2000" b="1" dirty="0"/>
                    </a:p>
                  </a:txBody>
                  <a:tcPr marL="70170" marR="70170" marT="35085" marB="350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80"/>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136340" y="4653135"/>
            <a:ext cx="8856984" cy="1908215"/>
          </a:xfrm>
          <a:prstGeom prst="rect">
            <a:avLst/>
          </a:prstGeom>
        </p:spPr>
        <p:txBody>
          <a:bodyPr wrap="square">
            <a:spAutoFit/>
          </a:bodyPr>
          <a:lstStyle/>
          <a:p>
            <a:r>
              <a:rPr lang="pl-PL" sz="1400" dirty="0"/>
              <a:t>W</a:t>
            </a:r>
            <a:r>
              <a:rPr lang="en-US" sz="1400" dirty="0"/>
              <a:t>e will use the axioms and theorems of Boolean algebra to simplify Boolean expressions. Using Boolean algebra to simplify Boolean expressions is an art. There is no algorithm you can follow that is guaranteed to result in the simplest form of the expression. Like learning to play chess, </a:t>
            </a:r>
            <a:r>
              <a:rPr lang="en-US" sz="1600" b="1" dirty="0"/>
              <a:t>with practice you will learn heuristics</a:t>
            </a:r>
            <a:r>
              <a:rPr lang="en-US" sz="1600" dirty="0"/>
              <a:t> </a:t>
            </a:r>
            <a:r>
              <a:rPr lang="en-US" sz="1400" dirty="0"/>
              <a:t>and begin to recognize patterns that will guide you to the solution.</a:t>
            </a:r>
          </a:p>
          <a:p>
            <a:r>
              <a:rPr lang="en-US" b="1" dirty="0"/>
              <a:t>"What is simplification?" </a:t>
            </a:r>
            <a:r>
              <a:rPr lang="en-US" sz="1400" dirty="0"/>
              <a:t>An expression with the fewest literals? An expression with the fewest operations? An expression with the fewest levels? The answer is it depends on what you are trying to optimize for. Speed? Number of interconnections between gates? Number of components? Before you can fully understand the relationship between these tradeoffs you need an understanding of how Boolean expressions are implemented with gates.</a:t>
            </a:r>
          </a:p>
        </p:txBody>
      </p:sp>
    </p:spTree>
    <p:extLst>
      <p:ext uri="{BB962C8B-B14F-4D97-AF65-F5344CB8AC3E}">
        <p14:creationId xmlns:p14="http://schemas.microsoft.com/office/powerpoint/2010/main" val="409673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911</Words>
  <Application>Microsoft Office PowerPoint</Application>
  <PresentationFormat>Pokaz na ekranie (4:3)</PresentationFormat>
  <Paragraphs>91</Paragraphs>
  <Slides>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5</vt:i4>
      </vt:variant>
    </vt:vector>
  </HeadingPairs>
  <TitlesOfParts>
    <vt:vector size="8" baseType="lpstr">
      <vt:lpstr>Arial</vt:lpstr>
      <vt:lpstr>Calibri</vt:lpstr>
      <vt:lpstr>Office Theme</vt:lpstr>
      <vt:lpstr>Boolean Algebra x + 1 = 1</vt:lpstr>
      <vt:lpstr>Axioms</vt:lpstr>
      <vt:lpstr>Theorems</vt:lpstr>
      <vt:lpstr>Theorems</vt:lpstr>
      <vt:lpstr>Theorems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Algebra</dc:title>
  <dc:creator>Tadeusz Wiszowaty</dc:creator>
  <cp:lastModifiedBy>Tadeusz</cp:lastModifiedBy>
  <cp:revision>30</cp:revision>
  <dcterms:created xsi:type="dcterms:W3CDTF">2012-10-16T19:53:57Z</dcterms:created>
  <dcterms:modified xsi:type="dcterms:W3CDTF">2020-11-07T11:06:11Z</dcterms:modified>
</cp:coreProperties>
</file>