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2" r:id="rId6"/>
    <p:sldId id="267" r:id="rId7"/>
    <p:sldId id="260" r:id="rId8"/>
    <p:sldId id="261" r:id="rId9"/>
    <p:sldId id="269" r:id="rId10"/>
    <p:sldId id="265" r:id="rId11"/>
    <p:sldId id="270" r:id="rId12"/>
    <p:sldId id="271" r:id="rId13"/>
    <p:sldId id="272" r:id="rId14"/>
    <p:sldId id="273" r:id="rId15"/>
    <p:sldId id="263" r:id="rId16"/>
    <p:sldId id="274" r:id="rId17"/>
    <p:sldId id="275" r:id="rId18"/>
    <p:sldId id="276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00"/>
    <a:srgbClr val="FFCCCC"/>
    <a:srgbClr val="CC0000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1E5DB-221E-2C8C-1A2E-9E0A319114B2}" v="2" dt="2022-12-29T17:51:41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3" autoAdjust="0"/>
    <p:restoredTop sz="93445" autoAdjust="0"/>
  </p:normalViewPr>
  <p:slideViewPr>
    <p:cSldViewPr>
      <p:cViewPr varScale="1">
        <p:scale>
          <a:sx n="107" d="100"/>
          <a:sy n="107" d="100"/>
        </p:scale>
        <p:origin x="10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75" d="100"/>
          <a:sy n="75" d="100"/>
        </p:scale>
        <p:origin x="-24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1.xml"/><Relationship Id="rId1" Type="http://schemas.openxmlformats.org/officeDocument/2006/relationships/slide" Target="slides/slide5.xml"/><Relationship Id="rId6" Type="http://schemas.openxmlformats.org/officeDocument/2006/relationships/slide" Target="slides/slide16.xml"/><Relationship Id="rId5" Type="http://schemas.openxmlformats.org/officeDocument/2006/relationships/slide" Target="slides/slide14.xml"/><Relationship Id="rId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ogala" userId="S::jakub.rogala2@live.zs1mm.edu.pl::175b901a-580e-406e-ad24-0c10f18605d9" providerId="AD" clId="Web-{AE91E5DB-221E-2C8C-1A2E-9E0A319114B2}"/>
    <pc:docChg chg="sldOrd">
      <pc:chgData name="Jakub Rogala" userId="S::jakub.rogala2@live.zs1mm.edu.pl::175b901a-580e-406e-ad24-0c10f18605d9" providerId="AD" clId="Web-{AE91E5DB-221E-2C8C-1A2E-9E0A319114B2}" dt="2022-12-29T17:51:41.766" v="1"/>
      <pc:docMkLst>
        <pc:docMk/>
      </pc:docMkLst>
      <pc:sldChg chg="ord">
        <pc:chgData name="Jakub Rogala" userId="S::jakub.rogala2@live.zs1mm.edu.pl::175b901a-580e-406e-ad24-0c10f18605d9" providerId="AD" clId="Web-{AE91E5DB-221E-2C8C-1A2E-9E0A319114B2}" dt="2022-12-29T17:51:41.766" v="1"/>
        <pc:sldMkLst>
          <pc:docMk/>
          <pc:sldMk cId="0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AC969AC-C088-4206-BDB1-2F3F65189C6F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pl-PL"/>
              <a:t>Excess</a:t>
            </a:r>
            <a:r>
              <a:rPr lang="pl-PL" altLang="pl-PL"/>
              <a:t> - nadmiar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482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26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8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567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2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976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1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31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60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47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5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text styles</a:t>
            </a:r>
          </a:p>
          <a:p>
            <a:pPr lvl="1"/>
            <a:r>
              <a:rPr lang="en-US" altLang="pl-PL"/>
              <a:t>Second level</a:t>
            </a:r>
          </a:p>
          <a:p>
            <a:pPr lvl="2"/>
            <a:r>
              <a:rPr lang="en-US" altLang="pl-PL"/>
              <a:t>Third level</a:t>
            </a:r>
          </a:p>
          <a:p>
            <a:pPr lvl="3"/>
            <a:r>
              <a:rPr lang="en-US" altLang="pl-PL"/>
              <a:t>Fourth level</a:t>
            </a:r>
          </a:p>
          <a:p>
            <a:pPr lvl="4"/>
            <a:r>
              <a:rPr lang="en-US" altLang="pl-PL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125413" y="6216650"/>
            <a:ext cx="886618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76200" y="6172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800" b="1">
                <a:solidFill>
                  <a:srgbClr val="CC0000"/>
                </a:solidFill>
                <a:cs typeface="+mn-cs"/>
              </a:rPr>
              <a:t>ITEC 1011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438400" y="620395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800" b="1">
                <a:solidFill>
                  <a:srgbClr val="CC0000"/>
                </a:solidFill>
                <a:cs typeface="+mn-cs"/>
              </a:rPr>
              <a:t>Introduction to Information Technologies</a:t>
            </a:r>
          </a:p>
        </p:txBody>
      </p:sp>
      <p:pic>
        <p:nvPicPr>
          <p:cNvPr id="1031" name="Picture 14" descr="YorkUniversity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80150"/>
            <a:ext cx="1066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262626"/>
            </a:gs>
            <a:gs pos="5000">
              <a:srgbClr val="262626"/>
            </a:gs>
            <a:gs pos="50000">
              <a:srgbClr val="D9D9D9"/>
            </a:gs>
            <a:gs pos="100000">
              <a:srgbClr val="0D0D0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836613"/>
            <a:ext cx="7772400" cy="2232025"/>
          </a:xfrm>
          <a:gradFill flip="none" rotWithShape="1">
            <a:gsLst>
              <a:gs pos="0">
                <a:schemeClr val="tx2">
                  <a:lumMod val="95000"/>
                  <a:lumOff val="5000"/>
                </a:schemeClr>
              </a:gs>
              <a:gs pos="67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>
              <a:defRPr/>
            </a:pPr>
            <a:r>
              <a:rPr lang="en-US" sz="66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Floating </a:t>
            </a:r>
            <a:r>
              <a:rPr lang="pl-PL" sz="66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66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Point Numbers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573016"/>
            <a:ext cx="5407025" cy="2665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sz="3600" dirty="0"/>
              <a:t>Converting </a:t>
            </a:r>
            <a:r>
              <a:rPr lang="en-US" altLang="pl-PL" sz="3600" u="sng" dirty="0"/>
              <a:t>from</a:t>
            </a:r>
            <a:r>
              <a:rPr lang="en-US" altLang="pl-PL" sz="3600" dirty="0"/>
              <a:t> Floating Point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E.g., </a:t>
            </a:r>
            <a:endParaRPr lang="pl-PL" dirty="0"/>
          </a:p>
          <a:p>
            <a:pPr marL="0" indent="0">
              <a:buFontTx/>
              <a:buNone/>
              <a:defRPr/>
            </a:pPr>
            <a:r>
              <a:rPr lang="pl-PL" dirty="0"/>
              <a:t>w</a:t>
            </a:r>
            <a:r>
              <a:rPr lang="en-US" dirty="0"/>
              <a:t>hat decimal value is represented by the following 32-bit floating point number?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2627784" y="3352800"/>
            <a:ext cx="34612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4800" b="1" dirty="0">
                <a:latin typeface="Courier New" panose="02070309020205020404" pitchFamily="49" charset="0"/>
              </a:rPr>
              <a:t>C17B0000</a:t>
            </a:r>
            <a:r>
              <a:rPr lang="en-US" altLang="pl-PL" sz="3200" b="1" baseline="-25000" dirty="0">
                <a:latin typeface="Courier New" panose="02070309020205020404" pitchFamily="49" charset="0"/>
              </a:rPr>
              <a:t>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l-PL"/>
              <a:t>Step 1</a:t>
            </a:r>
          </a:p>
          <a:p>
            <a:pPr lvl="1"/>
            <a:r>
              <a:rPr lang="en-US" altLang="pl-PL"/>
              <a:t>Express in binary and find </a:t>
            </a:r>
            <a:r>
              <a:rPr lang="pl-PL" altLang="pl-PL"/>
              <a:t> </a:t>
            </a:r>
            <a:r>
              <a:rPr lang="en-US" altLang="pl-PL"/>
              <a:t>S, E, and M</a:t>
            </a:r>
          </a:p>
          <a:p>
            <a:endParaRPr lang="en-US" altLang="pl-PL"/>
          </a:p>
          <a:p>
            <a:endParaRPr lang="en-US" altLang="pl-PL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447800" y="2743200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b="1" dirty="0">
                <a:latin typeface="Courier New" panose="02070309020205020404" pitchFamily="49" charset="0"/>
              </a:rPr>
              <a:t>C17B0000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16 </a:t>
            </a:r>
            <a:r>
              <a:rPr lang="en-US" altLang="pl-PL" b="1" dirty="0">
                <a:latin typeface="Courier New" panose="02070309020205020404" pitchFamily="49" charset="0"/>
              </a:rPr>
              <a:t>= </a:t>
            </a:r>
          </a:p>
          <a:p>
            <a:endParaRPr lang="en-US" altLang="pl-PL" b="1" dirty="0">
              <a:latin typeface="Courier New" panose="02070309020205020404" pitchFamily="49" charset="0"/>
            </a:endParaRPr>
          </a:p>
          <a:p>
            <a:r>
              <a:rPr lang="en-US" altLang="pl-PL" b="1" dirty="0">
                <a:latin typeface="Courier New" panose="02070309020205020404" pitchFamily="49" charset="0"/>
              </a:rPr>
              <a:t>1 10000010 11110110000000000000000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276493" name="Group 13"/>
          <p:cNvGrpSpPr>
            <a:grpSpLocks/>
          </p:cNvGrpSpPr>
          <p:nvPr/>
        </p:nvGrpSpPr>
        <p:grpSpPr bwMode="auto">
          <a:xfrm>
            <a:off x="1050925" y="3886200"/>
            <a:ext cx="6645275" cy="1890713"/>
            <a:chOff x="662" y="2448"/>
            <a:chExt cx="4186" cy="1191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912" y="2448"/>
              <a:ext cx="19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1200" y="2448"/>
              <a:ext cx="91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2256" y="2448"/>
              <a:ext cx="259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91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S</a:t>
              </a: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1488" y="24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E</a:t>
              </a: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3408" y="249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M</a:t>
              </a: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662" y="3109"/>
              <a:ext cx="1077" cy="53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1 = negative</a:t>
              </a:r>
            </a:p>
            <a:p>
              <a:r>
                <a:rPr lang="en-US" altLang="pl-PL"/>
                <a:t>0 = positive</a:t>
              </a:r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flipV="1">
              <a:off x="1008" y="2784"/>
              <a:ext cx="0" cy="33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089025"/>
            <a:r>
              <a:rPr lang="en-US" altLang="pl-PL"/>
              <a:t>Step 2</a:t>
            </a:r>
          </a:p>
          <a:p>
            <a:pPr lvl="1" defTabSz="1089025"/>
            <a:r>
              <a:rPr lang="en-US" altLang="pl-PL"/>
              <a:t>Find “real” exponent, </a:t>
            </a:r>
            <a:r>
              <a:rPr lang="en-US" altLang="pl-PL" i="1"/>
              <a:t>n</a:t>
            </a:r>
          </a:p>
          <a:p>
            <a:pPr lvl="1" defTabSz="1089025"/>
            <a:r>
              <a:rPr lang="en-US" altLang="pl-PL" i="1"/>
              <a:t>n</a:t>
            </a:r>
            <a:r>
              <a:rPr lang="en-US" altLang="pl-PL"/>
              <a:t>	= E – 127</a:t>
            </a:r>
          </a:p>
          <a:p>
            <a:pPr lvl="1" defTabSz="1089025">
              <a:buFontTx/>
              <a:buNone/>
            </a:pPr>
            <a:r>
              <a:rPr lang="en-US" altLang="pl-PL"/>
              <a:t>		= 10000010</a:t>
            </a:r>
            <a:r>
              <a:rPr lang="en-US" altLang="pl-PL" baseline="-25000"/>
              <a:t>2</a:t>
            </a:r>
            <a:r>
              <a:rPr lang="en-US" altLang="pl-PL"/>
              <a:t> – 127</a:t>
            </a:r>
          </a:p>
          <a:p>
            <a:pPr lvl="1" defTabSz="1089025">
              <a:buFontTx/>
              <a:buNone/>
            </a:pPr>
            <a:r>
              <a:rPr lang="en-US" altLang="pl-PL"/>
              <a:t>		= 130 – 127</a:t>
            </a:r>
          </a:p>
          <a:p>
            <a:pPr lvl="1" defTabSz="1089025">
              <a:buFontTx/>
              <a:buNone/>
            </a:pPr>
            <a:r>
              <a:rPr lang="en-US" altLang="pl-PL"/>
              <a:t>		=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19200"/>
            <a:ext cx="8367464" cy="4114800"/>
          </a:xfrm>
        </p:spPr>
        <p:txBody>
          <a:bodyPr/>
          <a:lstStyle/>
          <a:p>
            <a:r>
              <a:rPr lang="en-US" altLang="pl-PL" dirty="0"/>
              <a:t>Step 3</a:t>
            </a:r>
          </a:p>
          <a:p>
            <a:pPr lvl="1"/>
            <a:r>
              <a:rPr lang="en-US" altLang="pl-PL" dirty="0"/>
              <a:t>Put S, M, and </a:t>
            </a:r>
            <a:r>
              <a:rPr lang="en-US" altLang="pl-PL" i="1" dirty="0"/>
              <a:t>n</a:t>
            </a:r>
            <a:r>
              <a:rPr lang="en-US" altLang="pl-PL" dirty="0"/>
              <a:t> together to form binary result</a:t>
            </a:r>
          </a:p>
          <a:p>
            <a:pPr lvl="1"/>
            <a:r>
              <a:rPr lang="en-US" altLang="pl-PL" sz="2400" dirty="0"/>
              <a:t>(</a:t>
            </a:r>
            <a:r>
              <a:rPr lang="en-US" altLang="pl-PL" sz="2400" b="1" dirty="0">
                <a:solidFill>
                  <a:srgbClr val="B80000"/>
                </a:solidFill>
              </a:rPr>
              <a:t>Don’t forget the implied “1.” </a:t>
            </a:r>
            <a:r>
              <a:rPr lang="en-US" altLang="pl-PL" sz="2400" dirty="0"/>
              <a:t>on the left of the mantissa.)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6705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b="1" dirty="0">
                <a:latin typeface="Courier New" panose="02070309020205020404" pitchFamily="49" charset="0"/>
              </a:rPr>
              <a:t>-1.1111011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 </a:t>
            </a:r>
            <a:r>
              <a:rPr lang="en-US" altLang="pl-PL" b="1" dirty="0">
                <a:latin typeface="Courier New" panose="02070309020205020404" pitchFamily="49" charset="0"/>
              </a:rPr>
              <a:t>x 2</a:t>
            </a:r>
            <a:r>
              <a:rPr lang="en-US" altLang="pl-PL" b="1" i="1" baseline="30000" dirty="0">
                <a:latin typeface="Courier New" panose="02070309020205020404" pitchFamily="49" charset="0"/>
              </a:rPr>
              <a:t>n</a:t>
            </a:r>
            <a:r>
              <a:rPr lang="en-US" altLang="pl-PL" b="1" baseline="30000" dirty="0">
                <a:latin typeface="Courier New" panose="02070309020205020404" pitchFamily="49" charset="0"/>
              </a:rPr>
              <a:t> </a:t>
            </a:r>
            <a:r>
              <a:rPr lang="en-US" altLang="pl-PL" b="1" dirty="0">
                <a:latin typeface="Courier New" panose="02070309020205020404" pitchFamily="49" charset="0"/>
              </a:rPr>
              <a:t>=</a:t>
            </a:r>
          </a:p>
          <a:p>
            <a:r>
              <a:rPr lang="en-US" altLang="pl-PL" b="1" baseline="30000" dirty="0">
                <a:latin typeface="Courier New" panose="02070309020205020404" pitchFamily="49" charset="0"/>
              </a:rPr>
              <a:t> </a:t>
            </a:r>
          </a:p>
          <a:p>
            <a:r>
              <a:rPr lang="en-US" altLang="pl-PL" b="1" dirty="0">
                <a:latin typeface="Courier New" panose="02070309020205020404" pitchFamily="49" charset="0"/>
              </a:rPr>
              <a:t>-1.1111011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 </a:t>
            </a:r>
            <a:r>
              <a:rPr lang="en-US" altLang="pl-PL" b="1" dirty="0">
                <a:latin typeface="Courier New" panose="02070309020205020404" pitchFamily="49" charset="0"/>
              </a:rPr>
              <a:t>x 2</a:t>
            </a:r>
            <a:r>
              <a:rPr lang="en-US" altLang="pl-PL" b="1" baseline="30000" dirty="0">
                <a:latin typeface="Courier New" panose="02070309020205020404" pitchFamily="49" charset="0"/>
              </a:rPr>
              <a:t>3 </a:t>
            </a:r>
            <a:r>
              <a:rPr lang="en-US" altLang="pl-PL" b="1" dirty="0">
                <a:latin typeface="Courier New" panose="02070309020205020404" pitchFamily="49" charset="0"/>
              </a:rPr>
              <a:t>=</a:t>
            </a:r>
            <a:r>
              <a:rPr lang="en-US" altLang="pl-PL" b="1" baseline="30000" dirty="0">
                <a:latin typeface="Courier New" panose="02070309020205020404" pitchFamily="49" charset="0"/>
              </a:rPr>
              <a:t> </a:t>
            </a:r>
          </a:p>
          <a:p>
            <a:endParaRPr lang="en-US" altLang="pl-PL" b="1" baseline="30000" dirty="0">
              <a:latin typeface="Courier New" panose="02070309020205020404" pitchFamily="49" charset="0"/>
            </a:endParaRPr>
          </a:p>
          <a:p>
            <a:r>
              <a:rPr lang="en-US" altLang="pl-PL" b="1" dirty="0">
                <a:latin typeface="Courier New" panose="02070309020205020404" pitchFamily="49" charset="0"/>
              </a:rPr>
              <a:t>-1111.1011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" name="Dymek myśli: chmurka 3">
            <a:extLst>
              <a:ext uri="{FF2B5EF4-FFF2-40B4-BE49-F238E27FC236}">
                <a16:creationId xmlns:a16="http://schemas.microsoft.com/office/drawing/2014/main" id="{7E63D7C4-364D-4748-B256-AC386DB3CFF1}"/>
              </a:ext>
            </a:extLst>
          </p:cNvPr>
          <p:cNvSpPr/>
          <p:nvPr/>
        </p:nvSpPr>
        <p:spPr bwMode="auto">
          <a:xfrm>
            <a:off x="5364088" y="649921"/>
            <a:ext cx="1368152" cy="70276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1.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1AA8006E-58B0-41BB-8EA3-81A20FAEF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9712" y="1352688"/>
            <a:ext cx="3861792" cy="230491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l-PL"/>
              <a:t>Step 4</a:t>
            </a:r>
          </a:p>
          <a:p>
            <a:pPr lvl="1"/>
            <a:r>
              <a:rPr lang="en-US" altLang="pl-PL"/>
              <a:t>Express result in decimal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933700" y="25908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>
                <a:latin typeface="Courier New" panose="02070309020205020404" pitchFamily="49" charset="0"/>
              </a:rPr>
              <a:t>-1111.1011</a:t>
            </a:r>
            <a:r>
              <a:rPr lang="en-US" altLang="pl-PL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3022600" y="2971800"/>
            <a:ext cx="9017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4135438" y="2971800"/>
            <a:ext cx="6985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3162300" y="3048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-15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4991100" y="3200400"/>
            <a:ext cx="20193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8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8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8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8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8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2</a:t>
            </a:r>
            <a:r>
              <a:rPr lang="en-US" altLang="pl-PL" baseline="30000"/>
              <a:t>-1</a:t>
            </a:r>
            <a:r>
              <a:rPr lang="en-US" altLang="pl-PL"/>
              <a:t>	= 0.5</a:t>
            </a:r>
          </a:p>
          <a:p>
            <a:r>
              <a:rPr lang="en-US" altLang="pl-PL"/>
              <a:t>2</a:t>
            </a:r>
            <a:r>
              <a:rPr lang="en-US" altLang="pl-PL" baseline="30000"/>
              <a:t>-3</a:t>
            </a:r>
            <a:r>
              <a:rPr lang="en-US" altLang="pl-PL"/>
              <a:t>	= 0.125</a:t>
            </a:r>
          </a:p>
          <a:p>
            <a:r>
              <a:rPr lang="en-US" altLang="pl-PL"/>
              <a:t>2</a:t>
            </a:r>
            <a:r>
              <a:rPr lang="en-US" altLang="pl-PL" baseline="30000"/>
              <a:t>-4</a:t>
            </a:r>
            <a:r>
              <a:rPr lang="en-US" altLang="pl-PL"/>
              <a:t>	= 0.0625	</a:t>
            </a:r>
          </a:p>
          <a:p>
            <a:r>
              <a:rPr lang="en-US" altLang="pl-PL"/>
              <a:t>	   0.6875	</a:t>
            </a: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5718175" y="4343400"/>
            <a:ext cx="915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4381500" y="2971800"/>
            <a:ext cx="0" cy="457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4381500" y="3429000"/>
            <a:ext cx="533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2489200" y="5302250"/>
            <a:ext cx="348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/>
              <a:t>Answer: -15.6875</a:t>
            </a:r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>
            <a:off x="3556000" y="3505200"/>
            <a:ext cx="1066800" cy="17526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26637" name="Line 15"/>
          <p:cNvSpPr>
            <a:spLocks noChangeShapeType="1"/>
          </p:cNvSpPr>
          <p:nvPr/>
        </p:nvSpPr>
        <p:spPr bwMode="auto">
          <a:xfrm flipH="1">
            <a:off x="5689600" y="4800600"/>
            <a:ext cx="457200" cy="457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sz="3600" dirty="0"/>
              <a:t>Converting </a:t>
            </a:r>
            <a:r>
              <a:rPr lang="en-US" altLang="pl-PL" sz="3600" u="sng" dirty="0"/>
              <a:t>to</a:t>
            </a:r>
            <a:r>
              <a:rPr lang="en-US" altLang="pl-PL" sz="3600" dirty="0"/>
              <a:t> Floating Point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l-PL" dirty="0"/>
              <a:t>E.g., </a:t>
            </a:r>
            <a:endParaRPr lang="pl-PL" altLang="pl-PL" dirty="0"/>
          </a:p>
          <a:p>
            <a:r>
              <a:rPr lang="en-US" altLang="pl-PL" dirty="0"/>
              <a:t>Express 36.5625</a:t>
            </a:r>
            <a:r>
              <a:rPr lang="en-US" altLang="pl-PL" baseline="-25000" dirty="0"/>
              <a:t>10</a:t>
            </a:r>
            <a:r>
              <a:rPr lang="en-US" altLang="pl-PL" dirty="0"/>
              <a:t> as a 32-bit floating point number (in hexadecimal)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l-PL" dirty="0"/>
              <a:t>Step 1</a:t>
            </a:r>
          </a:p>
          <a:p>
            <a:pPr lvl="1"/>
            <a:r>
              <a:rPr lang="en-US" altLang="pl-PL" dirty="0"/>
              <a:t>Express original value in binary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419225" y="2774950"/>
            <a:ext cx="30638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200" b="1" dirty="0">
                <a:latin typeface="Courier New" panose="02070309020205020404" pitchFamily="49" charset="0"/>
              </a:rPr>
              <a:t>36.5625</a:t>
            </a:r>
            <a:r>
              <a:rPr lang="en-US" altLang="pl-PL" sz="3200" b="1" baseline="-25000" dirty="0">
                <a:latin typeface="Courier New" panose="02070309020205020404" pitchFamily="49" charset="0"/>
              </a:rPr>
              <a:t>10</a:t>
            </a:r>
            <a:r>
              <a:rPr lang="en-US" altLang="pl-PL" sz="3200" b="1" dirty="0">
                <a:latin typeface="Courier New" panose="02070309020205020404" pitchFamily="49" charset="0"/>
              </a:rPr>
              <a:t> =</a:t>
            </a:r>
          </a:p>
          <a:p>
            <a:endParaRPr lang="en-US" altLang="pl-PL" sz="3200" b="1" dirty="0">
              <a:latin typeface="Courier New" panose="02070309020205020404" pitchFamily="49" charset="0"/>
            </a:endParaRPr>
          </a:p>
          <a:p>
            <a:r>
              <a:rPr lang="en-US" altLang="pl-PL" sz="3200" b="1" dirty="0">
                <a:latin typeface="Courier New" panose="02070309020205020404" pitchFamily="49" charset="0"/>
              </a:rPr>
              <a:t>100100.1001</a:t>
            </a:r>
            <a:r>
              <a:rPr lang="en-US" altLang="pl-PL" sz="3200" b="1" baseline="-25000" dirty="0"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l-PL"/>
              <a:t>Step 2</a:t>
            </a:r>
          </a:p>
          <a:p>
            <a:pPr lvl="1"/>
            <a:r>
              <a:rPr lang="en-US" altLang="pl-PL"/>
              <a:t>Normalize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419225" y="2774950"/>
            <a:ext cx="421481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200" b="1">
                <a:latin typeface="Courier New" panose="02070309020205020404" pitchFamily="49" charset="0"/>
              </a:rPr>
              <a:t>100100.1001</a:t>
            </a:r>
            <a:r>
              <a:rPr lang="en-US" altLang="pl-PL" sz="3200" b="1" baseline="-25000">
                <a:latin typeface="Courier New" panose="02070309020205020404" pitchFamily="49" charset="0"/>
              </a:rPr>
              <a:t>2 </a:t>
            </a:r>
            <a:r>
              <a:rPr lang="en-US" altLang="pl-PL" sz="3200" b="1">
                <a:latin typeface="Courier New" panose="02070309020205020404" pitchFamily="49" charset="0"/>
              </a:rPr>
              <a:t>= </a:t>
            </a:r>
          </a:p>
          <a:p>
            <a:endParaRPr lang="en-US" altLang="pl-PL" sz="3200" b="1">
              <a:latin typeface="Courier New" panose="02070309020205020404" pitchFamily="49" charset="0"/>
            </a:endParaRPr>
          </a:p>
          <a:p>
            <a:r>
              <a:rPr lang="en-US" altLang="pl-PL" sz="3200" b="1">
                <a:latin typeface="Courier New" panose="02070309020205020404" pitchFamily="49" charset="0"/>
              </a:rPr>
              <a:t>1.001001001</a:t>
            </a:r>
            <a:r>
              <a:rPr lang="en-US" altLang="pl-PL" sz="3200" b="1" baseline="-25000">
                <a:latin typeface="Courier New" panose="02070309020205020404" pitchFamily="49" charset="0"/>
              </a:rPr>
              <a:t>2</a:t>
            </a:r>
            <a:r>
              <a:rPr lang="en-US" altLang="pl-PL" sz="3200" b="1">
                <a:latin typeface="Courier New" panose="02070309020205020404" pitchFamily="49" charset="0"/>
              </a:rPr>
              <a:t> x 2</a:t>
            </a:r>
            <a:r>
              <a:rPr lang="en-US" altLang="pl-PL" sz="3200" b="1" baseline="30000">
                <a:latin typeface="Courier New" panose="02070309020205020404" pitchFamily="49" charset="0"/>
              </a:rPr>
              <a:t>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l-PL"/>
              <a:t>Step 3</a:t>
            </a:r>
          </a:p>
          <a:p>
            <a:pPr lvl="1"/>
            <a:r>
              <a:rPr lang="en-US" altLang="pl-PL"/>
              <a:t>Determine S, E, and M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419225" y="2774950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b="1">
                <a:latin typeface="Courier New" panose="02070309020205020404" pitchFamily="49" charset="0"/>
              </a:rPr>
              <a:t>+1.001001001</a:t>
            </a:r>
            <a:r>
              <a:rPr lang="en-US" altLang="pl-PL" b="1" baseline="-25000">
                <a:latin typeface="Courier New" panose="02070309020205020404" pitchFamily="49" charset="0"/>
              </a:rPr>
              <a:t>2</a:t>
            </a:r>
            <a:r>
              <a:rPr lang="en-US" altLang="pl-PL" b="1">
                <a:latin typeface="Courier New" panose="02070309020205020404" pitchFamily="49" charset="0"/>
              </a:rPr>
              <a:t> x 2</a:t>
            </a:r>
            <a:r>
              <a:rPr lang="en-US" altLang="pl-PL" b="1" baseline="3000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04800" y="5334000"/>
            <a:ext cx="45942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S = 0 (because the value is positive)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2057400" y="3200400"/>
            <a:ext cx="16002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2438400" y="32004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M</a:t>
            </a:r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>
            <a:off x="1447800" y="32004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1371600" y="3200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S</a:t>
            </a:r>
          </a:p>
        </p:txBody>
      </p:sp>
      <p:sp>
        <p:nvSpPr>
          <p:cNvPr id="30729" name="Line 11"/>
          <p:cNvSpPr>
            <a:spLocks noChangeShapeType="1"/>
          </p:cNvSpPr>
          <p:nvPr/>
        </p:nvSpPr>
        <p:spPr bwMode="auto">
          <a:xfrm flipV="1">
            <a:off x="1519238" y="3581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30730" name="Line 12"/>
          <p:cNvSpPr>
            <a:spLocks noChangeShapeType="1"/>
          </p:cNvSpPr>
          <p:nvPr/>
        </p:nvSpPr>
        <p:spPr bwMode="auto">
          <a:xfrm>
            <a:off x="4572000" y="3048000"/>
            <a:ext cx="152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4495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i="1"/>
              <a:t>n</a:t>
            </a: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5851525" y="3089275"/>
            <a:ext cx="2373313" cy="1571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39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39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39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39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39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E	= </a:t>
            </a:r>
            <a:r>
              <a:rPr lang="en-US" altLang="pl-PL" i="1"/>
              <a:t>n</a:t>
            </a:r>
            <a:r>
              <a:rPr lang="en-US" altLang="pl-PL"/>
              <a:t> + 127</a:t>
            </a:r>
          </a:p>
          <a:p>
            <a:r>
              <a:rPr lang="en-US" altLang="pl-PL"/>
              <a:t>	= 5 + 127</a:t>
            </a:r>
          </a:p>
          <a:p>
            <a:r>
              <a:rPr lang="en-US" altLang="pl-PL"/>
              <a:t>	= 132</a:t>
            </a:r>
          </a:p>
          <a:p>
            <a:r>
              <a:rPr lang="en-US" altLang="pl-PL"/>
              <a:t>	= </a:t>
            </a:r>
            <a:r>
              <a:rPr lang="en-US" altLang="pl-PL">
                <a:latin typeface="Courier New" panose="02070309020205020404" pitchFamily="49" charset="0"/>
              </a:rPr>
              <a:t>10000100</a:t>
            </a:r>
            <a:r>
              <a:rPr lang="en-US" altLang="pl-PL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0733" name="Line 15"/>
          <p:cNvSpPr>
            <a:spLocks noChangeShapeType="1"/>
          </p:cNvSpPr>
          <p:nvPr/>
        </p:nvSpPr>
        <p:spPr bwMode="auto">
          <a:xfrm>
            <a:off x="4953000" y="3276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295400"/>
            <a:ext cx="8280920" cy="4114800"/>
          </a:xfrm>
        </p:spPr>
        <p:txBody>
          <a:bodyPr/>
          <a:lstStyle/>
          <a:p>
            <a:r>
              <a:rPr lang="en-US" altLang="pl-PL" dirty="0"/>
              <a:t>Step 4</a:t>
            </a:r>
          </a:p>
          <a:p>
            <a:pPr marL="457200" lvl="1" indent="0">
              <a:buNone/>
            </a:pPr>
            <a:r>
              <a:rPr lang="en-US" altLang="pl-PL" dirty="0"/>
              <a:t>Put </a:t>
            </a:r>
            <a:r>
              <a:rPr lang="pl-PL" altLang="pl-PL" dirty="0"/>
              <a:t> </a:t>
            </a:r>
            <a:r>
              <a:rPr lang="en-US" altLang="pl-PL" dirty="0"/>
              <a:t>S, E, and M together to form 32-bit binary result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609725" y="2971800"/>
            <a:ext cx="661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b="1">
                <a:latin typeface="Courier New" panose="02070309020205020404" pitchFamily="49" charset="0"/>
              </a:rPr>
              <a:t>0 10000100 00100100100000000000000</a:t>
            </a:r>
            <a:r>
              <a:rPr lang="en-US" altLang="pl-PL" b="1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1748" name="Line 14"/>
          <p:cNvSpPr>
            <a:spLocks noChangeShapeType="1"/>
          </p:cNvSpPr>
          <p:nvPr/>
        </p:nvSpPr>
        <p:spPr bwMode="auto">
          <a:xfrm>
            <a:off x="1644650" y="3387725"/>
            <a:ext cx="304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31749" name="Line 15"/>
          <p:cNvSpPr>
            <a:spLocks noChangeShapeType="1"/>
          </p:cNvSpPr>
          <p:nvPr/>
        </p:nvSpPr>
        <p:spPr bwMode="auto">
          <a:xfrm>
            <a:off x="2066925" y="3387725"/>
            <a:ext cx="1447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31750" name="Line 16"/>
          <p:cNvSpPr>
            <a:spLocks noChangeShapeType="1"/>
          </p:cNvSpPr>
          <p:nvPr/>
        </p:nvSpPr>
        <p:spPr bwMode="auto">
          <a:xfrm>
            <a:off x="3708400" y="3387725"/>
            <a:ext cx="4191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31751" name="Text Box 17"/>
          <p:cNvSpPr txBox="1">
            <a:spLocks noChangeArrowheads="1"/>
          </p:cNvSpPr>
          <p:nvPr/>
        </p:nvSpPr>
        <p:spPr bwMode="auto">
          <a:xfrm>
            <a:off x="1609725" y="33877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S</a:t>
            </a:r>
          </a:p>
        </p:txBody>
      </p:sp>
      <p:sp>
        <p:nvSpPr>
          <p:cNvPr id="31752" name="Text Box 18"/>
          <p:cNvSpPr txBox="1">
            <a:spLocks noChangeArrowheads="1"/>
          </p:cNvSpPr>
          <p:nvPr/>
        </p:nvSpPr>
        <p:spPr bwMode="auto">
          <a:xfrm>
            <a:off x="2524125" y="33877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E</a:t>
            </a:r>
          </a:p>
        </p:txBody>
      </p:sp>
      <p:sp>
        <p:nvSpPr>
          <p:cNvPr id="31753" name="Text Box 19"/>
          <p:cNvSpPr txBox="1">
            <a:spLocks noChangeArrowheads="1"/>
          </p:cNvSpPr>
          <p:nvPr/>
        </p:nvSpPr>
        <p:spPr bwMode="auto">
          <a:xfrm>
            <a:off x="5343525" y="338772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82" name="Rectangle 14"/>
          <p:cNvSpPr>
            <a:spLocks noChangeArrowheads="1"/>
          </p:cNvSpPr>
          <p:nvPr/>
        </p:nvSpPr>
        <p:spPr bwMode="auto">
          <a:xfrm>
            <a:off x="4079875" y="1828800"/>
            <a:ext cx="990600" cy="533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990600" y="3657600"/>
            <a:ext cx="3200400" cy="4572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2400"/>
            <a:ext cx="8208912" cy="76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altLang="pl-PL" b="1" dirty="0">
                <a:solidFill>
                  <a:srgbClr val="FFFF00"/>
                </a:solidFill>
              </a:rPr>
              <a:t>Exponential</a:t>
            </a:r>
            <a:r>
              <a:rPr lang="pl-PL" altLang="pl-PL" b="1" dirty="0">
                <a:solidFill>
                  <a:srgbClr val="FFFF00"/>
                </a:solidFill>
              </a:rPr>
              <a:t> </a:t>
            </a:r>
            <a:r>
              <a:rPr lang="en-US" altLang="pl-PL" b="1" dirty="0">
                <a:solidFill>
                  <a:srgbClr val="FFFF00"/>
                </a:solidFill>
              </a:rPr>
              <a:t> Notation</a:t>
            </a: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 flipV="1">
            <a:off x="2133600" y="2971800"/>
            <a:ext cx="0" cy="3124200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263179" name="AutoShape 11"/>
          <p:cNvSpPr>
            <a:spLocks noChangeArrowheads="1"/>
          </p:cNvSpPr>
          <p:nvPr/>
        </p:nvSpPr>
        <p:spPr bwMode="auto">
          <a:xfrm>
            <a:off x="4870450" y="3228975"/>
            <a:ext cx="3622675" cy="2397125"/>
          </a:xfrm>
          <a:prstGeom prst="roundRect">
            <a:avLst>
              <a:gd name="adj" fmla="val 6898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The representations differ in that the decimal place – the “point” -- “floats” to the left or right (with the appropriate adjustment in the exponent).</a:t>
            </a:r>
          </a:p>
        </p:txBody>
      </p:sp>
      <p:sp>
        <p:nvSpPr>
          <p:cNvPr id="263183" name="Freeform 15"/>
          <p:cNvSpPr>
            <a:spLocks/>
          </p:cNvSpPr>
          <p:nvPr/>
        </p:nvSpPr>
        <p:spPr bwMode="auto">
          <a:xfrm>
            <a:off x="4203700" y="2362200"/>
            <a:ext cx="368300" cy="1524000"/>
          </a:xfrm>
          <a:custGeom>
            <a:avLst/>
            <a:gdLst>
              <a:gd name="T0" fmla="*/ 584676250 w 232"/>
              <a:gd name="T1" fmla="*/ 0 h 960"/>
              <a:gd name="T2" fmla="*/ 584676250 w 232"/>
              <a:gd name="T3" fmla="*/ 2147483647 h 960"/>
              <a:gd name="T4" fmla="*/ 0 w 232"/>
              <a:gd name="T5" fmla="*/ 2147483647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2" h="960">
                <a:moveTo>
                  <a:pt x="232" y="0"/>
                </a:moveTo>
                <a:lnTo>
                  <a:pt x="232" y="960"/>
                </a:lnTo>
                <a:lnTo>
                  <a:pt x="0" y="96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63184" name="Freeform 16"/>
          <p:cNvSpPr>
            <a:spLocks/>
          </p:cNvSpPr>
          <p:nvPr/>
        </p:nvSpPr>
        <p:spPr bwMode="auto">
          <a:xfrm>
            <a:off x="2133600" y="5638800"/>
            <a:ext cx="4572000" cy="457200"/>
          </a:xfrm>
          <a:custGeom>
            <a:avLst/>
            <a:gdLst>
              <a:gd name="T0" fmla="*/ 0 w 2880"/>
              <a:gd name="T1" fmla="*/ 725805000 h 288"/>
              <a:gd name="T2" fmla="*/ 2147483647 w 2880"/>
              <a:gd name="T3" fmla="*/ 725805000 h 288"/>
              <a:gd name="T4" fmla="*/ 2147483647 w 2880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0" h="288">
                <a:moveTo>
                  <a:pt x="0" y="288"/>
                </a:moveTo>
                <a:lnTo>
                  <a:pt x="2880" y="288"/>
                </a:lnTo>
                <a:lnTo>
                  <a:pt x="28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43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2132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pl-PL" dirty="0"/>
              <a:t>The following are equivalent</a:t>
            </a:r>
            <a:endParaRPr lang="pl-PL" altLang="pl-PL" dirty="0"/>
          </a:p>
          <a:p>
            <a:pPr marL="0" indent="0">
              <a:buFontTx/>
              <a:buNone/>
            </a:pPr>
            <a:r>
              <a:rPr lang="en-US" altLang="pl-PL" dirty="0"/>
              <a:t> representations of</a:t>
            </a:r>
            <a:r>
              <a:rPr lang="pl-PL" altLang="pl-PL" dirty="0"/>
              <a:t>   </a:t>
            </a:r>
            <a:r>
              <a:rPr lang="en-US" altLang="pl-PL" dirty="0"/>
              <a:t>1,234</a:t>
            </a:r>
          </a:p>
        </p:txBody>
      </p:sp>
      <p:sp>
        <p:nvSpPr>
          <p:cNvPr id="14346" name="Text Box 4"/>
          <p:cNvSpPr txBox="1">
            <a:spLocks noChangeArrowheads="1"/>
          </p:cNvSpPr>
          <p:nvPr/>
        </p:nvSpPr>
        <p:spPr bwMode="auto">
          <a:xfrm>
            <a:off x="685800" y="2787650"/>
            <a:ext cx="3657600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>
                <a:latin typeface="Courier New" panose="02070309020205020404" pitchFamily="49" charset="0"/>
              </a:rPr>
              <a:t>123,400.0    x 10</a:t>
            </a:r>
            <a:r>
              <a:rPr lang="en-US" altLang="pl-PL" b="1" baseline="30000">
                <a:latin typeface="Courier New" panose="02070309020205020404" pitchFamily="49" charset="0"/>
              </a:rPr>
              <a:t>-2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>
                <a:latin typeface="Courier New" panose="02070309020205020404" pitchFamily="49" charset="0"/>
              </a:rPr>
              <a:t> 12,340.0    x 10</a:t>
            </a:r>
            <a:r>
              <a:rPr lang="en-US" altLang="pl-PL" b="1" baseline="30000">
                <a:latin typeface="Courier New" panose="02070309020205020404" pitchFamily="49" charset="0"/>
              </a:rPr>
              <a:t>-1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>
                <a:latin typeface="Courier New" panose="02070309020205020404" pitchFamily="49" charset="0"/>
              </a:rPr>
              <a:t>  1,234.0    x 10</a:t>
            </a:r>
            <a:r>
              <a:rPr lang="en-US" altLang="pl-PL" b="1" baseline="30000">
                <a:latin typeface="Courier New" panose="02070309020205020404" pitchFamily="49" charset="0"/>
              </a:rPr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>
                <a:latin typeface="Courier New" panose="02070309020205020404" pitchFamily="49" charset="0"/>
              </a:rPr>
              <a:t>    123.4    x 10</a:t>
            </a:r>
            <a:r>
              <a:rPr lang="en-US" altLang="pl-PL" b="1" baseline="30000"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>
                <a:latin typeface="Courier New" panose="02070309020205020404" pitchFamily="49" charset="0"/>
              </a:rPr>
              <a:t>     12.34   x 10</a:t>
            </a:r>
            <a:r>
              <a:rPr lang="en-US" altLang="pl-PL" b="1" baseline="30000"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>
                <a:latin typeface="Courier New" panose="02070309020205020404" pitchFamily="49" charset="0"/>
              </a:rPr>
              <a:t>      1.234  x 10</a:t>
            </a:r>
            <a:r>
              <a:rPr lang="en-US" altLang="pl-PL" b="1" baseline="30000">
                <a:latin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>
                <a:latin typeface="Courier New" panose="02070309020205020404" pitchFamily="49" charset="0"/>
              </a:rPr>
              <a:t>      0.1234 x 10</a:t>
            </a:r>
            <a:r>
              <a:rPr lang="en-US" altLang="pl-PL" b="1" baseline="30000">
                <a:latin typeface="Courier New" panose="02070309020205020404" pitchFamily="49" charset="0"/>
              </a:rPr>
              <a:t>4</a:t>
            </a:r>
            <a:endParaRPr lang="en-US" altLang="pl-PL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2" grpId="0" animBg="1"/>
      <p:bldP spid="263176" grpId="0" animBg="1"/>
      <p:bldP spid="26317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60648"/>
            <a:ext cx="7772400" cy="720080"/>
          </a:xfrm>
        </p:spPr>
        <p:txBody>
          <a:bodyPr/>
          <a:lstStyle/>
          <a:p>
            <a:r>
              <a:rPr lang="en-US" altLang="pl-PL" dirty="0"/>
              <a:t>Step 5</a:t>
            </a:r>
            <a:r>
              <a:rPr lang="pl-PL" altLang="pl-PL" dirty="0"/>
              <a:t> -  </a:t>
            </a:r>
            <a:r>
              <a:rPr lang="en-US" altLang="pl-PL" dirty="0"/>
              <a:t>Express in hexadecimal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9552" y="980728"/>
            <a:ext cx="8153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b="1" dirty="0">
                <a:latin typeface="Courier New" panose="02070309020205020404" pitchFamily="49" charset="0"/>
              </a:rPr>
              <a:t>0 10000100 00100100100000000000000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</a:t>
            </a:r>
            <a:r>
              <a:rPr lang="en-US" altLang="pl-PL" b="1" dirty="0">
                <a:latin typeface="Courier New" panose="02070309020205020404" pitchFamily="49" charset="0"/>
              </a:rPr>
              <a:t> =</a:t>
            </a:r>
          </a:p>
          <a:p>
            <a:endParaRPr lang="en-US" altLang="pl-PL" b="1" dirty="0">
              <a:latin typeface="Courier New" panose="02070309020205020404" pitchFamily="49" charset="0"/>
            </a:endParaRPr>
          </a:p>
          <a:p>
            <a:r>
              <a:rPr lang="en-US" altLang="pl-PL" b="1" dirty="0">
                <a:latin typeface="Courier New" panose="02070309020205020404" pitchFamily="49" charset="0"/>
              </a:rPr>
              <a:t>0100 0010 0001 0010 0100 0000 0000 0000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</a:t>
            </a:r>
            <a:r>
              <a:rPr lang="en-US" altLang="pl-PL" b="1" dirty="0">
                <a:latin typeface="Courier New" panose="02070309020205020404" pitchFamily="49" charset="0"/>
              </a:rPr>
              <a:t> =</a:t>
            </a:r>
          </a:p>
          <a:p>
            <a:r>
              <a:rPr lang="en-US" altLang="pl-PL" b="1" dirty="0">
                <a:latin typeface="Courier New" panose="02070309020205020404" pitchFamily="49" charset="0"/>
              </a:rPr>
              <a:t>  4    2    1    2    4    0    0    0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16 </a:t>
            </a:r>
            <a:endParaRPr lang="en-US" altLang="pl-PL" b="1" dirty="0">
              <a:latin typeface="Courier New" panose="02070309020205020404" pitchFamily="49" charset="0"/>
            </a:endParaRPr>
          </a:p>
          <a:p>
            <a:endParaRPr lang="en-US" altLang="pl-PL" b="1" baseline="-25000" dirty="0">
              <a:latin typeface="Courier New" panose="02070309020205020404" pitchFamily="49" charset="0"/>
            </a:endParaRPr>
          </a:p>
        </p:txBody>
      </p: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2195736" y="2563551"/>
            <a:ext cx="3981450" cy="6413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 dirty="0"/>
              <a:t>Answer: 42124000</a:t>
            </a:r>
            <a:r>
              <a:rPr lang="en-US" altLang="pl-PL" sz="3600" baseline="-25000" dirty="0"/>
              <a:t>16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50B5E0E-678B-4A48-8286-15FB602E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6" y="3320126"/>
            <a:ext cx="9144000" cy="3133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9" y="188640"/>
            <a:ext cx="8424936" cy="5184576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EC40728-DE92-4F76-9079-E0FC510CB9A4}"/>
              </a:ext>
            </a:extLst>
          </p:cNvPr>
          <p:cNvSpPr txBox="1"/>
          <p:nvPr/>
        </p:nvSpPr>
        <p:spPr>
          <a:xfrm>
            <a:off x="1835696" y="5805264"/>
            <a:ext cx="56886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3600" b="1" dirty="0"/>
              <a:t>(A + B) + C  ≠  A + (B +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913"/>
            <a:ext cx="8289677" cy="76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b="1" dirty="0"/>
              <a:t>Parts of a Floating Point Number</a:t>
            </a:r>
          </a:p>
        </p:txBody>
      </p:sp>
      <p:sp>
        <p:nvSpPr>
          <p:cNvPr id="15363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609600" y="2365375"/>
            <a:ext cx="77724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pl-PL" sz="4800" b="1">
                <a:latin typeface="Courier New" panose="02070309020205020404" pitchFamily="49" charset="0"/>
              </a:rPr>
              <a:t>-0.9876 </a:t>
            </a:r>
            <a:r>
              <a:rPr lang="en-US" altLang="pl-PL" sz="4800">
                <a:latin typeface="Courier New" panose="02070309020205020404" pitchFamily="49" charset="0"/>
              </a:rPr>
              <a:t>x</a:t>
            </a:r>
            <a:r>
              <a:rPr lang="en-US" altLang="pl-PL" sz="4800" b="1">
                <a:latin typeface="Courier New" panose="02070309020205020404" pitchFamily="49" charset="0"/>
              </a:rPr>
              <a:t> 10</a:t>
            </a:r>
            <a:r>
              <a:rPr lang="en-US" altLang="pl-PL" sz="4800" b="1" baseline="30000">
                <a:latin typeface="Courier New" panose="02070309020205020404" pitchFamily="49" charset="0"/>
              </a:rPr>
              <a:t>-3</a:t>
            </a:r>
          </a:p>
        </p:txBody>
      </p:sp>
      <p:grpSp>
        <p:nvGrpSpPr>
          <p:cNvPr id="264219" name="Group 27"/>
          <p:cNvGrpSpPr>
            <a:grpSpLocks/>
          </p:cNvGrpSpPr>
          <p:nvPr/>
        </p:nvGrpSpPr>
        <p:grpSpPr bwMode="auto">
          <a:xfrm>
            <a:off x="609600" y="1924050"/>
            <a:ext cx="8077200" cy="3524250"/>
            <a:chOff x="384" y="1212"/>
            <a:chExt cx="5088" cy="2220"/>
          </a:xfrm>
        </p:grpSpPr>
        <p:sp>
          <p:nvSpPr>
            <p:cNvPr id="15366" name="Line 7"/>
            <p:cNvSpPr>
              <a:spLocks noChangeShapeType="1"/>
            </p:cNvSpPr>
            <p:nvPr/>
          </p:nvSpPr>
          <p:spPr bwMode="auto">
            <a:xfrm>
              <a:off x="1296" y="1970"/>
              <a:ext cx="19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67" name="Line 8"/>
            <p:cNvSpPr>
              <a:spLocks noChangeShapeType="1"/>
            </p:cNvSpPr>
            <p:nvPr/>
          </p:nvSpPr>
          <p:spPr bwMode="auto">
            <a:xfrm>
              <a:off x="1776" y="1970"/>
              <a:ext cx="19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>
              <a:off x="2064" y="1970"/>
              <a:ext cx="816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>
              <a:off x="3648" y="1970"/>
              <a:ext cx="38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>
              <a:off x="4080" y="1826"/>
              <a:ext cx="14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>
              <a:off x="4272" y="1826"/>
              <a:ext cx="14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72" name="Text Box 13"/>
            <p:cNvSpPr txBox="1">
              <a:spLocks noChangeArrowheads="1"/>
            </p:cNvSpPr>
            <p:nvPr/>
          </p:nvSpPr>
          <p:spPr bwMode="auto">
            <a:xfrm>
              <a:off x="384" y="2420"/>
              <a:ext cx="799" cy="5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Sign of</a:t>
              </a:r>
              <a:br>
                <a:rPr lang="en-US" altLang="pl-PL"/>
              </a:br>
              <a:r>
                <a:rPr lang="en-US" altLang="pl-PL"/>
                <a:t>mantissa</a:t>
              </a:r>
            </a:p>
          </p:txBody>
        </p:sp>
        <p:sp>
          <p:nvSpPr>
            <p:cNvPr id="15373" name="Text Box 14"/>
            <p:cNvSpPr txBox="1">
              <a:spLocks noChangeArrowheads="1"/>
            </p:cNvSpPr>
            <p:nvPr/>
          </p:nvSpPr>
          <p:spPr bwMode="auto">
            <a:xfrm>
              <a:off x="1344" y="2420"/>
              <a:ext cx="1176" cy="5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Location of</a:t>
              </a:r>
              <a:br>
                <a:rPr lang="en-US" altLang="pl-PL"/>
              </a:br>
              <a:r>
                <a:rPr lang="en-US" altLang="pl-PL"/>
                <a:t>decimal point</a:t>
              </a:r>
            </a:p>
          </p:txBody>
        </p:sp>
        <p:sp>
          <p:nvSpPr>
            <p:cNvPr id="15374" name="Text Box 15"/>
            <p:cNvSpPr txBox="1">
              <a:spLocks noChangeArrowheads="1"/>
            </p:cNvSpPr>
            <p:nvPr/>
          </p:nvSpPr>
          <p:spPr bwMode="auto">
            <a:xfrm>
              <a:off x="2640" y="2418"/>
              <a:ext cx="821" cy="5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Mantissa</a:t>
              </a:r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>
              <a:off x="4608" y="1212"/>
              <a:ext cx="863" cy="5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Exponent</a:t>
              </a: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>
              <a:off x="4608" y="2174"/>
              <a:ext cx="864" cy="5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Sign of</a:t>
              </a:r>
              <a:br>
                <a:rPr lang="en-US" altLang="pl-PL"/>
              </a:br>
              <a:r>
                <a:rPr lang="en-US" altLang="pl-PL"/>
                <a:t>exponent</a:t>
              </a:r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>
              <a:off x="4608" y="2856"/>
              <a:ext cx="864" cy="5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pl-PL"/>
                <a:t>Base</a:t>
              </a:r>
            </a:p>
          </p:txBody>
        </p:sp>
        <p:sp>
          <p:nvSpPr>
            <p:cNvPr id="15378" name="Freeform 19"/>
            <p:cNvSpPr>
              <a:spLocks/>
            </p:cNvSpPr>
            <p:nvPr/>
          </p:nvSpPr>
          <p:spPr bwMode="auto">
            <a:xfrm>
              <a:off x="720" y="1986"/>
              <a:ext cx="672" cy="432"/>
            </a:xfrm>
            <a:custGeom>
              <a:avLst/>
              <a:gdLst>
                <a:gd name="T0" fmla="*/ 0 w 672"/>
                <a:gd name="T1" fmla="*/ 432 h 432"/>
                <a:gd name="T2" fmla="*/ 0 w 672"/>
                <a:gd name="T3" fmla="*/ 192 h 432"/>
                <a:gd name="T4" fmla="*/ 672 w 672"/>
                <a:gd name="T5" fmla="*/ 192 h 432"/>
                <a:gd name="T6" fmla="*/ 672 w 67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432">
                  <a:moveTo>
                    <a:pt x="0" y="432"/>
                  </a:moveTo>
                  <a:lnTo>
                    <a:pt x="0" y="192"/>
                  </a:lnTo>
                  <a:lnTo>
                    <a:pt x="672" y="192"/>
                  </a:lnTo>
                  <a:lnTo>
                    <a:pt x="67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5379" name="Line 21"/>
            <p:cNvSpPr>
              <a:spLocks noChangeShapeType="1"/>
            </p:cNvSpPr>
            <p:nvPr/>
          </p:nvSpPr>
          <p:spPr bwMode="auto">
            <a:xfrm flipV="1">
              <a:off x="1872" y="1986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5380" name="Freeform 22"/>
            <p:cNvSpPr>
              <a:spLocks/>
            </p:cNvSpPr>
            <p:nvPr/>
          </p:nvSpPr>
          <p:spPr bwMode="auto">
            <a:xfrm>
              <a:off x="2448" y="1986"/>
              <a:ext cx="576" cy="432"/>
            </a:xfrm>
            <a:custGeom>
              <a:avLst/>
              <a:gdLst>
                <a:gd name="T0" fmla="*/ 576 w 576"/>
                <a:gd name="T1" fmla="*/ 432 h 432"/>
                <a:gd name="T2" fmla="*/ 576 w 576"/>
                <a:gd name="T3" fmla="*/ 192 h 432"/>
                <a:gd name="T4" fmla="*/ 0 w 576"/>
                <a:gd name="T5" fmla="*/ 192 h 432"/>
                <a:gd name="T6" fmla="*/ 0 w 57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432">
                  <a:moveTo>
                    <a:pt x="576" y="432"/>
                  </a:moveTo>
                  <a:lnTo>
                    <a:pt x="576" y="192"/>
                  </a:ln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5381" name="Freeform 23"/>
            <p:cNvSpPr>
              <a:spLocks/>
            </p:cNvSpPr>
            <p:nvPr/>
          </p:nvSpPr>
          <p:spPr bwMode="auto">
            <a:xfrm>
              <a:off x="3840" y="1992"/>
              <a:ext cx="768" cy="1152"/>
            </a:xfrm>
            <a:custGeom>
              <a:avLst/>
              <a:gdLst>
                <a:gd name="T0" fmla="*/ 768 w 768"/>
                <a:gd name="T1" fmla="*/ 1152 h 1152"/>
                <a:gd name="T2" fmla="*/ 0 w 768"/>
                <a:gd name="T3" fmla="*/ 1152 h 1152"/>
                <a:gd name="T4" fmla="*/ 0 w 768"/>
                <a:gd name="T5" fmla="*/ 0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1152">
                  <a:moveTo>
                    <a:pt x="768" y="1152"/>
                  </a:moveTo>
                  <a:lnTo>
                    <a:pt x="0" y="115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5382" name="Freeform 25"/>
            <p:cNvSpPr>
              <a:spLocks/>
            </p:cNvSpPr>
            <p:nvPr/>
          </p:nvSpPr>
          <p:spPr bwMode="auto">
            <a:xfrm>
              <a:off x="4176" y="1836"/>
              <a:ext cx="432" cy="576"/>
            </a:xfrm>
            <a:custGeom>
              <a:avLst/>
              <a:gdLst>
                <a:gd name="T0" fmla="*/ 432 w 432"/>
                <a:gd name="T1" fmla="*/ 576 h 576"/>
                <a:gd name="T2" fmla="*/ 0 w 432"/>
                <a:gd name="T3" fmla="*/ 576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576">
                  <a:moveTo>
                    <a:pt x="432" y="576"/>
                  </a:moveTo>
                  <a:lnTo>
                    <a:pt x="0" y="57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5383" name="Freeform 26"/>
            <p:cNvSpPr>
              <a:spLocks/>
            </p:cNvSpPr>
            <p:nvPr/>
          </p:nvSpPr>
          <p:spPr bwMode="auto">
            <a:xfrm>
              <a:off x="4320" y="1788"/>
              <a:ext cx="720" cy="240"/>
            </a:xfrm>
            <a:custGeom>
              <a:avLst/>
              <a:gdLst>
                <a:gd name="T0" fmla="*/ 720 w 720"/>
                <a:gd name="T1" fmla="*/ 0 h 240"/>
                <a:gd name="T2" fmla="*/ 720 w 720"/>
                <a:gd name="T3" fmla="*/ 240 h 240"/>
                <a:gd name="T4" fmla="*/ 0 w 720"/>
                <a:gd name="T5" fmla="*/ 240 h 240"/>
                <a:gd name="T6" fmla="*/ 0 w 720"/>
                <a:gd name="T7" fmla="*/ 48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  <a:lnTo>
                    <a:pt x="0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28391"/>
            <a:ext cx="8625780" cy="12123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b="1" dirty="0"/>
              <a:t>IEEE 754 Standard</a:t>
            </a:r>
            <a:br>
              <a:rPr lang="pl-PL" altLang="pl-PL" b="1" dirty="0"/>
            </a:br>
            <a:r>
              <a:rPr lang="en-US" sz="3200" dirty="0"/>
              <a:t>for representing floating point numbers</a:t>
            </a:r>
            <a:endParaRPr lang="en-US" altLang="pl-PL" b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97" y="1458675"/>
            <a:ext cx="8785225" cy="176498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 dirty="0"/>
              <a:t>Single precision</a:t>
            </a:r>
            <a:r>
              <a:rPr lang="en-US" sz="2800" dirty="0"/>
              <a:t>: 32 bits, consisting of...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Sign bit (1 bit)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Exponent (8 bits)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Mantissa (23 bits) </a:t>
            </a:r>
            <a:endParaRPr lang="pl-PL" sz="2400" dirty="0"/>
          </a:p>
        </p:txBody>
      </p:sp>
      <p:sp>
        <p:nvSpPr>
          <p:cNvPr id="2" name="Rectangle 1"/>
          <p:cNvSpPr/>
          <p:nvPr/>
        </p:nvSpPr>
        <p:spPr>
          <a:xfrm>
            <a:off x="1187450" y="6381750"/>
            <a:ext cx="7011988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 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Institute of Electrical and Electronics Engineers</a:t>
            </a:r>
            <a:endParaRPr lang="pl-PL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8" y="3213100"/>
            <a:ext cx="6253162" cy="131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5763" y="4637088"/>
            <a:ext cx="824388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l-PL" sz="2800" b="1" dirty="0"/>
              <a:t>Double precision</a:t>
            </a:r>
            <a:r>
              <a:rPr lang="en-US" altLang="pl-PL" sz="2800" dirty="0"/>
              <a:t>: 64 bits, consisting of…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l-PL" dirty="0"/>
              <a:t>Sign bit (1 bit)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l-PL" dirty="0"/>
              <a:t>Exponent (11 bits)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l-PL" dirty="0"/>
              <a:t>Mantissa (52 bits)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496944" cy="76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dirty="0"/>
              <a:t>Single Precision Format</a:t>
            </a:r>
            <a:r>
              <a:rPr lang="pl-PL" altLang="pl-PL" dirty="0"/>
              <a:t>   </a:t>
            </a:r>
            <a:r>
              <a:rPr lang="pl-PL" altLang="pl-PL" sz="2800" dirty="0"/>
              <a:t>(</a:t>
            </a:r>
            <a:r>
              <a:rPr lang="en-US" altLang="pl-PL" sz="2800" dirty="0"/>
              <a:t>32</a:t>
            </a:r>
            <a:r>
              <a:rPr lang="pl-PL" altLang="pl-PL" sz="2800" dirty="0"/>
              <a:t> </a:t>
            </a:r>
            <a:r>
              <a:rPr lang="en-US" altLang="pl-PL" sz="2800" dirty="0"/>
              <a:t>bits</a:t>
            </a:r>
            <a:r>
              <a:rPr lang="pl-PL" altLang="pl-PL" sz="2800" dirty="0"/>
              <a:t>)</a:t>
            </a:r>
            <a:endParaRPr lang="en-US" altLang="pl-PL" dirty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15616" y="1421160"/>
            <a:ext cx="2286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344216" y="1421160"/>
            <a:ext cx="16002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2944416" y="1421160"/>
            <a:ext cx="48006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1115616" y="1268760"/>
            <a:ext cx="66294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pSp>
        <p:nvGrpSpPr>
          <p:cNvPr id="268310" name="Group 22"/>
          <p:cNvGrpSpPr>
            <a:grpSpLocks/>
          </p:cNvGrpSpPr>
          <p:nvPr/>
        </p:nvGrpSpPr>
        <p:grpSpPr bwMode="auto">
          <a:xfrm>
            <a:off x="1115616" y="1878360"/>
            <a:ext cx="6629400" cy="2705100"/>
            <a:chOff x="1056" y="1920"/>
            <a:chExt cx="4176" cy="1704"/>
          </a:xfrm>
        </p:grpSpPr>
        <p:sp>
          <p:nvSpPr>
            <p:cNvPr id="17417" name="Text Box 14"/>
            <p:cNvSpPr txBox="1">
              <a:spLocks noChangeArrowheads="1"/>
            </p:cNvSpPr>
            <p:nvPr/>
          </p:nvSpPr>
          <p:spPr bwMode="auto">
            <a:xfrm>
              <a:off x="3216" y="2412"/>
              <a:ext cx="2016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/>
                <a:t>Mantissa (23 bits)</a:t>
              </a:r>
            </a:p>
          </p:txBody>
        </p:sp>
        <p:sp>
          <p:nvSpPr>
            <p:cNvPr id="17418" name="Text Box 15"/>
            <p:cNvSpPr txBox="1">
              <a:spLocks noChangeArrowheads="1"/>
            </p:cNvSpPr>
            <p:nvPr/>
          </p:nvSpPr>
          <p:spPr bwMode="auto">
            <a:xfrm>
              <a:off x="3216" y="2844"/>
              <a:ext cx="2016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/>
                <a:t>Exponent (8 bits)</a:t>
              </a:r>
            </a:p>
          </p:txBody>
        </p:sp>
        <p:sp>
          <p:nvSpPr>
            <p:cNvPr id="17419" name="Text Box 16"/>
            <p:cNvSpPr txBox="1">
              <a:spLocks noChangeArrowheads="1"/>
            </p:cNvSpPr>
            <p:nvPr/>
          </p:nvSpPr>
          <p:spPr bwMode="auto">
            <a:xfrm>
              <a:off x="3216" y="3324"/>
              <a:ext cx="2016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l-PL"/>
                <a:t>Sign of mantissa (1 bit)</a:t>
              </a:r>
            </a:p>
          </p:txBody>
        </p:sp>
        <p:sp>
          <p:nvSpPr>
            <p:cNvPr id="17420" name="Freeform 17"/>
            <p:cNvSpPr>
              <a:spLocks/>
            </p:cNvSpPr>
            <p:nvPr/>
          </p:nvSpPr>
          <p:spPr bwMode="auto">
            <a:xfrm>
              <a:off x="2640" y="1932"/>
              <a:ext cx="576" cy="624"/>
            </a:xfrm>
            <a:custGeom>
              <a:avLst/>
              <a:gdLst>
                <a:gd name="T0" fmla="*/ 0 w 576"/>
                <a:gd name="T1" fmla="*/ 0 h 624"/>
                <a:gd name="T2" fmla="*/ 0 w 576"/>
                <a:gd name="T3" fmla="*/ 624 h 624"/>
                <a:gd name="T4" fmla="*/ 576 w 576"/>
                <a:gd name="T5" fmla="*/ 624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624">
                  <a:moveTo>
                    <a:pt x="0" y="0"/>
                  </a:moveTo>
                  <a:lnTo>
                    <a:pt x="0" y="624"/>
                  </a:lnTo>
                  <a:lnTo>
                    <a:pt x="576" y="62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7421" name="Freeform 19"/>
            <p:cNvSpPr>
              <a:spLocks/>
            </p:cNvSpPr>
            <p:nvPr/>
          </p:nvSpPr>
          <p:spPr bwMode="auto">
            <a:xfrm>
              <a:off x="1680" y="1932"/>
              <a:ext cx="1536" cy="1056"/>
            </a:xfrm>
            <a:custGeom>
              <a:avLst/>
              <a:gdLst>
                <a:gd name="T0" fmla="*/ 0 w 1536"/>
                <a:gd name="T1" fmla="*/ 0 h 1056"/>
                <a:gd name="T2" fmla="*/ 0 w 1536"/>
                <a:gd name="T3" fmla="*/ 1056 h 1056"/>
                <a:gd name="T4" fmla="*/ 1536 w 1536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6" h="1056">
                  <a:moveTo>
                    <a:pt x="0" y="0"/>
                  </a:moveTo>
                  <a:lnTo>
                    <a:pt x="0" y="1056"/>
                  </a:lnTo>
                  <a:lnTo>
                    <a:pt x="1536" y="105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7422" name="Freeform 20"/>
            <p:cNvSpPr>
              <a:spLocks/>
            </p:cNvSpPr>
            <p:nvPr/>
          </p:nvSpPr>
          <p:spPr bwMode="auto">
            <a:xfrm>
              <a:off x="1104" y="1944"/>
              <a:ext cx="2112" cy="1488"/>
            </a:xfrm>
            <a:custGeom>
              <a:avLst/>
              <a:gdLst>
                <a:gd name="T0" fmla="*/ 0 w 2112"/>
                <a:gd name="T1" fmla="*/ 0 h 1488"/>
                <a:gd name="T2" fmla="*/ 0 w 2112"/>
                <a:gd name="T3" fmla="*/ 1488 h 1488"/>
                <a:gd name="T4" fmla="*/ 2112 w 2112"/>
                <a:gd name="T5" fmla="*/ 1488 h 1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2" h="1488">
                  <a:moveTo>
                    <a:pt x="0" y="0"/>
                  </a:moveTo>
                  <a:lnTo>
                    <a:pt x="0" y="1488"/>
                  </a:lnTo>
                  <a:lnTo>
                    <a:pt x="2112" y="14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7423" name="Line 11"/>
            <p:cNvSpPr>
              <a:spLocks noChangeShapeType="1"/>
            </p:cNvSpPr>
            <p:nvPr/>
          </p:nvSpPr>
          <p:spPr bwMode="auto">
            <a:xfrm>
              <a:off x="2256" y="1920"/>
              <a:ext cx="2976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7424" name="Line 12"/>
            <p:cNvSpPr>
              <a:spLocks noChangeShapeType="1"/>
            </p:cNvSpPr>
            <p:nvPr/>
          </p:nvSpPr>
          <p:spPr bwMode="auto">
            <a:xfrm>
              <a:off x="1248" y="1920"/>
              <a:ext cx="96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7425" name="Line 13"/>
            <p:cNvSpPr>
              <a:spLocks noChangeShapeType="1"/>
            </p:cNvSpPr>
            <p:nvPr/>
          </p:nvSpPr>
          <p:spPr bwMode="auto">
            <a:xfrm>
              <a:off x="1056" y="1920"/>
              <a:ext cx="14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</p:grpSp>
      <p:pic>
        <p:nvPicPr>
          <p:cNvPr id="2" name="Obraz 1">
            <a:extLst>
              <a:ext uri="{FF2B5EF4-FFF2-40B4-BE49-F238E27FC236}">
                <a16:creationId xmlns:a16="http://schemas.microsoft.com/office/drawing/2014/main" id="{56137FF3-0BB2-4506-BAB0-76C84929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1" y="4453621"/>
            <a:ext cx="3981530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b="1" dirty="0"/>
              <a:t>Normalization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640763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mantissa is </a:t>
            </a:r>
            <a:r>
              <a:rPr lang="en-US" b="1" i="1" dirty="0"/>
              <a:t>normalized</a:t>
            </a:r>
          </a:p>
          <a:p>
            <a:pPr>
              <a:defRPr/>
            </a:pPr>
            <a:r>
              <a:rPr lang="en-US" dirty="0"/>
              <a:t>Has an implied decimal place on left</a:t>
            </a:r>
          </a:p>
          <a:p>
            <a:pPr>
              <a:defRPr/>
            </a:pPr>
            <a:r>
              <a:rPr lang="en-US" dirty="0"/>
              <a:t>Has an implied “1” on left of the decimal place</a:t>
            </a:r>
          </a:p>
          <a:p>
            <a:pPr marL="0" indent="0">
              <a:buFontTx/>
              <a:buNone/>
              <a:defRPr/>
            </a:pPr>
            <a:r>
              <a:rPr lang="pl-PL" dirty="0"/>
              <a:t>e</a:t>
            </a:r>
            <a:r>
              <a:rPr lang="en-US" dirty="0"/>
              <a:t>.g.,</a:t>
            </a:r>
          </a:p>
          <a:p>
            <a:pPr lvl="1">
              <a:defRPr/>
            </a:pPr>
            <a:r>
              <a:rPr lang="en-US" dirty="0"/>
              <a:t>Mantissa </a:t>
            </a:r>
            <a:r>
              <a:rPr lang="en-US" dirty="0">
                <a:sym typeface="Symbol" pitchFamily="18" charset="2"/>
              </a:rPr>
              <a:t></a:t>
            </a:r>
            <a:endParaRPr lang="en-US" dirty="0"/>
          </a:p>
          <a:p>
            <a:pPr lvl="1">
              <a:defRPr/>
            </a:pPr>
            <a:r>
              <a:rPr lang="en-US" dirty="0"/>
              <a:t>Represents…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132138" y="3683000"/>
            <a:ext cx="4953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l-PL">
                <a:latin typeface="Courier New" panose="02070309020205020404" pitchFamily="49" charset="0"/>
              </a:rPr>
              <a:t>  </a:t>
            </a:r>
            <a:r>
              <a:rPr lang="en-US" altLang="pl-PL" b="1">
                <a:latin typeface="Courier New" panose="02070309020205020404" pitchFamily="49" charset="0"/>
              </a:rPr>
              <a:t>10100000000000000000000</a:t>
            </a:r>
          </a:p>
          <a:p>
            <a:pPr>
              <a:spcBef>
                <a:spcPct val="50000"/>
              </a:spcBef>
            </a:pPr>
            <a:r>
              <a:rPr lang="pl-PL" altLang="pl-PL" b="1">
                <a:latin typeface="Courier New" panose="02070309020205020404" pitchFamily="49" charset="0"/>
              </a:rPr>
              <a:t>  </a:t>
            </a:r>
            <a:r>
              <a:rPr lang="en-US" altLang="pl-PL" b="1">
                <a:latin typeface="Courier New" panose="02070309020205020404" pitchFamily="49" charset="0"/>
              </a:rPr>
              <a:t>1.101</a:t>
            </a:r>
            <a:r>
              <a:rPr lang="en-US" altLang="pl-PL" b="1" baseline="-25000">
                <a:latin typeface="Courier New" panose="02070309020205020404" pitchFamily="49" charset="0"/>
              </a:rPr>
              <a:t>2</a:t>
            </a:r>
            <a:r>
              <a:rPr lang="en-US" altLang="pl-PL" b="1">
                <a:latin typeface="Courier New" panose="02070309020205020404" pitchFamily="49" charset="0"/>
              </a:rPr>
              <a:t> = 1.625</a:t>
            </a:r>
            <a:r>
              <a:rPr lang="en-US" altLang="pl-PL" b="1" baseline="-25000">
                <a:latin typeface="Courier New" panose="02070309020205020404" pitchFamily="49" charset="0"/>
              </a:rPr>
              <a:t>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974" y="188640"/>
            <a:ext cx="7772400" cy="762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dirty="0"/>
              <a:t>Excess Notation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712968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600" dirty="0"/>
              <a:t>To include +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pl-PL" sz="2600" dirty="0"/>
              <a:t>&amp;</a:t>
            </a:r>
            <a:r>
              <a:rPr lang="en-US" sz="2600" dirty="0"/>
              <a:t> –</a:t>
            </a:r>
            <a:r>
              <a:rPr lang="en-US" sz="2600" dirty="0" err="1"/>
              <a:t>ve</a:t>
            </a:r>
            <a:r>
              <a:rPr lang="en-US" sz="2600" dirty="0"/>
              <a:t> exponents, “excess” notation is used </a:t>
            </a:r>
          </a:p>
          <a:p>
            <a:pPr>
              <a:lnSpc>
                <a:spcPct val="90000"/>
              </a:lnSpc>
              <a:defRPr/>
            </a:pPr>
            <a:r>
              <a:rPr lang="en-US" sz="2600" dirty="0"/>
              <a:t>Single precision: excess </a:t>
            </a:r>
            <a:r>
              <a:rPr lang="en-US" sz="2600" b="1" dirty="0"/>
              <a:t>127</a:t>
            </a:r>
            <a:r>
              <a:rPr lang="pl-PL" sz="2600" dirty="0"/>
              <a:t>   (1023 for d</a:t>
            </a:r>
            <a:r>
              <a:rPr lang="en-US" sz="2600" dirty="0" err="1"/>
              <a:t>ouble</a:t>
            </a:r>
            <a:r>
              <a:rPr lang="en-US" sz="2600" dirty="0"/>
              <a:t> precision</a:t>
            </a:r>
            <a:r>
              <a:rPr lang="pl-PL" sz="2600" dirty="0"/>
              <a:t>)</a:t>
            </a:r>
            <a:endParaRPr lang="en-US" sz="2600" dirty="0"/>
          </a:p>
          <a:p>
            <a:pPr>
              <a:lnSpc>
                <a:spcPct val="90000"/>
              </a:lnSpc>
              <a:defRPr/>
            </a:pPr>
            <a:r>
              <a:rPr lang="en-US" sz="2600" dirty="0"/>
              <a:t>The value of the exponent stored is larger than the actual exponent</a:t>
            </a:r>
            <a:r>
              <a:rPr lang="pl-PL" sz="2600" dirty="0"/>
              <a:t>, e</a:t>
            </a:r>
            <a:r>
              <a:rPr lang="en-US" sz="2600" dirty="0"/>
              <a:t>.g., excess 127,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Exponent </a:t>
            </a:r>
            <a:r>
              <a:rPr lang="en-US" sz="2600" dirty="0">
                <a:sym typeface="Symbol" pitchFamily="18" charset="2"/>
              </a:rPr>
              <a:t></a:t>
            </a:r>
            <a:r>
              <a:rPr lang="pl-PL" sz="2600" dirty="0">
                <a:sym typeface="Symbol" pitchFamily="18" charset="2"/>
              </a:rPr>
              <a:t> 127</a:t>
            </a:r>
            <a:endParaRPr lang="en-US" sz="2600" dirty="0"/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Represents…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419872" y="3789040"/>
            <a:ext cx="3048000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10000111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135 – 127 = 8</a:t>
            </a:r>
          </a:p>
        </p:txBody>
      </p:sp>
      <p:sp>
        <p:nvSpPr>
          <p:cNvPr id="2" name="Rectangle 1"/>
          <p:cNvSpPr/>
          <p:nvPr/>
        </p:nvSpPr>
        <p:spPr>
          <a:xfrm>
            <a:off x="3708400" y="6237288"/>
            <a:ext cx="1943100" cy="4619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dirty="0"/>
              <a:t>+</a:t>
            </a:r>
            <a:r>
              <a:rPr lang="en-US" b="1" dirty="0" err="1"/>
              <a:t>ve</a:t>
            </a:r>
            <a:r>
              <a:rPr lang="pl-PL" b="1" dirty="0"/>
              <a:t>  </a:t>
            </a:r>
            <a:r>
              <a:rPr lang="pl-PL" sz="1800" dirty="0"/>
              <a:t>- positive</a:t>
            </a:r>
            <a:r>
              <a:rPr lang="en-US" sz="1800" dirty="0"/>
              <a:t> </a:t>
            </a:r>
            <a:endParaRPr lang="pl-PL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772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dirty="0"/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pl-PL" dirty="0"/>
              <a:t>Single precision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90600" y="21336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0 10000010 11000000000000000000000</a:t>
            </a:r>
          </a:p>
        </p:txBody>
      </p:sp>
      <p:grpSp>
        <p:nvGrpSpPr>
          <p:cNvPr id="267282" name="Group 18"/>
          <p:cNvGrpSpPr>
            <a:grpSpLocks/>
          </p:cNvGrpSpPr>
          <p:nvPr/>
        </p:nvGrpSpPr>
        <p:grpSpPr bwMode="auto">
          <a:xfrm>
            <a:off x="1371600" y="2590800"/>
            <a:ext cx="7239000" cy="2438400"/>
            <a:chOff x="864" y="1632"/>
            <a:chExt cx="4560" cy="1536"/>
          </a:xfrm>
        </p:grpSpPr>
        <p:sp>
          <p:nvSpPr>
            <p:cNvPr id="20489" name="Line 5"/>
            <p:cNvSpPr>
              <a:spLocks noChangeShapeType="1"/>
            </p:cNvSpPr>
            <p:nvPr/>
          </p:nvSpPr>
          <p:spPr bwMode="auto">
            <a:xfrm>
              <a:off x="864" y="1632"/>
              <a:ext cx="19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0490" name="Line 6"/>
            <p:cNvSpPr>
              <a:spLocks noChangeShapeType="1"/>
            </p:cNvSpPr>
            <p:nvPr/>
          </p:nvSpPr>
          <p:spPr bwMode="auto">
            <a:xfrm>
              <a:off x="1104" y="1632"/>
              <a:ext cx="96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0491" name="Line 7"/>
            <p:cNvSpPr>
              <a:spLocks noChangeShapeType="1"/>
            </p:cNvSpPr>
            <p:nvPr/>
          </p:nvSpPr>
          <p:spPr bwMode="auto">
            <a:xfrm>
              <a:off x="2160" y="1632"/>
              <a:ext cx="2688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0492" name="Text Box 9"/>
            <p:cNvSpPr txBox="1">
              <a:spLocks noChangeArrowheads="1"/>
            </p:cNvSpPr>
            <p:nvPr/>
          </p:nvSpPr>
          <p:spPr bwMode="auto">
            <a:xfrm>
              <a:off x="3024" y="1968"/>
              <a:ext cx="2400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/>
                <a:t>1.11</a:t>
              </a:r>
              <a:r>
                <a:rPr lang="en-US" altLang="pl-PL" baseline="-25000"/>
                <a:t>2</a:t>
              </a:r>
            </a:p>
          </p:txBody>
        </p:sp>
        <p:sp>
          <p:nvSpPr>
            <p:cNvPr id="20493" name="Text Box 10"/>
            <p:cNvSpPr txBox="1">
              <a:spLocks noChangeArrowheads="1"/>
            </p:cNvSpPr>
            <p:nvPr/>
          </p:nvSpPr>
          <p:spPr bwMode="auto">
            <a:xfrm>
              <a:off x="3024" y="2400"/>
              <a:ext cx="2400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/>
                <a:t>130 – 127 = 3</a:t>
              </a:r>
            </a:p>
          </p:txBody>
        </p:sp>
        <p:sp>
          <p:nvSpPr>
            <p:cNvPr id="20494" name="Text Box 11"/>
            <p:cNvSpPr txBox="1">
              <a:spLocks noChangeArrowheads="1"/>
            </p:cNvSpPr>
            <p:nvPr/>
          </p:nvSpPr>
          <p:spPr bwMode="auto">
            <a:xfrm>
              <a:off x="3024" y="2868"/>
              <a:ext cx="2400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/>
                <a:t>0 = positive mantissa</a:t>
              </a:r>
            </a:p>
          </p:txBody>
        </p:sp>
        <p:sp>
          <p:nvSpPr>
            <p:cNvPr id="20495" name="Freeform 13"/>
            <p:cNvSpPr>
              <a:spLocks/>
            </p:cNvSpPr>
            <p:nvPr/>
          </p:nvSpPr>
          <p:spPr bwMode="auto">
            <a:xfrm>
              <a:off x="2496" y="1680"/>
              <a:ext cx="528" cy="432"/>
            </a:xfrm>
            <a:custGeom>
              <a:avLst/>
              <a:gdLst>
                <a:gd name="T0" fmla="*/ 0 w 528"/>
                <a:gd name="T1" fmla="*/ 0 h 432"/>
                <a:gd name="T2" fmla="*/ 0 w 528"/>
                <a:gd name="T3" fmla="*/ 432 h 432"/>
                <a:gd name="T4" fmla="*/ 528 w 52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432">
                  <a:moveTo>
                    <a:pt x="0" y="0"/>
                  </a:moveTo>
                  <a:lnTo>
                    <a:pt x="0" y="432"/>
                  </a:lnTo>
                  <a:lnTo>
                    <a:pt x="528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20496" name="Freeform 14"/>
            <p:cNvSpPr>
              <a:spLocks/>
            </p:cNvSpPr>
            <p:nvPr/>
          </p:nvSpPr>
          <p:spPr bwMode="auto">
            <a:xfrm>
              <a:off x="1488" y="1632"/>
              <a:ext cx="1536" cy="912"/>
            </a:xfrm>
            <a:custGeom>
              <a:avLst/>
              <a:gdLst>
                <a:gd name="T0" fmla="*/ 0 w 1536"/>
                <a:gd name="T1" fmla="*/ 0 h 912"/>
                <a:gd name="T2" fmla="*/ 0 w 1536"/>
                <a:gd name="T3" fmla="*/ 912 h 912"/>
                <a:gd name="T4" fmla="*/ 1536 w 1536"/>
                <a:gd name="T5" fmla="*/ 912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6" h="912">
                  <a:moveTo>
                    <a:pt x="0" y="0"/>
                  </a:moveTo>
                  <a:lnTo>
                    <a:pt x="0" y="912"/>
                  </a:lnTo>
                  <a:lnTo>
                    <a:pt x="1536" y="9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20497" name="Freeform 15"/>
            <p:cNvSpPr>
              <a:spLocks/>
            </p:cNvSpPr>
            <p:nvPr/>
          </p:nvSpPr>
          <p:spPr bwMode="auto">
            <a:xfrm>
              <a:off x="960" y="1632"/>
              <a:ext cx="2064" cy="1392"/>
            </a:xfrm>
            <a:custGeom>
              <a:avLst/>
              <a:gdLst>
                <a:gd name="T0" fmla="*/ 0 w 2064"/>
                <a:gd name="T1" fmla="*/ 0 h 1392"/>
                <a:gd name="T2" fmla="*/ 0 w 2064"/>
                <a:gd name="T3" fmla="*/ 1392 h 1392"/>
                <a:gd name="T4" fmla="*/ 2064 w 2064"/>
                <a:gd name="T5" fmla="*/ 1392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4" h="1392">
                  <a:moveTo>
                    <a:pt x="0" y="0"/>
                  </a:moveTo>
                  <a:lnTo>
                    <a:pt x="0" y="1392"/>
                  </a:lnTo>
                  <a:lnTo>
                    <a:pt x="2064" y="13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</p:grpSp>
      <p:grpSp>
        <p:nvGrpSpPr>
          <p:cNvPr id="267285" name="Group 21"/>
          <p:cNvGrpSpPr>
            <a:grpSpLocks/>
          </p:cNvGrpSpPr>
          <p:nvPr/>
        </p:nvGrpSpPr>
        <p:grpSpPr bwMode="auto">
          <a:xfrm>
            <a:off x="914400" y="5454201"/>
            <a:ext cx="6934200" cy="584201"/>
            <a:chOff x="768" y="3456"/>
            <a:chExt cx="4368" cy="368"/>
          </a:xfrm>
        </p:grpSpPr>
        <p:sp>
          <p:nvSpPr>
            <p:cNvPr id="20487" name="Text Box 16"/>
            <p:cNvSpPr txBox="1">
              <a:spLocks noChangeArrowheads="1"/>
            </p:cNvSpPr>
            <p:nvPr/>
          </p:nvSpPr>
          <p:spPr bwMode="auto">
            <a:xfrm>
              <a:off x="1947" y="3456"/>
              <a:ext cx="31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 sz="3200" dirty="0"/>
                <a:t>+1.11</a:t>
              </a:r>
              <a:r>
                <a:rPr lang="en-US" altLang="pl-PL" sz="3200" baseline="-25000" dirty="0"/>
                <a:t>2</a:t>
              </a:r>
              <a:r>
                <a:rPr lang="en-US" altLang="pl-PL" sz="3200" dirty="0"/>
                <a:t> x 2</a:t>
              </a:r>
              <a:r>
                <a:rPr lang="en-US" altLang="pl-PL" sz="3200" baseline="30000" dirty="0"/>
                <a:t>3</a:t>
              </a:r>
              <a:r>
                <a:rPr lang="en-US" altLang="pl-PL" sz="3200" dirty="0"/>
                <a:t> = 1110.0</a:t>
              </a:r>
              <a:r>
                <a:rPr lang="en-US" altLang="pl-PL" sz="3200" baseline="-25000" dirty="0"/>
                <a:t>2</a:t>
              </a:r>
              <a:r>
                <a:rPr lang="en-US" altLang="pl-PL" sz="3200" dirty="0"/>
                <a:t> = 14.0</a:t>
              </a:r>
              <a:r>
                <a:rPr lang="en-US" altLang="pl-PL" sz="3200" baseline="-25000" dirty="0"/>
                <a:t>10</a:t>
              </a:r>
            </a:p>
          </p:txBody>
        </p:sp>
        <p:sp>
          <p:nvSpPr>
            <p:cNvPr id="20488" name="AutoShape 17"/>
            <p:cNvSpPr>
              <a:spLocks noChangeArrowheads="1"/>
            </p:cNvSpPr>
            <p:nvPr/>
          </p:nvSpPr>
          <p:spPr bwMode="auto">
            <a:xfrm>
              <a:off x="768" y="3456"/>
              <a:ext cx="1067" cy="288"/>
            </a:xfrm>
            <a:prstGeom prst="rightArrow">
              <a:avLst>
                <a:gd name="adj1" fmla="val 50000"/>
                <a:gd name="adj2" fmla="val 92622"/>
              </a:avLst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</p:grpSp>
      <p:sp>
        <p:nvSpPr>
          <p:cNvPr id="2" name="Dymek myśli: chmurka 1">
            <a:extLst>
              <a:ext uri="{FF2B5EF4-FFF2-40B4-BE49-F238E27FC236}">
                <a16:creationId xmlns:a16="http://schemas.microsoft.com/office/drawing/2014/main" id="{CC750B96-5B1B-4B63-886E-67CA6E1D681A}"/>
              </a:ext>
            </a:extLst>
          </p:cNvPr>
          <p:cNvSpPr/>
          <p:nvPr/>
        </p:nvSpPr>
        <p:spPr bwMode="auto">
          <a:xfrm>
            <a:off x="6228184" y="1041551"/>
            <a:ext cx="1368152" cy="70276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1.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186D970-EBA8-4DAF-B8A6-074386301C06}"/>
              </a:ext>
            </a:extLst>
          </p:cNvPr>
          <p:cNvCxnSpPr/>
          <p:nvPr/>
        </p:nvCxnSpPr>
        <p:spPr bwMode="auto">
          <a:xfrm flipH="1">
            <a:off x="5004048" y="1744318"/>
            <a:ext cx="1701552" cy="146865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762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b="1" dirty="0"/>
              <a:t>Hexadecimal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It is convenient and common to represent the original floating point number in hexadecimal</a:t>
            </a:r>
          </a:p>
          <a:p>
            <a:pPr marL="0" indent="0">
              <a:buFontTx/>
              <a:buNone/>
              <a:defRPr/>
            </a:pPr>
            <a:endParaRPr lang="pl-PL" dirty="0"/>
          </a:p>
          <a:p>
            <a:pPr marL="0" indent="0">
              <a:buFontTx/>
              <a:buNone/>
              <a:defRPr/>
            </a:pPr>
            <a:r>
              <a:rPr lang="en-US" dirty="0"/>
              <a:t>The preceding example…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0 10000010 11000000000000000000000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89610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17220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544830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714875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398145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057525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34315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6002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4384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2766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41148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48768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5626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62484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70866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3276</TotalTime>
  <Words>589</Words>
  <Application>Microsoft Office PowerPoint</Application>
  <PresentationFormat>On-screen Show (4:3)</PresentationFormat>
  <Paragraphs>149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 Presentation</vt:lpstr>
      <vt:lpstr>Floating  Point Numbers</vt:lpstr>
      <vt:lpstr>Exponential  Notation</vt:lpstr>
      <vt:lpstr>Parts of a Floating Point Number</vt:lpstr>
      <vt:lpstr>IEEE 754 Standard for representing floating point numbers</vt:lpstr>
      <vt:lpstr>Single Precision Format   (32 bits)</vt:lpstr>
      <vt:lpstr>Normalization</vt:lpstr>
      <vt:lpstr>Excess Notation</vt:lpstr>
      <vt:lpstr>Example</vt:lpstr>
      <vt:lpstr>Hexadecimal</vt:lpstr>
      <vt:lpstr>Converting from Floating Point</vt:lpstr>
      <vt:lpstr>PowerPoint Presentation</vt:lpstr>
      <vt:lpstr>PowerPoint Presentation</vt:lpstr>
      <vt:lpstr>PowerPoint Presentation</vt:lpstr>
      <vt:lpstr>PowerPoint Presentation</vt:lpstr>
      <vt:lpstr>Converting to Floating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Guelph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Scott MacKenzie</dc:creator>
  <cp:lastModifiedBy>Tadeusz Wiszowaty</cp:lastModifiedBy>
  <cp:revision>163</cp:revision>
  <cp:lastPrinted>1998-09-16T11:34:06Z</cp:lastPrinted>
  <dcterms:created xsi:type="dcterms:W3CDTF">1998-08-27T13:05:28Z</dcterms:created>
  <dcterms:modified xsi:type="dcterms:W3CDTF">2022-12-29T17:51:51Z</dcterms:modified>
</cp:coreProperties>
</file>