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64" r:id="rId5"/>
    <p:sldId id="258" r:id="rId6"/>
    <p:sldId id="263" r:id="rId7"/>
    <p:sldId id="259" r:id="rId8"/>
    <p:sldId id="262" r:id="rId9"/>
    <p:sldId id="260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375F5-767B-8097-810A-E032960817CB}" v="3" dt="2021-11-17T14:46:57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87" autoAdjust="0"/>
  </p:normalViewPr>
  <p:slideViewPr>
    <p:cSldViewPr>
      <p:cViewPr varScale="1">
        <p:scale>
          <a:sx n="104" d="100"/>
          <a:sy n="104" d="100"/>
        </p:scale>
        <p:origin x="108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osz Bartnik" userId="S::bartosz.bartnik@live.zs1mm.edu.pl::0d208c10-9f07-402e-9b19-d877f7ce6fd6" providerId="AD" clId="Web-{4F3375F5-767B-8097-810A-E032960817CB}"/>
    <pc:docChg chg="modSld">
      <pc:chgData name="Bartosz Bartnik" userId="S::bartosz.bartnik@live.zs1mm.edu.pl::0d208c10-9f07-402e-9b19-d877f7ce6fd6" providerId="AD" clId="Web-{4F3375F5-767B-8097-810A-E032960817CB}" dt="2021-11-17T14:46:57.551" v="2" actId="1076"/>
      <pc:docMkLst>
        <pc:docMk/>
      </pc:docMkLst>
      <pc:sldChg chg="modSp">
        <pc:chgData name="Bartosz Bartnik" userId="S::bartosz.bartnik@live.zs1mm.edu.pl::0d208c10-9f07-402e-9b19-d877f7ce6fd6" providerId="AD" clId="Web-{4F3375F5-767B-8097-810A-E032960817CB}" dt="2021-11-17T14:46:57.551" v="2" actId="1076"/>
        <pc:sldMkLst>
          <pc:docMk/>
          <pc:sldMk cId="2638580437" sldId="258"/>
        </pc:sldMkLst>
        <pc:picChg chg="mod">
          <ac:chgData name="Bartosz Bartnik" userId="S::bartosz.bartnik@live.zs1mm.edu.pl::0d208c10-9f07-402e-9b19-d877f7ce6fd6" providerId="AD" clId="Web-{4F3375F5-767B-8097-810A-E032960817CB}" dt="2021-11-17T14:46:57.551" v="2" actId="1076"/>
          <ac:picMkLst>
            <pc:docMk/>
            <pc:sldMk cId="2638580437" sldId="258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06A63-71F9-49B6-BD92-F8A7B527297B}" type="datetimeFigureOut">
              <a:rPr lang="pl-PL" smtClean="0"/>
              <a:t>17.11.2021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37E30-2458-414F-8910-E3CC8E0CDA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647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1" dirty="0"/>
              <a:t>Enquire  - </a:t>
            </a:r>
            <a:r>
              <a:rPr lang="pl-PL" sz="1200" b="0" dirty="0"/>
              <a:t>badać zapytać;  =</a:t>
            </a:r>
            <a:r>
              <a:rPr lang="pl-PL" sz="1200" b="1" dirty="0"/>
              <a:t>inquire </a:t>
            </a:r>
            <a:r>
              <a:rPr lang="pl-PL" sz="1200" b="0" dirty="0"/>
              <a:t>=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dowiadywać się, zasięgać informacji.</a:t>
            </a:r>
          </a:p>
          <a:p>
            <a:r>
              <a:rPr lang="pl-PL" sz="1200" b="1" dirty="0"/>
              <a:t>Acknowledge -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[ək`nolɪdʒ] - potwierdzać 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(np. odbiór)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dziękować, podziękować</a:t>
            </a:r>
          </a:p>
          <a:p>
            <a:r>
              <a:rPr lang="pl-PL" sz="1200" b="1" dirty="0"/>
              <a:t>Substitute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[`sʌbstɪtju:t] zastępować, podstawiać</a:t>
            </a:r>
            <a:endParaRPr lang="pl-P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7E30-2458-414F-8910-E3CC8E0CDA3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886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3AA0-A311-4476-B51E-8F78FFF2F82E}" type="datetimeFigureOut">
              <a:rPr lang="pl-PL" smtClean="0"/>
              <a:t>17.11.2021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087A-14CD-43EB-BAEA-29E144B8FF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053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3AA0-A311-4476-B51E-8F78FFF2F82E}" type="datetimeFigureOut">
              <a:rPr lang="pl-PL" smtClean="0"/>
              <a:t>17.11.2021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087A-14CD-43EB-BAEA-29E144B8FF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646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3AA0-A311-4476-B51E-8F78FFF2F82E}" type="datetimeFigureOut">
              <a:rPr lang="pl-PL" smtClean="0"/>
              <a:t>17.11.2021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087A-14CD-43EB-BAEA-29E144B8FF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812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3AA0-A311-4476-B51E-8F78FFF2F82E}" type="datetimeFigureOut">
              <a:rPr lang="pl-PL" smtClean="0"/>
              <a:t>17.11.2021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087A-14CD-43EB-BAEA-29E144B8FF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984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3AA0-A311-4476-B51E-8F78FFF2F82E}" type="datetimeFigureOut">
              <a:rPr lang="pl-PL" smtClean="0"/>
              <a:t>17.11.2021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087A-14CD-43EB-BAEA-29E144B8FF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544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3AA0-A311-4476-B51E-8F78FFF2F82E}" type="datetimeFigureOut">
              <a:rPr lang="pl-PL" smtClean="0"/>
              <a:t>17.11.2021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087A-14CD-43EB-BAEA-29E144B8FF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22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3AA0-A311-4476-B51E-8F78FFF2F82E}" type="datetimeFigureOut">
              <a:rPr lang="pl-PL" smtClean="0"/>
              <a:t>17.11.2021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087A-14CD-43EB-BAEA-29E144B8FF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773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3AA0-A311-4476-B51E-8F78FFF2F82E}" type="datetimeFigureOut">
              <a:rPr lang="pl-PL" smtClean="0"/>
              <a:t>17.11.2021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087A-14CD-43EB-BAEA-29E144B8FF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107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3AA0-A311-4476-B51E-8F78FFF2F82E}" type="datetimeFigureOut">
              <a:rPr lang="pl-PL" smtClean="0"/>
              <a:t>17.11.2021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087A-14CD-43EB-BAEA-29E144B8FF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260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3AA0-A311-4476-B51E-8F78FFF2F82E}" type="datetimeFigureOut">
              <a:rPr lang="pl-PL" smtClean="0"/>
              <a:t>17.11.2021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087A-14CD-43EB-BAEA-29E144B8FF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979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3AA0-A311-4476-B51E-8F78FFF2F82E}" type="datetimeFigureOut">
              <a:rPr lang="pl-PL" smtClean="0"/>
              <a:t>17.11.2021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087A-14CD-43EB-BAEA-29E144B8FF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225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3AA0-A311-4476-B51E-8F78FFF2F82E}" type="datetimeFigureOut">
              <a:rPr lang="pl-PL" smtClean="0"/>
              <a:t>17.11.2021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0087A-14CD-43EB-BAEA-29E144B8FF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200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1470025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l-PL" sz="8800" dirty="0">
                <a:solidFill>
                  <a:srgbClr val="FFFF00"/>
                </a:solidFill>
              </a:rPr>
              <a:t>Kodowanie</a:t>
            </a:r>
          </a:p>
        </p:txBody>
      </p:sp>
      <p:pic>
        <p:nvPicPr>
          <p:cNvPr id="1026" name="Picture 2" descr="http://2.bp.blogspot.com/-Ci44TwDyVgQ/T-ZVyUkLP7I/AAAAAAAADHk/vgBEBZvOx44/s1600/372245_100000602907743_800984135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52" y="2060848"/>
            <a:ext cx="3600400" cy="4287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47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792088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l-PL" sz="4800" dirty="0">
                <a:solidFill>
                  <a:schemeClr val="bg1">
                    <a:lumMod val="95000"/>
                  </a:schemeClr>
                </a:solidFill>
              </a:rPr>
              <a:t>Kodowanie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060848"/>
            <a:ext cx="7488832" cy="3816424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l-PL" sz="2400" b="1" dirty="0">
                <a:solidFill>
                  <a:srgbClr val="FFFF00"/>
                </a:solidFill>
              </a:rPr>
              <a:t>Każda informacja przetwarzana przez komputer musi być reprezentowana za pomocą tylko dwóch stanów</a:t>
            </a:r>
            <a:r>
              <a:rPr lang="pl-PL" sz="2000" dirty="0">
                <a:solidFill>
                  <a:srgbClr val="FFFF00"/>
                </a:solidFill>
              </a:rPr>
              <a:t>: </a:t>
            </a:r>
            <a:r>
              <a:rPr lang="pl-PL" sz="2000" b="1" dirty="0">
                <a:solidFill>
                  <a:srgbClr val="FFFF00"/>
                </a:solidFill>
              </a:rPr>
              <a:t>wysokiego (1 - jedynka) i niskiego (0 - zero). </a:t>
            </a:r>
          </a:p>
          <a:p>
            <a:r>
              <a:rPr lang="pl-PL" sz="2400" dirty="0">
                <a:solidFill>
                  <a:srgbClr val="FFFF00"/>
                </a:solidFill>
              </a:rPr>
              <a:t>Konieczne są zatem reguły przekształcania różnych postaci informacji na informację binarną</a:t>
            </a:r>
          </a:p>
          <a:p>
            <a:endParaRPr lang="pl-PL" sz="2400" dirty="0">
              <a:solidFill>
                <a:srgbClr val="FFFF00"/>
              </a:solidFill>
            </a:endParaRPr>
          </a:p>
          <a:p>
            <a:r>
              <a:rPr lang="pl-PL" sz="2800" dirty="0">
                <a:solidFill>
                  <a:srgbClr val="FF0000"/>
                </a:solidFill>
              </a:rPr>
              <a:t> Proces przekształcania jednego rodzaju postaci informacji na inną  nazywamy kodowaniem</a:t>
            </a:r>
          </a:p>
          <a:p>
            <a:endParaRPr lang="pl-PL" sz="20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52736"/>
            <a:ext cx="8618244" cy="5400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1514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8659688" cy="511256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l-PL" sz="5800" b="1" dirty="0">
                <a:solidFill>
                  <a:srgbClr val="FFFF00"/>
                </a:solidFill>
              </a:rPr>
              <a:t>  </a:t>
            </a:r>
            <a:r>
              <a:rPr lang="en-US" sz="5800" b="1" dirty="0">
                <a:solidFill>
                  <a:srgbClr val="FFFF00"/>
                </a:solidFill>
              </a:rPr>
              <a:t>A</a:t>
            </a:r>
            <a:r>
              <a:rPr lang="en-US" sz="4400" b="1" dirty="0"/>
              <a:t>merican </a:t>
            </a:r>
            <a:r>
              <a:rPr lang="en-US" sz="5800" b="1" dirty="0">
                <a:solidFill>
                  <a:srgbClr val="FFFF00"/>
                </a:solidFill>
              </a:rPr>
              <a:t>S</a:t>
            </a:r>
            <a:r>
              <a:rPr lang="en-US" sz="4400" b="1" dirty="0"/>
              <a:t>tandard </a:t>
            </a:r>
            <a:r>
              <a:rPr lang="en-US" sz="5800" b="1" dirty="0">
                <a:solidFill>
                  <a:srgbClr val="FFFF00"/>
                </a:solidFill>
              </a:rPr>
              <a:t>C</a:t>
            </a:r>
            <a:r>
              <a:rPr lang="en-US" sz="4400" b="1" dirty="0"/>
              <a:t>ode</a:t>
            </a:r>
            <a:endParaRPr lang="pl-PL" sz="4400" b="1" dirty="0"/>
          </a:p>
          <a:p>
            <a:pPr marL="0" indent="0" algn="ctr">
              <a:buNone/>
            </a:pPr>
            <a:r>
              <a:rPr lang="en-US" sz="4400" b="1" dirty="0"/>
              <a:t>for </a:t>
            </a:r>
            <a:r>
              <a:rPr lang="pl-PL" sz="4400" b="1" dirty="0"/>
              <a:t> </a:t>
            </a:r>
            <a:r>
              <a:rPr lang="en-US" sz="5800" b="1" dirty="0">
                <a:solidFill>
                  <a:srgbClr val="FFFF00"/>
                </a:solidFill>
              </a:rPr>
              <a:t>I</a:t>
            </a:r>
            <a:r>
              <a:rPr lang="en-US" sz="4400" b="1" dirty="0"/>
              <a:t>nformation </a:t>
            </a:r>
            <a:r>
              <a:rPr lang="en-US" sz="5800" b="1" dirty="0">
                <a:solidFill>
                  <a:srgbClr val="FFFF00"/>
                </a:solidFill>
              </a:rPr>
              <a:t>I</a:t>
            </a:r>
            <a:r>
              <a:rPr lang="en-US" sz="4400" b="1" dirty="0"/>
              <a:t>nterchange</a:t>
            </a:r>
            <a:endParaRPr lang="pl-PL" sz="4400" b="1" dirty="0"/>
          </a:p>
          <a:p>
            <a:pPr marL="0" indent="0">
              <a:buNone/>
            </a:pPr>
            <a:r>
              <a:rPr lang="pl-PL" dirty="0"/>
              <a:t> 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FFFF00"/>
                </a:solidFill>
              </a:rPr>
              <a:t>7-bitowy</a:t>
            </a:r>
            <a:r>
              <a:rPr lang="pl-PL" sz="3800" dirty="0"/>
              <a:t> kod przyporządkowujący liczby z zakresu 0-127: </a:t>
            </a:r>
          </a:p>
          <a:p>
            <a:r>
              <a:rPr lang="pl-PL" sz="3800" dirty="0"/>
              <a:t> </a:t>
            </a:r>
            <a:r>
              <a:rPr lang="pl-PL" sz="3800" b="1" dirty="0">
                <a:solidFill>
                  <a:srgbClr val="FF0000"/>
                </a:solidFill>
              </a:rPr>
              <a:t>literom</a:t>
            </a:r>
            <a:r>
              <a:rPr lang="pl-PL" sz="3800" dirty="0"/>
              <a:t> (alfabetu ang.) </a:t>
            </a:r>
          </a:p>
          <a:p>
            <a:r>
              <a:rPr lang="pl-PL" sz="3800" dirty="0"/>
              <a:t> </a:t>
            </a:r>
            <a:r>
              <a:rPr lang="pl-PL" sz="3800" b="1" dirty="0">
                <a:solidFill>
                  <a:srgbClr val="FF0000"/>
                </a:solidFill>
              </a:rPr>
              <a:t>cyfrom</a:t>
            </a:r>
            <a:r>
              <a:rPr lang="pl-PL" sz="3800" b="1" dirty="0"/>
              <a:t> </a:t>
            </a:r>
          </a:p>
          <a:p>
            <a:r>
              <a:rPr lang="pl-PL" sz="3800" dirty="0"/>
              <a:t> </a:t>
            </a:r>
            <a:r>
              <a:rPr lang="pl-PL" sz="3800" b="1" dirty="0">
                <a:solidFill>
                  <a:srgbClr val="FF0000"/>
                </a:solidFill>
              </a:rPr>
              <a:t>znakom</a:t>
            </a:r>
            <a:r>
              <a:rPr lang="pl-PL" sz="3800" dirty="0"/>
              <a:t> przestankowym i innym symbolom</a:t>
            </a:r>
          </a:p>
          <a:p>
            <a:r>
              <a:rPr lang="pl-PL" sz="3800" dirty="0"/>
              <a:t> </a:t>
            </a:r>
            <a:r>
              <a:rPr lang="pl-PL" sz="3800" b="1" dirty="0">
                <a:solidFill>
                  <a:srgbClr val="FF0000"/>
                </a:solidFill>
              </a:rPr>
              <a:t>poleceniom sterującym</a:t>
            </a:r>
            <a:r>
              <a:rPr lang="pl-PL" sz="3800" dirty="0"/>
              <a:t>.</a:t>
            </a:r>
          </a:p>
          <a:p>
            <a:endParaRPr lang="pl-P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40960" cy="1143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l-PL" sz="6000" b="1" dirty="0">
                <a:solidFill>
                  <a:srgbClr val="FFFF00"/>
                </a:solidFill>
              </a:rPr>
              <a:t>Kod  ASCII    </a:t>
            </a:r>
            <a:r>
              <a:rPr lang="pl-PL" sz="4800" dirty="0">
                <a:solidFill>
                  <a:srgbClr val="FF0000"/>
                </a:solidFill>
              </a:rPr>
              <a:t>(</a:t>
            </a:r>
            <a:r>
              <a:rPr lang="en-US" sz="4800" dirty="0">
                <a:solidFill>
                  <a:srgbClr val="FF0000"/>
                </a:solidFill>
              </a:rPr>
              <a:t>7-bitowy</a:t>
            </a:r>
            <a:r>
              <a:rPr lang="pl-PL" sz="48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124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40960" cy="1143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l-PL" sz="6000" b="1" dirty="0">
                <a:solidFill>
                  <a:srgbClr val="FFFF00"/>
                </a:solidFill>
              </a:rPr>
              <a:t>Kod  ASCII    </a:t>
            </a:r>
            <a:r>
              <a:rPr lang="pl-PL" sz="4800" dirty="0">
                <a:solidFill>
                  <a:srgbClr val="FF0000"/>
                </a:solidFill>
              </a:rPr>
              <a:t>(</a:t>
            </a:r>
            <a:r>
              <a:rPr lang="en-US" sz="4800" dirty="0">
                <a:solidFill>
                  <a:srgbClr val="FF0000"/>
                </a:solidFill>
              </a:rPr>
              <a:t>7-bit</a:t>
            </a:r>
            <a:r>
              <a:rPr lang="pl-PL" sz="4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8659688" cy="511256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r>
              <a:rPr lang="pl-PL" dirty="0"/>
              <a:t>Litery, cyfry oraz inne znaki drukowane tworzą </a:t>
            </a:r>
            <a:r>
              <a:rPr lang="pl-PL" sz="4700" b="1" dirty="0">
                <a:solidFill>
                  <a:srgbClr val="FFFF00"/>
                </a:solidFill>
              </a:rPr>
              <a:t>zbiór znaków</a:t>
            </a:r>
            <a:r>
              <a:rPr lang="pl-PL" sz="4700" dirty="0">
                <a:solidFill>
                  <a:srgbClr val="FFFF00"/>
                </a:solidFill>
              </a:rPr>
              <a:t> </a:t>
            </a:r>
            <a:r>
              <a:rPr lang="pl-PL" sz="4700" dirty="0"/>
              <a:t>ASCII</a:t>
            </a:r>
            <a:r>
              <a:rPr lang="pl-PL" dirty="0"/>
              <a:t>. Jest to 95 znaków o kodach 32-126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Pozostałe 33 kody  (0-31 i 127) to tzw. </a:t>
            </a:r>
            <a:r>
              <a:rPr lang="pl-PL" sz="3800" b="1" dirty="0">
                <a:solidFill>
                  <a:srgbClr val="FFFF00"/>
                </a:solidFill>
              </a:rPr>
              <a:t>kody sterujące</a:t>
            </a:r>
            <a:r>
              <a:rPr lang="pl-PL" sz="3800" dirty="0">
                <a:solidFill>
                  <a:srgbClr val="FFFF00"/>
                </a:solidFill>
              </a:rPr>
              <a:t> </a:t>
            </a:r>
            <a:r>
              <a:rPr lang="pl-PL" dirty="0"/>
              <a:t>służące do sterowania urządzeniem odbierającym komunikat, np. drukarką czy terminalem</a:t>
            </a:r>
          </a:p>
          <a:p>
            <a:endParaRPr lang="pl-PL" dirty="0"/>
          </a:p>
          <a:p>
            <a:r>
              <a:rPr lang="pl-PL" b="1" dirty="0"/>
              <a:t>Kod ASCII jest 7-bitowy</a:t>
            </a:r>
            <a:r>
              <a:rPr lang="pl-PL" dirty="0"/>
              <a:t>, a obecnie komputery operują na 8-bitowych bajtach, więc dodatkowy bit można </a:t>
            </a:r>
            <a:r>
              <a:rPr lang="pl-PL" dirty="0" err="1"/>
              <a:t>wykorzys-tać</a:t>
            </a:r>
            <a:r>
              <a:rPr lang="pl-PL" dirty="0"/>
              <a:t> na powiększenie zbioru kodowanych znaków. Powstało wiele różnych </a:t>
            </a:r>
            <a:r>
              <a:rPr lang="pl-PL" b="1" dirty="0">
                <a:solidFill>
                  <a:srgbClr val="FF0000"/>
                </a:solidFill>
              </a:rPr>
              <a:t>rozszerzeń ASCII </a:t>
            </a:r>
            <a:r>
              <a:rPr lang="pl-PL" dirty="0"/>
              <a:t>wykorzystujących ósmy bit nazywanych </a:t>
            </a:r>
            <a:r>
              <a:rPr lang="pl-PL" b="1" dirty="0">
                <a:solidFill>
                  <a:srgbClr val="FFFF00"/>
                </a:solidFill>
              </a:rPr>
              <a:t>stronami kodowymi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8439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l-PL" sz="6000" b="1" dirty="0">
                <a:solidFill>
                  <a:srgbClr val="FFFF00"/>
                </a:solidFill>
              </a:rPr>
              <a:t>Kod  ASCII    </a:t>
            </a:r>
            <a:r>
              <a:rPr lang="pl-PL" sz="4800" dirty="0">
                <a:solidFill>
                  <a:srgbClr val="FF0000"/>
                </a:solidFill>
              </a:rPr>
              <a:t>(</a:t>
            </a:r>
            <a:r>
              <a:rPr lang="en-US" sz="4800" dirty="0">
                <a:solidFill>
                  <a:srgbClr val="FF0000"/>
                </a:solidFill>
              </a:rPr>
              <a:t>7-bitowy</a:t>
            </a:r>
            <a:r>
              <a:rPr lang="pl-PL" sz="4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8" cy="4896544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5800" b="1" dirty="0">
                <a:solidFill>
                  <a:srgbClr val="FF0000"/>
                </a:solidFill>
              </a:rPr>
              <a:t>A</a:t>
            </a:r>
            <a:r>
              <a:rPr lang="en-US" sz="4400" b="1" dirty="0"/>
              <a:t>merican </a:t>
            </a:r>
            <a:r>
              <a:rPr lang="en-US" sz="5800" b="1" dirty="0">
                <a:solidFill>
                  <a:srgbClr val="FF0000"/>
                </a:solidFill>
              </a:rPr>
              <a:t>S</a:t>
            </a:r>
            <a:r>
              <a:rPr lang="en-US" sz="4400" b="1" dirty="0"/>
              <a:t>tandard </a:t>
            </a:r>
            <a:r>
              <a:rPr lang="en-US" sz="5800" b="1" dirty="0">
                <a:solidFill>
                  <a:srgbClr val="FF0000"/>
                </a:solidFill>
              </a:rPr>
              <a:t>C</a:t>
            </a:r>
            <a:r>
              <a:rPr lang="en-US" sz="4400" b="1" dirty="0"/>
              <a:t>ode for </a:t>
            </a:r>
            <a:r>
              <a:rPr lang="en-US" sz="5800" b="1" dirty="0">
                <a:solidFill>
                  <a:srgbClr val="FF0000"/>
                </a:solidFill>
              </a:rPr>
              <a:t>I</a:t>
            </a:r>
            <a:r>
              <a:rPr lang="en-US" sz="4400" b="1" dirty="0"/>
              <a:t>nformation </a:t>
            </a:r>
            <a:r>
              <a:rPr lang="en-US" sz="5800" b="1" dirty="0">
                <a:solidFill>
                  <a:srgbClr val="FF0000"/>
                </a:solidFill>
              </a:rPr>
              <a:t>I</a:t>
            </a:r>
            <a:r>
              <a:rPr lang="en-US" sz="4400" b="1" dirty="0"/>
              <a:t>nterchange</a:t>
            </a:r>
            <a:endParaRPr lang="pl-PL" sz="4400" b="1" dirty="0"/>
          </a:p>
          <a:p>
            <a:pPr marL="0" indent="0">
              <a:buNone/>
            </a:pPr>
            <a:r>
              <a:rPr lang="pl-PL" dirty="0"/>
              <a:t> </a:t>
            </a:r>
            <a:r>
              <a:rPr lang="en-US" dirty="0">
                <a:solidFill>
                  <a:srgbClr val="FFFF00"/>
                </a:solidFill>
              </a:rPr>
              <a:t>7-bitowy</a:t>
            </a:r>
            <a:r>
              <a:rPr lang="pl-PL" dirty="0"/>
              <a:t> kod przyporządkowujący liczby z zakresu 0-127 literom (alfabetu angielskiego), cyfrom, znakom przestankowym i innym symbolom oraz poleceniom sterującym.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Litery, cyfry oraz inne znaki drukowane tworzą </a:t>
            </a:r>
            <a:r>
              <a:rPr lang="pl-PL" b="1" dirty="0">
                <a:solidFill>
                  <a:srgbClr val="FFFF00"/>
                </a:solidFill>
              </a:rPr>
              <a:t>zbiór znaków</a:t>
            </a:r>
            <a:r>
              <a:rPr lang="pl-PL" dirty="0">
                <a:solidFill>
                  <a:srgbClr val="FFFF00"/>
                </a:solidFill>
              </a:rPr>
              <a:t> </a:t>
            </a:r>
            <a:r>
              <a:rPr lang="pl-PL" dirty="0"/>
              <a:t>ASCII.</a:t>
            </a:r>
          </a:p>
          <a:p>
            <a:pPr marL="0" indent="0">
              <a:buNone/>
            </a:pPr>
            <a:r>
              <a:rPr lang="pl-PL" dirty="0"/>
              <a:t>Jest to 95 znaków o kodach 32-126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Pozostałe 33 kody  (0-31 i 127) to tzw. </a:t>
            </a:r>
            <a:r>
              <a:rPr lang="pl-PL" b="1" dirty="0">
                <a:solidFill>
                  <a:srgbClr val="FFFF00"/>
                </a:solidFill>
              </a:rPr>
              <a:t>kody sterujące</a:t>
            </a:r>
            <a:r>
              <a:rPr lang="pl-PL" dirty="0">
                <a:solidFill>
                  <a:srgbClr val="FFFF00"/>
                </a:solidFill>
              </a:rPr>
              <a:t> </a:t>
            </a:r>
            <a:r>
              <a:rPr lang="pl-PL" dirty="0"/>
              <a:t>służące do sterowania urządzeniem odbierającym komunikat, np. drukarką czy terminalem</a:t>
            </a:r>
          </a:p>
          <a:p>
            <a:endParaRPr lang="pl-PL" dirty="0"/>
          </a:p>
          <a:p>
            <a:r>
              <a:rPr lang="pl-PL" b="1" dirty="0"/>
              <a:t>Ponieważ kod ASCII jest 7-bitowy</a:t>
            </a:r>
            <a:r>
              <a:rPr lang="pl-PL" dirty="0"/>
              <a:t>, a większość komputerów operuje na 8-bitowych bajtach, dodatkowy bit można wykorzystać na powiększenie zbioru kodowanych znaków. Powstało wiele różnych </a:t>
            </a:r>
            <a:r>
              <a:rPr lang="pl-PL" b="1" dirty="0"/>
              <a:t>rozszerzeń ASCII </a:t>
            </a:r>
            <a:r>
              <a:rPr lang="pl-PL" dirty="0"/>
              <a:t>wykorzystujących ósmy bit nazywanych </a:t>
            </a:r>
            <a:r>
              <a:rPr lang="pl-PL" b="1" dirty="0">
                <a:solidFill>
                  <a:srgbClr val="FFFF00"/>
                </a:solidFill>
              </a:rPr>
              <a:t>stronami kodowymi</a:t>
            </a:r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38"/>
            <a:ext cx="9123202" cy="6580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858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55" y="188640"/>
            <a:ext cx="3485220" cy="309634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3100" b="1" dirty="0"/>
              <a:t>The Standard Meanings for the </a:t>
            </a:r>
            <a:br>
              <a:rPr lang="pl-PL" sz="3100" b="1" dirty="0"/>
            </a:br>
            <a:r>
              <a:rPr lang="en-US" sz="4900" b="1" dirty="0">
                <a:solidFill>
                  <a:srgbClr val="FF0000"/>
                </a:solidFill>
              </a:rPr>
              <a:t>ASCII </a:t>
            </a:r>
            <a:br>
              <a:rPr lang="pl-PL" sz="4900" b="1" dirty="0">
                <a:solidFill>
                  <a:srgbClr val="FF0000"/>
                </a:solidFill>
              </a:rPr>
            </a:br>
            <a:r>
              <a:rPr lang="en-US" sz="4900" b="1" dirty="0">
                <a:solidFill>
                  <a:srgbClr val="FF0000"/>
                </a:solidFill>
              </a:rPr>
              <a:t>Control Codes</a:t>
            </a:r>
            <a:endParaRPr lang="pl-PL" sz="4900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205688"/>
              </p:ext>
            </p:extLst>
          </p:nvPr>
        </p:nvGraphicFramePr>
        <p:xfrm>
          <a:off x="3923928" y="116632"/>
          <a:ext cx="4968551" cy="6538441"/>
        </p:xfrm>
        <a:graphic>
          <a:graphicData uri="http://schemas.openxmlformats.org/drawingml/2006/table">
            <a:tbl>
              <a:tblPr/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1349">
                <a:tc>
                  <a:txBody>
                    <a:bodyPr/>
                    <a:lstStyle/>
                    <a:p>
                      <a:pPr algn="l"/>
                      <a:r>
                        <a:rPr lang="pl-PL" sz="1000" b="1" dirty="0">
                          <a:solidFill>
                            <a:schemeClr val="bg1"/>
                          </a:solidFill>
                        </a:rPr>
                        <a:t>ASCII Value</a:t>
                      </a:r>
                    </a:p>
                    <a:p>
                      <a:pPr algn="l"/>
                      <a:r>
                        <a:rPr lang="pl-PL" sz="1000" b="1" dirty="0">
                          <a:solidFill>
                            <a:schemeClr val="bg1"/>
                          </a:solidFill>
                        </a:rPr>
                        <a:t> Decimal (Hex) </a:t>
                      </a:r>
                    </a:p>
                  </a:txBody>
                  <a:tcPr marL="12887" marR="12887" marT="12887" marB="128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b="1" dirty="0">
                          <a:solidFill>
                            <a:schemeClr val="bg1"/>
                          </a:solidFill>
                        </a:rPr>
                        <a:t>Keyboard Equivalent </a:t>
                      </a:r>
                    </a:p>
                  </a:txBody>
                  <a:tcPr marL="12887" marR="12887" marT="12887" marB="12887">
                    <a:lnL>
                      <a:noFill/>
                    </a:lnL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b="1" dirty="0">
                          <a:solidFill>
                            <a:schemeClr val="bg1"/>
                          </a:solidFill>
                        </a:rPr>
                        <a:t>Mnemonic Name </a:t>
                      </a:r>
                    </a:p>
                  </a:txBody>
                  <a:tcPr marL="12887" marR="12887" marT="12887" marB="12887">
                    <a:lnL>
                      <a:noFill/>
                    </a:lnL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b="1" dirty="0">
                          <a:solidFill>
                            <a:schemeClr val="bg1"/>
                          </a:solidFill>
                        </a:rPr>
                        <a:t>Description </a:t>
                      </a:r>
                    </a:p>
                  </a:txBody>
                  <a:tcPr marL="12887" marR="12887" marT="12887" marB="12887">
                    <a:lnL>
                      <a:noFill/>
                    </a:lnL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562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0 ( 0h)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Ctrl+@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NULL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/>
                        <a:t> Null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562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1 ( 1h)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Ctrl+A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SOH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/>
                        <a:t> Start of heading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562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2 ( 2h)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Ctrl+B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STX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/>
                        <a:t> Start of text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562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3 ( 3h)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Ctrl+C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ETX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/>
                        <a:t> End of text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562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4 ( 4h)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Ctrl+D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EOT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/>
                        <a:t> End of transmission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562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5 ( 5h)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Ctrl+E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ENQ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/>
                        <a:t> Enquire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8562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6 ( 6h)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Ctrl+F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ACK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/>
                        <a:t> Acknowledge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8562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7 ( 7h)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Ctrl+G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BEL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/>
                        <a:t> Bell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8562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8 ( 8h)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Ctrl+H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BS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/>
                        <a:t> Backspace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8562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9 ( 9h)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Ctrl+I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HT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/>
                        <a:t> Horizontal tab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8562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10 ( Ah)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Ctrl+J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LF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/>
                        <a:t> Line feed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8562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11 ( Bh)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Ctrl+K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VT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/>
                        <a:t> Vertical tab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1349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12 ( Ch)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Ctrl+L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FF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/>
                        <a:t> Form feed (new page)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8562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13 ( Dh)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Ctrl+M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CR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/>
                        <a:t> Carriage return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8562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14 ( Eh)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Ctrl+N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SO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/>
                        <a:t> Shift out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8562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15 ( Fh)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Ctrl+O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SI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/>
                        <a:t> Shift in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18562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16 ( 10h)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Ctrl+P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DLE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/>
                        <a:t> Data link escape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18562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17 ( 11h)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Ctrl+Q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DC1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/>
                        <a:t> Device control 1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18562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18 ( 12h)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Ctrl+R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DC2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/>
                        <a:t> Device control 2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18562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19 ( 13h)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Ctrl+S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DC3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/>
                        <a:t> Device control 3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18562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20 ( 14h)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Ctrl+T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DC4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/>
                        <a:t> Device control 4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1349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21 ( 15h)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Ctrl+U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NAK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/>
                        <a:t> Negative acknowledge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18562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22 ( 16h)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Ctrl+V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SYN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/>
                        <a:t> Synchronous idle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1349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23 ( 17h)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Ctrl+W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ETB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/>
                        <a:t> End of transmission block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18562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24 ( 18h)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Ctrl+X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CAN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/>
                        <a:t> Cancel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18562"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25 ( 19h)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Ctrl+Y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EM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/>
                        <a:t> End of medium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18562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26 (1Ah)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Ctrl+Z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SUB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/>
                        <a:t> Substitute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18562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27 (1Bh)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Ctrl+[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ESC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/>
                        <a:t> Escape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18562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28 (1Ch)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Ctrl+\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FS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/>
                        <a:t> Form separator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18562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29 (1Dh)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Ctrl+]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GS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/>
                        <a:t> Group separator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18562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30 (1Eh)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Ctrl+^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RS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/>
                        <a:t> Record separator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18562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31 (1Fh)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/>
                        <a:t>Ctrl+_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US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/>
                        <a:t> Unit separator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18562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127 (3Fh)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Alt+127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DEL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/>
                        <a:t> Delete </a:t>
                      </a:r>
                    </a:p>
                  </a:txBody>
                  <a:tcPr marL="12887" marR="12887" marT="12887" marB="128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2684" y="6021288"/>
            <a:ext cx="3672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enquire</a:t>
            </a:r>
            <a:r>
              <a:rPr lang="pl-PL" sz="1400" b="1" dirty="0"/>
              <a:t>  - </a:t>
            </a:r>
            <a:r>
              <a:rPr lang="pl-PL" sz="1400" dirty="0"/>
              <a:t>badać zapytać</a:t>
            </a:r>
            <a:endParaRPr lang="pl-PL" sz="1400" b="1" dirty="0"/>
          </a:p>
          <a:p>
            <a:r>
              <a:rPr lang="pl-PL" sz="1600" b="1" dirty="0"/>
              <a:t>acknowledge</a:t>
            </a:r>
            <a:r>
              <a:rPr lang="pl-PL" sz="1600" dirty="0"/>
              <a:t> - </a:t>
            </a:r>
            <a:r>
              <a:rPr lang="pl-PL" sz="1400" dirty="0"/>
              <a:t>potwierdzać </a:t>
            </a:r>
            <a:r>
              <a:rPr lang="pl-PL" sz="1400" i="1" dirty="0"/>
              <a:t>(np. odbiór)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06227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l-PL" sz="6000" dirty="0"/>
              <a:t>Kod ISO 8859</a:t>
            </a:r>
            <a:r>
              <a:rPr lang="pl-PL" sz="6000" b="1" dirty="0">
                <a:solidFill>
                  <a:srgbClr val="FFFF00"/>
                </a:solidFill>
              </a:rPr>
              <a:t>    </a:t>
            </a:r>
            <a:r>
              <a:rPr lang="pl-PL" sz="4800" dirty="0">
                <a:solidFill>
                  <a:srgbClr val="FF0000"/>
                </a:solidFill>
              </a:rPr>
              <a:t>(8</a:t>
            </a:r>
            <a:r>
              <a:rPr lang="en-US" sz="4800" dirty="0">
                <a:solidFill>
                  <a:srgbClr val="FF0000"/>
                </a:solidFill>
              </a:rPr>
              <a:t>-</a:t>
            </a:r>
            <a:r>
              <a:rPr lang="en-US" sz="4800" dirty="0" err="1">
                <a:solidFill>
                  <a:srgbClr val="FF0000"/>
                </a:solidFill>
              </a:rPr>
              <a:t>bitowy</a:t>
            </a:r>
            <a:r>
              <a:rPr lang="pl-PL" sz="4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8" cy="4896544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47500" lnSpcReduction="20000"/>
          </a:bodyPr>
          <a:lstStyle/>
          <a:p>
            <a:r>
              <a:rPr lang="pl-PL" sz="5900" b="1" dirty="0"/>
              <a:t>ISO/IEC 8859  </a:t>
            </a:r>
            <a:r>
              <a:rPr lang="pl-PL" sz="4400" dirty="0"/>
              <a:t>to zestaw standardów służących do kodowania znaków za pomocą 8 bitów</a:t>
            </a:r>
          </a:p>
          <a:p>
            <a:pPr marL="0" indent="0">
              <a:buNone/>
            </a:pPr>
            <a:endParaRPr lang="pl-PL" sz="4400" dirty="0"/>
          </a:p>
          <a:p>
            <a:r>
              <a:rPr lang="pl-PL" sz="4400" dirty="0"/>
              <a:t>Wszystkie zestawy ISO 8859 mają znaki 0-127 takie same jak ASCII, zaś pozycjom 128-159 przypisane są dodatkowe kody sterujące, tzw. C1 </a:t>
            </a:r>
          </a:p>
          <a:p>
            <a:r>
              <a:rPr lang="pl-PL" sz="4400" dirty="0"/>
              <a:t>ISO 8859-1  (Latin-1) - alfabet łaciński dla Europy zachodniej</a:t>
            </a:r>
          </a:p>
          <a:p>
            <a:r>
              <a:rPr lang="pl-PL" sz="5900" b="1" dirty="0">
                <a:solidFill>
                  <a:srgbClr val="FFFF00"/>
                </a:solidFill>
              </a:rPr>
              <a:t>ISO 8859-2 (Latin-2) </a:t>
            </a:r>
            <a:r>
              <a:rPr lang="pl-PL" sz="5900" dirty="0">
                <a:solidFill>
                  <a:srgbClr val="FFFF00"/>
                </a:solidFill>
              </a:rPr>
              <a:t>- łaciński dla Europy środkowej i wschodniej, również odpowiednia Polska Norma</a:t>
            </a:r>
          </a:p>
          <a:p>
            <a:r>
              <a:rPr lang="pl-PL" sz="4400" dirty="0"/>
              <a:t> ISO 8859-3 (Latin-3) - łaciński dla Europy południowej</a:t>
            </a:r>
          </a:p>
          <a:p>
            <a:r>
              <a:rPr lang="pl-PL" sz="4400" dirty="0"/>
              <a:t> ISO 8859-4 (Latin-4) - łaciński dla Europy północnej</a:t>
            </a:r>
          </a:p>
          <a:p>
            <a:r>
              <a:rPr lang="pl-PL" sz="4400" dirty="0"/>
              <a:t> ISO 8859-5 (Cyrillic) - dla cyrylicy</a:t>
            </a:r>
          </a:p>
          <a:p>
            <a:r>
              <a:rPr lang="pl-PL" sz="4400" dirty="0"/>
              <a:t> ISO 8859-6 (Arabic) - dla alfabetu arabskiego</a:t>
            </a:r>
          </a:p>
          <a:p>
            <a:r>
              <a:rPr lang="pl-PL" sz="4400" dirty="0"/>
              <a:t> ISO 8859-7 (Greek) - dla alfabetu greckiego</a:t>
            </a:r>
          </a:p>
          <a:p>
            <a:r>
              <a:rPr lang="pl-PL" sz="4400" dirty="0"/>
              <a:t> ISO 8859-8 (Hebrew) - dla alfabetu hebrajskiego</a:t>
            </a:r>
          </a:p>
          <a:p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103919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17488"/>
            <a:ext cx="2592288" cy="172819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pl-PL" sz="6000" dirty="0"/>
              <a:t>ISO/IEC</a:t>
            </a:r>
            <a:br>
              <a:rPr lang="pl-PL" sz="6000" dirty="0"/>
            </a:br>
            <a:r>
              <a:rPr lang="pl-PL" sz="6000" dirty="0"/>
              <a:t>8859-2</a:t>
            </a:r>
            <a:endParaRPr lang="pl-PL" sz="48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17488"/>
            <a:ext cx="5923024" cy="5901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74508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54968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pl-PL" sz="6000" dirty="0"/>
              <a:t>Polskie litery</a:t>
            </a:r>
            <a:r>
              <a:rPr lang="pl-PL" sz="4800" dirty="0">
                <a:solidFill>
                  <a:srgbClr val="FF0000"/>
                </a:solidFill>
              </a:rPr>
              <a:t>  </a:t>
            </a:r>
            <a:r>
              <a:rPr lang="pl-PL" sz="4000" dirty="0">
                <a:solidFill>
                  <a:schemeClr val="bg1">
                    <a:lumMod val="85000"/>
                  </a:schemeClr>
                </a:solidFill>
              </a:rPr>
              <a:t>(20 „standardów”)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68" y="1043608"/>
            <a:ext cx="8229600" cy="560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6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867</Words>
  <Application>Microsoft Office PowerPoint</Application>
  <PresentationFormat>On-screen Show (4:3)</PresentationFormat>
  <Paragraphs>189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Kodowanie</vt:lpstr>
      <vt:lpstr>Kodowanie</vt:lpstr>
      <vt:lpstr>Kod  ASCII    (7-bitowy)</vt:lpstr>
      <vt:lpstr>Kod  ASCII    (7-bit)</vt:lpstr>
      <vt:lpstr>Kod  ASCII    (7-bitowy)</vt:lpstr>
      <vt:lpstr>The Standard Meanings for the  ASCII  Control Codes</vt:lpstr>
      <vt:lpstr>Kod ISO 8859    (8-bitowy)</vt:lpstr>
      <vt:lpstr>ISO/IEC 8859-2</vt:lpstr>
      <vt:lpstr>Polskie litery  (20 „standardów”)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Kodowanie</dc:title>
  <dc:creator>Tadeusz Wiszowaty</dc:creator>
  <cp:lastModifiedBy>Tadeusz Wiszowaty</cp:lastModifiedBy>
  <cp:revision>15</cp:revision>
  <dcterms:created xsi:type="dcterms:W3CDTF">2012-10-06T21:28:38Z</dcterms:created>
  <dcterms:modified xsi:type="dcterms:W3CDTF">2021-11-17T14:46:58Z</dcterms:modified>
</cp:coreProperties>
</file>