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8" r:id="rId4"/>
    <p:sldId id="257" r:id="rId5"/>
    <p:sldId id="259" r:id="rId6"/>
    <p:sldId id="260" r:id="rId7"/>
    <p:sldId id="261" r:id="rId8"/>
    <p:sldId id="279" r:id="rId9"/>
    <p:sldId id="262" r:id="rId10"/>
    <p:sldId id="280" r:id="rId11"/>
    <p:sldId id="281" r:id="rId12"/>
    <p:sldId id="282" r:id="rId13"/>
    <p:sldId id="263" r:id="rId14"/>
    <p:sldId id="283" r:id="rId15"/>
    <p:sldId id="284" r:id="rId16"/>
    <p:sldId id="265" r:id="rId17"/>
    <p:sldId id="266" r:id="rId18"/>
    <p:sldId id="301" r:id="rId19"/>
    <p:sldId id="304" r:id="rId20"/>
    <p:sldId id="275" r:id="rId21"/>
    <p:sldId id="276" r:id="rId22"/>
    <p:sldId id="278" r:id="rId23"/>
    <p:sldId id="300" r:id="rId24"/>
    <p:sldId id="272" r:id="rId25"/>
    <p:sldId id="274" r:id="rId26"/>
    <p:sldId id="270" r:id="rId27"/>
    <p:sldId id="289" r:id="rId2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D244C-B91E-DE34-B968-5DF629E6C6B9}" v="1" dt="2021-10-26T14:56:20.288"/>
    <p1510:client id="{99AEF36C-803E-94F5-2905-DAF46167CA7C}" v="2" dt="2023-01-17T20:48:02.582"/>
    <p1510:client id="{FD53A50D-BB61-F20D-6943-63CAA6D8587A}" v="1" dt="2021-10-26T20:38:16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25" autoAdjust="0"/>
  </p:normalViewPr>
  <p:slideViewPr>
    <p:cSldViewPr>
      <p:cViewPr varScale="1">
        <p:scale>
          <a:sx n="99" d="100"/>
          <a:sy n="99" d="100"/>
        </p:scale>
        <p:origin x="12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53b32dac320dcc29dfdba7bf59f1f28bd0ab4ad9cce2eb8fa226dde013fe345e::" providerId="AD" clId="Web-{FD53A50D-BB61-F20D-6943-63CAA6D8587A}"/>
    <pc:docChg chg="sldOrd">
      <pc:chgData name="Guest User" userId="S::urn:spo:anon#53b32dac320dcc29dfdba7bf59f1f28bd0ab4ad9cce2eb8fa226dde013fe345e::" providerId="AD" clId="Web-{FD53A50D-BB61-F20D-6943-63CAA6D8587A}" dt="2021-10-26T20:38:16.406" v="0"/>
      <pc:docMkLst>
        <pc:docMk/>
      </pc:docMkLst>
      <pc:sldChg chg="ord">
        <pc:chgData name="Guest User" userId="S::urn:spo:anon#53b32dac320dcc29dfdba7bf59f1f28bd0ab4ad9cce2eb8fa226dde013fe345e::" providerId="AD" clId="Web-{FD53A50D-BB61-F20D-6943-63CAA6D8587A}" dt="2021-10-26T20:38:16.406" v="0"/>
        <pc:sldMkLst>
          <pc:docMk/>
          <pc:sldMk cId="110619533" sldId="270"/>
        </pc:sldMkLst>
      </pc:sldChg>
    </pc:docChg>
  </pc:docChgLst>
  <pc:docChgLst>
    <pc:chgData name="Gość" userId="S::urn:spo:anon#214e6007784d85344f69085624f56cf4888bb7891e17273d4986142e84c553c4::" providerId="AD" clId="Web-{99AEF36C-803E-94F5-2905-DAF46167CA7C}"/>
    <pc:docChg chg="modSld">
      <pc:chgData name="Gość" userId="S::urn:spo:anon#214e6007784d85344f69085624f56cf4888bb7891e17273d4986142e84c553c4::" providerId="AD" clId="Web-{99AEF36C-803E-94F5-2905-DAF46167CA7C}" dt="2023-01-17T20:48:02.582" v="1" actId="1076"/>
      <pc:docMkLst>
        <pc:docMk/>
      </pc:docMkLst>
      <pc:sldChg chg="modSp">
        <pc:chgData name="Gość" userId="S::urn:spo:anon#214e6007784d85344f69085624f56cf4888bb7891e17273d4986142e84c553c4::" providerId="AD" clId="Web-{99AEF36C-803E-94F5-2905-DAF46167CA7C}" dt="2023-01-17T20:48:02.582" v="1" actId="1076"/>
        <pc:sldMkLst>
          <pc:docMk/>
          <pc:sldMk cId="2610062728" sldId="258"/>
        </pc:sldMkLst>
        <pc:picChg chg="mod">
          <ac:chgData name="Gość" userId="S::urn:spo:anon#214e6007784d85344f69085624f56cf4888bb7891e17273d4986142e84c553c4::" providerId="AD" clId="Web-{99AEF36C-803E-94F5-2905-DAF46167CA7C}" dt="2023-01-17T20:48:02.582" v="1" actId="1076"/>
          <ac:picMkLst>
            <pc:docMk/>
            <pc:sldMk cId="2610062728" sldId="258"/>
            <ac:picMk id="4" creationId="{00000000-0000-0000-0000-000000000000}"/>
          </ac:picMkLst>
        </pc:picChg>
      </pc:sldChg>
    </pc:docChg>
  </pc:docChgLst>
  <pc:docChgLst>
    <pc:chgData name="Guest User" userId="S::urn:spo:anon#53b32dac320dcc29dfdba7bf59f1f28bd0ab4ad9cce2eb8fa226dde013fe345e::" providerId="AD" clId="Web-{0C4D244C-B91E-DE34-B968-5DF629E6C6B9}"/>
    <pc:docChg chg="sldOrd">
      <pc:chgData name="Guest User" userId="S::urn:spo:anon#53b32dac320dcc29dfdba7bf59f1f28bd0ab4ad9cce2eb8fa226dde013fe345e::" providerId="AD" clId="Web-{0C4D244C-B91E-DE34-B968-5DF629E6C6B9}" dt="2021-10-26T14:56:20.288" v="0"/>
      <pc:docMkLst>
        <pc:docMk/>
      </pc:docMkLst>
      <pc:sldChg chg="ord">
        <pc:chgData name="Guest User" userId="S::urn:spo:anon#53b32dac320dcc29dfdba7bf59f1f28bd0ab4ad9cce2eb8fa226dde013fe345e::" providerId="AD" clId="Web-{0C4D244C-B91E-DE34-B968-5DF629E6C6B9}" dt="2021-10-26T14:56:20.288" v="0"/>
        <pc:sldMkLst>
          <pc:docMk/>
          <pc:sldMk cId="2463354434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CFA0-2B68-45BA-99DB-34426BF7AEB9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7CBEC-E203-41E2-8DA1-8E17D0DCFB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27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.bab.la/slownik/angielski-polski/identica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l.bab.la/slownik/angielski-polski/identical-twins" TargetMode="External"/><Relationship Id="rId4" Type="http://schemas.openxmlformats.org/officeDocument/2006/relationships/hyperlink" Target="https://pl.bab.la/slownik/angielski-polski/identical-nature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7CBEC-E203-41E2-8DA1-8E17D0DCFB5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8996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266"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42266"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42266"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42266"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42266"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42266" eaLnBrk="0" fontAlgn="base" hangingPunct="0">
              <a:spcBef>
                <a:spcPct val="0"/>
              </a:spcBef>
              <a:spcAft>
                <a:spcPct val="0"/>
              </a:spcAft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42266" eaLnBrk="0" fontAlgn="base" hangingPunct="0">
              <a:spcBef>
                <a:spcPct val="0"/>
              </a:spcBef>
              <a:spcAft>
                <a:spcPct val="0"/>
              </a:spcAft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42266" eaLnBrk="0" fontAlgn="base" hangingPunct="0">
              <a:spcBef>
                <a:spcPct val="0"/>
              </a:spcBef>
              <a:spcAft>
                <a:spcPct val="0"/>
              </a:spcAft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42266" eaLnBrk="0" fontAlgn="base" hangingPunct="0">
              <a:spcBef>
                <a:spcPct val="0"/>
              </a:spcBef>
              <a:spcAft>
                <a:spcPct val="0"/>
              </a:spcAft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29D903-08A2-47E8-B4D2-9AB923537090}" type="slidenum">
              <a:rPr lang="en-US" sz="1300" baseline="0"/>
              <a:pPr/>
              <a:t>22</a:t>
            </a:fld>
            <a:endParaRPr lang="en-US" sz="1300" baseline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sz="1100" b="1" dirty="0">
                <a:cs typeface="Times New Roman" pitchFamily="18" charset="0"/>
              </a:rPr>
              <a:t>Truth tables are unique, but expressions and logic diagrams are not. This gives flexibility in implementing functions.</a:t>
            </a:r>
            <a:endParaRPr lang="en-US" sz="11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5463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>
                <a:effectLst/>
              </a:rPr>
              <a:t>Lab Quiz 1</a:t>
            </a:r>
          </a:p>
          <a:p>
            <a:r>
              <a:rPr lang="pl-PL" dirty="0"/>
              <a:t>https://sites.google.com/site/stephenmatthewssite/lab-quiz-1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7CBEC-E203-41E2-8DA1-8E17D0DCFB53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8202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1200" dirty="0"/>
          </a:p>
          <a:p>
            <a:pPr marL="0" indent="0">
              <a:buNone/>
            </a:pPr>
            <a:endParaRPr lang="pl-PL" sz="1600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7CBEC-E203-41E2-8DA1-8E17D0DCFB53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32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primarily </a:t>
            </a:r>
            <a:r>
              <a:rPr lang="pl-PL" b="1" dirty="0"/>
              <a:t> 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pierwotnie.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principally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essentially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głównie, przede wszystkim.</a:t>
            </a:r>
          </a:p>
          <a:p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relay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(electr) przekaźnik</a:t>
            </a:r>
          </a:p>
          <a:p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Amplification 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expansion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extension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rozwinięcie; (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enlargement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rozszerzenie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7CBEC-E203-41E2-8DA1-8E17D0DCFB5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068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primarily </a:t>
            </a:r>
            <a:r>
              <a:rPr lang="pl-PL" b="1" dirty="0"/>
              <a:t> 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pierwotnie.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principally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essentially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głównie, przede wszystkim.</a:t>
            </a:r>
          </a:p>
          <a:p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relay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(electr)przekaźnik</a:t>
            </a:r>
          </a:p>
          <a:p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Amplification 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expansion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extension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rozwinięcie; (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enlargement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rozszerzenie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7CBEC-E203-41E2-8DA1-8E17D0DCFB5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068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3600" b="1" dirty="0"/>
              <a:t>u</a:t>
            </a:r>
            <a:r>
              <a:rPr lang="en-US" sz="3600" b="1" dirty="0" err="1"/>
              <a:t>sefulness</a:t>
            </a:r>
            <a:r>
              <a:rPr lang="pl-PL" sz="3600" b="1" dirty="0"/>
              <a:t>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[`ju:sfulnɪs] użyteczność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7CBEC-E203-41E2-8DA1-8E17D0DCFB5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413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 </a:t>
            </a:r>
            <a:r>
              <a:rPr lang="pl-PL" b="1" dirty="0" err="1"/>
              <a:t>idempotency</a:t>
            </a:r>
            <a:r>
              <a:rPr lang="pl-PL" b="1" dirty="0"/>
              <a:t> – </a:t>
            </a:r>
            <a:r>
              <a:rPr lang="pl-PL" dirty="0">
                <a:hlinkClick r:id="rId3" tooltip="&quot;identical&quot; - polskie tłumaczenie"/>
              </a:rPr>
              <a:t>identical</a:t>
            </a:r>
            <a:r>
              <a:rPr lang="pl-PL" dirty="0"/>
              <a:t>, </a:t>
            </a:r>
            <a:r>
              <a:rPr lang="pl-PL" dirty="0">
                <a:hlinkClick r:id="rId4" tooltip="&quot;identical nature&quot; - polskie tłumaczenie"/>
              </a:rPr>
              <a:t>identical nature</a:t>
            </a:r>
            <a:r>
              <a:rPr lang="pl-PL" dirty="0"/>
              <a:t>, </a:t>
            </a:r>
            <a:r>
              <a:rPr lang="pl-PL" dirty="0">
                <a:hlinkClick r:id="rId5" tooltip="&quot;identical twins&quot; - polskie tłumaczenie"/>
              </a:rPr>
              <a:t>identical twins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7CBEC-E203-41E2-8DA1-8E17D0DCFB5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7421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266"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42266"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42266"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42266"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42266"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42266" eaLnBrk="0" fontAlgn="base" hangingPunct="0">
              <a:spcBef>
                <a:spcPct val="0"/>
              </a:spcBef>
              <a:spcAft>
                <a:spcPct val="0"/>
              </a:spcAft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42266" eaLnBrk="0" fontAlgn="base" hangingPunct="0">
              <a:spcBef>
                <a:spcPct val="0"/>
              </a:spcBef>
              <a:spcAft>
                <a:spcPct val="0"/>
              </a:spcAft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42266" eaLnBrk="0" fontAlgn="base" hangingPunct="0">
              <a:spcBef>
                <a:spcPct val="0"/>
              </a:spcBef>
              <a:spcAft>
                <a:spcPct val="0"/>
              </a:spcAft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42266" eaLnBrk="0" fontAlgn="base" hangingPunct="0">
              <a:spcBef>
                <a:spcPct val="0"/>
              </a:spcBef>
              <a:spcAft>
                <a:spcPct val="0"/>
              </a:spcAft>
              <a:defRPr sz="18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29D903-08A2-47E8-B4D2-9AB923537090}" type="slidenum">
              <a:rPr lang="en-US" sz="1300" baseline="0">
                <a:solidFill>
                  <a:prstClr val="black"/>
                </a:solidFill>
              </a:rPr>
              <a:pPr/>
              <a:t>18</a:t>
            </a:fld>
            <a:endParaRPr lang="en-US" sz="1300" baseline="0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sz="1100" b="1" dirty="0">
                <a:cs typeface="Times New Roman" pitchFamily="18" charset="0"/>
              </a:rPr>
              <a:t>Truth tables are unique, but expressions and logic diagrams are not. This gives flexibility in implementing functions.</a:t>
            </a:r>
            <a:endParaRPr lang="en-US" sz="11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610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Circuit</a:t>
            </a:r>
            <a:r>
              <a:rPr lang="pl-PL" b="1" dirty="0"/>
              <a:t>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[`sə:kɪt] - obwód, układ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7CBEC-E203-41E2-8DA1-8E17D0DCFB53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395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Circuit</a:t>
            </a:r>
            <a:r>
              <a:rPr lang="pl-PL" b="1" dirty="0"/>
              <a:t>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[`sə:kɪt] - obwód, układ</a:t>
            </a:r>
            <a:endParaRPr lang="pl-PL" b="1" dirty="0"/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Cd: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http://www.scribd.com/doc/390129/Introduction-to-Logic-Gates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7CBEC-E203-41E2-8DA1-8E17D0DCFB53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395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Circuit</a:t>
            </a:r>
            <a:r>
              <a:rPr lang="pl-PL" b="1" dirty="0"/>
              <a:t>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[`sə:kɪt] - obwód, układ</a:t>
            </a:r>
            <a:endParaRPr lang="pl-PL" b="1" dirty="0"/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Cd: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http://www.scribd.com/doc/390129/Introduction-to-Logic-Gates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7CBEC-E203-41E2-8DA1-8E17D0DCFB53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395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4D67-A7A7-447D-8454-6FBAC6582414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FCF0-3599-48B6-9EF3-3522C25418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96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4D67-A7A7-447D-8454-6FBAC6582414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FCF0-3599-48B6-9EF3-3522C25418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46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4D67-A7A7-447D-8454-6FBAC6582414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FCF0-3599-48B6-9EF3-3522C25418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20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chemeClr val="bg1">
                <a:tint val="80000"/>
                <a:satMod val="300000"/>
                <a:lumMod val="46000"/>
                <a:lumOff val="54000"/>
              </a:schemeClr>
            </a:gs>
            <a:gs pos="84000">
              <a:srgbClr val="002060">
                <a:lumMod val="72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52"/>
          <p:cNvSpPr txBox="1">
            <a:spLocks noChangeArrowheads="1"/>
          </p:cNvSpPr>
          <p:nvPr userDrawn="1"/>
        </p:nvSpPr>
        <p:spPr bwMode="auto">
          <a:xfrm>
            <a:off x="1488528" y="197998"/>
            <a:ext cx="6297612" cy="11064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6600" b="1" dirty="0">
                <a:ln w="11430"/>
                <a:solidFill>
                  <a:srgbClr val="000000">
                    <a:lumMod val="75000"/>
                    <a:lumOff val="25000"/>
                  </a:srgb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elvetica" pitchFamily="34" charset="0"/>
              </a:rPr>
              <a:t>Logic Gates</a:t>
            </a:r>
            <a:endParaRPr lang="en-US" sz="3200" b="1" dirty="0">
              <a:ln w="11430"/>
              <a:solidFill>
                <a:srgbClr val="000000">
                  <a:lumMod val="75000"/>
                  <a:lumOff val="25000"/>
                </a:srgb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1056" descr="http://t1.gstatic.com/images?q=tbn:ANd9GcQSLZMfrK5aRZDjBwZDMS7rswl7Ot3lcTQT7SW_oBnD-6B0aP9_EQ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58" y="1464995"/>
            <a:ext cx="2557697" cy="118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58" descr="http://t1.gstatic.com/images?q=tbn:ANd9GcTIYE_7NR1oDP2knhVo1nCkYjEEQQw424lK4TjzQT3l-9-eF9H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535" y="1415420"/>
            <a:ext cx="2565839" cy="123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52"/>
          <p:cNvSpPr txBox="1">
            <a:spLocks noChangeArrowheads="1"/>
          </p:cNvSpPr>
          <p:nvPr userDrawn="1"/>
        </p:nvSpPr>
        <p:spPr bwMode="auto">
          <a:xfrm>
            <a:off x="1000335" y="2891330"/>
            <a:ext cx="7412164" cy="1015663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lumMod val="47000"/>
                </a:schemeClr>
              </a:gs>
              <a:gs pos="35000">
                <a:schemeClr val="dk1">
                  <a:tint val="37000"/>
                  <a:satMod val="300000"/>
                  <a:lumMod val="3000"/>
                </a:schemeClr>
              </a:gs>
              <a:gs pos="100000">
                <a:schemeClr val="dk1">
                  <a:tint val="15000"/>
                  <a:satMod val="350000"/>
                  <a:lumMod val="81000"/>
                </a:schemeClr>
              </a:gs>
            </a:gsLst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pl-PL" sz="6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elvetica" pitchFamily="34" charset="0"/>
              </a:rPr>
              <a:t>B</a:t>
            </a:r>
            <a:r>
              <a:rPr lang="en-US" sz="6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elvetica" pitchFamily="34" charset="0"/>
              </a:rPr>
              <a:t>o</a:t>
            </a:r>
            <a:r>
              <a:rPr lang="pl-PL" sz="6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elvetica" pitchFamily="34" charset="0"/>
              </a:rPr>
              <a:t>olean Algebra</a:t>
            </a:r>
            <a:endParaRPr lang="en-US" sz="28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51081" y="3911873"/>
            <a:ext cx="6310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4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Y = A+B       Y = AB </a:t>
            </a:r>
            <a:endParaRPr lang="pl-PL" sz="4800" b="1" baseline="-250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6596885" y="4043480"/>
            <a:ext cx="7681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 userDrawn="1"/>
        </p:nvSpPr>
        <p:spPr>
          <a:xfrm>
            <a:off x="1227586" y="5925325"/>
            <a:ext cx="68194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FF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 =  (x+y+z) (x+y+z) (x+y+z)</a:t>
            </a:r>
          </a:p>
        </p:txBody>
      </p:sp>
      <p:sp>
        <p:nvSpPr>
          <p:cNvPr id="9" name="Text Box 1052"/>
          <p:cNvSpPr txBox="1">
            <a:spLocks noChangeArrowheads="1"/>
          </p:cNvSpPr>
          <p:nvPr userDrawn="1"/>
        </p:nvSpPr>
        <p:spPr bwMode="auto">
          <a:xfrm>
            <a:off x="693095" y="4869832"/>
            <a:ext cx="7911430" cy="10156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pl-PL" sz="6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elvetica" pitchFamily="34" charset="0"/>
              </a:rPr>
              <a:t>Canonical Forms</a:t>
            </a:r>
            <a:endParaRPr lang="en-US" sz="28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6386228" y="6117350"/>
            <a:ext cx="210657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5017878" y="6126805"/>
            <a:ext cx="283817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7490780" y="6117350"/>
            <a:ext cx="210657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85294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527028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16613" y="6527800"/>
            <a:ext cx="2689225" cy="242888"/>
          </a:xfrm>
          <a:prstGeom prst="rect">
            <a:avLst/>
          </a:prstGeom>
        </p:spPr>
        <p:txBody>
          <a:bodyPr/>
          <a:lstStyle>
            <a:lvl1pPr>
              <a:defRPr dirty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aseline="-25000">
                <a:solidFill>
                  <a:srgbClr val="FFFFFF">
                    <a:lumMod val="85000"/>
                  </a:srgbClr>
                </a:solidFill>
              </a:rPr>
              <a:t>Boolean Algebra and Logic Gates   </a:t>
            </a:r>
            <a:fld id="{51CBC550-7ED8-406C-AF72-B9EDC75FD4F6}" type="slidenum">
              <a:rPr lang="en-US" sz="2000" baseline="-25000">
                <a:solidFill>
                  <a:srgbClr val="FFFFFF">
                    <a:lumMod val="85000"/>
                  </a:srgbClr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000" baseline="-25000">
              <a:solidFill>
                <a:srgbClr val="FFFFFF">
                  <a:lumMod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6975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513536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5916613" y="6527800"/>
            <a:ext cx="2689225" cy="242888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aseline="-25000">
                <a:solidFill>
                  <a:srgbClr val="000000"/>
                </a:solidFill>
              </a:rPr>
              <a:t>Boolean Algebra and Logic Gates   </a:t>
            </a:r>
            <a:fld id="{FEF4CF36-EA31-4597-A706-CA8E3FB00B8F}" type="slidenum">
              <a:rPr lang="en-US" sz="2000" baseline="-25000">
                <a:solidFill>
                  <a:srgbClr val="00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000" baseline="-25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7503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86454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88901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5750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4D67-A7A7-447D-8454-6FBAC6582414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FCF0-3599-48B6-9EF3-3522C25418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0664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5678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781278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41508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4D67-A7A7-447D-8454-6FBAC6582414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FCF0-3599-48B6-9EF3-3522C25418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520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4D67-A7A7-447D-8454-6FBAC6582414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FCF0-3599-48B6-9EF3-3522C25418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88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4D67-A7A7-447D-8454-6FBAC6582414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FCF0-3599-48B6-9EF3-3522C25418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37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4D67-A7A7-447D-8454-6FBAC6582414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FCF0-3599-48B6-9EF3-3522C25418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744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4D67-A7A7-447D-8454-6FBAC6582414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FCF0-3599-48B6-9EF3-3522C25418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56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4D67-A7A7-447D-8454-6FBAC6582414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FCF0-3599-48B6-9EF3-3522C25418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874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4D67-A7A7-447D-8454-6FBAC6582414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FCF0-3599-48B6-9EF3-3522C25418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10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4D67-A7A7-447D-8454-6FBAC6582414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2FCF0-3599-48B6-9EF3-3522C25418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540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48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endParaRPr lang="pl-PL" sz="2800" b="1" baseline="0">
              <a:solidFill>
                <a:srgbClr val="3333CC"/>
              </a:solidFill>
            </a:endParaRPr>
          </a:p>
        </p:txBody>
      </p:sp>
      <p:sp>
        <p:nvSpPr>
          <p:cNvPr id="1027" name="Rectangle 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Line 51"/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000" baseline="-25000">
              <a:solidFill>
                <a:srgbClr val="000000"/>
              </a:solidFill>
            </a:endParaRPr>
          </a:p>
        </p:txBody>
      </p:sp>
      <p:sp>
        <p:nvSpPr>
          <p:cNvPr id="1030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540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7" Type="http://schemas.openxmlformats.org/officeDocument/2006/relationships/image" Target="../media/image44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gif"/><Relationship Id="rId5" Type="http://schemas.openxmlformats.org/officeDocument/2006/relationships/image" Target="../media/image42.gif"/><Relationship Id="rId4" Type="http://schemas.openxmlformats.org/officeDocument/2006/relationships/image" Target="../media/image41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oolean_function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en.wikipedia.org/wiki/Logical_operatio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3" Type="http://schemas.openxmlformats.org/officeDocument/2006/relationships/image" Target="../media/image50.gif"/><Relationship Id="rId7" Type="http://schemas.openxmlformats.org/officeDocument/2006/relationships/image" Target="../media/image5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gif"/><Relationship Id="rId5" Type="http://schemas.openxmlformats.org/officeDocument/2006/relationships/image" Target="../media/image42.gif"/><Relationship Id="rId10" Type="http://schemas.openxmlformats.org/officeDocument/2006/relationships/image" Target="../media/image54.jpg"/><Relationship Id="rId4" Type="http://schemas.openxmlformats.org/officeDocument/2006/relationships/image" Target="../media/image44.gif"/><Relationship Id="rId9" Type="http://schemas.openxmlformats.org/officeDocument/2006/relationships/image" Target="../media/image53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1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19000">
              <a:srgbClr val="0A128C"/>
            </a:gs>
            <a:gs pos="66000">
              <a:srgbClr val="181CC7"/>
            </a:gs>
            <a:gs pos="91000">
              <a:schemeClr val="tx1">
                <a:lumMod val="95000"/>
                <a:lumOff val="5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248" y="95413"/>
            <a:ext cx="7669487" cy="2276872"/>
          </a:xfr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pl-PL" sz="8800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Logic  gates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2467698"/>
            <a:ext cx="7344816" cy="34778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4 diff</a:t>
            </a:r>
            <a:r>
              <a:rPr lang="pl-PL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erent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names have been</a:t>
            </a:r>
            <a:endParaRPr lang="pl-PL" sz="24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used for the same type of circuits: </a:t>
            </a:r>
            <a:endParaRPr lang="pl-PL" sz="24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algn="ctr"/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digital circuits, </a:t>
            </a:r>
            <a:endParaRPr lang="pl-PL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algn="ctr"/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switching circuits, </a:t>
            </a:r>
            <a:endParaRPr lang="pl-PL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algn="ctr"/>
            <a:endParaRPr lang="pl-PL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algn="ctr"/>
            <a:endParaRPr lang="pl-PL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algn="ctr"/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logic circuits </a:t>
            </a:r>
            <a:r>
              <a:rPr lang="pl-PL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gates</a:t>
            </a:r>
            <a:endParaRPr lang="pl-PL" sz="32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6023" y="6136399"/>
            <a:ext cx="6047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ircuit</a:t>
            </a:r>
            <a:r>
              <a:rPr lang="pl-PL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pl-PL" sz="1200" dirty="0">
                <a:solidFill>
                  <a:schemeClr val="bg1"/>
                </a:solidFill>
              </a:rPr>
              <a:t>[`sə:kɪt] – obwód  (el.) , układ</a:t>
            </a:r>
            <a:r>
              <a:rPr lang="pl-PL" sz="1600" dirty="0">
                <a:solidFill>
                  <a:schemeClr val="bg1"/>
                </a:solidFill>
              </a:rPr>
              <a:t>       </a:t>
            </a:r>
            <a:r>
              <a:rPr lang="pl-P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pl-P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ircuit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 </a:t>
            </a:r>
            <a:r>
              <a:rPr lang="pl-PL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 </a:t>
            </a:r>
            <a:r>
              <a:rPr lang="pl-PL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- </a:t>
            </a:r>
            <a:r>
              <a:rPr lang="pl-PL" sz="1200" dirty="0">
                <a:solidFill>
                  <a:schemeClr val="bg1"/>
                </a:solidFill>
              </a:rPr>
              <a:t>obwód scalony </a:t>
            </a:r>
            <a:endParaRPr lang="pl-PL" sz="1600" dirty="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A2C66D1-EF98-4690-AD46-8472DA76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636912"/>
            <a:ext cx="5760640" cy="340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0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2000">
              <a:srgbClr val="0A128C"/>
            </a:gs>
            <a:gs pos="74000">
              <a:srgbClr val="181CC7"/>
            </a:gs>
            <a:gs pos="91000">
              <a:schemeClr val="tx1">
                <a:lumMod val="95000"/>
                <a:lumOff val="5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07289" cy="100811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pl-PL" b="1" dirty="0"/>
              <a:t>   </a:t>
            </a:r>
            <a:r>
              <a:rPr lang="en-US" b="1" dirty="0"/>
              <a:t>Implementing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b="1" dirty="0"/>
              <a:t> using NAND gates</a:t>
            </a:r>
            <a:endParaRPr lang="pl-PL" sz="6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256584"/>
          </a:xfrm>
        </p:spPr>
        <p:txBody>
          <a:bodyPr>
            <a:normAutofit fontScale="77500" lnSpcReduction="20000"/>
          </a:bodyPr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sz="5600" dirty="0"/>
          </a:p>
          <a:p>
            <a:pPr marL="0" indent="0">
              <a:buNone/>
            </a:pPr>
            <a:r>
              <a:rPr lang="es-ES" sz="5600" dirty="0">
                <a:solidFill>
                  <a:srgbClr val="FFFF00"/>
                </a:solidFill>
              </a:rPr>
              <a:t>((xy)'(xy)')'= ((xy)') '</a:t>
            </a:r>
            <a:r>
              <a:rPr lang="pl-PL" sz="5600" dirty="0">
                <a:solidFill>
                  <a:srgbClr val="FFFF00"/>
                </a:solidFill>
              </a:rPr>
              <a:t>     </a:t>
            </a:r>
            <a:r>
              <a:rPr lang="es-ES" sz="5600" dirty="0" err="1">
                <a:solidFill>
                  <a:srgbClr val="FFFF00"/>
                </a:solidFill>
              </a:rPr>
              <a:t>idempotency</a:t>
            </a:r>
            <a:r>
              <a:rPr lang="pl-PL" sz="5600" dirty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r>
              <a:rPr lang="pl-PL" sz="5600" dirty="0">
                <a:solidFill>
                  <a:srgbClr val="FFFF00"/>
                </a:solidFill>
              </a:rPr>
              <a:t>                    </a:t>
            </a:r>
            <a:r>
              <a:rPr lang="es-ES" sz="5600" dirty="0">
                <a:solidFill>
                  <a:srgbClr val="FFFF00"/>
                </a:solidFill>
              </a:rPr>
              <a:t>= (xy)</a:t>
            </a:r>
            <a:r>
              <a:rPr lang="pl-PL" sz="5600" dirty="0">
                <a:solidFill>
                  <a:srgbClr val="FFFF00"/>
                </a:solidFill>
              </a:rPr>
              <a:t>          </a:t>
            </a:r>
            <a:r>
              <a:rPr lang="es-ES" sz="5600" dirty="0">
                <a:solidFill>
                  <a:srgbClr val="FFFF00"/>
                </a:solidFill>
              </a:rPr>
              <a:t>involution</a:t>
            </a:r>
          </a:p>
          <a:p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6" y="1772816"/>
            <a:ext cx="7654656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B132504B-1AF8-4665-9923-C2BC0E3F8481}"/>
              </a:ext>
            </a:extLst>
          </p:cNvPr>
          <p:cNvSpPr/>
          <p:nvPr/>
        </p:nvSpPr>
        <p:spPr>
          <a:xfrm>
            <a:off x="1871700" y="6356832"/>
            <a:ext cx="52669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/>
              <a:t>   </a:t>
            </a:r>
            <a:r>
              <a:rPr lang="pl-PL" dirty="0" err="1"/>
              <a:t>idempotency</a:t>
            </a:r>
            <a:r>
              <a:rPr lang="pl-PL" dirty="0"/>
              <a:t> – </a:t>
            </a:r>
            <a:r>
              <a:rPr lang="pl-PL" sz="1600" dirty="0"/>
              <a:t>identical, identical nature, identical twins </a:t>
            </a:r>
            <a:endParaRPr lang="pl-PL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598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13000">
              <a:srgbClr val="0A128C"/>
            </a:gs>
            <a:gs pos="74000">
              <a:srgbClr val="181CC7"/>
            </a:gs>
            <a:gs pos="91000">
              <a:schemeClr val="tx1">
                <a:lumMod val="95000"/>
                <a:lumOff val="5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07289" cy="100811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pl-PL" b="1" dirty="0"/>
              <a:t>   </a:t>
            </a:r>
            <a:r>
              <a:rPr lang="en-US" b="1" dirty="0"/>
              <a:t>Implementing </a:t>
            </a:r>
            <a:r>
              <a:rPr lang="pl-PL" sz="5300" b="1" dirty="0">
                <a:solidFill>
                  <a:srgbClr val="FF0000"/>
                </a:solidFill>
              </a:rPr>
              <a:t>OR</a:t>
            </a:r>
            <a:r>
              <a:rPr lang="pl-PL" sz="5300" b="1" dirty="0"/>
              <a:t> </a:t>
            </a:r>
            <a:r>
              <a:rPr lang="en-US" b="1" dirty="0"/>
              <a:t> using </a:t>
            </a:r>
            <a:r>
              <a:rPr lang="en-US" b="1" dirty="0">
                <a:solidFill>
                  <a:srgbClr val="FF0000"/>
                </a:solidFill>
              </a:rPr>
              <a:t>NAND</a:t>
            </a:r>
            <a:r>
              <a:rPr lang="en-US" b="1" dirty="0"/>
              <a:t> gates</a:t>
            </a:r>
            <a:endParaRPr lang="pl-PL" sz="6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256584"/>
          </a:xfrm>
        </p:spPr>
        <p:txBody>
          <a:bodyPr>
            <a:normAutofit fontScale="70000" lnSpcReduction="20000"/>
          </a:bodyPr>
          <a:lstStyle/>
          <a:p>
            <a:endParaRPr lang="pl-PL" dirty="0"/>
          </a:p>
          <a:p>
            <a:pPr marL="0" indent="0">
              <a:buNone/>
            </a:pPr>
            <a:endParaRPr lang="pl-PL" sz="5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l-PL" sz="5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l-PL" sz="5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l-PL" sz="5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l-PL" sz="5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ES" sz="5600" dirty="0">
                <a:solidFill>
                  <a:srgbClr val="FFFF00"/>
                </a:solidFill>
              </a:rPr>
              <a:t>((xx)'(</a:t>
            </a:r>
            <a:r>
              <a:rPr lang="es-ES" sz="5600" dirty="0" err="1">
                <a:solidFill>
                  <a:srgbClr val="FFFF00"/>
                </a:solidFill>
              </a:rPr>
              <a:t>yy</a:t>
            </a:r>
            <a:r>
              <a:rPr lang="es-ES" sz="5600" dirty="0">
                <a:solidFill>
                  <a:srgbClr val="FFFF00"/>
                </a:solidFill>
              </a:rPr>
              <a:t>)')'= (</a:t>
            </a:r>
            <a:r>
              <a:rPr lang="es-ES" sz="5600" dirty="0" err="1">
                <a:solidFill>
                  <a:srgbClr val="FFFF00"/>
                </a:solidFill>
              </a:rPr>
              <a:t>x'y</a:t>
            </a:r>
            <a:r>
              <a:rPr lang="es-ES" sz="5600" dirty="0">
                <a:solidFill>
                  <a:srgbClr val="FFFF00"/>
                </a:solidFill>
              </a:rPr>
              <a:t>')'</a:t>
            </a:r>
            <a:r>
              <a:rPr lang="pl-PL" sz="5600" dirty="0">
                <a:solidFill>
                  <a:srgbClr val="FFFF00"/>
                </a:solidFill>
              </a:rPr>
              <a:t>       </a:t>
            </a:r>
            <a:r>
              <a:rPr lang="es-ES" sz="5600" dirty="0" err="1">
                <a:solidFill>
                  <a:srgbClr val="FFFF00"/>
                </a:solidFill>
              </a:rPr>
              <a:t>idempotency</a:t>
            </a:r>
            <a:endParaRPr lang="es-ES" sz="5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pl-PL" sz="5600" dirty="0">
                <a:solidFill>
                  <a:srgbClr val="FFFF00"/>
                </a:solidFill>
              </a:rPr>
              <a:t>                   </a:t>
            </a:r>
            <a:r>
              <a:rPr lang="es-ES" sz="5600" dirty="0">
                <a:solidFill>
                  <a:srgbClr val="FFFF00"/>
                </a:solidFill>
              </a:rPr>
              <a:t>=</a:t>
            </a:r>
            <a:r>
              <a:rPr lang="pl-PL" sz="5600" dirty="0">
                <a:solidFill>
                  <a:srgbClr val="FFFF00"/>
                </a:solidFill>
              </a:rPr>
              <a:t>  </a:t>
            </a:r>
            <a:r>
              <a:rPr lang="es-ES" sz="5600" dirty="0" err="1">
                <a:solidFill>
                  <a:srgbClr val="FFFF00"/>
                </a:solidFill>
              </a:rPr>
              <a:t>x''+y</a:t>
            </a:r>
            <a:r>
              <a:rPr lang="es-ES" sz="5600" dirty="0">
                <a:solidFill>
                  <a:srgbClr val="FFFF00"/>
                </a:solidFill>
              </a:rPr>
              <a:t>''</a:t>
            </a:r>
            <a:r>
              <a:rPr lang="pl-PL" sz="5600" dirty="0">
                <a:solidFill>
                  <a:srgbClr val="FFFF00"/>
                </a:solidFill>
              </a:rPr>
              <a:t>      </a:t>
            </a:r>
            <a:r>
              <a:rPr lang="es-ES" sz="5600" dirty="0" err="1">
                <a:solidFill>
                  <a:srgbClr val="FFFF00"/>
                </a:solidFill>
              </a:rPr>
              <a:t>DeMorgan</a:t>
            </a:r>
            <a:endParaRPr lang="es-ES" sz="5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pl-PL" sz="5600" dirty="0">
                <a:solidFill>
                  <a:srgbClr val="FFFF00"/>
                </a:solidFill>
              </a:rPr>
              <a:t>                   </a:t>
            </a:r>
            <a:r>
              <a:rPr lang="es-ES" sz="5600" dirty="0">
                <a:solidFill>
                  <a:srgbClr val="FFFF00"/>
                </a:solidFill>
              </a:rPr>
              <a:t>=</a:t>
            </a:r>
            <a:r>
              <a:rPr lang="pl-PL" sz="5600" dirty="0">
                <a:solidFill>
                  <a:srgbClr val="FFFF00"/>
                </a:solidFill>
              </a:rPr>
              <a:t>  </a:t>
            </a:r>
            <a:r>
              <a:rPr lang="es-ES" sz="5600" dirty="0" err="1">
                <a:solidFill>
                  <a:srgbClr val="FFFF00"/>
                </a:solidFill>
              </a:rPr>
              <a:t>x+y</a:t>
            </a:r>
            <a:r>
              <a:rPr lang="pl-PL" sz="5600" dirty="0">
                <a:solidFill>
                  <a:srgbClr val="FFFF00"/>
                </a:solidFill>
              </a:rPr>
              <a:t>          </a:t>
            </a:r>
            <a:r>
              <a:rPr lang="es-ES" sz="5600" dirty="0" err="1">
                <a:solidFill>
                  <a:srgbClr val="FFFF00"/>
                </a:solidFill>
              </a:rPr>
              <a:t>involution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40607"/>
            <a:ext cx="5862351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142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BDD29F"/>
            </a:gs>
            <a:gs pos="2000">
              <a:srgbClr val="00B050"/>
            </a:gs>
            <a:gs pos="85000">
              <a:srgbClr val="599241"/>
            </a:gs>
            <a:gs pos="55000">
              <a:schemeClr val="bg1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8339571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pl-PL" sz="6600" b="1" dirty="0"/>
              <a:t>   NOR  gate    </a:t>
            </a:r>
            <a:endParaRPr lang="pl-PL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941168"/>
            <a:ext cx="8712968" cy="16561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a NOT-OR gate which is equal to an OR gate followed by a NOT gate. </a:t>
            </a:r>
            <a:endParaRPr lang="pl-PL" dirty="0"/>
          </a:p>
          <a:p>
            <a:pPr marL="0" indent="0">
              <a:buNone/>
            </a:pPr>
            <a:r>
              <a:rPr lang="en-US" sz="5100" b="1" dirty="0"/>
              <a:t>The outputs of all NOR gates are low if any of the inputs are high. </a:t>
            </a:r>
            <a:endParaRPr lang="pl-PL" sz="51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32656"/>
            <a:ext cx="2016224" cy="888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84884"/>
            <a:ext cx="4631809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07" y="2132856"/>
            <a:ext cx="2899195" cy="208823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547663"/>
            <a:ext cx="3483512" cy="3267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5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BDD29F"/>
            </a:gs>
            <a:gs pos="2000">
              <a:srgbClr val="00B050"/>
            </a:gs>
            <a:gs pos="85000">
              <a:srgbClr val="599241"/>
            </a:gs>
            <a:gs pos="55000">
              <a:schemeClr val="bg1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8339571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pl-PL" sz="6600" b="1" dirty="0"/>
              <a:t>   NOR  gate    </a:t>
            </a:r>
            <a:endParaRPr lang="pl-PL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32656"/>
            <a:ext cx="2016224" cy="88880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NOR gate is </a:t>
            </a:r>
            <a:r>
              <a:rPr lang="pl-PL" b="1" dirty="0"/>
              <a:t> </a:t>
            </a:r>
            <a:r>
              <a:rPr lang="en-US" b="1" dirty="0"/>
              <a:t>self-sufficient.</a:t>
            </a:r>
          </a:p>
          <a:p>
            <a:r>
              <a:rPr lang="en-US" dirty="0"/>
              <a:t>Therefore, </a:t>
            </a:r>
            <a:r>
              <a:rPr lang="en-US" b="1" dirty="0"/>
              <a:t>{NOR} is a complete set of logic</a:t>
            </a:r>
          </a:p>
          <a:p>
            <a:r>
              <a:rPr lang="en-US" dirty="0"/>
              <a:t>Can be used to implement </a:t>
            </a:r>
            <a:r>
              <a:rPr lang="pl-PL" dirty="0"/>
              <a:t> </a:t>
            </a:r>
            <a:r>
              <a:rPr lang="en-US" dirty="0"/>
              <a:t>AND/OR/NOT.</a:t>
            </a:r>
          </a:p>
          <a:p>
            <a:r>
              <a:rPr lang="en-US" dirty="0"/>
              <a:t>Implementing an inverter using NOR gate: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  <a:p>
            <a:endParaRPr lang="pl-PL" dirty="0"/>
          </a:p>
          <a:p>
            <a:pPr marL="0" indent="0" algn="ctr">
              <a:buNone/>
            </a:pPr>
            <a:r>
              <a:rPr lang="pl-PL" sz="4000" b="1" dirty="0"/>
              <a:t>(x+x)' = x'    </a:t>
            </a:r>
            <a:r>
              <a:rPr lang="pl-PL" sz="4000" dirty="0"/>
              <a:t>(idempotency)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005064"/>
            <a:ext cx="4634976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608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BDD29F"/>
            </a:gs>
            <a:gs pos="2000">
              <a:srgbClr val="00B050"/>
            </a:gs>
            <a:gs pos="85000">
              <a:srgbClr val="599241"/>
            </a:gs>
            <a:gs pos="55000">
              <a:schemeClr val="bg1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06" y="260648"/>
            <a:ext cx="8339571" cy="93610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l-PL" sz="3100" b="1" dirty="0"/>
              <a:t>Im</a:t>
            </a:r>
            <a:r>
              <a:rPr lang="en-US" sz="3100" b="1" dirty="0" err="1"/>
              <a:t>plementing</a:t>
            </a:r>
            <a:r>
              <a:rPr lang="en-US" sz="3100" b="1" dirty="0"/>
              <a:t> </a:t>
            </a:r>
            <a:r>
              <a:rPr lang="pl-PL" sz="3100" b="1" dirty="0"/>
              <a:t> </a:t>
            </a:r>
            <a:r>
              <a:rPr lang="en-US" b="1" dirty="0"/>
              <a:t>AND</a:t>
            </a:r>
            <a:r>
              <a:rPr lang="pl-PL" b="1" dirty="0"/>
              <a:t> &amp; OR </a:t>
            </a:r>
            <a:r>
              <a:rPr lang="en-US" b="1" dirty="0"/>
              <a:t> </a:t>
            </a:r>
            <a:r>
              <a:rPr lang="en-US" sz="4000" b="1" dirty="0"/>
              <a:t>using</a:t>
            </a:r>
            <a:r>
              <a:rPr lang="en-US" b="1" dirty="0"/>
              <a:t> NOR gates</a:t>
            </a:r>
            <a:endParaRPr lang="pl-PL" sz="6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67297"/>
            <a:ext cx="838412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0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228600"/>
            <a:ext cx="854525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pl-PL" sz="6600" dirty="0">
                <a:solidFill>
                  <a:srgbClr val="FF0000"/>
                </a:solidFill>
              </a:rPr>
              <a:t>XOR</a:t>
            </a:r>
            <a:r>
              <a:rPr lang="pl-PL" sz="6600" dirty="0"/>
              <a:t>  gate </a:t>
            </a:r>
            <a:r>
              <a:rPr lang="en-US" sz="3100" dirty="0"/>
              <a:t>(</a:t>
            </a:r>
            <a:r>
              <a:rPr lang="pl-PL" sz="3100" dirty="0"/>
              <a:t>=</a:t>
            </a:r>
            <a:r>
              <a:rPr lang="en-US" sz="4000" b="1" dirty="0">
                <a:solidFill>
                  <a:srgbClr val="0B129D"/>
                </a:solidFill>
              </a:rPr>
              <a:t>EOR</a:t>
            </a:r>
            <a:r>
              <a:rPr lang="en-US" sz="3100" b="1" dirty="0"/>
              <a:t> gate</a:t>
            </a:r>
            <a:r>
              <a:rPr lang="en-US" sz="3100" dirty="0"/>
              <a:t>, or </a:t>
            </a:r>
            <a:r>
              <a:rPr lang="en-US" sz="4000" b="1" dirty="0">
                <a:solidFill>
                  <a:srgbClr val="0B129D"/>
                </a:solidFill>
              </a:rPr>
              <a:t>EXOR</a:t>
            </a:r>
            <a:r>
              <a:rPr lang="en-US" sz="3100" b="1" dirty="0"/>
              <a:t> gate</a:t>
            </a:r>
            <a:r>
              <a:rPr lang="en-US" sz="3100" dirty="0"/>
              <a:t>)</a:t>
            </a:r>
            <a:endParaRPr lang="pl-PL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23" y="4348772"/>
            <a:ext cx="8128646" cy="24476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300" dirty="0"/>
              <a:t>XOR</a:t>
            </a:r>
            <a:r>
              <a:rPr lang="pl-PL" sz="4300" dirty="0"/>
              <a:t>(</a:t>
            </a:r>
            <a:r>
              <a:rPr lang="en-US" sz="4300" dirty="0"/>
              <a:t>A</a:t>
            </a:r>
            <a:r>
              <a:rPr lang="pl-PL" sz="4300" dirty="0"/>
              <a:t>,</a:t>
            </a:r>
            <a:r>
              <a:rPr lang="en-US" sz="4300" dirty="0"/>
              <a:t>B</a:t>
            </a:r>
            <a:r>
              <a:rPr lang="pl-PL" sz="4300" dirty="0"/>
              <a:t>) </a:t>
            </a:r>
            <a:r>
              <a:rPr lang="pl-PL" sz="4300" i="1" dirty="0"/>
              <a:t>= </a:t>
            </a:r>
            <a:r>
              <a:rPr lang="pl-PL" sz="4300" dirty="0"/>
              <a:t>AB’+A’B  </a:t>
            </a:r>
            <a:r>
              <a:rPr lang="pl-PL" sz="3500" dirty="0"/>
              <a:t>    </a:t>
            </a:r>
            <a:r>
              <a:rPr lang="pl-PL" sz="3300" dirty="0"/>
              <a:t>(as logical expression)</a:t>
            </a:r>
          </a:p>
          <a:p>
            <a:pPr marL="0" indent="0">
              <a:buNone/>
            </a:pPr>
            <a:endParaRPr lang="pl-PL" sz="4300" dirty="0"/>
          </a:p>
          <a:p>
            <a:pPr marL="0" indent="0">
              <a:buNone/>
            </a:pPr>
            <a:r>
              <a:rPr lang="en-US" sz="5600" dirty="0"/>
              <a:t>XOR</a:t>
            </a:r>
            <a:r>
              <a:rPr lang="en-US" sz="4700" dirty="0"/>
              <a:t> is </a:t>
            </a:r>
            <a:r>
              <a:rPr lang="en-US" sz="4700" i="1" dirty="0">
                <a:latin typeface="Times New Roman" pitchFamily="18" charset="0"/>
                <a:cs typeface="Times New Roman" pitchFamily="18" charset="0"/>
              </a:rPr>
              <a:t>one or the other but not both</a:t>
            </a:r>
            <a:r>
              <a:rPr lang="en-US" sz="4700" dirty="0"/>
              <a:t>. </a:t>
            </a:r>
            <a:endParaRPr lang="pl-PL" sz="4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6189"/>
            <a:ext cx="4536504" cy="1298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204864"/>
            <a:ext cx="2800055" cy="201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8339571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pl-PL" sz="6600" b="1" dirty="0"/>
              <a:t> </a:t>
            </a:r>
            <a:r>
              <a:rPr lang="pl-PL" sz="6000" dirty="0"/>
              <a:t>(E)</a:t>
            </a:r>
            <a:r>
              <a:rPr lang="pl-PL" sz="6600" dirty="0">
                <a:solidFill>
                  <a:srgbClr val="FF0000"/>
                </a:solidFill>
              </a:rPr>
              <a:t>XNOR</a:t>
            </a:r>
            <a:r>
              <a:rPr lang="pl-PL" sz="6600" dirty="0"/>
              <a:t>  gate</a:t>
            </a:r>
            <a:r>
              <a:rPr lang="pl-PL" sz="4000" dirty="0"/>
              <a:t> </a:t>
            </a:r>
            <a:r>
              <a:rPr lang="pl-PL" sz="4000" b="1" dirty="0"/>
              <a:t>(logical equality)    </a:t>
            </a:r>
            <a:endParaRPr lang="pl-PL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5733256"/>
            <a:ext cx="7672376" cy="8249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'</a:t>
            </a:r>
            <a:r>
              <a:rPr lang="en-US" b="1" dirty="0"/>
              <a:t>Exclusive-NOR' </a:t>
            </a:r>
            <a:r>
              <a:rPr lang="en-US" dirty="0"/>
              <a:t>gate circuit does the opposite to the EOR gate. It will give a low output if </a:t>
            </a:r>
            <a:r>
              <a:rPr lang="en-US" b="1" dirty="0"/>
              <a:t>either, but not both</a:t>
            </a:r>
            <a:r>
              <a:rPr lang="en-US" dirty="0"/>
              <a:t>, of its two inputs are high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27" y="1988840"/>
            <a:ext cx="2788935" cy="2008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165154"/>
            <a:ext cx="4778617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upload.wikimedia.org/wikipedia/commons/archive/2/2f/20110919151919%21XNOR_Using_NA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44" y="4654006"/>
            <a:ext cx="5161601" cy="1762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5576" y="4654006"/>
            <a:ext cx="240816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XNOR gate constructed </a:t>
            </a:r>
            <a:endParaRPr lang="pl-PL" dirty="0"/>
          </a:p>
          <a:p>
            <a:r>
              <a:rPr lang="en-US" dirty="0"/>
              <a:t>using only NAND gates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1293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135404"/>
              </p:ext>
            </p:extLst>
          </p:nvPr>
        </p:nvGraphicFramePr>
        <p:xfrm>
          <a:off x="107504" y="476672"/>
          <a:ext cx="8929425" cy="5620702"/>
        </p:xfrm>
        <a:graphic>
          <a:graphicData uri="http://schemas.openxmlformats.org/drawingml/2006/table">
            <a:tbl>
              <a:tblPr/>
              <a:tblGrid>
                <a:gridCol w="566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6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6044">
                <a:tc gridSpan="8">
                  <a:txBody>
                    <a:bodyPr/>
                    <a:lstStyle/>
                    <a:p>
                      <a:pPr algn="ctr"/>
                      <a:r>
                        <a:rPr lang="pl-PL" sz="3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lang="en-US" sz="36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ll</a:t>
                      </a:r>
                      <a:r>
                        <a:rPr lang="pl-PL" sz="3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3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 2-input </a:t>
                      </a:r>
                      <a:r>
                        <a:rPr lang="pl-PL" sz="3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 G</a:t>
                      </a:r>
                      <a:r>
                        <a:rPr lang="en-US" sz="36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ates</a:t>
                      </a:r>
                      <a:endParaRPr lang="en-US" sz="36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537"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effectLst/>
                          <a:latin typeface="arial"/>
                        </a:rPr>
                        <a:t>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effectLst/>
                          <a:latin typeface="arial"/>
                        </a:rPr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NAND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/>
                        </a:rPr>
                        <a:t>OR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/>
                        </a:rPr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EX-OR</a:t>
                      </a:r>
                    </a:p>
                    <a:p>
                      <a:pPr algn="ctr"/>
                      <a:r>
                        <a:rPr lang="pl-PL" sz="2000" b="1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XOR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EX-NOR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537">
                <a:tc>
                  <a:txBody>
                    <a:bodyPr/>
                    <a:lstStyle/>
                    <a:p>
                      <a:pPr algn="ctr"/>
                      <a:r>
                        <a:rPr lang="pl-PL" sz="2800" b="1">
                          <a:effectLst/>
                          <a:latin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537">
                <a:tc>
                  <a:txBody>
                    <a:bodyPr/>
                    <a:lstStyle/>
                    <a:p>
                      <a:pPr algn="ctr"/>
                      <a:r>
                        <a:rPr lang="pl-PL" sz="2800" b="1">
                          <a:effectLst/>
                          <a:latin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537">
                <a:tc>
                  <a:txBody>
                    <a:bodyPr/>
                    <a:lstStyle/>
                    <a:p>
                      <a:pPr algn="ctr"/>
                      <a:r>
                        <a:rPr lang="pl-PL" sz="2800" b="1">
                          <a:effectLst/>
                          <a:latin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537">
                <a:tc>
                  <a:txBody>
                    <a:bodyPr/>
                    <a:lstStyle/>
                    <a:p>
                      <a:pPr algn="ctr"/>
                      <a:r>
                        <a:rPr lang="pl-PL" sz="2800" b="1">
                          <a:effectLst/>
                          <a:latin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5669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b="1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b="1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265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effectLst/>
                          <a:latin typeface="arial"/>
                        </a:rPr>
                        <a:t>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effectLst/>
                          <a:latin typeface="arial"/>
                        </a:rPr>
                        <a:t>(AB)’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effectLst/>
                          <a:latin typeface="arial"/>
                        </a:rPr>
                        <a:t>A+B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1" dirty="0">
                          <a:effectLst/>
                          <a:latin typeface="arial"/>
                        </a:rPr>
                        <a:t>(A+B)’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effectLst/>
                          <a:latin typeface="arial"/>
                        </a:rPr>
                        <a:t>A </a:t>
                      </a:r>
                      <a:r>
                        <a:rPr lang="pl-PL" b="1" dirty="0">
                          <a:effectLst/>
                          <a:latin typeface="arial"/>
                          <a:sym typeface="Symbol"/>
                        </a:rPr>
                        <a:t></a:t>
                      </a:r>
                      <a:r>
                        <a:rPr lang="pl-PL" b="1" dirty="0">
                          <a:effectLst/>
                          <a:latin typeface="arial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1" dirty="0">
                          <a:effectLst/>
                          <a:latin typeface="arial"/>
                        </a:rPr>
                        <a:t>(A</a:t>
                      </a:r>
                      <a:r>
                        <a:rPr lang="pl-PL" b="1" dirty="0">
                          <a:effectLst/>
                          <a:latin typeface="arial"/>
                          <a:sym typeface="Symbol"/>
                        </a:rPr>
                        <a:t></a:t>
                      </a:r>
                      <a:r>
                        <a:rPr lang="pl-PL" b="1" dirty="0">
                          <a:effectLst/>
                          <a:latin typeface="arial"/>
                        </a:rPr>
                        <a:t>B)’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6044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effectLst/>
                        <a:latin typeface="arial"/>
                      </a:endParaRPr>
                    </a:p>
                    <a:p>
                      <a:pPr algn="ctr"/>
                      <a:r>
                        <a:rPr lang="pl-PL" b="1" dirty="0">
                          <a:effectLst/>
                          <a:latin typeface="arial"/>
                        </a:rPr>
                        <a:t>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b="1" dirty="0">
                        <a:effectLst/>
                        <a:latin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1" dirty="0">
                          <a:effectLst/>
                          <a:latin typeface="arial"/>
                        </a:rPr>
                        <a:t>A+B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 that EX-OR and EX-NOR</a:t>
                      </a:r>
                      <a:b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gates can have</a:t>
                      </a:r>
                      <a:r>
                        <a:rPr lang="pl-PL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2 inputs.</a:t>
                      </a:r>
                      <a:endParaRPr lang="pl-PL" sz="1400" b="1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b="1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" name="Picture 2" descr="traditional EX-NOR gate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12" y="4043480"/>
            <a:ext cx="109247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raditional EX-OR gate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05" y="4043481"/>
            <a:ext cx="1224137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traditional NOR gate symb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17" y="4043484"/>
            <a:ext cx="1276625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traditional OR gate symbo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968" y="4043484"/>
            <a:ext cx="1224137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traditional NAND gate symbo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69" y="4043480"/>
            <a:ext cx="1262488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traditional AND gate symbo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70" y="4043480"/>
            <a:ext cx="1224136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2986986" y="5742075"/>
            <a:ext cx="345645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36010" y="5742075"/>
            <a:ext cx="419865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56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rgbClr val="3333FF">
                <a:lumMod val="19000"/>
                <a:lumOff val="81000"/>
              </a:srgbClr>
            </a:gs>
            <a:gs pos="25000">
              <a:schemeClr val="accent2">
                <a:lumMod val="18000"/>
                <a:lumOff val="82000"/>
                <a:alpha val="56000"/>
              </a:schemeClr>
            </a:gs>
            <a:gs pos="89000">
              <a:srgbClr val="9999FF">
                <a:alpha val="46000"/>
              </a:srgbClr>
            </a:gs>
            <a:gs pos="55000">
              <a:srgbClr val="00B0F0">
                <a:lumMod val="0"/>
                <a:lumOff val="100000"/>
              </a:srgbClr>
            </a:gs>
            <a:gs pos="100000">
              <a:srgbClr val="3333FF">
                <a:lumMod val="36000"/>
                <a:lumOff val="64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04" y="164575"/>
            <a:ext cx="8863222" cy="79433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l-PL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Logic Diagrams and Expressions</a:t>
            </a:r>
          </a:p>
        </p:txBody>
      </p:sp>
      <p:sp>
        <p:nvSpPr>
          <p:cNvPr id="235581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167604" y="5098343"/>
            <a:ext cx="8863226" cy="145939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pl-PL" sz="2400" b="1" dirty="0">
              <a:cs typeface="Times New Roman" pitchFamily="18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Boolean equations, truth tables </a:t>
            </a:r>
            <a:r>
              <a:rPr lang="pl-PL" dirty="0">
                <a:latin typeface="Arial" pitchFamily="34" charset="0"/>
                <a:cs typeface="Arial" pitchFamily="34" charset="0"/>
              </a:rPr>
              <a:t>&amp;</a:t>
            </a:r>
            <a:r>
              <a:rPr lang="en-US" dirty="0">
                <a:latin typeface="Arial" pitchFamily="34" charset="0"/>
                <a:cs typeface="Arial" pitchFamily="34" charset="0"/>
              </a:rPr>
              <a:t> logic diagrams 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describe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same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dirty="0">
                <a:latin typeface="Arial" pitchFamily="34" charset="0"/>
                <a:cs typeface="Arial" pitchFamily="34" charset="0"/>
              </a:rPr>
              <a:t>!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5680" name="Group 160"/>
          <p:cNvGrpSpPr>
            <a:grpSpLocks/>
          </p:cNvGrpSpPr>
          <p:nvPr/>
        </p:nvGrpSpPr>
        <p:grpSpPr bwMode="auto">
          <a:xfrm>
            <a:off x="4156075" y="2824164"/>
            <a:ext cx="4722813" cy="1957388"/>
            <a:chOff x="2612" y="1613"/>
            <a:chExt cx="2975" cy="1233"/>
          </a:xfrm>
        </p:grpSpPr>
        <p:sp>
          <p:nvSpPr>
            <p:cNvPr id="25665" name="Rectangle 141"/>
            <p:cNvSpPr>
              <a:spLocks noChangeArrowheads="1"/>
            </p:cNvSpPr>
            <p:nvPr/>
          </p:nvSpPr>
          <p:spPr bwMode="auto">
            <a:xfrm>
              <a:off x="2617" y="1901"/>
              <a:ext cx="209" cy="19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25666" name="Rectangle 142"/>
            <p:cNvSpPr>
              <a:spLocks noChangeArrowheads="1"/>
            </p:cNvSpPr>
            <p:nvPr/>
          </p:nvSpPr>
          <p:spPr bwMode="auto">
            <a:xfrm>
              <a:off x="2618" y="2328"/>
              <a:ext cx="208" cy="19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00"/>
                  </a:solidFill>
                </a:rPr>
                <a:t>Y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grpSp>
          <p:nvGrpSpPr>
            <p:cNvPr id="25667" name="Group 159"/>
            <p:cNvGrpSpPr>
              <a:grpSpLocks/>
            </p:cNvGrpSpPr>
            <p:nvPr/>
          </p:nvGrpSpPr>
          <p:grpSpPr bwMode="auto">
            <a:xfrm>
              <a:off x="2758" y="1990"/>
              <a:ext cx="2666" cy="831"/>
              <a:chOff x="2749" y="1990"/>
              <a:chExt cx="2666" cy="831"/>
            </a:xfrm>
          </p:grpSpPr>
          <p:sp>
            <p:nvSpPr>
              <p:cNvPr id="25671" name="Freeform 134"/>
              <p:cNvSpPr>
                <a:spLocks/>
              </p:cNvSpPr>
              <p:nvPr/>
            </p:nvSpPr>
            <p:spPr bwMode="auto">
              <a:xfrm>
                <a:off x="3045" y="2177"/>
                <a:ext cx="406" cy="257"/>
              </a:xfrm>
              <a:custGeom>
                <a:avLst/>
                <a:gdLst>
                  <a:gd name="T0" fmla="*/ 392 w 406"/>
                  <a:gd name="T1" fmla="*/ 255 h 257"/>
                  <a:gd name="T2" fmla="*/ 394 w 406"/>
                  <a:gd name="T3" fmla="*/ 257 h 257"/>
                  <a:gd name="T4" fmla="*/ 398 w 406"/>
                  <a:gd name="T5" fmla="*/ 257 h 257"/>
                  <a:gd name="T6" fmla="*/ 402 w 406"/>
                  <a:gd name="T7" fmla="*/ 255 h 257"/>
                  <a:gd name="T8" fmla="*/ 405 w 406"/>
                  <a:gd name="T9" fmla="*/ 252 h 257"/>
                  <a:gd name="T10" fmla="*/ 406 w 406"/>
                  <a:gd name="T11" fmla="*/ 251 h 257"/>
                  <a:gd name="T12" fmla="*/ 406 w 406"/>
                  <a:gd name="T13" fmla="*/ 246 h 257"/>
                  <a:gd name="T14" fmla="*/ 405 w 406"/>
                  <a:gd name="T15" fmla="*/ 243 h 257"/>
                  <a:gd name="T16" fmla="*/ 402 w 406"/>
                  <a:gd name="T17" fmla="*/ 239 h 257"/>
                  <a:gd name="T18" fmla="*/ 14 w 406"/>
                  <a:gd name="T19" fmla="*/ 2 h 257"/>
                  <a:gd name="T20" fmla="*/ 13 w 406"/>
                  <a:gd name="T21" fmla="*/ 0 h 257"/>
                  <a:gd name="T22" fmla="*/ 8 w 406"/>
                  <a:gd name="T23" fmla="*/ 0 h 257"/>
                  <a:gd name="T24" fmla="*/ 5 w 406"/>
                  <a:gd name="T25" fmla="*/ 2 h 257"/>
                  <a:gd name="T26" fmla="*/ 2 w 406"/>
                  <a:gd name="T27" fmla="*/ 5 h 257"/>
                  <a:gd name="T28" fmla="*/ 0 w 406"/>
                  <a:gd name="T29" fmla="*/ 6 h 257"/>
                  <a:gd name="T30" fmla="*/ 0 w 406"/>
                  <a:gd name="T31" fmla="*/ 11 h 257"/>
                  <a:gd name="T32" fmla="*/ 2 w 406"/>
                  <a:gd name="T33" fmla="*/ 14 h 257"/>
                  <a:gd name="T34" fmla="*/ 5 w 406"/>
                  <a:gd name="T35" fmla="*/ 18 h 257"/>
                  <a:gd name="T36" fmla="*/ 392 w 406"/>
                  <a:gd name="T37" fmla="*/ 255 h 2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6" h="257">
                    <a:moveTo>
                      <a:pt x="392" y="255"/>
                    </a:moveTo>
                    <a:lnTo>
                      <a:pt x="394" y="257"/>
                    </a:lnTo>
                    <a:lnTo>
                      <a:pt x="398" y="257"/>
                    </a:lnTo>
                    <a:lnTo>
                      <a:pt x="402" y="255"/>
                    </a:lnTo>
                    <a:lnTo>
                      <a:pt x="405" y="252"/>
                    </a:lnTo>
                    <a:lnTo>
                      <a:pt x="406" y="251"/>
                    </a:lnTo>
                    <a:lnTo>
                      <a:pt x="406" y="246"/>
                    </a:lnTo>
                    <a:lnTo>
                      <a:pt x="405" y="243"/>
                    </a:lnTo>
                    <a:lnTo>
                      <a:pt x="402" y="239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5" y="18"/>
                    </a:lnTo>
                    <a:lnTo>
                      <a:pt x="392" y="255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72" name="Freeform 135"/>
              <p:cNvSpPr>
                <a:spLocks/>
              </p:cNvSpPr>
              <p:nvPr/>
            </p:nvSpPr>
            <p:spPr bwMode="auto">
              <a:xfrm>
                <a:off x="3045" y="2415"/>
                <a:ext cx="406" cy="257"/>
              </a:xfrm>
              <a:custGeom>
                <a:avLst/>
                <a:gdLst>
                  <a:gd name="T0" fmla="*/ 402 w 406"/>
                  <a:gd name="T1" fmla="*/ 17 h 257"/>
                  <a:gd name="T2" fmla="*/ 405 w 406"/>
                  <a:gd name="T3" fmla="*/ 14 h 257"/>
                  <a:gd name="T4" fmla="*/ 406 w 406"/>
                  <a:gd name="T5" fmla="*/ 11 h 257"/>
                  <a:gd name="T6" fmla="*/ 406 w 406"/>
                  <a:gd name="T7" fmla="*/ 6 h 257"/>
                  <a:gd name="T8" fmla="*/ 403 w 406"/>
                  <a:gd name="T9" fmla="*/ 3 h 257"/>
                  <a:gd name="T10" fmla="*/ 402 w 406"/>
                  <a:gd name="T11" fmla="*/ 1 h 257"/>
                  <a:gd name="T12" fmla="*/ 398 w 406"/>
                  <a:gd name="T13" fmla="*/ 0 h 257"/>
                  <a:gd name="T14" fmla="*/ 394 w 406"/>
                  <a:gd name="T15" fmla="*/ 0 h 257"/>
                  <a:gd name="T16" fmla="*/ 392 w 406"/>
                  <a:gd name="T17" fmla="*/ 1 h 257"/>
                  <a:gd name="T18" fmla="*/ 5 w 406"/>
                  <a:gd name="T19" fmla="*/ 239 h 257"/>
                  <a:gd name="T20" fmla="*/ 2 w 406"/>
                  <a:gd name="T21" fmla="*/ 242 h 257"/>
                  <a:gd name="T22" fmla="*/ 0 w 406"/>
                  <a:gd name="T23" fmla="*/ 246 h 257"/>
                  <a:gd name="T24" fmla="*/ 0 w 406"/>
                  <a:gd name="T25" fmla="*/ 250 h 257"/>
                  <a:gd name="T26" fmla="*/ 3 w 406"/>
                  <a:gd name="T27" fmla="*/ 254 h 257"/>
                  <a:gd name="T28" fmla="*/ 5 w 406"/>
                  <a:gd name="T29" fmla="*/ 255 h 257"/>
                  <a:gd name="T30" fmla="*/ 8 w 406"/>
                  <a:gd name="T31" fmla="*/ 257 h 257"/>
                  <a:gd name="T32" fmla="*/ 13 w 406"/>
                  <a:gd name="T33" fmla="*/ 257 h 257"/>
                  <a:gd name="T34" fmla="*/ 14 w 406"/>
                  <a:gd name="T35" fmla="*/ 255 h 257"/>
                  <a:gd name="T36" fmla="*/ 402 w 406"/>
                  <a:gd name="T37" fmla="*/ 17 h 2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6" h="257">
                    <a:moveTo>
                      <a:pt x="402" y="17"/>
                    </a:moveTo>
                    <a:lnTo>
                      <a:pt x="405" y="14"/>
                    </a:lnTo>
                    <a:lnTo>
                      <a:pt x="406" y="11"/>
                    </a:lnTo>
                    <a:lnTo>
                      <a:pt x="406" y="6"/>
                    </a:lnTo>
                    <a:lnTo>
                      <a:pt x="403" y="3"/>
                    </a:lnTo>
                    <a:lnTo>
                      <a:pt x="402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392" y="1"/>
                    </a:lnTo>
                    <a:lnTo>
                      <a:pt x="5" y="239"/>
                    </a:lnTo>
                    <a:lnTo>
                      <a:pt x="2" y="242"/>
                    </a:lnTo>
                    <a:lnTo>
                      <a:pt x="0" y="246"/>
                    </a:lnTo>
                    <a:lnTo>
                      <a:pt x="0" y="250"/>
                    </a:lnTo>
                    <a:lnTo>
                      <a:pt x="3" y="254"/>
                    </a:lnTo>
                    <a:lnTo>
                      <a:pt x="5" y="255"/>
                    </a:lnTo>
                    <a:lnTo>
                      <a:pt x="8" y="257"/>
                    </a:lnTo>
                    <a:lnTo>
                      <a:pt x="13" y="257"/>
                    </a:lnTo>
                    <a:lnTo>
                      <a:pt x="14" y="255"/>
                    </a:lnTo>
                    <a:lnTo>
                      <a:pt x="402" y="17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73" name="Freeform 136"/>
              <p:cNvSpPr>
                <a:spLocks/>
              </p:cNvSpPr>
              <p:nvPr/>
            </p:nvSpPr>
            <p:spPr bwMode="auto">
              <a:xfrm>
                <a:off x="3045" y="2177"/>
                <a:ext cx="19" cy="495"/>
              </a:xfrm>
              <a:custGeom>
                <a:avLst/>
                <a:gdLst>
                  <a:gd name="T0" fmla="*/ 19 w 19"/>
                  <a:gd name="T1" fmla="*/ 10 h 495"/>
                  <a:gd name="T2" fmla="*/ 19 w 19"/>
                  <a:gd name="T3" fmla="*/ 6 h 495"/>
                  <a:gd name="T4" fmla="*/ 16 w 19"/>
                  <a:gd name="T5" fmla="*/ 3 h 495"/>
                  <a:gd name="T6" fmla="*/ 13 w 19"/>
                  <a:gd name="T7" fmla="*/ 0 h 495"/>
                  <a:gd name="T8" fmla="*/ 7 w 19"/>
                  <a:gd name="T9" fmla="*/ 0 h 495"/>
                  <a:gd name="T10" fmla="*/ 3 w 19"/>
                  <a:gd name="T11" fmla="*/ 3 h 495"/>
                  <a:gd name="T12" fmla="*/ 0 w 19"/>
                  <a:gd name="T13" fmla="*/ 6 h 495"/>
                  <a:gd name="T14" fmla="*/ 0 w 19"/>
                  <a:gd name="T15" fmla="*/ 488 h 495"/>
                  <a:gd name="T16" fmla="*/ 3 w 19"/>
                  <a:gd name="T17" fmla="*/ 492 h 495"/>
                  <a:gd name="T18" fmla="*/ 7 w 19"/>
                  <a:gd name="T19" fmla="*/ 495 h 495"/>
                  <a:gd name="T20" fmla="*/ 13 w 19"/>
                  <a:gd name="T21" fmla="*/ 495 h 495"/>
                  <a:gd name="T22" fmla="*/ 16 w 19"/>
                  <a:gd name="T23" fmla="*/ 492 h 495"/>
                  <a:gd name="T24" fmla="*/ 19 w 19"/>
                  <a:gd name="T25" fmla="*/ 488 h 495"/>
                  <a:gd name="T26" fmla="*/ 19 w 19"/>
                  <a:gd name="T27" fmla="*/ 485 h 495"/>
                  <a:gd name="T28" fmla="*/ 19 w 19"/>
                  <a:gd name="T29" fmla="*/ 10 h 49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7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74" name="Freeform 137"/>
              <p:cNvSpPr>
                <a:spLocks/>
              </p:cNvSpPr>
              <p:nvPr/>
            </p:nvSpPr>
            <p:spPr bwMode="auto">
              <a:xfrm>
                <a:off x="3432" y="2356"/>
                <a:ext cx="137" cy="137"/>
              </a:xfrm>
              <a:custGeom>
                <a:avLst/>
                <a:gdLst>
                  <a:gd name="T0" fmla="*/ 2 w 137"/>
                  <a:gd name="T1" fmla="*/ 87 h 137"/>
                  <a:gd name="T2" fmla="*/ 10 w 137"/>
                  <a:gd name="T3" fmla="*/ 105 h 137"/>
                  <a:gd name="T4" fmla="*/ 18 w 137"/>
                  <a:gd name="T5" fmla="*/ 116 h 137"/>
                  <a:gd name="T6" fmla="*/ 27 w 137"/>
                  <a:gd name="T7" fmla="*/ 124 h 137"/>
                  <a:gd name="T8" fmla="*/ 37 w 137"/>
                  <a:gd name="T9" fmla="*/ 130 h 137"/>
                  <a:gd name="T10" fmla="*/ 51 w 137"/>
                  <a:gd name="T11" fmla="*/ 135 h 137"/>
                  <a:gd name="T12" fmla="*/ 73 w 137"/>
                  <a:gd name="T13" fmla="*/ 137 h 137"/>
                  <a:gd name="T14" fmla="*/ 91 w 137"/>
                  <a:gd name="T15" fmla="*/ 133 h 137"/>
                  <a:gd name="T16" fmla="*/ 108 w 137"/>
                  <a:gd name="T17" fmla="*/ 125 h 137"/>
                  <a:gd name="T18" fmla="*/ 116 w 137"/>
                  <a:gd name="T19" fmla="*/ 116 h 137"/>
                  <a:gd name="T20" fmla="*/ 126 w 137"/>
                  <a:gd name="T21" fmla="*/ 108 h 137"/>
                  <a:gd name="T22" fmla="*/ 133 w 137"/>
                  <a:gd name="T23" fmla="*/ 91 h 137"/>
                  <a:gd name="T24" fmla="*/ 137 w 137"/>
                  <a:gd name="T25" fmla="*/ 73 h 137"/>
                  <a:gd name="T26" fmla="*/ 135 w 137"/>
                  <a:gd name="T27" fmla="*/ 51 h 137"/>
                  <a:gd name="T28" fmla="*/ 130 w 137"/>
                  <a:gd name="T29" fmla="*/ 37 h 137"/>
                  <a:gd name="T30" fmla="*/ 124 w 137"/>
                  <a:gd name="T31" fmla="*/ 27 h 137"/>
                  <a:gd name="T32" fmla="*/ 116 w 137"/>
                  <a:gd name="T33" fmla="*/ 18 h 137"/>
                  <a:gd name="T34" fmla="*/ 105 w 137"/>
                  <a:gd name="T35" fmla="*/ 10 h 137"/>
                  <a:gd name="T36" fmla="*/ 87 w 137"/>
                  <a:gd name="T37" fmla="*/ 2 h 137"/>
                  <a:gd name="T38" fmla="*/ 51 w 137"/>
                  <a:gd name="T39" fmla="*/ 2 h 137"/>
                  <a:gd name="T40" fmla="*/ 37 w 137"/>
                  <a:gd name="T41" fmla="*/ 7 h 137"/>
                  <a:gd name="T42" fmla="*/ 27 w 137"/>
                  <a:gd name="T43" fmla="*/ 13 h 137"/>
                  <a:gd name="T44" fmla="*/ 18 w 137"/>
                  <a:gd name="T45" fmla="*/ 21 h 137"/>
                  <a:gd name="T46" fmla="*/ 10 w 137"/>
                  <a:gd name="T47" fmla="*/ 32 h 137"/>
                  <a:gd name="T48" fmla="*/ 3 w 137"/>
                  <a:gd name="T49" fmla="*/ 46 h 137"/>
                  <a:gd name="T50" fmla="*/ 0 w 137"/>
                  <a:gd name="T51" fmla="*/ 68 h 137"/>
                  <a:gd name="T52" fmla="*/ 21 w 137"/>
                  <a:gd name="T53" fmla="*/ 53 h 137"/>
                  <a:gd name="T54" fmla="*/ 24 w 137"/>
                  <a:gd name="T55" fmla="*/ 46 h 137"/>
                  <a:gd name="T56" fmla="*/ 30 w 137"/>
                  <a:gd name="T57" fmla="*/ 37 h 137"/>
                  <a:gd name="T58" fmla="*/ 41 w 137"/>
                  <a:gd name="T59" fmla="*/ 27 h 137"/>
                  <a:gd name="T60" fmla="*/ 48 w 137"/>
                  <a:gd name="T61" fmla="*/ 22 h 137"/>
                  <a:gd name="T62" fmla="*/ 57 w 137"/>
                  <a:gd name="T63" fmla="*/ 19 h 137"/>
                  <a:gd name="T64" fmla="*/ 84 w 137"/>
                  <a:gd name="T65" fmla="*/ 21 h 137"/>
                  <a:gd name="T66" fmla="*/ 92 w 137"/>
                  <a:gd name="T67" fmla="*/ 26 h 137"/>
                  <a:gd name="T68" fmla="*/ 103 w 137"/>
                  <a:gd name="T69" fmla="*/ 34 h 137"/>
                  <a:gd name="T70" fmla="*/ 111 w 137"/>
                  <a:gd name="T71" fmla="*/ 45 h 137"/>
                  <a:gd name="T72" fmla="*/ 114 w 137"/>
                  <a:gd name="T73" fmla="*/ 49 h 137"/>
                  <a:gd name="T74" fmla="*/ 118 w 137"/>
                  <a:gd name="T75" fmla="*/ 67 h 137"/>
                  <a:gd name="T76" fmla="*/ 118 w 137"/>
                  <a:gd name="T77" fmla="*/ 78 h 137"/>
                  <a:gd name="T78" fmla="*/ 114 w 137"/>
                  <a:gd name="T79" fmla="*/ 89 h 137"/>
                  <a:gd name="T80" fmla="*/ 108 w 137"/>
                  <a:gd name="T81" fmla="*/ 97 h 137"/>
                  <a:gd name="T82" fmla="*/ 97 w 137"/>
                  <a:gd name="T83" fmla="*/ 108 h 137"/>
                  <a:gd name="T84" fmla="*/ 89 w 137"/>
                  <a:gd name="T85" fmla="*/ 114 h 137"/>
                  <a:gd name="T86" fmla="*/ 78 w 137"/>
                  <a:gd name="T87" fmla="*/ 118 h 137"/>
                  <a:gd name="T88" fmla="*/ 67 w 137"/>
                  <a:gd name="T89" fmla="*/ 118 h 137"/>
                  <a:gd name="T90" fmla="*/ 49 w 137"/>
                  <a:gd name="T91" fmla="*/ 114 h 137"/>
                  <a:gd name="T92" fmla="*/ 45 w 137"/>
                  <a:gd name="T93" fmla="*/ 111 h 137"/>
                  <a:gd name="T94" fmla="*/ 34 w 137"/>
                  <a:gd name="T95" fmla="*/ 103 h 137"/>
                  <a:gd name="T96" fmla="*/ 26 w 137"/>
                  <a:gd name="T97" fmla="*/ 92 h 137"/>
                  <a:gd name="T98" fmla="*/ 21 w 137"/>
                  <a:gd name="T99" fmla="*/ 84 h 137"/>
                  <a:gd name="T100" fmla="*/ 0 w 137"/>
                  <a:gd name="T101" fmla="*/ 68 h 13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37" h="137">
                    <a:moveTo>
                      <a:pt x="0" y="68"/>
                    </a:moveTo>
                    <a:lnTo>
                      <a:pt x="0" y="81"/>
                    </a:lnTo>
                    <a:lnTo>
                      <a:pt x="2" y="84"/>
                    </a:lnTo>
                    <a:lnTo>
                      <a:pt x="2" y="87"/>
                    </a:lnTo>
                    <a:lnTo>
                      <a:pt x="3" y="91"/>
                    </a:lnTo>
                    <a:lnTo>
                      <a:pt x="3" y="92"/>
                    </a:lnTo>
                    <a:lnTo>
                      <a:pt x="8" y="103"/>
                    </a:lnTo>
                    <a:lnTo>
                      <a:pt x="10" y="105"/>
                    </a:lnTo>
                    <a:lnTo>
                      <a:pt x="11" y="108"/>
                    </a:lnTo>
                    <a:lnTo>
                      <a:pt x="13" y="110"/>
                    </a:lnTo>
                    <a:lnTo>
                      <a:pt x="15" y="113"/>
                    </a:lnTo>
                    <a:lnTo>
                      <a:pt x="18" y="116"/>
                    </a:lnTo>
                    <a:lnTo>
                      <a:pt x="21" y="116"/>
                    </a:lnTo>
                    <a:lnTo>
                      <a:pt x="21" y="119"/>
                    </a:lnTo>
                    <a:lnTo>
                      <a:pt x="24" y="122"/>
                    </a:lnTo>
                    <a:lnTo>
                      <a:pt x="27" y="124"/>
                    </a:lnTo>
                    <a:lnTo>
                      <a:pt x="29" y="125"/>
                    </a:lnTo>
                    <a:lnTo>
                      <a:pt x="32" y="127"/>
                    </a:lnTo>
                    <a:lnTo>
                      <a:pt x="34" y="129"/>
                    </a:lnTo>
                    <a:lnTo>
                      <a:pt x="37" y="130"/>
                    </a:lnTo>
                    <a:lnTo>
                      <a:pt x="41" y="133"/>
                    </a:lnTo>
                    <a:lnTo>
                      <a:pt x="46" y="133"/>
                    </a:lnTo>
                    <a:lnTo>
                      <a:pt x="49" y="135"/>
                    </a:lnTo>
                    <a:lnTo>
                      <a:pt x="51" y="135"/>
                    </a:lnTo>
                    <a:lnTo>
                      <a:pt x="54" y="137"/>
                    </a:lnTo>
                    <a:lnTo>
                      <a:pt x="64" y="137"/>
                    </a:lnTo>
                    <a:lnTo>
                      <a:pt x="75" y="135"/>
                    </a:lnTo>
                    <a:lnTo>
                      <a:pt x="73" y="137"/>
                    </a:lnTo>
                    <a:lnTo>
                      <a:pt x="81" y="137"/>
                    </a:lnTo>
                    <a:lnTo>
                      <a:pt x="84" y="135"/>
                    </a:lnTo>
                    <a:lnTo>
                      <a:pt x="87" y="135"/>
                    </a:lnTo>
                    <a:lnTo>
                      <a:pt x="91" y="133"/>
                    </a:lnTo>
                    <a:lnTo>
                      <a:pt x="92" y="133"/>
                    </a:lnTo>
                    <a:lnTo>
                      <a:pt x="103" y="129"/>
                    </a:lnTo>
                    <a:lnTo>
                      <a:pt x="105" y="127"/>
                    </a:lnTo>
                    <a:lnTo>
                      <a:pt x="108" y="125"/>
                    </a:lnTo>
                    <a:lnTo>
                      <a:pt x="110" y="124"/>
                    </a:lnTo>
                    <a:lnTo>
                      <a:pt x="113" y="122"/>
                    </a:lnTo>
                    <a:lnTo>
                      <a:pt x="116" y="119"/>
                    </a:lnTo>
                    <a:lnTo>
                      <a:pt x="116" y="116"/>
                    </a:lnTo>
                    <a:lnTo>
                      <a:pt x="119" y="116"/>
                    </a:lnTo>
                    <a:lnTo>
                      <a:pt x="122" y="113"/>
                    </a:lnTo>
                    <a:lnTo>
                      <a:pt x="124" y="110"/>
                    </a:lnTo>
                    <a:lnTo>
                      <a:pt x="126" y="108"/>
                    </a:lnTo>
                    <a:lnTo>
                      <a:pt x="127" y="105"/>
                    </a:lnTo>
                    <a:lnTo>
                      <a:pt x="129" y="103"/>
                    </a:lnTo>
                    <a:lnTo>
                      <a:pt x="133" y="92"/>
                    </a:lnTo>
                    <a:lnTo>
                      <a:pt x="133" y="91"/>
                    </a:lnTo>
                    <a:lnTo>
                      <a:pt x="135" y="87"/>
                    </a:lnTo>
                    <a:lnTo>
                      <a:pt x="135" y="84"/>
                    </a:lnTo>
                    <a:lnTo>
                      <a:pt x="137" y="81"/>
                    </a:lnTo>
                    <a:lnTo>
                      <a:pt x="137" y="73"/>
                    </a:lnTo>
                    <a:lnTo>
                      <a:pt x="135" y="75"/>
                    </a:lnTo>
                    <a:lnTo>
                      <a:pt x="137" y="64"/>
                    </a:lnTo>
                    <a:lnTo>
                      <a:pt x="137" y="54"/>
                    </a:lnTo>
                    <a:lnTo>
                      <a:pt x="135" y="51"/>
                    </a:lnTo>
                    <a:lnTo>
                      <a:pt x="135" y="49"/>
                    </a:lnTo>
                    <a:lnTo>
                      <a:pt x="133" y="46"/>
                    </a:lnTo>
                    <a:lnTo>
                      <a:pt x="133" y="41"/>
                    </a:lnTo>
                    <a:lnTo>
                      <a:pt x="130" y="37"/>
                    </a:lnTo>
                    <a:lnTo>
                      <a:pt x="129" y="34"/>
                    </a:lnTo>
                    <a:lnTo>
                      <a:pt x="127" y="32"/>
                    </a:lnTo>
                    <a:lnTo>
                      <a:pt x="126" y="29"/>
                    </a:lnTo>
                    <a:lnTo>
                      <a:pt x="124" y="27"/>
                    </a:lnTo>
                    <a:lnTo>
                      <a:pt x="122" y="24"/>
                    </a:lnTo>
                    <a:lnTo>
                      <a:pt x="119" y="21"/>
                    </a:lnTo>
                    <a:lnTo>
                      <a:pt x="116" y="21"/>
                    </a:lnTo>
                    <a:lnTo>
                      <a:pt x="116" y="18"/>
                    </a:lnTo>
                    <a:lnTo>
                      <a:pt x="113" y="15"/>
                    </a:lnTo>
                    <a:lnTo>
                      <a:pt x="110" y="13"/>
                    </a:lnTo>
                    <a:lnTo>
                      <a:pt x="108" y="11"/>
                    </a:lnTo>
                    <a:lnTo>
                      <a:pt x="105" y="10"/>
                    </a:lnTo>
                    <a:lnTo>
                      <a:pt x="103" y="8"/>
                    </a:lnTo>
                    <a:lnTo>
                      <a:pt x="92" y="3"/>
                    </a:lnTo>
                    <a:lnTo>
                      <a:pt x="91" y="3"/>
                    </a:lnTo>
                    <a:lnTo>
                      <a:pt x="87" y="2"/>
                    </a:lnTo>
                    <a:lnTo>
                      <a:pt x="84" y="2"/>
                    </a:lnTo>
                    <a:lnTo>
                      <a:pt x="81" y="0"/>
                    </a:lnTo>
                    <a:lnTo>
                      <a:pt x="54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6" y="3"/>
                    </a:lnTo>
                    <a:lnTo>
                      <a:pt x="41" y="3"/>
                    </a:lnTo>
                    <a:lnTo>
                      <a:pt x="37" y="7"/>
                    </a:lnTo>
                    <a:lnTo>
                      <a:pt x="34" y="8"/>
                    </a:lnTo>
                    <a:lnTo>
                      <a:pt x="32" y="10"/>
                    </a:lnTo>
                    <a:lnTo>
                      <a:pt x="29" y="11"/>
                    </a:lnTo>
                    <a:lnTo>
                      <a:pt x="27" y="13"/>
                    </a:lnTo>
                    <a:lnTo>
                      <a:pt x="24" y="15"/>
                    </a:lnTo>
                    <a:lnTo>
                      <a:pt x="21" y="18"/>
                    </a:lnTo>
                    <a:lnTo>
                      <a:pt x="21" y="21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3" y="27"/>
                    </a:lnTo>
                    <a:lnTo>
                      <a:pt x="11" y="29"/>
                    </a:lnTo>
                    <a:lnTo>
                      <a:pt x="10" y="32"/>
                    </a:lnTo>
                    <a:lnTo>
                      <a:pt x="8" y="34"/>
                    </a:lnTo>
                    <a:lnTo>
                      <a:pt x="7" y="37"/>
                    </a:lnTo>
                    <a:lnTo>
                      <a:pt x="3" y="41"/>
                    </a:lnTo>
                    <a:lnTo>
                      <a:pt x="3" y="46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4"/>
                    </a:lnTo>
                    <a:lnTo>
                      <a:pt x="0" y="68"/>
                    </a:lnTo>
                    <a:lnTo>
                      <a:pt x="19" y="68"/>
                    </a:lnTo>
                    <a:lnTo>
                      <a:pt x="19" y="57"/>
                    </a:lnTo>
                    <a:lnTo>
                      <a:pt x="21" y="54"/>
                    </a:lnTo>
                    <a:lnTo>
                      <a:pt x="21" y="53"/>
                    </a:lnTo>
                    <a:lnTo>
                      <a:pt x="22" y="49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4" y="46"/>
                    </a:lnTo>
                    <a:lnTo>
                      <a:pt x="26" y="45"/>
                    </a:lnTo>
                    <a:lnTo>
                      <a:pt x="27" y="41"/>
                    </a:lnTo>
                    <a:lnTo>
                      <a:pt x="29" y="40"/>
                    </a:lnTo>
                    <a:lnTo>
                      <a:pt x="30" y="37"/>
                    </a:lnTo>
                    <a:lnTo>
                      <a:pt x="34" y="34"/>
                    </a:lnTo>
                    <a:lnTo>
                      <a:pt x="37" y="30"/>
                    </a:lnTo>
                    <a:lnTo>
                      <a:pt x="40" y="29"/>
                    </a:lnTo>
                    <a:lnTo>
                      <a:pt x="41" y="27"/>
                    </a:lnTo>
                    <a:lnTo>
                      <a:pt x="45" y="26"/>
                    </a:lnTo>
                    <a:lnTo>
                      <a:pt x="46" y="24"/>
                    </a:lnTo>
                    <a:lnTo>
                      <a:pt x="49" y="22"/>
                    </a:lnTo>
                    <a:lnTo>
                      <a:pt x="48" y="22"/>
                    </a:lnTo>
                    <a:lnTo>
                      <a:pt x="49" y="22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7" y="19"/>
                    </a:lnTo>
                    <a:lnTo>
                      <a:pt x="68" y="19"/>
                    </a:lnTo>
                    <a:lnTo>
                      <a:pt x="78" y="19"/>
                    </a:lnTo>
                    <a:lnTo>
                      <a:pt x="81" y="21"/>
                    </a:lnTo>
                    <a:lnTo>
                      <a:pt x="84" y="21"/>
                    </a:lnTo>
                    <a:lnTo>
                      <a:pt x="87" y="22"/>
                    </a:lnTo>
                    <a:lnTo>
                      <a:pt x="89" y="22"/>
                    </a:lnTo>
                    <a:lnTo>
                      <a:pt x="91" y="24"/>
                    </a:lnTo>
                    <a:lnTo>
                      <a:pt x="92" y="26"/>
                    </a:lnTo>
                    <a:lnTo>
                      <a:pt x="95" y="27"/>
                    </a:lnTo>
                    <a:lnTo>
                      <a:pt x="97" y="29"/>
                    </a:lnTo>
                    <a:lnTo>
                      <a:pt x="100" y="30"/>
                    </a:lnTo>
                    <a:lnTo>
                      <a:pt x="103" y="34"/>
                    </a:lnTo>
                    <a:lnTo>
                      <a:pt x="107" y="37"/>
                    </a:lnTo>
                    <a:lnTo>
                      <a:pt x="108" y="40"/>
                    </a:lnTo>
                    <a:lnTo>
                      <a:pt x="110" y="41"/>
                    </a:lnTo>
                    <a:lnTo>
                      <a:pt x="111" y="45"/>
                    </a:lnTo>
                    <a:lnTo>
                      <a:pt x="113" y="46"/>
                    </a:lnTo>
                    <a:lnTo>
                      <a:pt x="114" y="49"/>
                    </a:lnTo>
                    <a:lnTo>
                      <a:pt x="114" y="48"/>
                    </a:lnTo>
                    <a:lnTo>
                      <a:pt x="114" y="49"/>
                    </a:lnTo>
                    <a:lnTo>
                      <a:pt x="116" y="53"/>
                    </a:lnTo>
                    <a:lnTo>
                      <a:pt x="116" y="54"/>
                    </a:lnTo>
                    <a:lnTo>
                      <a:pt x="118" y="57"/>
                    </a:lnTo>
                    <a:lnTo>
                      <a:pt x="118" y="67"/>
                    </a:lnTo>
                    <a:lnTo>
                      <a:pt x="121" y="73"/>
                    </a:lnTo>
                    <a:lnTo>
                      <a:pt x="122" y="62"/>
                    </a:lnTo>
                    <a:lnTo>
                      <a:pt x="118" y="67"/>
                    </a:lnTo>
                    <a:lnTo>
                      <a:pt x="118" y="78"/>
                    </a:lnTo>
                    <a:lnTo>
                      <a:pt x="116" y="81"/>
                    </a:lnTo>
                    <a:lnTo>
                      <a:pt x="116" y="84"/>
                    </a:lnTo>
                    <a:lnTo>
                      <a:pt x="114" y="87"/>
                    </a:lnTo>
                    <a:lnTo>
                      <a:pt x="114" y="89"/>
                    </a:lnTo>
                    <a:lnTo>
                      <a:pt x="113" y="91"/>
                    </a:lnTo>
                    <a:lnTo>
                      <a:pt x="111" y="92"/>
                    </a:lnTo>
                    <a:lnTo>
                      <a:pt x="110" y="95"/>
                    </a:lnTo>
                    <a:lnTo>
                      <a:pt x="108" y="97"/>
                    </a:lnTo>
                    <a:lnTo>
                      <a:pt x="107" y="100"/>
                    </a:lnTo>
                    <a:lnTo>
                      <a:pt x="103" y="103"/>
                    </a:lnTo>
                    <a:lnTo>
                      <a:pt x="100" y="106"/>
                    </a:lnTo>
                    <a:lnTo>
                      <a:pt x="97" y="108"/>
                    </a:lnTo>
                    <a:lnTo>
                      <a:pt x="95" y="110"/>
                    </a:lnTo>
                    <a:lnTo>
                      <a:pt x="92" y="111"/>
                    </a:lnTo>
                    <a:lnTo>
                      <a:pt x="91" y="113"/>
                    </a:lnTo>
                    <a:lnTo>
                      <a:pt x="89" y="114"/>
                    </a:lnTo>
                    <a:lnTo>
                      <a:pt x="87" y="114"/>
                    </a:lnTo>
                    <a:lnTo>
                      <a:pt x="84" y="116"/>
                    </a:lnTo>
                    <a:lnTo>
                      <a:pt x="81" y="116"/>
                    </a:lnTo>
                    <a:lnTo>
                      <a:pt x="78" y="118"/>
                    </a:lnTo>
                    <a:lnTo>
                      <a:pt x="67" y="118"/>
                    </a:lnTo>
                    <a:lnTo>
                      <a:pt x="62" y="122"/>
                    </a:lnTo>
                    <a:lnTo>
                      <a:pt x="73" y="121"/>
                    </a:lnTo>
                    <a:lnTo>
                      <a:pt x="67" y="118"/>
                    </a:lnTo>
                    <a:lnTo>
                      <a:pt x="57" y="118"/>
                    </a:lnTo>
                    <a:lnTo>
                      <a:pt x="54" y="116"/>
                    </a:lnTo>
                    <a:lnTo>
                      <a:pt x="53" y="116"/>
                    </a:lnTo>
                    <a:lnTo>
                      <a:pt x="49" y="114"/>
                    </a:lnTo>
                    <a:lnTo>
                      <a:pt x="48" y="114"/>
                    </a:lnTo>
                    <a:lnTo>
                      <a:pt x="49" y="114"/>
                    </a:lnTo>
                    <a:lnTo>
                      <a:pt x="46" y="113"/>
                    </a:lnTo>
                    <a:lnTo>
                      <a:pt x="45" y="111"/>
                    </a:lnTo>
                    <a:lnTo>
                      <a:pt x="41" y="110"/>
                    </a:lnTo>
                    <a:lnTo>
                      <a:pt x="40" y="108"/>
                    </a:lnTo>
                    <a:lnTo>
                      <a:pt x="37" y="106"/>
                    </a:lnTo>
                    <a:lnTo>
                      <a:pt x="34" y="103"/>
                    </a:lnTo>
                    <a:lnTo>
                      <a:pt x="30" y="100"/>
                    </a:lnTo>
                    <a:lnTo>
                      <a:pt x="29" y="97"/>
                    </a:lnTo>
                    <a:lnTo>
                      <a:pt x="27" y="95"/>
                    </a:lnTo>
                    <a:lnTo>
                      <a:pt x="26" y="92"/>
                    </a:lnTo>
                    <a:lnTo>
                      <a:pt x="24" y="91"/>
                    </a:lnTo>
                    <a:lnTo>
                      <a:pt x="22" y="89"/>
                    </a:lnTo>
                    <a:lnTo>
                      <a:pt x="22" y="87"/>
                    </a:lnTo>
                    <a:lnTo>
                      <a:pt x="21" y="84"/>
                    </a:lnTo>
                    <a:lnTo>
                      <a:pt x="21" y="81"/>
                    </a:lnTo>
                    <a:lnTo>
                      <a:pt x="19" y="78"/>
                    </a:lnTo>
                    <a:lnTo>
                      <a:pt x="19" y="68"/>
                    </a:lnTo>
                    <a:lnTo>
                      <a:pt x="0" y="68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75" name="Freeform 138"/>
              <p:cNvSpPr>
                <a:spLocks/>
              </p:cNvSpPr>
              <p:nvPr/>
            </p:nvSpPr>
            <p:spPr bwMode="auto">
              <a:xfrm>
                <a:off x="2758" y="2426"/>
                <a:ext cx="287" cy="19"/>
              </a:xfrm>
              <a:custGeom>
                <a:avLst/>
                <a:gdLst>
                  <a:gd name="T0" fmla="*/ 10 w 287"/>
                  <a:gd name="T1" fmla="*/ 0 h 19"/>
                  <a:gd name="T2" fmla="*/ 6 w 287"/>
                  <a:gd name="T3" fmla="*/ 0 h 19"/>
                  <a:gd name="T4" fmla="*/ 3 w 287"/>
                  <a:gd name="T5" fmla="*/ 3 h 19"/>
                  <a:gd name="T6" fmla="*/ 0 w 287"/>
                  <a:gd name="T7" fmla="*/ 6 h 19"/>
                  <a:gd name="T8" fmla="*/ 0 w 287"/>
                  <a:gd name="T9" fmla="*/ 13 h 19"/>
                  <a:gd name="T10" fmla="*/ 3 w 287"/>
                  <a:gd name="T11" fmla="*/ 16 h 19"/>
                  <a:gd name="T12" fmla="*/ 6 w 287"/>
                  <a:gd name="T13" fmla="*/ 19 h 19"/>
                  <a:gd name="T14" fmla="*/ 281 w 287"/>
                  <a:gd name="T15" fmla="*/ 19 h 19"/>
                  <a:gd name="T16" fmla="*/ 284 w 287"/>
                  <a:gd name="T17" fmla="*/ 16 h 19"/>
                  <a:gd name="T18" fmla="*/ 287 w 287"/>
                  <a:gd name="T19" fmla="*/ 13 h 19"/>
                  <a:gd name="T20" fmla="*/ 287 w 287"/>
                  <a:gd name="T21" fmla="*/ 6 h 19"/>
                  <a:gd name="T22" fmla="*/ 284 w 287"/>
                  <a:gd name="T23" fmla="*/ 3 h 19"/>
                  <a:gd name="T24" fmla="*/ 281 w 287"/>
                  <a:gd name="T25" fmla="*/ 0 h 19"/>
                  <a:gd name="T26" fmla="*/ 278 w 287"/>
                  <a:gd name="T27" fmla="*/ 0 h 19"/>
                  <a:gd name="T28" fmla="*/ 10 w 287"/>
                  <a:gd name="T29" fmla="*/ 0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76" name="Freeform 139"/>
              <p:cNvSpPr>
                <a:spLocks/>
              </p:cNvSpPr>
              <p:nvPr/>
            </p:nvSpPr>
            <p:spPr bwMode="auto">
              <a:xfrm>
                <a:off x="3567" y="2415"/>
                <a:ext cx="287" cy="19"/>
              </a:xfrm>
              <a:custGeom>
                <a:avLst/>
                <a:gdLst>
                  <a:gd name="T0" fmla="*/ 10 w 287"/>
                  <a:gd name="T1" fmla="*/ 0 h 19"/>
                  <a:gd name="T2" fmla="*/ 6 w 287"/>
                  <a:gd name="T3" fmla="*/ 0 h 19"/>
                  <a:gd name="T4" fmla="*/ 3 w 287"/>
                  <a:gd name="T5" fmla="*/ 3 h 19"/>
                  <a:gd name="T6" fmla="*/ 0 w 287"/>
                  <a:gd name="T7" fmla="*/ 6 h 19"/>
                  <a:gd name="T8" fmla="*/ 0 w 287"/>
                  <a:gd name="T9" fmla="*/ 13 h 19"/>
                  <a:gd name="T10" fmla="*/ 3 w 287"/>
                  <a:gd name="T11" fmla="*/ 16 h 19"/>
                  <a:gd name="T12" fmla="*/ 6 w 287"/>
                  <a:gd name="T13" fmla="*/ 19 h 19"/>
                  <a:gd name="T14" fmla="*/ 281 w 287"/>
                  <a:gd name="T15" fmla="*/ 19 h 19"/>
                  <a:gd name="T16" fmla="*/ 284 w 287"/>
                  <a:gd name="T17" fmla="*/ 16 h 19"/>
                  <a:gd name="T18" fmla="*/ 287 w 287"/>
                  <a:gd name="T19" fmla="*/ 13 h 19"/>
                  <a:gd name="T20" fmla="*/ 287 w 287"/>
                  <a:gd name="T21" fmla="*/ 6 h 19"/>
                  <a:gd name="T22" fmla="*/ 284 w 287"/>
                  <a:gd name="T23" fmla="*/ 3 h 19"/>
                  <a:gd name="T24" fmla="*/ 281 w 287"/>
                  <a:gd name="T25" fmla="*/ 0 h 19"/>
                  <a:gd name="T26" fmla="*/ 278 w 287"/>
                  <a:gd name="T27" fmla="*/ 0 h 19"/>
                  <a:gd name="T28" fmla="*/ 10 w 287"/>
                  <a:gd name="T29" fmla="*/ 0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77" name="Freeform 140"/>
              <p:cNvSpPr>
                <a:spLocks/>
              </p:cNvSpPr>
              <p:nvPr/>
            </p:nvSpPr>
            <p:spPr bwMode="auto">
              <a:xfrm>
                <a:off x="4409" y="2559"/>
                <a:ext cx="287" cy="19"/>
              </a:xfrm>
              <a:custGeom>
                <a:avLst/>
                <a:gdLst>
                  <a:gd name="T0" fmla="*/ 10 w 287"/>
                  <a:gd name="T1" fmla="*/ 0 h 19"/>
                  <a:gd name="T2" fmla="*/ 7 w 287"/>
                  <a:gd name="T3" fmla="*/ 0 h 19"/>
                  <a:gd name="T4" fmla="*/ 3 w 287"/>
                  <a:gd name="T5" fmla="*/ 3 h 19"/>
                  <a:gd name="T6" fmla="*/ 0 w 287"/>
                  <a:gd name="T7" fmla="*/ 7 h 19"/>
                  <a:gd name="T8" fmla="*/ 0 w 287"/>
                  <a:gd name="T9" fmla="*/ 13 h 19"/>
                  <a:gd name="T10" fmla="*/ 3 w 287"/>
                  <a:gd name="T11" fmla="*/ 16 h 19"/>
                  <a:gd name="T12" fmla="*/ 7 w 287"/>
                  <a:gd name="T13" fmla="*/ 19 h 19"/>
                  <a:gd name="T14" fmla="*/ 281 w 287"/>
                  <a:gd name="T15" fmla="*/ 19 h 19"/>
                  <a:gd name="T16" fmla="*/ 284 w 287"/>
                  <a:gd name="T17" fmla="*/ 16 h 19"/>
                  <a:gd name="T18" fmla="*/ 287 w 287"/>
                  <a:gd name="T19" fmla="*/ 13 h 19"/>
                  <a:gd name="T20" fmla="*/ 287 w 287"/>
                  <a:gd name="T21" fmla="*/ 7 h 19"/>
                  <a:gd name="T22" fmla="*/ 284 w 287"/>
                  <a:gd name="T23" fmla="*/ 3 h 19"/>
                  <a:gd name="T24" fmla="*/ 281 w 287"/>
                  <a:gd name="T25" fmla="*/ 0 h 19"/>
                  <a:gd name="T26" fmla="*/ 278 w 287"/>
                  <a:gd name="T27" fmla="*/ 0 h 19"/>
                  <a:gd name="T28" fmla="*/ 10 w 287"/>
                  <a:gd name="T29" fmla="*/ 0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7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7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78" name="Freeform 143"/>
              <p:cNvSpPr>
                <a:spLocks/>
              </p:cNvSpPr>
              <p:nvPr/>
            </p:nvSpPr>
            <p:spPr bwMode="auto">
              <a:xfrm>
                <a:off x="4162" y="2326"/>
                <a:ext cx="257" cy="495"/>
              </a:xfrm>
              <a:custGeom>
                <a:avLst/>
                <a:gdLst>
                  <a:gd name="T0" fmla="*/ 3 w 257"/>
                  <a:gd name="T1" fmla="*/ 3 h 495"/>
                  <a:gd name="T2" fmla="*/ 3 w 257"/>
                  <a:gd name="T3" fmla="*/ 16 h 495"/>
                  <a:gd name="T4" fmla="*/ 43 w 257"/>
                  <a:gd name="T5" fmla="*/ 21 h 495"/>
                  <a:gd name="T6" fmla="*/ 76 w 257"/>
                  <a:gd name="T7" fmla="*/ 29 h 495"/>
                  <a:gd name="T8" fmla="*/ 108 w 257"/>
                  <a:gd name="T9" fmla="*/ 40 h 495"/>
                  <a:gd name="T10" fmla="*/ 144 w 257"/>
                  <a:gd name="T11" fmla="*/ 64 h 495"/>
                  <a:gd name="T12" fmla="*/ 171 w 257"/>
                  <a:gd name="T13" fmla="*/ 84 h 495"/>
                  <a:gd name="T14" fmla="*/ 192 w 257"/>
                  <a:gd name="T15" fmla="*/ 111 h 495"/>
                  <a:gd name="T16" fmla="*/ 216 w 257"/>
                  <a:gd name="T17" fmla="*/ 148 h 495"/>
                  <a:gd name="T18" fmla="*/ 227 w 257"/>
                  <a:gd name="T19" fmla="*/ 179 h 495"/>
                  <a:gd name="T20" fmla="*/ 235 w 257"/>
                  <a:gd name="T21" fmla="*/ 213 h 495"/>
                  <a:gd name="T22" fmla="*/ 238 w 257"/>
                  <a:gd name="T23" fmla="*/ 249 h 495"/>
                  <a:gd name="T24" fmla="*/ 236 w 257"/>
                  <a:gd name="T25" fmla="*/ 271 h 495"/>
                  <a:gd name="T26" fmla="*/ 230 w 257"/>
                  <a:gd name="T27" fmla="*/ 305 h 495"/>
                  <a:gd name="T28" fmla="*/ 219 w 257"/>
                  <a:gd name="T29" fmla="*/ 336 h 495"/>
                  <a:gd name="T30" fmla="*/ 204 w 257"/>
                  <a:gd name="T31" fmla="*/ 365 h 495"/>
                  <a:gd name="T32" fmla="*/ 178 w 257"/>
                  <a:gd name="T33" fmla="*/ 400 h 495"/>
                  <a:gd name="T34" fmla="*/ 154 w 257"/>
                  <a:gd name="T35" fmla="*/ 422 h 495"/>
                  <a:gd name="T36" fmla="*/ 117 w 257"/>
                  <a:gd name="T37" fmla="*/ 447 h 495"/>
                  <a:gd name="T38" fmla="*/ 87 w 257"/>
                  <a:gd name="T39" fmla="*/ 460 h 495"/>
                  <a:gd name="T40" fmla="*/ 55 w 257"/>
                  <a:gd name="T41" fmla="*/ 469 h 495"/>
                  <a:gd name="T42" fmla="*/ 20 w 257"/>
                  <a:gd name="T43" fmla="*/ 474 h 495"/>
                  <a:gd name="T44" fmla="*/ 6 w 257"/>
                  <a:gd name="T45" fmla="*/ 476 h 495"/>
                  <a:gd name="T46" fmla="*/ 0 w 257"/>
                  <a:gd name="T47" fmla="*/ 488 h 495"/>
                  <a:gd name="T48" fmla="*/ 9 w 257"/>
                  <a:gd name="T49" fmla="*/ 495 h 495"/>
                  <a:gd name="T50" fmla="*/ 33 w 257"/>
                  <a:gd name="T51" fmla="*/ 493 h 495"/>
                  <a:gd name="T52" fmla="*/ 70 w 257"/>
                  <a:gd name="T53" fmla="*/ 487 h 495"/>
                  <a:gd name="T54" fmla="*/ 105 w 257"/>
                  <a:gd name="T55" fmla="*/ 476 h 495"/>
                  <a:gd name="T56" fmla="*/ 136 w 257"/>
                  <a:gd name="T57" fmla="*/ 458 h 495"/>
                  <a:gd name="T58" fmla="*/ 174 w 257"/>
                  <a:gd name="T59" fmla="*/ 431 h 495"/>
                  <a:gd name="T60" fmla="*/ 200 w 257"/>
                  <a:gd name="T61" fmla="*/ 404 h 495"/>
                  <a:gd name="T62" fmla="*/ 225 w 257"/>
                  <a:gd name="T63" fmla="*/ 365 h 495"/>
                  <a:gd name="T64" fmla="*/ 241 w 257"/>
                  <a:gd name="T65" fmla="*/ 331 h 495"/>
                  <a:gd name="T66" fmla="*/ 250 w 257"/>
                  <a:gd name="T67" fmla="*/ 297 h 495"/>
                  <a:gd name="T68" fmla="*/ 255 w 257"/>
                  <a:gd name="T69" fmla="*/ 259 h 495"/>
                  <a:gd name="T70" fmla="*/ 255 w 257"/>
                  <a:gd name="T71" fmla="*/ 235 h 495"/>
                  <a:gd name="T72" fmla="*/ 250 w 257"/>
                  <a:gd name="T73" fmla="*/ 197 h 495"/>
                  <a:gd name="T74" fmla="*/ 241 w 257"/>
                  <a:gd name="T75" fmla="*/ 162 h 495"/>
                  <a:gd name="T76" fmla="*/ 225 w 257"/>
                  <a:gd name="T77" fmla="*/ 129 h 495"/>
                  <a:gd name="T78" fmla="*/ 200 w 257"/>
                  <a:gd name="T79" fmla="*/ 89 h 495"/>
                  <a:gd name="T80" fmla="*/ 174 w 257"/>
                  <a:gd name="T81" fmla="*/ 62 h 495"/>
                  <a:gd name="T82" fmla="*/ 136 w 257"/>
                  <a:gd name="T83" fmla="*/ 35 h 495"/>
                  <a:gd name="T84" fmla="*/ 105 w 257"/>
                  <a:gd name="T85" fmla="*/ 18 h 495"/>
                  <a:gd name="T86" fmla="*/ 70 w 257"/>
                  <a:gd name="T87" fmla="*/ 6 h 495"/>
                  <a:gd name="T88" fmla="*/ 33 w 257"/>
                  <a:gd name="T89" fmla="*/ 0 h 49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257" h="495">
                    <a:moveTo>
                      <a:pt x="9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33" y="19"/>
                    </a:lnTo>
                    <a:lnTo>
                      <a:pt x="43" y="21"/>
                    </a:lnTo>
                    <a:lnTo>
                      <a:pt x="55" y="24"/>
                    </a:lnTo>
                    <a:lnTo>
                      <a:pt x="66" y="25"/>
                    </a:lnTo>
                    <a:lnTo>
                      <a:pt x="76" y="29"/>
                    </a:lnTo>
                    <a:lnTo>
                      <a:pt x="87" y="33"/>
                    </a:lnTo>
                    <a:lnTo>
                      <a:pt x="98" y="37"/>
                    </a:lnTo>
                    <a:lnTo>
                      <a:pt x="108" y="40"/>
                    </a:lnTo>
                    <a:lnTo>
                      <a:pt x="117" y="46"/>
                    </a:lnTo>
                    <a:lnTo>
                      <a:pt x="127" y="51"/>
                    </a:lnTo>
                    <a:lnTo>
                      <a:pt x="144" y="64"/>
                    </a:lnTo>
                    <a:lnTo>
                      <a:pt x="154" y="71"/>
                    </a:lnTo>
                    <a:lnTo>
                      <a:pt x="162" y="78"/>
                    </a:lnTo>
                    <a:lnTo>
                      <a:pt x="171" y="84"/>
                    </a:lnTo>
                    <a:lnTo>
                      <a:pt x="178" y="94"/>
                    </a:lnTo>
                    <a:lnTo>
                      <a:pt x="184" y="102"/>
                    </a:lnTo>
                    <a:lnTo>
                      <a:pt x="192" y="111"/>
                    </a:lnTo>
                    <a:lnTo>
                      <a:pt x="204" y="129"/>
                    </a:lnTo>
                    <a:lnTo>
                      <a:pt x="209" y="138"/>
                    </a:lnTo>
                    <a:lnTo>
                      <a:pt x="216" y="148"/>
                    </a:lnTo>
                    <a:lnTo>
                      <a:pt x="219" y="157"/>
                    </a:lnTo>
                    <a:lnTo>
                      <a:pt x="222" y="168"/>
                    </a:lnTo>
                    <a:lnTo>
                      <a:pt x="227" y="179"/>
                    </a:lnTo>
                    <a:lnTo>
                      <a:pt x="230" y="189"/>
                    </a:lnTo>
                    <a:lnTo>
                      <a:pt x="231" y="200"/>
                    </a:lnTo>
                    <a:lnTo>
                      <a:pt x="235" y="213"/>
                    </a:lnTo>
                    <a:lnTo>
                      <a:pt x="236" y="222"/>
                    </a:lnTo>
                    <a:lnTo>
                      <a:pt x="236" y="235"/>
                    </a:lnTo>
                    <a:lnTo>
                      <a:pt x="238" y="249"/>
                    </a:lnTo>
                    <a:lnTo>
                      <a:pt x="238" y="246"/>
                    </a:lnTo>
                    <a:lnTo>
                      <a:pt x="236" y="259"/>
                    </a:lnTo>
                    <a:lnTo>
                      <a:pt x="236" y="271"/>
                    </a:lnTo>
                    <a:lnTo>
                      <a:pt x="235" y="281"/>
                    </a:lnTo>
                    <a:lnTo>
                      <a:pt x="231" y="293"/>
                    </a:lnTo>
                    <a:lnTo>
                      <a:pt x="230" y="305"/>
                    </a:lnTo>
                    <a:lnTo>
                      <a:pt x="227" y="314"/>
                    </a:lnTo>
                    <a:lnTo>
                      <a:pt x="222" y="325"/>
                    </a:lnTo>
                    <a:lnTo>
                      <a:pt x="219" y="336"/>
                    </a:lnTo>
                    <a:lnTo>
                      <a:pt x="216" y="346"/>
                    </a:lnTo>
                    <a:lnTo>
                      <a:pt x="209" y="355"/>
                    </a:lnTo>
                    <a:lnTo>
                      <a:pt x="204" y="365"/>
                    </a:lnTo>
                    <a:lnTo>
                      <a:pt x="192" y="382"/>
                    </a:lnTo>
                    <a:lnTo>
                      <a:pt x="184" y="392"/>
                    </a:lnTo>
                    <a:lnTo>
                      <a:pt x="178" y="400"/>
                    </a:lnTo>
                    <a:lnTo>
                      <a:pt x="171" y="409"/>
                    </a:lnTo>
                    <a:lnTo>
                      <a:pt x="162" y="416"/>
                    </a:lnTo>
                    <a:lnTo>
                      <a:pt x="154" y="422"/>
                    </a:lnTo>
                    <a:lnTo>
                      <a:pt x="144" y="430"/>
                    </a:lnTo>
                    <a:lnTo>
                      <a:pt x="127" y="442"/>
                    </a:lnTo>
                    <a:lnTo>
                      <a:pt x="117" y="447"/>
                    </a:lnTo>
                    <a:lnTo>
                      <a:pt x="108" y="454"/>
                    </a:lnTo>
                    <a:lnTo>
                      <a:pt x="98" y="457"/>
                    </a:lnTo>
                    <a:lnTo>
                      <a:pt x="87" y="460"/>
                    </a:lnTo>
                    <a:lnTo>
                      <a:pt x="76" y="465"/>
                    </a:lnTo>
                    <a:lnTo>
                      <a:pt x="66" y="468"/>
                    </a:lnTo>
                    <a:lnTo>
                      <a:pt x="55" y="469"/>
                    </a:lnTo>
                    <a:lnTo>
                      <a:pt x="43" y="473"/>
                    </a:lnTo>
                    <a:lnTo>
                      <a:pt x="33" y="474"/>
                    </a:lnTo>
                    <a:lnTo>
                      <a:pt x="20" y="474"/>
                    </a:lnTo>
                    <a:lnTo>
                      <a:pt x="8" y="476"/>
                    </a:lnTo>
                    <a:lnTo>
                      <a:pt x="9" y="476"/>
                    </a:lnTo>
                    <a:lnTo>
                      <a:pt x="6" y="476"/>
                    </a:lnTo>
                    <a:lnTo>
                      <a:pt x="3" y="479"/>
                    </a:lnTo>
                    <a:lnTo>
                      <a:pt x="0" y="482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9" y="495"/>
                    </a:lnTo>
                    <a:lnTo>
                      <a:pt x="11" y="495"/>
                    </a:lnTo>
                    <a:lnTo>
                      <a:pt x="20" y="493"/>
                    </a:lnTo>
                    <a:lnTo>
                      <a:pt x="33" y="493"/>
                    </a:lnTo>
                    <a:lnTo>
                      <a:pt x="46" y="492"/>
                    </a:lnTo>
                    <a:lnTo>
                      <a:pt x="59" y="488"/>
                    </a:lnTo>
                    <a:lnTo>
                      <a:pt x="70" y="487"/>
                    </a:lnTo>
                    <a:lnTo>
                      <a:pt x="82" y="484"/>
                    </a:lnTo>
                    <a:lnTo>
                      <a:pt x="93" y="479"/>
                    </a:lnTo>
                    <a:lnTo>
                      <a:pt x="105" y="476"/>
                    </a:lnTo>
                    <a:lnTo>
                      <a:pt x="117" y="469"/>
                    </a:lnTo>
                    <a:lnTo>
                      <a:pt x="127" y="463"/>
                    </a:lnTo>
                    <a:lnTo>
                      <a:pt x="136" y="458"/>
                    </a:lnTo>
                    <a:lnTo>
                      <a:pt x="157" y="446"/>
                    </a:lnTo>
                    <a:lnTo>
                      <a:pt x="166" y="438"/>
                    </a:lnTo>
                    <a:lnTo>
                      <a:pt x="174" y="431"/>
                    </a:lnTo>
                    <a:lnTo>
                      <a:pt x="184" y="422"/>
                    </a:lnTo>
                    <a:lnTo>
                      <a:pt x="193" y="412"/>
                    </a:lnTo>
                    <a:lnTo>
                      <a:pt x="200" y="404"/>
                    </a:lnTo>
                    <a:lnTo>
                      <a:pt x="208" y="395"/>
                    </a:lnTo>
                    <a:lnTo>
                      <a:pt x="220" y="374"/>
                    </a:lnTo>
                    <a:lnTo>
                      <a:pt x="225" y="365"/>
                    </a:lnTo>
                    <a:lnTo>
                      <a:pt x="231" y="355"/>
                    </a:lnTo>
                    <a:lnTo>
                      <a:pt x="238" y="343"/>
                    </a:lnTo>
                    <a:lnTo>
                      <a:pt x="241" y="331"/>
                    </a:lnTo>
                    <a:lnTo>
                      <a:pt x="246" y="320"/>
                    </a:lnTo>
                    <a:lnTo>
                      <a:pt x="249" y="308"/>
                    </a:lnTo>
                    <a:lnTo>
                      <a:pt x="250" y="297"/>
                    </a:lnTo>
                    <a:lnTo>
                      <a:pt x="254" y="284"/>
                    </a:lnTo>
                    <a:lnTo>
                      <a:pt x="255" y="271"/>
                    </a:lnTo>
                    <a:lnTo>
                      <a:pt x="255" y="259"/>
                    </a:lnTo>
                    <a:lnTo>
                      <a:pt x="257" y="249"/>
                    </a:lnTo>
                    <a:lnTo>
                      <a:pt x="257" y="246"/>
                    </a:lnTo>
                    <a:lnTo>
                      <a:pt x="255" y="235"/>
                    </a:lnTo>
                    <a:lnTo>
                      <a:pt x="255" y="222"/>
                    </a:lnTo>
                    <a:lnTo>
                      <a:pt x="254" y="209"/>
                    </a:lnTo>
                    <a:lnTo>
                      <a:pt x="250" y="197"/>
                    </a:lnTo>
                    <a:lnTo>
                      <a:pt x="249" y="186"/>
                    </a:lnTo>
                    <a:lnTo>
                      <a:pt x="246" y="173"/>
                    </a:lnTo>
                    <a:lnTo>
                      <a:pt x="241" y="162"/>
                    </a:lnTo>
                    <a:lnTo>
                      <a:pt x="238" y="151"/>
                    </a:lnTo>
                    <a:lnTo>
                      <a:pt x="231" y="138"/>
                    </a:lnTo>
                    <a:lnTo>
                      <a:pt x="225" y="129"/>
                    </a:lnTo>
                    <a:lnTo>
                      <a:pt x="220" y="119"/>
                    </a:lnTo>
                    <a:lnTo>
                      <a:pt x="208" y="98"/>
                    </a:lnTo>
                    <a:lnTo>
                      <a:pt x="200" y="89"/>
                    </a:lnTo>
                    <a:lnTo>
                      <a:pt x="193" y="81"/>
                    </a:lnTo>
                    <a:lnTo>
                      <a:pt x="184" y="71"/>
                    </a:lnTo>
                    <a:lnTo>
                      <a:pt x="174" y="62"/>
                    </a:lnTo>
                    <a:lnTo>
                      <a:pt x="166" y="56"/>
                    </a:lnTo>
                    <a:lnTo>
                      <a:pt x="157" y="48"/>
                    </a:lnTo>
                    <a:lnTo>
                      <a:pt x="136" y="35"/>
                    </a:lnTo>
                    <a:lnTo>
                      <a:pt x="127" y="30"/>
                    </a:lnTo>
                    <a:lnTo>
                      <a:pt x="117" y="24"/>
                    </a:lnTo>
                    <a:lnTo>
                      <a:pt x="105" y="18"/>
                    </a:lnTo>
                    <a:lnTo>
                      <a:pt x="93" y="14"/>
                    </a:lnTo>
                    <a:lnTo>
                      <a:pt x="82" y="10"/>
                    </a:lnTo>
                    <a:lnTo>
                      <a:pt x="70" y="6"/>
                    </a:lnTo>
                    <a:lnTo>
                      <a:pt x="59" y="5"/>
                    </a:lnTo>
                    <a:lnTo>
                      <a:pt x="46" y="2"/>
                    </a:lnTo>
                    <a:lnTo>
                      <a:pt x="33" y="0"/>
                    </a:lnTo>
                    <a:lnTo>
                      <a:pt x="9" y="0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79" name="Freeform 144"/>
              <p:cNvSpPr>
                <a:spLocks/>
              </p:cNvSpPr>
              <p:nvPr/>
            </p:nvSpPr>
            <p:spPr bwMode="auto">
              <a:xfrm>
                <a:off x="3835" y="2326"/>
                <a:ext cx="376" cy="19"/>
              </a:xfrm>
              <a:custGeom>
                <a:avLst/>
                <a:gdLst>
                  <a:gd name="T0" fmla="*/ 367 w 376"/>
                  <a:gd name="T1" fmla="*/ 19 h 19"/>
                  <a:gd name="T2" fmla="*/ 370 w 376"/>
                  <a:gd name="T3" fmla="*/ 19 h 19"/>
                  <a:gd name="T4" fmla="*/ 373 w 376"/>
                  <a:gd name="T5" fmla="*/ 16 h 19"/>
                  <a:gd name="T6" fmla="*/ 376 w 376"/>
                  <a:gd name="T7" fmla="*/ 13 h 19"/>
                  <a:gd name="T8" fmla="*/ 376 w 376"/>
                  <a:gd name="T9" fmla="*/ 6 h 19"/>
                  <a:gd name="T10" fmla="*/ 373 w 376"/>
                  <a:gd name="T11" fmla="*/ 3 h 19"/>
                  <a:gd name="T12" fmla="*/ 370 w 376"/>
                  <a:gd name="T13" fmla="*/ 0 h 19"/>
                  <a:gd name="T14" fmla="*/ 6 w 376"/>
                  <a:gd name="T15" fmla="*/ 0 h 19"/>
                  <a:gd name="T16" fmla="*/ 3 w 376"/>
                  <a:gd name="T17" fmla="*/ 3 h 19"/>
                  <a:gd name="T18" fmla="*/ 0 w 376"/>
                  <a:gd name="T19" fmla="*/ 6 h 19"/>
                  <a:gd name="T20" fmla="*/ 0 w 376"/>
                  <a:gd name="T21" fmla="*/ 13 h 19"/>
                  <a:gd name="T22" fmla="*/ 3 w 376"/>
                  <a:gd name="T23" fmla="*/ 16 h 19"/>
                  <a:gd name="T24" fmla="*/ 6 w 376"/>
                  <a:gd name="T25" fmla="*/ 19 h 19"/>
                  <a:gd name="T26" fmla="*/ 10 w 376"/>
                  <a:gd name="T27" fmla="*/ 19 h 19"/>
                  <a:gd name="T28" fmla="*/ 367 w 376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3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80" name="Freeform 145"/>
              <p:cNvSpPr>
                <a:spLocks/>
              </p:cNvSpPr>
              <p:nvPr/>
            </p:nvSpPr>
            <p:spPr bwMode="auto">
              <a:xfrm>
                <a:off x="3835" y="2802"/>
                <a:ext cx="376" cy="19"/>
              </a:xfrm>
              <a:custGeom>
                <a:avLst/>
                <a:gdLst>
                  <a:gd name="T0" fmla="*/ 367 w 376"/>
                  <a:gd name="T1" fmla="*/ 19 h 19"/>
                  <a:gd name="T2" fmla="*/ 370 w 376"/>
                  <a:gd name="T3" fmla="*/ 19 h 19"/>
                  <a:gd name="T4" fmla="*/ 373 w 376"/>
                  <a:gd name="T5" fmla="*/ 16 h 19"/>
                  <a:gd name="T6" fmla="*/ 376 w 376"/>
                  <a:gd name="T7" fmla="*/ 12 h 19"/>
                  <a:gd name="T8" fmla="*/ 376 w 376"/>
                  <a:gd name="T9" fmla="*/ 6 h 19"/>
                  <a:gd name="T10" fmla="*/ 373 w 376"/>
                  <a:gd name="T11" fmla="*/ 3 h 19"/>
                  <a:gd name="T12" fmla="*/ 370 w 376"/>
                  <a:gd name="T13" fmla="*/ 0 h 19"/>
                  <a:gd name="T14" fmla="*/ 6 w 376"/>
                  <a:gd name="T15" fmla="*/ 0 h 19"/>
                  <a:gd name="T16" fmla="*/ 3 w 376"/>
                  <a:gd name="T17" fmla="*/ 3 h 19"/>
                  <a:gd name="T18" fmla="*/ 0 w 376"/>
                  <a:gd name="T19" fmla="*/ 6 h 19"/>
                  <a:gd name="T20" fmla="*/ 0 w 376"/>
                  <a:gd name="T21" fmla="*/ 12 h 19"/>
                  <a:gd name="T22" fmla="*/ 3 w 376"/>
                  <a:gd name="T23" fmla="*/ 16 h 19"/>
                  <a:gd name="T24" fmla="*/ 6 w 376"/>
                  <a:gd name="T25" fmla="*/ 19 h 19"/>
                  <a:gd name="T26" fmla="*/ 10 w 376"/>
                  <a:gd name="T27" fmla="*/ 19 h 19"/>
                  <a:gd name="T28" fmla="*/ 367 w 376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2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81" name="Freeform 146"/>
              <p:cNvSpPr>
                <a:spLocks/>
              </p:cNvSpPr>
              <p:nvPr/>
            </p:nvSpPr>
            <p:spPr bwMode="auto">
              <a:xfrm>
                <a:off x="3835" y="2326"/>
                <a:ext cx="19" cy="495"/>
              </a:xfrm>
              <a:custGeom>
                <a:avLst/>
                <a:gdLst>
                  <a:gd name="T0" fmla="*/ 19 w 19"/>
                  <a:gd name="T1" fmla="*/ 10 h 495"/>
                  <a:gd name="T2" fmla="*/ 19 w 19"/>
                  <a:gd name="T3" fmla="*/ 6 h 495"/>
                  <a:gd name="T4" fmla="*/ 16 w 19"/>
                  <a:gd name="T5" fmla="*/ 3 h 495"/>
                  <a:gd name="T6" fmla="*/ 13 w 19"/>
                  <a:gd name="T7" fmla="*/ 0 h 495"/>
                  <a:gd name="T8" fmla="*/ 6 w 19"/>
                  <a:gd name="T9" fmla="*/ 0 h 495"/>
                  <a:gd name="T10" fmla="*/ 3 w 19"/>
                  <a:gd name="T11" fmla="*/ 3 h 495"/>
                  <a:gd name="T12" fmla="*/ 0 w 19"/>
                  <a:gd name="T13" fmla="*/ 6 h 495"/>
                  <a:gd name="T14" fmla="*/ 0 w 19"/>
                  <a:gd name="T15" fmla="*/ 488 h 495"/>
                  <a:gd name="T16" fmla="*/ 3 w 19"/>
                  <a:gd name="T17" fmla="*/ 492 h 495"/>
                  <a:gd name="T18" fmla="*/ 6 w 19"/>
                  <a:gd name="T19" fmla="*/ 495 h 495"/>
                  <a:gd name="T20" fmla="*/ 13 w 19"/>
                  <a:gd name="T21" fmla="*/ 495 h 495"/>
                  <a:gd name="T22" fmla="*/ 16 w 19"/>
                  <a:gd name="T23" fmla="*/ 492 h 495"/>
                  <a:gd name="T24" fmla="*/ 19 w 19"/>
                  <a:gd name="T25" fmla="*/ 488 h 495"/>
                  <a:gd name="T26" fmla="*/ 19 w 19"/>
                  <a:gd name="T27" fmla="*/ 485 h 495"/>
                  <a:gd name="T28" fmla="*/ 19 w 19"/>
                  <a:gd name="T29" fmla="*/ 10 h 49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82" name="Freeform 147"/>
              <p:cNvSpPr>
                <a:spLocks/>
              </p:cNvSpPr>
              <p:nvPr/>
            </p:nvSpPr>
            <p:spPr bwMode="auto">
              <a:xfrm>
                <a:off x="4841" y="2183"/>
                <a:ext cx="390" cy="245"/>
              </a:xfrm>
              <a:custGeom>
                <a:avLst/>
                <a:gdLst>
                  <a:gd name="T0" fmla="*/ 6 w 390"/>
                  <a:gd name="T1" fmla="*/ 0 h 245"/>
                  <a:gd name="T2" fmla="*/ 1 w 390"/>
                  <a:gd name="T3" fmla="*/ 5 h 245"/>
                  <a:gd name="T4" fmla="*/ 0 w 390"/>
                  <a:gd name="T5" fmla="*/ 13 h 245"/>
                  <a:gd name="T6" fmla="*/ 5 w 390"/>
                  <a:gd name="T7" fmla="*/ 18 h 245"/>
                  <a:gd name="T8" fmla="*/ 16 w 390"/>
                  <a:gd name="T9" fmla="*/ 21 h 245"/>
                  <a:gd name="T10" fmla="*/ 41 w 390"/>
                  <a:gd name="T11" fmla="*/ 26 h 245"/>
                  <a:gd name="T12" fmla="*/ 58 w 390"/>
                  <a:gd name="T13" fmla="*/ 31 h 245"/>
                  <a:gd name="T14" fmla="*/ 74 w 390"/>
                  <a:gd name="T15" fmla="*/ 35 h 245"/>
                  <a:gd name="T16" fmla="*/ 98 w 390"/>
                  <a:gd name="T17" fmla="*/ 42 h 245"/>
                  <a:gd name="T18" fmla="*/ 112 w 390"/>
                  <a:gd name="T19" fmla="*/ 46 h 245"/>
                  <a:gd name="T20" fmla="*/ 128 w 390"/>
                  <a:gd name="T21" fmla="*/ 51 h 245"/>
                  <a:gd name="T22" fmla="*/ 143 w 390"/>
                  <a:gd name="T23" fmla="*/ 56 h 245"/>
                  <a:gd name="T24" fmla="*/ 163 w 390"/>
                  <a:gd name="T25" fmla="*/ 64 h 245"/>
                  <a:gd name="T26" fmla="*/ 184 w 390"/>
                  <a:gd name="T27" fmla="*/ 70 h 245"/>
                  <a:gd name="T28" fmla="*/ 222 w 390"/>
                  <a:gd name="T29" fmla="*/ 89 h 245"/>
                  <a:gd name="T30" fmla="*/ 235 w 390"/>
                  <a:gd name="T31" fmla="*/ 97 h 245"/>
                  <a:gd name="T32" fmla="*/ 241 w 390"/>
                  <a:gd name="T33" fmla="*/ 102 h 245"/>
                  <a:gd name="T34" fmla="*/ 255 w 390"/>
                  <a:gd name="T35" fmla="*/ 113 h 245"/>
                  <a:gd name="T36" fmla="*/ 268 w 390"/>
                  <a:gd name="T37" fmla="*/ 119 h 245"/>
                  <a:gd name="T38" fmla="*/ 277 w 390"/>
                  <a:gd name="T39" fmla="*/ 127 h 245"/>
                  <a:gd name="T40" fmla="*/ 287 w 390"/>
                  <a:gd name="T41" fmla="*/ 135 h 245"/>
                  <a:gd name="T42" fmla="*/ 296 w 390"/>
                  <a:gd name="T43" fmla="*/ 143 h 245"/>
                  <a:gd name="T44" fmla="*/ 306 w 390"/>
                  <a:gd name="T45" fmla="*/ 151 h 245"/>
                  <a:gd name="T46" fmla="*/ 315 w 390"/>
                  <a:gd name="T47" fmla="*/ 157 h 245"/>
                  <a:gd name="T48" fmla="*/ 327 w 390"/>
                  <a:gd name="T49" fmla="*/ 172 h 245"/>
                  <a:gd name="T50" fmla="*/ 333 w 390"/>
                  <a:gd name="T51" fmla="*/ 180 h 245"/>
                  <a:gd name="T52" fmla="*/ 353 w 390"/>
                  <a:gd name="T53" fmla="*/ 207 h 245"/>
                  <a:gd name="T54" fmla="*/ 363 w 390"/>
                  <a:gd name="T55" fmla="*/ 222 h 245"/>
                  <a:gd name="T56" fmla="*/ 369 w 390"/>
                  <a:gd name="T57" fmla="*/ 233 h 245"/>
                  <a:gd name="T58" fmla="*/ 373 w 390"/>
                  <a:gd name="T59" fmla="*/ 241 h 245"/>
                  <a:gd name="T60" fmla="*/ 377 w 390"/>
                  <a:gd name="T61" fmla="*/ 245 h 245"/>
                  <a:gd name="T62" fmla="*/ 385 w 390"/>
                  <a:gd name="T63" fmla="*/ 243 h 245"/>
                  <a:gd name="T64" fmla="*/ 388 w 390"/>
                  <a:gd name="T65" fmla="*/ 240 h 245"/>
                  <a:gd name="T66" fmla="*/ 390 w 390"/>
                  <a:gd name="T67" fmla="*/ 233 h 245"/>
                  <a:gd name="T68" fmla="*/ 385 w 390"/>
                  <a:gd name="T69" fmla="*/ 224 h 245"/>
                  <a:gd name="T70" fmla="*/ 379 w 390"/>
                  <a:gd name="T71" fmla="*/ 213 h 245"/>
                  <a:gd name="T72" fmla="*/ 369 w 390"/>
                  <a:gd name="T73" fmla="*/ 197 h 245"/>
                  <a:gd name="T74" fmla="*/ 349 w 390"/>
                  <a:gd name="T75" fmla="*/ 167 h 245"/>
                  <a:gd name="T76" fmla="*/ 339 w 390"/>
                  <a:gd name="T77" fmla="*/ 159 h 245"/>
                  <a:gd name="T78" fmla="*/ 333 w 390"/>
                  <a:gd name="T79" fmla="*/ 149 h 245"/>
                  <a:gd name="T80" fmla="*/ 323 w 390"/>
                  <a:gd name="T81" fmla="*/ 140 h 245"/>
                  <a:gd name="T82" fmla="*/ 314 w 390"/>
                  <a:gd name="T83" fmla="*/ 132 h 245"/>
                  <a:gd name="T84" fmla="*/ 304 w 390"/>
                  <a:gd name="T85" fmla="*/ 124 h 245"/>
                  <a:gd name="T86" fmla="*/ 295 w 390"/>
                  <a:gd name="T87" fmla="*/ 116 h 245"/>
                  <a:gd name="T88" fmla="*/ 284 w 390"/>
                  <a:gd name="T89" fmla="*/ 108 h 245"/>
                  <a:gd name="T90" fmla="*/ 273 w 390"/>
                  <a:gd name="T91" fmla="*/ 100 h 245"/>
                  <a:gd name="T92" fmla="*/ 263 w 390"/>
                  <a:gd name="T93" fmla="*/ 92 h 245"/>
                  <a:gd name="T94" fmla="*/ 250 w 390"/>
                  <a:gd name="T95" fmla="*/ 86 h 245"/>
                  <a:gd name="T96" fmla="*/ 244 w 390"/>
                  <a:gd name="T97" fmla="*/ 81 h 245"/>
                  <a:gd name="T98" fmla="*/ 231 w 390"/>
                  <a:gd name="T99" fmla="*/ 73 h 245"/>
                  <a:gd name="T100" fmla="*/ 190 w 390"/>
                  <a:gd name="T101" fmla="*/ 54 h 245"/>
                  <a:gd name="T102" fmla="*/ 169 w 390"/>
                  <a:gd name="T103" fmla="*/ 45 h 245"/>
                  <a:gd name="T104" fmla="*/ 149 w 390"/>
                  <a:gd name="T105" fmla="*/ 37 h 245"/>
                  <a:gd name="T106" fmla="*/ 135 w 390"/>
                  <a:gd name="T107" fmla="*/ 32 h 245"/>
                  <a:gd name="T108" fmla="*/ 119 w 390"/>
                  <a:gd name="T109" fmla="*/ 27 h 245"/>
                  <a:gd name="T110" fmla="*/ 104 w 390"/>
                  <a:gd name="T111" fmla="*/ 23 h 245"/>
                  <a:gd name="T112" fmla="*/ 81 w 390"/>
                  <a:gd name="T113" fmla="*/ 16 h 245"/>
                  <a:gd name="T114" fmla="*/ 62 w 390"/>
                  <a:gd name="T115" fmla="*/ 12 h 245"/>
                  <a:gd name="T116" fmla="*/ 47 w 390"/>
                  <a:gd name="T117" fmla="*/ 7 h 245"/>
                  <a:gd name="T118" fmla="*/ 28 w 390"/>
                  <a:gd name="T119" fmla="*/ 4 h 245"/>
                  <a:gd name="T120" fmla="*/ 11 w 390"/>
                  <a:gd name="T121" fmla="*/ 0 h 24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90" h="245">
                    <a:moveTo>
                      <a:pt x="11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5" y="18"/>
                    </a:lnTo>
                    <a:lnTo>
                      <a:pt x="8" y="19"/>
                    </a:lnTo>
                    <a:lnTo>
                      <a:pt x="16" y="21"/>
                    </a:lnTo>
                    <a:lnTo>
                      <a:pt x="25" y="23"/>
                    </a:lnTo>
                    <a:lnTo>
                      <a:pt x="41" y="26"/>
                    </a:lnTo>
                    <a:lnTo>
                      <a:pt x="49" y="29"/>
                    </a:lnTo>
                    <a:lnTo>
                      <a:pt x="58" y="31"/>
                    </a:lnTo>
                    <a:lnTo>
                      <a:pt x="66" y="32"/>
                    </a:lnTo>
                    <a:lnTo>
                      <a:pt x="74" y="35"/>
                    </a:lnTo>
                    <a:lnTo>
                      <a:pt x="90" y="38"/>
                    </a:lnTo>
                    <a:lnTo>
                      <a:pt x="98" y="42"/>
                    </a:lnTo>
                    <a:lnTo>
                      <a:pt x="106" y="43"/>
                    </a:lnTo>
                    <a:lnTo>
                      <a:pt x="112" y="46"/>
                    </a:lnTo>
                    <a:lnTo>
                      <a:pt x="120" y="48"/>
                    </a:lnTo>
                    <a:lnTo>
                      <a:pt x="128" y="51"/>
                    </a:lnTo>
                    <a:lnTo>
                      <a:pt x="136" y="53"/>
                    </a:lnTo>
                    <a:lnTo>
                      <a:pt x="143" y="56"/>
                    </a:lnTo>
                    <a:lnTo>
                      <a:pt x="150" y="57"/>
                    </a:lnTo>
                    <a:lnTo>
                      <a:pt x="163" y="64"/>
                    </a:lnTo>
                    <a:lnTo>
                      <a:pt x="171" y="65"/>
                    </a:lnTo>
                    <a:lnTo>
                      <a:pt x="184" y="70"/>
                    </a:lnTo>
                    <a:lnTo>
                      <a:pt x="192" y="73"/>
                    </a:lnTo>
                    <a:lnTo>
                      <a:pt x="222" y="89"/>
                    </a:lnTo>
                    <a:lnTo>
                      <a:pt x="228" y="94"/>
                    </a:lnTo>
                    <a:lnTo>
                      <a:pt x="235" y="97"/>
                    </a:lnTo>
                    <a:lnTo>
                      <a:pt x="239" y="102"/>
                    </a:lnTo>
                    <a:lnTo>
                      <a:pt x="241" y="102"/>
                    </a:lnTo>
                    <a:lnTo>
                      <a:pt x="250" y="108"/>
                    </a:lnTo>
                    <a:lnTo>
                      <a:pt x="255" y="113"/>
                    </a:lnTo>
                    <a:lnTo>
                      <a:pt x="263" y="116"/>
                    </a:lnTo>
                    <a:lnTo>
                      <a:pt x="268" y="119"/>
                    </a:lnTo>
                    <a:lnTo>
                      <a:pt x="274" y="124"/>
                    </a:lnTo>
                    <a:lnTo>
                      <a:pt x="277" y="127"/>
                    </a:lnTo>
                    <a:lnTo>
                      <a:pt x="282" y="132"/>
                    </a:lnTo>
                    <a:lnTo>
                      <a:pt x="287" y="135"/>
                    </a:lnTo>
                    <a:lnTo>
                      <a:pt x="292" y="140"/>
                    </a:lnTo>
                    <a:lnTo>
                      <a:pt x="296" y="143"/>
                    </a:lnTo>
                    <a:lnTo>
                      <a:pt x="301" y="148"/>
                    </a:lnTo>
                    <a:lnTo>
                      <a:pt x="306" y="151"/>
                    </a:lnTo>
                    <a:lnTo>
                      <a:pt x="311" y="156"/>
                    </a:lnTo>
                    <a:lnTo>
                      <a:pt x="315" y="157"/>
                    </a:lnTo>
                    <a:lnTo>
                      <a:pt x="317" y="162"/>
                    </a:lnTo>
                    <a:lnTo>
                      <a:pt x="327" y="172"/>
                    </a:lnTo>
                    <a:lnTo>
                      <a:pt x="331" y="175"/>
                    </a:lnTo>
                    <a:lnTo>
                      <a:pt x="333" y="180"/>
                    </a:lnTo>
                    <a:lnTo>
                      <a:pt x="338" y="184"/>
                    </a:lnTo>
                    <a:lnTo>
                      <a:pt x="353" y="207"/>
                    </a:lnTo>
                    <a:lnTo>
                      <a:pt x="357" y="213"/>
                    </a:lnTo>
                    <a:lnTo>
                      <a:pt x="363" y="222"/>
                    </a:lnTo>
                    <a:lnTo>
                      <a:pt x="366" y="229"/>
                    </a:lnTo>
                    <a:lnTo>
                      <a:pt x="369" y="233"/>
                    </a:lnTo>
                    <a:lnTo>
                      <a:pt x="373" y="240"/>
                    </a:lnTo>
                    <a:lnTo>
                      <a:pt x="373" y="241"/>
                    </a:lnTo>
                    <a:lnTo>
                      <a:pt x="376" y="243"/>
                    </a:lnTo>
                    <a:lnTo>
                      <a:pt x="377" y="245"/>
                    </a:lnTo>
                    <a:lnTo>
                      <a:pt x="382" y="245"/>
                    </a:lnTo>
                    <a:lnTo>
                      <a:pt x="385" y="243"/>
                    </a:lnTo>
                    <a:lnTo>
                      <a:pt x="387" y="243"/>
                    </a:lnTo>
                    <a:lnTo>
                      <a:pt x="388" y="240"/>
                    </a:lnTo>
                    <a:lnTo>
                      <a:pt x="390" y="238"/>
                    </a:lnTo>
                    <a:lnTo>
                      <a:pt x="390" y="233"/>
                    </a:lnTo>
                    <a:lnTo>
                      <a:pt x="388" y="230"/>
                    </a:lnTo>
                    <a:lnTo>
                      <a:pt x="385" y="224"/>
                    </a:lnTo>
                    <a:lnTo>
                      <a:pt x="382" y="219"/>
                    </a:lnTo>
                    <a:lnTo>
                      <a:pt x="379" y="213"/>
                    </a:lnTo>
                    <a:lnTo>
                      <a:pt x="373" y="203"/>
                    </a:lnTo>
                    <a:lnTo>
                      <a:pt x="369" y="197"/>
                    </a:lnTo>
                    <a:lnTo>
                      <a:pt x="353" y="172"/>
                    </a:lnTo>
                    <a:lnTo>
                      <a:pt x="349" y="167"/>
                    </a:lnTo>
                    <a:lnTo>
                      <a:pt x="344" y="162"/>
                    </a:lnTo>
                    <a:lnTo>
                      <a:pt x="339" y="159"/>
                    </a:lnTo>
                    <a:lnTo>
                      <a:pt x="338" y="154"/>
                    </a:lnTo>
                    <a:lnTo>
                      <a:pt x="333" y="149"/>
                    </a:lnTo>
                    <a:lnTo>
                      <a:pt x="328" y="145"/>
                    </a:lnTo>
                    <a:lnTo>
                      <a:pt x="323" y="140"/>
                    </a:lnTo>
                    <a:lnTo>
                      <a:pt x="319" y="135"/>
                    </a:lnTo>
                    <a:lnTo>
                      <a:pt x="314" y="132"/>
                    </a:lnTo>
                    <a:lnTo>
                      <a:pt x="309" y="127"/>
                    </a:lnTo>
                    <a:lnTo>
                      <a:pt x="304" y="124"/>
                    </a:lnTo>
                    <a:lnTo>
                      <a:pt x="300" y="119"/>
                    </a:lnTo>
                    <a:lnTo>
                      <a:pt x="295" y="116"/>
                    </a:lnTo>
                    <a:lnTo>
                      <a:pt x="290" y="111"/>
                    </a:lnTo>
                    <a:lnTo>
                      <a:pt x="284" y="108"/>
                    </a:lnTo>
                    <a:lnTo>
                      <a:pt x="277" y="103"/>
                    </a:lnTo>
                    <a:lnTo>
                      <a:pt x="273" y="100"/>
                    </a:lnTo>
                    <a:lnTo>
                      <a:pt x="268" y="97"/>
                    </a:lnTo>
                    <a:lnTo>
                      <a:pt x="263" y="92"/>
                    </a:lnTo>
                    <a:lnTo>
                      <a:pt x="255" y="89"/>
                    </a:lnTo>
                    <a:lnTo>
                      <a:pt x="250" y="86"/>
                    </a:lnTo>
                    <a:lnTo>
                      <a:pt x="252" y="86"/>
                    </a:lnTo>
                    <a:lnTo>
                      <a:pt x="244" y="81"/>
                    </a:lnTo>
                    <a:lnTo>
                      <a:pt x="238" y="78"/>
                    </a:lnTo>
                    <a:lnTo>
                      <a:pt x="231" y="73"/>
                    </a:lnTo>
                    <a:lnTo>
                      <a:pt x="198" y="57"/>
                    </a:lnTo>
                    <a:lnTo>
                      <a:pt x="190" y="54"/>
                    </a:lnTo>
                    <a:lnTo>
                      <a:pt x="177" y="46"/>
                    </a:lnTo>
                    <a:lnTo>
                      <a:pt x="169" y="45"/>
                    </a:lnTo>
                    <a:lnTo>
                      <a:pt x="157" y="38"/>
                    </a:lnTo>
                    <a:lnTo>
                      <a:pt x="149" y="37"/>
                    </a:lnTo>
                    <a:lnTo>
                      <a:pt x="143" y="34"/>
                    </a:lnTo>
                    <a:lnTo>
                      <a:pt x="135" y="32"/>
                    </a:lnTo>
                    <a:lnTo>
                      <a:pt x="127" y="29"/>
                    </a:lnTo>
                    <a:lnTo>
                      <a:pt x="119" y="27"/>
                    </a:lnTo>
                    <a:lnTo>
                      <a:pt x="112" y="24"/>
                    </a:lnTo>
                    <a:lnTo>
                      <a:pt x="104" y="23"/>
                    </a:lnTo>
                    <a:lnTo>
                      <a:pt x="97" y="19"/>
                    </a:lnTo>
                    <a:lnTo>
                      <a:pt x="81" y="16"/>
                    </a:lnTo>
                    <a:lnTo>
                      <a:pt x="73" y="13"/>
                    </a:lnTo>
                    <a:lnTo>
                      <a:pt x="62" y="12"/>
                    </a:lnTo>
                    <a:lnTo>
                      <a:pt x="55" y="10"/>
                    </a:lnTo>
                    <a:lnTo>
                      <a:pt x="47" y="7"/>
                    </a:lnTo>
                    <a:lnTo>
                      <a:pt x="36" y="5"/>
                    </a:lnTo>
                    <a:lnTo>
                      <a:pt x="28" y="4"/>
                    </a:lnTo>
                    <a:lnTo>
                      <a:pt x="19" y="2"/>
                    </a:lnTo>
                    <a:lnTo>
                      <a:pt x="11" y="0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83" name="Freeform 148"/>
              <p:cNvSpPr>
                <a:spLocks/>
              </p:cNvSpPr>
              <p:nvPr/>
            </p:nvSpPr>
            <p:spPr bwMode="auto">
              <a:xfrm>
                <a:off x="4668" y="2183"/>
                <a:ext cx="187" cy="19"/>
              </a:xfrm>
              <a:custGeom>
                <a:avLst/>
                <a:gdLst>
                  <a:gd name="T0" fmla="*/ 178 w 187"/>
                  <a:gd name="T1" fmla="*/ 19 h 19"/>
                  <a:gd name="T2" fmla="*/ 181 w 187"/>
                  <a:gd name="T3" fmla="*/ 19 h 19"/>
                  <a:gd name="T4" fmla="*/ 184 w 187"/>
                  <a:gd name="T5" fmla="*/ 16 h 19"/>
                  <a:gd name="T6" fmla="*/ 187 w 187"/>
                  <a:gd name="T7" fmla="*/ 13 h 19"/>
                  <a:gd name="T8" fmla="*/ 187 w 187"/>
                  <a:gd name="T9" fmla="*/ 7 h 19"/>
                  <a:gd name="T10" fmla="*/ 184 w 187"/>
                  <a:gd name="T11" fmla="*/ 4 h 19"/>
                  <a:gd name="T12" fmla="*/ 181 w 187"/>
                  <a:gd name="T13" fmla="*/ 0 h 19"/>
                  <a:gd name="T14" fmla="*/ 6 w 187"/>
                  <a:gd name="T15" fmla="*/ 0 h 19"/>
                  <a:gd name="T16" fmla="*/ 3 w 187"/>
                  <a:gd name="T17" fmla="*/ 4 h 19"/>
                  <a:gd name="T18" fmla="*/ 0 w 187"/>
                  <a:gd name="T19" fmla="*/ 7 h 19"/>
                  <a:gd name="T20" fmla="*/ 0 w 187"/>
                  <a:gd name="T21" fmla="*/ 13 h 19"/>
                  <a:gd name="T22" fmla="*/ 3 w 187"/>
                  <a:gd name="T23" fmla="*/ 16 h 19"/>
                  <a:gd name="T24" fmla="*/ 6 w 187"/>
                  <a:gd name="T25" fmla="*/ 19 h 19"/>
                  <a:gd name="T26" fmla="*/ 9 w 187"/>
                  <a:gd name="T27" fmla="*/ 19 h 19"/>
                  <a:gd name="T28" fmla="*/ 178 w 187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84" name="Freeform 149"/>
              <p:cNvSpPr>
                <a:spLocks/>
              </p:cNvSpPr>
              <p:nvPr/>
            </p:nvSpPr>
            <p:spPr bwMode="auto">
              <a:xfrm>
                <a:off x="4841" y="2413"/>
                <a:ext cx="390" cy="244"/>
              </a:xfrm>
              <a:custGeom>
                <a:avLst/>
                <a:gdLst>
                  <a:gd name="T0" fmla="*/ 5 w 390"/>
                  <a:gd name="T1" fmla="*/ 227 h 244"/>
                  <a:gd name="T2" fmla="*/ 0 w 390"/>
                  <a:gd name="T3" fmla="*/ 232 h 244"/>
                  <a:gd name="T4" fmla="*/ 1 w 390"/>
                  <a:gd name="T5" fmla="*/ 240 h 244"/>
                  <a:gd name="T6" fmla="*/ 6 w 390"/>
                  <a:gd name="T7" fmla="*/ 244 h 244"/>
                  <a:gd name="T8" fmla="*/ 20 w 390"/>
                  <a:gd name="T9" fmla="*/ 241 h 244"/>
                  <a:gd name="T10" fmla="*/ 38 w 390"/>
                  <a:gd name="T11" fmla="*/ 238 h 244"/>
                  <a:gd name="T12" fmla="*/ 63 w 390"/>
                  <a:gd name="T13" fmla="*/ 232 h 244"/>
                  <a:gd name="T14" fmla="*/ 81 w 390"/>
                  <a:gd name="T15" fmla="*/ 227 h 244"/>
                  <a:gd name="T16" fmla="*/ 104 w 390"/>
                  <a:gd name="T17" fmla="*/ 221 h 244"/>
                  <a:gd name="T18" fmla="*/ 119 w 390"/>
                  <a:gd name="T19" fmla="*/ 216 h 244"/>
                  <a:gd name="T20" fmla="*/ 135 w 390"/>
                  <a:gd name="T21" fmla="*/ 211 h 244"/>
                  <a:gd name="T22" fmla="*/ 149 w 390"/>
                  <a:gd name="T23" fmla="*/ 206 h 244"/>
                  <a:gd name="T24" fmla="*/ 169 w 390"/>
                  <a:gd name="T25" fmla="*/ 199 h 244"/>
                  <a:gd name="T26" fmla="*/ 190 w 390"/>
                  <a:gd name="T27" fmla="*/ 187 h 244"/>
                  <a:gd name="T28" fmla="*/ 250 w 390"/>
                  <a:gd name="T29" fmla="*/ 159 h 244"/>
                  <a:gd name="T30" fmla="*/ 257 w 390"/>
                  <a:gd name="T31" fmla="*/ 154 h 244"/>
                  <a:gd name="T32" fmla="*/ 268 w 390"/>
                  <a:gd name="T33" fmla="*/ 146 h 244"/>
                  <a:gd name="T34" fmla="*/ 279 w 390"/>
                  <a:gd name="T35" fmla="*/ 138 h 244"/>
                  <a:gd name="T36" fmla="*/ 290 w 390"/>
                  <a:gd name="T37" fmla="*/ 130 h 244"/>
                  <a:gd name="T38" fmla="*/ 300 w 390"/>
                  <a:gd name="T39" fmla="*/ 122 h 244"/>
                  <a:gd name="T40" fmla="*/ 309 w 390"/>
                  <a:gd name="T41" fmla="*/ 114 h 244"/>
                  <a:gd name="T42" fmla="*/ 323 w 390"/>
                  <a:gd name="T43" fmla="*/ 102 h 244"/>
                  <a:gd name="T44" fmla="*/ 346 w 390"/>
                  <a:gd name="T45" fmla="*/ 80 h 244"/>
                  <a:gd name="T46" fmla="*/ 353 w 390"/>
                  <a:gd name="T47" fmla="*/ 70 h 244"/>
                  <a:gd name="T48" fmla="*/ 382 w 390"/>
                  <a:gd name="T49" fmla="*/ 24 h 244"/>
                  <a:gd name="T50" fmla="*/ 390 w 390"/>
                  <a:gd name="T51" fmla="*/ 11 h 244"/>
                  <a:gd name="T52" fmla="*/ 388 w 390"/>
                  <a:gd name="T53" fmla="*/ 5 h 244"/>
                  <a:gd name="T54" fmla="*/ 385 w 390"/>
                  <a:gd name="T55" fmla="*/ 2 h 244"/>
                  <a:gd name="T56" fmla="*/ 377 w 390"/>
                  <a:gd name="T57" fmla="*/ 0 h 244"/>
                  <a:gd name="T58" fmla="*/ 373 w 390"/>
                  <a:gd name="T59" fmla="*/ 3 h 244"/>
                  <a:gd name="T60" fmla="*/ 366 w 390"/>
                  <a:gd name="T61" fmla="*/ 15 h 244"/>
                  <a:gd name="T62" fmla="*/ 338 w 390"/>
                  <a:gd name="T63" fmla="*/ 57 h 244"/>
                  <a:gd name="T64" fmla="*/ 330 w 390"/>
                  <a:gd name="T65" fmla="*/ 67 h 244"/>
                  <a:gd name="T66" fmla="*/ 315 w 390"/>
                  <a:gd name="T67" fmla="*/ 84 h 244"/>
                  <a:gd name="T68" fmla="*/ 301 w 390"/>
                  <a:gd name="T69" fmla="*/ 95 h 244"/>
                  <a:gd name="T70" fmla="*/ 292 w 390"/>
                  <a:gd name="T71" fmla="*/ 103 h 244"/>
                  <a:gd name="T72" fmla="*/ 282 w 390"/>
                  <a:gd name="T73" fmla="*/ 111 h 244"/>
                  <a:gd name="T74" fmla="*/ 273 w 390"/>
                  <a:gd name="T75" fmla="*/ 119 h 244"/>
                  <a:gd name="T76" fmla="*/ 261 w 390"/>
                  <a:gd name="T77" fmla="*/ 127 h 244"/>
                  <a:gd name="T78" fmla="*/ 250 w 390"/>
                  <a:gd name="T79" fmla="*/ 135 h 244"/>
                  <a:gd name="T80" fmla="*/ 239 w 390"/>
                  <a:gd name="T81" fmla="*/ 145 h 244"/>
                  <a:gd name="T82" fmla="*/ 192 w 390"/>
                  <a:gd name="T83" fmla="*/ 168 h 244"/>
                  <a:gd name="T84" fmla="*/ 171 w 390"/>
                  <a:gd name="T85" fmla="*/ 178 h 244"/>
                  <a:gd name="T86" fmla="*/ 157 w 390"/>
                  <a:gd name="T87" fmla="*/ 181 h 244"/>
                  <a:gd name="T88" fmla="*/ 143 w 390"/>
                  <a:gd name="T89" fmla="*/ 187 h 244"/>
                  <a:gd name="T90" fmla="*/ 128 w 390"/>
                  <a:gd name="T91" fmla="*/ 192 h 244"/>
                  <a:gd name="T92" fmla="*/ 112 w 390"/>
                  <a:gd name="T93" fmla="*/ 197 h 244"/>
                  <a:gd name="T94" fmla="*/ 98 w 390"/>
                  <a:gd name="T95" fmla="*/ 202 h 244"/>
                  <a:gd name="T96" fmla="*/ 74 w 390"/>
                  <a:gd name="T97" fmla="*/ 208 h 244"/>
                  <a:gd name="T98" fmla="*/ 57 w 390"/>
                  <a:gd name="T99" fmla="*/ 213 h 244"/>
                  <a:gd name="T100" fmla="*/ 31 w 390"/>
                  <a:gd name="T101" fmla="*/ 219 h 244"/>
                  <a:gd name="T102" fmla="*/ 14 w 390"/>
                  <a:gd name="T103" fmla="*/ 222 h 244"/>
                  <a:gd name="T104" fmla="*/ 8 w 390"/>
                  <a:gd name="T105" fmla="*/ 225 h 24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390" h="244">
                    <a:moveTo>
                      <a:pt x="8" y="225"/>
                    </a:moveTo>
                    <a:lnTo>
                      <a:pt x="5" y="227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5" y="243"/>
                    </a:lnTo>
                    <a:lnTo>
                      <a:pt x="6" y="244"/>
                    </a:lnTo>
                    <a:lnTo>
                      <a:pt x="12" y="244"/>
                    </a:lnTo>
                    <a:lnTo>
                      <a:pt x="20" y="241"/>
                    </a:lnTo>
                    <a:lnTo>
                      <a:pt x="28" y="240"/>
                    </a:lnTo>
                    <a:lnTo>
                      <a:pt x="38" y="238"/>
                    </a:lnTo>
                    <a:lnTo>
                      <a:pt x="47" y="235"/>
                    </a:lnTo>
                    <a:lnTo>
                      <a:pt x="63" y="232"/>
                    </a:lnTo>
                    <a:lnTo>
                      <a:pt x="73" y="229"/>
                    </a:lnTo>
                    <a:lnTo>
                      <a:pt x="81" y="227"/>
                    </a:lnTo>
                    <a:lnTo>
                      <a:pt x="89" y="224"/>
                    </a:lnTo>
                    <a:lnTo>
                      <a:pt x="104" y="221"/>
                    </a:lnTo>
                    <a:lnTo>
                      <a:pt x="112" y="218"/>
                    </a:lnTo>
                    <a:lnTo>
                      <a:pt x="119" y="216"/>
                    </a:lnTo>
                    <a:lnTo>
                      <a:pt x="127" y="213"/>
                    </a:lnTo>
                    <a:lnTo>
                      <a:pt x="135" y="211"/>
                    </a:lnTo>
                    <a:lnTo>
                      <a:pt x="143" y="208"/>
                    </a:lnTo>
                    <a:lnTo>
                      <a:pt x="149" y="206"/>
                    </a:lnTo>
                    <a:lnTo>
                      <a:pt x="157" y="202"/>
                    </a:lnTo>
                    <a:lnTo>
                      <a:pt x="169" y="199"/>
                    </a:lnTo>
                    <a:lnTo>
                      <a:pt x="177" y="194"/>
                    </a:lnTo>
                    <a:lnTo>
                      <a:pt x="190" y="187"/>
                    </a:lnTo>
                    <a:lnTo>
                      <a:pt x="198" y="184"/>
                    </a:lnTo>
                    <a:lnTo>
                      <a:pt x="250" y="159"/>
                    </a:lnTo>
                    <a:lnTo>
                      <a:pt x="252" y="157"/>
                    </a:lnTo>
                    <a:lnTo>
                      <a:pt x="257" y="154"/>
                    </a:lnTo>
                    <a:lnTo>
                      <a:pt x="263" y="151"/>
                    </a:lnTo>
                    <a:lnTo>
                      <a:pt x="268" y="146"/>
                    </a:lnTo>
                    <a:lnTo>
                      <a:pt x="274" y="143"/>
                    </a:lnTo>
                    <a:lnTo>
                      <a:pt x="279" y="138"/>
                    </a:lnTo>
                    <a:lnTo>
                      <a:pt x="285" y="135"/>
                    </a:lnTo>
                    <a:lnTo>
                      <a:pt x="290" y="130"/>
                    </a:lnTo>
                    <a:lnTo>
                      <a:pt x="295" y="127"/>
                    </a:lnTo>
                    <a:lnTo>
                      <a:pt x="300" y="122"/>
                    </a:lnTo>
                    <a:lnTo>
                      <a:pt x="304" y="119"/>
                    </a:lnTo>
                    <a:lnTo>
                      <a:pt x="309" y="114"/>
                    </a:lnTo>
                    <a:lnTo>
                      <a:pt x="314" y="111"/>
                    </a:lnTo>
                    <a:lnTo>
                      <a:pt x="323" y="102"/>
                    </a:lnTo>
                    <a:lnTo>
                      <a:pt x="333" y="92"/>
                    </a:lnTo>
                    <a:lnTo>
                      <a:pt x="346" y="80"/>
                    </a:lnTo>
                    <a:lnTo>
                      <a:pt x="349" y="75"/>
                    </a:lnTo>
                    <a:lnTo>
                      <a:pt x="353" y="70"/>
                    </a:lnTo>
                    <a:lnTo>
                      <a:pt x="379" y="30"/>
                    </a:lnTo>
                    <a:lnTo>
                      <a:pt x="382" y="24"/>
                    </a:lnTo>
                    <a:lnTo>
                      <a:pt x="388" y="15"/>
                    </a:lnTo>
                    <a:lnTo>
                      <a:pt x="390" y="11"/>
                    </a:lnTo>
                    <a:lnTo>
                      <a:pt x="390" y="7"/>
                    </a:lnTo>
                    <a:lnTo>
                      <a:pt x="388" y="5"/>
                    </a:lnTo>
                    <a:lnTo>
                      <a:pt x="387" y="2"/>
                    </a:lnTo>
                    <a:lnTo>
                      <a:pt x="385" y="2"/>
                    </a:lnTo>
                    <a:lnTo>
                      <a:pt x="382" y="0"/>
                    </a:lnTo>
                    <a:lnTo>
                      <a:pt x="377" y="0"/>
                    </a:lnTo>
                    <a:lnTo>
                      <a:pt x="376" y="2"/>
                    </a:lnTo>
                    <a:lnTo>
                      <a:pt x="373" y="3"/>
                    </a:lnTo>
                    <a:lnTo>
                      <a:pt x="373" y="5"/>
                    </a:lnTo>
                    <a:lnTo>
                      <a:pt x="366" y="15"/>
                    </a:lnTo>
                    <a:lnTo>
                      <a:pt x="363" y="21"/>
                    </a:lnTo>
                    <a:lnTo>
                      <a:pt x="338" y="57"/>
                    </a:lnTo>
                    <a:lnTo>
                      <a:pt x="333" y="62"/>
                    </a:lnTo>
                    <a:lnTo>
                      <a:pt x="330" y="67"/>
                    </a:lnTo>
                    <a:lnTo>
                      <a:pt x="317" y="80"/>
                    </a:lnTo>
                    <a:lnTo>
                      <a:pt x="315" y="84"/>
                    </a:lnTo>
                    <a:lnTo>
                      <a:pt x="311" y="86"/>
                    </a:lnTo>
                    <a:lnTo>
                      <a:pt x="301" y="95"/>
                    </a:lnTo>
                    <a:lnTo>
                      <a:pt x="296" y="99"/>
                    </a:lnTo>
                    <a:lnTo>
                      <a:pt x="292" y="103"/>
                    </a:lnTo>
                    <a:lnTo>
                      <a:pt x="287" y="107"/>
                    </a:lnTo>
                    <a:lnTo>
                      <a:pt x="282" y="111"/>
                    </a:lnTo>
                    <a:lnTo>
                      <a:pt x="277" y="114"/>
                    </a:lnTo>
                    <a:lnTo>
                      <a:pt x="273" y="119"/>
                    </a:lnTo>
                    <a:lnTo>
                      <a:pt x="266" y="122"/>
                    </a:lnTo>
                    <a:lnTo>
                      <a:pt x="261" y="127"/>
                    </a:lnTo>
                    <a:lnTo>
                      <a:pt x="255" y="130"/>
                    </a:lnTo>
                    <a:lnTo>
                      <a:pt x="250" y="135"/>
                    </a:lnTo>
                    <a:lnTo>
                      <a:pt x="244" y="138"/>
                    </a:lnTo>
                    <a:lnTo>
                      <a:pt x="239" y="145"/>
                    </a:lnTo>
                    <a:lnTo>
                      <a:pt x="241" y="143"/>
                    </a:lnTo>
                    <a:lnTo>
                      <a:pt x="192" y="168"/>
                    </a:lnTo>
                    <a:lnTo>
                      <a:pt x="184" y="172"/>
                    </a:lnTo>
                    <a:lnTo>
                      <a:pt x="171" y="178"/>
                    </a:lnTo>
                    <a:lnTo>
                      <a:pt x="163" y="179"/>
                    </a:lnTo>
                    <a:lnTo>
                      <a:pt x="157" y="181"/>
                    </a:lnTo>
                    <a:lnTo>
                      <a:pt x="150" y="186"/>
                    </a:lnTo>
                    <a:lnTo>
                      <a:pt x="143" y="187"/>
                    </a:lnTo>
                    <a:lnTo>
                      <a:pt x="136" y="189"/>
                    </a:lnTo>
                    <a:lnTo>
                      <a:pt x="128" y="192"/>
                    </a:lnTo>
                    <a:lnTo>
                      <a:pt x="120" y="194"/>
                    </a:lnTo>
                    <a:lnTo>
                      <a:pt x="112" y="197"/>
                    </a:lnTo>
                    <a:lnTo>
                      <a:pt x="106" y="199"/>
                    </a:lnTo>
                    <a:lnTo>
                      <a:pt x="98" y="202"/>
                    </a:lnTo>
                    <a:lnTo>
                      <a:pt x="82" y="205"/>
                    </a:lnTo>
                    <a:lnTo>
                      <a:pt x="74" y="208"/>
                    </a:lnTo>
                    <a:lnTo>
                      <a:pt x="66" y="210"/>
                    </a:lnTo>
                    <a:lnTo>
                      <a:pt x="57" y="213"/>
                    </a:lnTo>
                    <a:lnTo>
                      <a:pt x="41" y="216"/>
                    </a:lnTo>
                    <a:lnTo>
                      <a:pt x="31" y="219"/>
                    </a:lnTo>
                    <a:lnTo>
                      <a:pt x="25" y="221"/>
                    </a:lnTo>
                    <a:lnTo>
                      <a:pt x="14" y="222"/>
                    </a:lnTo>
                    <a:lnTo>
                      <a:pt x="6" y="225"/>
                    </a:lnTo>
                    <a:lnTo>
                      <a:pt x="8" y="225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85" name="Freeform 150"/>
              <p:cNvSpPr>
                <a:spLocks/>
              </p:cNvSpPr>
              <p:nvPr/>
            </p:nvSpPr>
            <p:spPr bwMode="auto">
              <a:xfrm>
                <a:off x="4668" y="2638"/>
                <a:ext cx="187" cy="19"/>
              </a:xfrm>
              <a:custGeom>
                <a:avLst/>
                <a:gdLst>
                  <a:gd name="T0" fmla="*/ 178 w 187"/>
                  <a:gd name="T1" fmla="*/ 19 h 19"/>
                  <a:gd name="T2" fmla="*/ 181 w 187"/>
                  <a:gd name="T3" fmla="*/ 19 h 19"/>
                  <a:gd name="T4" fmla="*/ 184 w 187"/>
                  <a:gd name="T5" fmla="*/ 16 h 19"/>
                  <a:gd name="T6" fmla="*/ 187 w 187"/>
                  <a:gd name="T7" fmla="*/ 13 h 19"/>
                  <a:gd name="T8" fmla="*/ 187 w 187"/>
                  <a:gd name="T9" fmla="*/ 7 h 19"/>
                  <a:gd name="T10" fmla="*/ 184 w 187"/>
                  <a:gd name="T11" fmla="*/ 4 h 19"/>
                  <a:gd name="T12" fmla="*/ 181 w 187"/>
                  <a:gd name="T13" fmla="*/ 0 h 19"/>
                  <a:gd name="T14" fmla="*/ 6 w 187"/>
                  <a:gd name="T15" fmla="*/ 0 h 19"/>
                  <a:gd name="T16" fmla="*/ 3 w 187"/>
                  <a:gd name="T17" fmla="*/ 4 h 19"/>
                  <a:gd name="T18" fmla="*/ 0 w 187"/>
                  <a:gd name="T19" fmla="*/ 7 h 19"/>
                  <a:gd name="T20" fmla="*/ 0 w 187"/>
                  <a:gd name="T21" fmla="*/ 13 h 19"/>
                  <a:gd name="T22" fmla="*/ 3 w 187"/>
                  <a:gd name="T23" fmla="*/ 16 h 19"/>
                  <a:gd name="T24" fmla="*/ 6 w 187"/>
                  <a:gd name="T25" fmla="*/ 19 h 19"/>
                  <a:gd name="T26" fmla="*/ 9 w 187"/>
                  <a:gd name="T27" fmla="*/ 19 h 19"/>
                  <a:gd name="T28" fmla="*/ 178 w 187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86" name="Freeform 151"/>
              <p:cNvSpPr>
                <a:spLocks/>
              </p:cNvSpPr>
              <p:nvPr/>
            </p:nvSpPr>
            <p:spPr bwMode="auto">
              <a:xfrm>
                <a:off x="4662" y="2177"/>
                <a:ext cx="80" cy="469"/>
              </a:xfrm>
              <a:custGeom>
                <a:avLst/>
                <a:gdLst>
                  <a:gd name="T0" fmla="*/ 14 w 80"/>
                  <a:gd name="T1" fmla="*/ 2 h 469"/>
                  <a:gd name="T2" fmla="*/ 7 w 80"/>
                  <a:gd name="T3" fmla="*/ 0 h 469"/>
                  <a:gd name="T4" fmla="*/ 1 w 80"/>
                  <a:gd name="T5" fmla="*/ 5 h 469"/>
                  <a:gd name="T6" fmla="*/ 0 w 80"/>
                  <a:gd name="T7" fmla="*/ 11 h 469"/>
                  <a:gd name="T8" fmla="*/ 4 w 80"/>
                  <a:gd name="T9" fmla="*/ 19 h 469"/>
                  <a:gd name="T10" fmla="*/ 15 w 80"/>
                  <a:gd name="T11" fmla="*/ 44 h 469"/>
                  <a:gd name="T12" fmla="*/ 26 w 80"/>
                  <a:gd name="T13" fmla="*/ 73 h 469"/>
                  <a:gd name="T14" fmla="*/ 34 w 80"/>
                  <a:gd name="T15" fmla="*/ 95 h 469"/>
                  <a:gd name="T16" fmla="*/ 39 w 80"/>
                  <a:gd name="T17" fmla="*/ 109 h 469"/>
                  <a:gd name="T18" fmla="*/ 46 w 80"/>
                  <a:gd name="T19" fmla="*/ 133 h 469"/>
                  <a:gd name="T20" fmla="*/ 50 w 80"/>
                  <a:gd name="T21" fmla="*/ 154 h 469"/>
                  <a:gd name="T22" fmla="*/ 53 w 80"/>
                  <a:gd name="T23" fmla="*/ 168 h 469"/>
                  <a:gd name="T24" fmla="*/ 55 w 80"/>
                  <a:gd name="T25" fmla="*/ 182 h 469"/>
                  <a:gd name="T26" fmla="*/ 58 w 80"/>
                  <a:gd name="T27" fmla="*/ 197 h 469"/>
                  <a:gd name="T28" fmla="*/ 60 w 80"/>
                  <a:gd name="T29" fmla="*/ 211 h 469"/>
                  <a:gd name="T30" fmla="*/ 61 w 80"/>
                  <a:gd name="T31" fmla="*/ 247 h 469"/>
                  <a:gd name="T32" fmla="*/ 60 w 80"/>
                  <a:gd name="T33" fmla="*/ 251 h 469"/>
                  <a:gd name="T34" fmla="*/ 58 w 80"/>
                  <a:gd name="T35" fmla="*/ 285 h 469"/>
                  <a:gd name="T36" fmla="*/ 55 w 80"/>
                  <a:gd name="T37" fmla="*/ 306 h 469"/>
                  <a:gd name="T38" fmla="*/ 53 w 80"/>
                  <a:gd name="T39" fmla="*/ 320 h 469"/>
                  <a:gd name="T40" fmla="*/ 46 w 80"/>
                  <a:gd name="T41" fmla="*/ 352 h 469"/>
                  <a:gd name="T42" fmla="*/ 39 w 80"/>
                  <a:gd name="T43" fmla="*/ 371 h 469"/>
                  <a:gd name="T44" fmla="*/ 34 w 80"/>
                  <a:gd name="T45" fmla="*/ 384 h 469"/>
                  <a:gd name="T46" fmla="*/ 25 w 80"/>
                  <a:gd name="T47" fmla="*/ 409 h 469"/>
                  <a:gd name="T48" fmla="*/ 15 w 80"/>
                  <a:gd name="T49" fmla="*/ 428 h 469"/>
                  <a:gd name="T50" fmla="*/ 4 w 80"/>
                  <a:gd name="T51" fmla="*/ 449 h 469"/>
                  <a:gd name="T52" fmla="*/ 1 w 80"/>
                  <a:gd name="T53" fmla="*/ 455 h 469"/>
                  <a:gd name="T54" fmla="*/ 0 w 80"/>
                  <a:gd name="T55" fmla="*/ 463 h 469"/>
                  <a:gd name="T56" fmla="*/ 6 w 80"/>
                  <a:gd name="T57" fmla="*/ 469 h 469"/>
                  <a:gd name="T58" fmla="*/ 15 w 80"/>
                  <a:gd name="T59" fmla="*/ 466 h 469"/>
                  <a:gd name="T60" fmla="*/ 19 w 80"/>
                  <a:gd name="T61" fmla="*/ 463 h 469"/>
                  <a:gd name="T62" fmla="*/ 26 w 80"/>
                  <a:gd name="T63" fmla="*/ 444 h 469"/>
                  <a:gd name="T64" fmla="*/ 38 w 80"/>
                  <a:gd name="T65" fmla="*/ 423 h 469"/>
                  <a:gd name="T66" fmla="*/ 46 w 80"/>
                  <a:gd name="T67" fmla="*/ 409 h 469"/>
                  <a:gd name="T68" fmla="*/ 53 w 80"/>
                  <a:gd name="T69" fmla="*/ 390 h 469"/>
                  <a:gd name="T70" fmla="*/ 58 w 80"/>
                  <a:gd name="T71" fmla="*/ 377 h 469"/>
                  <a:gd name="T72" fmla="*/ 65 w 80"/>
                  <a:gd name="T73" fmla="*/ 358 h 469"/>
                  <a:gd name="T74" fmla="*/ 72 w 80"/>
                  <a:gd name="T75" fmla="*/ 324 h 469"/>
                  <a:gd name="T76" fmla="*/ 74 w 80"/>
                  <a:gd name="T77" fmla="*/ 309 h 469"/>
                  <a:gd name="T78" fmla="*/ 77 w 80"/>
                  <a:gd name="T79" fmla="*/ 289 h 469"/>
                  <a:gd name="T80" fmla="*/ 79 w 80"/>
                  <a:gd name="T81" fmla="*/ 254 h 469"/>
                  <a:gd name="T82" fmla="*/ 80 w 80"/>
                  <a:gd name="T83" fmla="*/ 244 h 469"/>
                  <a:gd name="T84" fmla="*/ 79 w 80"/>
                  <a:gd name="T85" fmla="*/ 208 h 469"/>
                  <a:gd name="T86" fmla="*/ 77 w 80"/>
                  <a:gd name="T87" fmla="*/ 194 h 469"/>
                  <a:gd name="T88" fmla="*/ 74 w 80"/>
                  <a:gd name="T89" fmla="*/ 179 h 469"/>
                  <a:gd name="T90" fmla="*/ 72 w 80"/>
                  <a:gd name="T91" fmla="*/ 165 h 469"/>
                  <a:gd name="T92" fmla="*/ 69 w 80"/>
                  <a:gd name="T93" fmla="*/ 151 h 469"/>
                  <a:gd name="T94" fmla="*/ 65 w 80"/>
                  <a:gd name="T95" fmla="*/ 127 h 469"/>
                  <a:gd name="T96" fmla="*/ 58 w 80"/>
                  <a:gd name="T97" fmla="*/ 103 h 469"/>
                  <a:gd name="T98" fmla="*/ 53 w 80"/>
                  <a:gd name="T99" fmla="*/ 89 h 469"/>
                  <a:gd name="T100" fmla="*/ 46 w 80"/>
                  <a:gd name="T101" fmla="*/ 67 h 469"/>
                  <a:gd name="T102" fmla="*/ 31 w 80"/>
                  <a:gd name="T103" fmla="*/ 35 h 469"/>
                  <a:gd name="T104" fmla="*/ 20 w 80"/>
                  <a:gd name="T105" fmla="*/ 13 h 46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80" h="469">
                    <a:moveTo>
                      <a:pt x="17" y="5"/>
                    </a:moveTo>
                    <a:lnTo>
                      <a:pt x="14" y="2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4" y="19"/>
                    </a:lnTo>
                    <a:lnTo>
                      <a:pt x="11" y="37"/>
                    </a:lnTo>
                    <a:lnTo>
                      <a:pt x="15" y="44"/>
                    </a:lnTo>
                    <a:lnTo>
                      <a:pt x="19" y="49"/>
                    </a:lnTo>
                    <a:lnTo>
                      <a:pt x="26" y="73"/>
                    </a:lnTo>
                    <a:lnTo>
                      <a:pt x="28" y="79"/>
                    </a:lnTo>
                    <a:lnTo>
                      <a:pt x="34" y="95"/>
                    </a:lnTo>
                    <a:lnTo>
                      <a:pt x="36" y="103"/>
                    </a:lnTo>
                    <a:lnTo>
                      <a:pt x="39" y="109"/>
                    </a:lnTo>
                    <a:lnTo>
                      <a:pt x="42" y="125"/>
                    </a:lnTo>
                    <a:lnTo>
                      <a:pt x="46" y="133"/>
                    </a:lnTo>
                    <a:lnTo>
                      <a:pt x="47" y="138"/>
                    </a:lnTo>
                    <a:lnTo>
                      <a:pt x="50" y="154"/>
                    </a:lnTo>
                    <a:lnTo>
                      <a:pt x="52" y="160"/>
                    </a:lnTo>
                    <a:lnTo>
                      <a:pt x="53" y="168"/>
                    </a:lnTo>
                    <a:lnTo>
                      <a:pt x="55" y="174"/>
                    </a:lnTo>
                    <a:lnTo>
                      <a:pt x="55" y="182"/>
                    </a:lnTo>
                    <a:lnTo>
                      <a:pt x="57" y="190"/>
                    </a:lnTo>
                    <a:lnTo>
                      <a:pt x="58" y="197"/>
                    </a:lnTo>
                    <a:lnTo>
                      <a:pt x="58" y="205"/>
                    </a:lnTo>
                    <a:lnTo>
                      <a:pt x="60" y="211"/>
                    </a:lnTo>
                    <a:lnTo>
                      <a:pt x="60" y="239"/>
                    </a:lnTo>
                    <a:lnTo>
                      <a:pt x="61" y="247"/>
                    </a:lnTo>
                    <a:lnTo>
                      <a:pt x="61" y="244"/>
                    </a:lnTo>
                    <a:lnTo>
                      <a:pt x="60" y="251"/>
                    </a:lnTo>
                    <a:lnTo>
                      <a:pt x="60" y="279"/>
                    </a:lnTo>
                    <a:lnTo>
                      <a:pt x="58" y="285"/>
                    </a:lnTo>
                    <a:lnTo>
                      <a:pt x="58" y="293"/>
                    </a:lnTo>
                    <a:lnTo>
                      <a:pt x="55" y="306"/>
                    </a:lnTo>
                    <a:lnTo>
                      <a:pt x="55" y="312"/>
                    </a:lnTo>
                    <a:lnTo>
                      <a:pt x="53" y="320"/>
                    </a:lnTo>
                    <a:lnTo>
                      <a:pt x="47" y="346"/>
                    </a:lnTo>
                    <a:lnTo>
                      <a:pt x="46" y="352"/>
                    </a:lnTo>
                    <a:lnTo>
                      <a:pt x="42" y="358"/>
                    </a:lnTo>
                    <a:lnTo>
                      <a:pt x="39" y="371"/>
                    </a:lnTo>
                    <a:lnTo>
                      <a:pt x="36" y="377"/>
                    </a:lnTo>
                    <a:lnTo>
                      <a:pt x="34" y="384"/>
                    </a:lnTo>
                    <a:lnTo>
                      <a:pt x="28" y="396"/>
                    </a:lnTo>
                    <a:lnTo>
                      <a:pt x="25" y="409"/>
                    </a:lnTo>
                    <a:lnTo>
                      <a:pt x="22" y="417"/>
                    </a:lnTo>
                    <a:lnTo>
                      <a:pt x="15" y="428"/>
                    </a:lnTo>
                    <a:lnTo>
                      <a:pt x="11" y="435"/>
                    </a:lnTo>
                    <a:lnTo>
                      <a:pt x="4" y="449"/>
                    </a:lnTo>
                    <a:lnTo>
                      <a:pt x="0" y="457"/>
                    </a:lnTo>
                    <a:lnTo>
                      <a:pt x="1" y="455"/>
                    </a:lnTo>
                    <a:lnTo>
                      <a:pt x="0" y="457"/>
                    </a:lnTo>
                    <a:lnTo>
                      <a:pt x="0" y="463"/>
                    </a:lnTo>
                    <a:lnTo>
                      <a:pt x="3" y="466"/>
                    </a:lnTo>
                    <a:lnTo>
                      <a:pt x="6" y="469"/>
                    </a:lnTo>
                    <a:lnTo>
                      <a:pt x="12" y="469"/>
                    </a:lnTo>
                    <a:lnTo>
                      <a:pt x="15" y="466"/>
                    </a:lnTo>
                    <a:lnTo>
                      <a:pt x="17" y="465"/>
                    </a:lnTo>
                    <a:lnTo>
                      <a:pt x="19" y="463"/>
                    </a:lnTo>
                    <a:lnTo>
                      <a:pt x="20" y="455"/>
                    </a:lnTo>
                    <a:lnTo>
                      <a:pt x="26" y="444"/>
                    </a:lnTo>
                    <a:lnTo>
                      <a:pt x="31" y="438"/>
                    </a:lnTo>
                    <a:lnTo>
                      <a:pt x="38" y="423"/>
                    </a:lnTo>
                    <a:lnTo>
                      <a:pt x="41" y="415"/>
                    </a:lnTo>
                    <a:lnTo>
                      <a:pt x="46" y="409"/>
                    </a:lnTo>
                    <a:lnTo>
                      <a:pt x="47" y="403"/>
                    </a:lnTo>
                    <a:lnTo>
                      <a:pt x="53" y="390"/>
                    </a:lnTo>
                    <a:lnTo>
                      <a:pt x="55" y="384"/>
                    </a:lnTo>
                    <a:lnTo>
                      <a:pt x="58" y="377"/>
                    </a:lnTo>
                    <a:lnTo>
                      <a:pt x="61" y="365"/>
                    </a:lnTo>
                    <a:lnTo>
                      <a:pt x="65" y="358"/>
                    </a:lnTo>
                    <a:lnTo>
                      <a:pt x="66" y="349"/>
                    </a:lnTo>
                    <a:lnTo>
                      <a:pt x="72" y="324"/>
                    </a:lnTo>
                    <a:lnTo>
                      <a:pt x="74" y="316"/>
                    </a:lnTo>
                    <a:lnTo>
                      <a:pt x="74" y="309"/>
                    </a:lnTo>
                    <a:lnTo>
                      <a:pt x="77" y="297"/>
                    </a:lnTo>
                    <a:lnTo>
                      <a:pt x="77" y="289"/>
                    </a:lnTo>
                    <a:lnTo>
                      <a:pt x="79" y="282"/>
                    </a:lnTo>
                    <a:lnTo>
                      <a:pt x="79" y="254"/>
                    </a:lnTo>
                    <a:lnTo>
                      <a:pt x="80" y="247"/>
                    </a:lnTo>
                    <a:lnTo>
                      <a:pt x="80" y="244"/>
                    </a:lnTo>
                    <a:lnTo>
                      <a:pt x="79" y="236"/>
                    </a:lnTo>
                    <a:lnTo>
                      <a:pt x="79" y="208"/>
                    </a:lnTo>
                    <a:lnTo>
                      <a:pt x="77" y="201"/>
                    </a:lnTo>
                    <a:lnTo>
                      <a:pt x="77" y="194"/>
                    </a:lnTo>
                    <a:lnTo>
                      <a:pt x="76" y="187"/>
                    </a:lnTo>
                    <a:lnTo>
                      <a:pt x="74" y="179"/>
                    </a:lnTo>
                    <a:lnTo>
                      <a:pt x="74" y="171"/>
                    </a:lnTo>
                    <a:lnTo>
                      <a:pt x="72" y="165"/>
                    </a:lnTo>
                    <a:lnTo>
                      <a:pt x="71" y="157"/>
                    </a:lnTo>
                    <a:lnTo>
                      <a:pt x="69" y="151"/>
                    </a:lnTo>
                    <a:lnTo>
                      <a:pt x="66" y="135"/>
                    </a:lnTo>
                    <a:lnTo>
                      <a:pt x="65" y="127"/>
                    </a:lnTo>
                    <a:lnTo>
                      <a:pt x="61" y="119"/>
                    </a:lnTo>
                    <a:lnTo>
                      <a:pt x="58" y="103"/>
                    </a:lnTo>
                    <a:lnTo>
                      <a:pt x="55" y="97"/>
                    </a:lnTo>
                    <a:lnTo>
                      <a:pt x="53" y="89"/>
                    </a:lnTo>
                    <a:lnTo>
                      <a:pt x="47" y="73"/>
                    </a:lnTo>
                    <a:lnTo>
                      <a:pt x="46" y="67"/>
                    </a:lnTo>
                    <a:lnTo>
                      <a:pt x="34" y="43"/>
                    </a:lnTo>
                    <a:lnTo>
                      <a:pt x="31" y="35"/>
                    </a:lnTo>
                    <a:lnTo>
                      <a:pt x="26" y="27"/>
                    </a:lnTo>
                    <a:lnTo>
                      <a:pt x="20" y="13"/>
                    </a:lnTo>
                    <a:lnTo>
                      <a:pt x="17" y="5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87" name="Freeform 152"/>
              <p:cNvSpPr>
                <a:spLocks/>
              </p:cNvSpPr>
              <p:nvPr/>
            </p:nvSpPr>
            <p:spPr bwMode="auto">
              <a:xfrm>
                <a:off x="4473" y="2256"/>
                <a:ext cx="228" cy="19"/>
              </a:xfrm>
              <a:custGeom>
                <a:avLst/>
                <a:gdLst>
                  <a:gd name="T0" fmla="*/ 219 w 228"/>
                  <a:gd name="T1" fmla="*/ 19 h 19"/>
                  <a:gd name="T2" fmla="*/ 222 w 228"/>
                  <a:gd name="T3" fmla="*/ 19 h 19"/>
                  <a:gd name="T4" fmla="*/ 225 w 228"/>
                  <a:gd name="T5" fmla="*/ 16 h 19"/>
                  <a:gd name="T6" fmla="*/ 228 w 228"/>
                  <a:gd name="T7" fmla="*/ 13 h 19"/>
                  <a:gd name="T8" fmla="*/ 228 w 228"/>
                  <a:gd name="T9" fmla="*/ 7 h 19"/>
                  <a:gd name="T10" fmla="*/ 225 w 228"/>
                  <a:gd name="T11" fmla="*/ 4 h 19"/>
                  <a:gd name="T12" fmla="*/ 222 w 228"/>
                  <a:gd name="T13" fmla="*/ 0 h 19"/>
                  <a:gd name="T14" fmla="*/ 6 w 228"/>
                  <a:gd name="T15" fmla="*/ 0 h 19"/>
                  <a:gd name="T16" fmla="*/ 3 w 228"/>
                  <a:gd name="T17" fmla="*/ 4 h 19"/>
                  <a:gd name="T18" fmla="*/ 0 w 228"/>
                  <a:gd name="T19" fmla="*/ 7 h 19"/>
                  <a:gd name="T20" fmla="*/ 0 w 228"/>
                  <a:gd name="T21" fmla="*/ 13 h 19"/>
                  <a:gd name="T22" fmla="*/ 3 w 228"/>
                  <a:gd name="T23" fmla="*/ 16 h 19"/>
                  <a:gd name="T24" fmla="*/ 6 w 228"/>
                  <a:gd name="T25" fmla="*/ 19 h 19"/>
                  <a:gd name="T26" fmla="*/ 9 w 228"/>
                  <a:gd name="T27" fmla="*/ 19 h 19"/>
                  <a:gd name="T28" fmla="*/ 219 w 228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28" h="19">
                    <a:moveTo>
                      <a:pt x="219" y="19"/>
                    </a:moveTo>
                    <a:lnTo>
                      <a:pt x="222" y="19"/>
                    </a:lnTo>
                    <a:lnTo>
                      <a:pt x="225" y="16"/>
                    </a:lnTo>
                    <a:lnTo>
                      <a:pt x="228" y="13"/>
                    </a:lnTo>
                    <a:lnTo>
                      <a:pt x="228" y="7"/>
                    </a:lnTo>
                    <a:lnTo>
                      <a:pt x="225" y="4"/>
                    </a:lnTo>
                    <a:lnTo>
                      <a:pt x="222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219" y="19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88" name="Freeform 153"/>
              <p:cNvSpPr>
                <a:spLocks/>
              </p:cNvSpPr>
              <p:nvPr/>
            </p:nvSpPr>
            <p:spPr bwMode="auto">
              <a:xfrm>
                <a:off x="4473" y="1990"/>
                <a:ext cx="19" cy="285"/>
              </a:xfrm>
              <a:custGeom>
                <a:avLst/>
                <a:gdLst>
                  <a:gd name="T0" fmla="*/ 0 w 19"/>
                  <a:gd name="T1" fmla="*/ 276 h 285"/>
                  <a:gd name="T2" fmla="*/ 0 w 19"/>
                  <a:gd name="T3" fmla="*/ 279 h 285"/>
                  <a:gd name="T4" fmla="*/ 3 w 19"/>
                  <a:gd name="T5" fmla="*/ 282 h 285"/>
                  <a:gd name="T6" fmla="*/ 6 w 19"/>
                  <a:gd name="T7" fmla="*/ 285 h 285"/>
                  <a:gd name="T8" fmla="*/ 12 w 19"/>
                  <a:gd name="T9" fmla="*/ 285 h 285"/>
                  <a:gd name="T10" fmla="*/ 16 w 19"/>
                  <a:gd name="T11" fmla="*/ 282 h 285"/>
                  <a:gd name="T12" fmla="*/ 19 w 19"/>
                  <a:gd name="T13" fmla="*/ 279 h 285"/>
                  <a:gd name="T14" fmla="*/ 19 w 19"/>
                  <a:gd name="T15" fmla="*/ 6 h 285"/>
                  <a:gd name="T16" fmla="*/ 16 w 19"/>
                  <a:gd name="T17" fmla="*/ 3 h 285"/>
                  <a:gd name="T18" fmla="*/ 12 w 19"/>
                  <a:gd name="T19" fmla="*/ 0 h 285"/>
                  <a:gd name="T20" fmla="*/ 6 w 19"/>
                  <a:gd name="T21" fmla="*/ 0 h 285"/>
                  <a:gd name="T22" fmla="*/ 3 w 19"/>
                  <a:gd name="T23" fmla="*/ 3 h 285"/>
                  <a:gd name="T24" fmla="*/ 0 w 19"/>
                  <a:gd name="T25" fmla="*/ 6 h 285"/>
                  <a:gd name="T26" fmla="*/ 0 w 19"/>
                  <a:gd name="T27" fmla="*/ 9 h 285"/>
                  <a:gd name="T28" fmla="*/ 0 w 19"/>
                  <a:gd name="T29" fmla="*/ 276 h 2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9" h="285">
                    <a:moveTo>
                      <a:pt x="0" y="276"/>
                    </a:moveTo>
                    <a:lnTo>
                      <a:pt x="0" y="279"/>
                    </a:lnTo>
                    <a:lnTo>
                      <a:pt x="3" y="282"/>
                    </a:lnTo>
                    <a:lnTo>
                      <a:pt x="6" y="285"/>
                    </a:lnTo>
                    <a:lnTo>
                      <a:pt x="12" y="285"/>
                    </a:lnTo>
                    <a:lnTo>
                      <a:pt x="16" y="282"/>
                    </a:lnTo>
                    <a:lnTo>
                      <a:pt x="19" y="279"/>
                    </a:lnTo>
                    <a:lnTo>
                      <a:pt x="19" y="6"/>
                    </a:lnTo>
                    <a:lnTo>
                      <a:pt x="16" y="3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7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89" name="Freeform 154"/>
              <p:cNvSpPr>
                <a:spLocks/>
              </p:cNvSpPr>
              <p:nvPr/>
            </p:nvSpPr>
            <p:spPr bwMode="auto">
              <a:xfrm>
                <a:off x="2749" y="1990"/>
                <a:ext cx="1743" cy="19"/>
              </a:xfrm>
              <a:custGeom>
                <a:avLst/>
                <a:gdLst>
                  <a:gd name="T0" fmla="*/ 1733 w 1743"/>
                  <a:gd name="T1" fmla="*/ 19 h 19"/>
                  <a:gd name="T2" fmla="*/ 1736 w 1743"/>
                  <a:gd name="T3" fmla="*/ 19 h 19"/>
                  <a:gd name="T4" fmla="*/ 1740 w 1743"/>
                  <a:gd name="T5" fmla="*/ 16 h 19"/>
                  <a:gd name="T6" fmla="*/ 1743 w 1743"/>
                  <a:gd name="T7" fmla="*/ 13 h 19"/>
                  <a:gd name="T8" fmla="*/ 1743 w 1743"/>
                  <a:gd name="T9" fmla="*/ 6 h 19"/>
                  <a:gd name="T10" fmla="*/ 1740 w 1743"/>
                  <a:gd name="T11" fmla="*/ 3 h 19"/>
                  <a:gd name="T12" fmla="*/ 1736 w 1743"/>
                  <a:gd name="T13" fmla="*/ 0 h 19"/>
                  <a:gd name="T14" fmla="*/ 6 w 1743"/>
                  <a:gd name="T15" fmla="*/ 0 h 19"/>
                  <a:gd name="T16" fmla="*/ 3 w 1743"/>
                  <a:gd name="T17" fmla="*/ 3 h 19"/>
                  <a:gd name="T18" fmla="*/ 0 w 1743"/>
                  <a:gd name="T19" fmla="*/ 6 h 19"/>
                  <a:gd name="T20" fmla="*/ 0 w 1743"/>
                  <a:gd name="T21" fmla="*/ 13 h 19"/>
                  <a:gd name="T22" fmla="*/ 3 w 1743"/>
                  <a:gd name="T23" fmla="*/ 16 h 19"/>
                  <a:gd name="T24" fmla="*/ 6 w 1743"/>
                  <a:gd name="T25" fmla="*/ 19 h 19"/>
                  <a:gd name="T26" fmla="*/ 9 w 1743"/>
                  <a:gd name="T27" fmla="*/ 19 h 19"/>
                  <a:gd name="T28" fmla="*/ 1733 w 1743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43" h="19">
                    <a:moveTo>
                      <a:pt x="1733" y="19"/>
                    </a:moveTo>
                    <a:lnTo>
                      <a:pt x="1736" y="19"/>
                    </a:lnTo>
                    <a:lnTo>
                      <a:pt x="1740" y="16"/>
                    </a:lnTo>
                    <a:lnTo>
                      <a:pt x="1743" y="13"/>
                    </a:lnTo>
                    <a:lnTo>
                      <a:pt x="1743" y="6"/>
                    </a:lnTo>
                    <a:lnTo>
                      <a:pt x="1740" y="3"/>
                    </a:lnTo>
                    <a:lnTo>
                      <a:pt x="1736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33" y="19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90" name="Freeform 155"/>
              <p:cNvSpPr>
                <a:spLocks/>
              </p:cNvSpPr>
              <p:nvPr/>
            </p:nvSpPr>
            <p:spPr bwMode="auto">
              <a:xfrm>
                <a:off x="2749" y="2732"/>
                <a:ext cx="1089" cy="19"/>
              </a:xfrm>
              <a:custGeom>
                <a:avLst/>
                <a:gdLst>
                  <a:gd name="T0" fmla="*/ 1080 w 1089"/>
                  <a:gd name="T1" fmla="*/ 19 h 19"/>
                  <a:gd name="T2" fmla="*/ 1083 w 1089"/>
                  <a:gd name="T3" fmla="*/ 19 h 19"/>
                  <a:gd name="T4" fmla="*/ 1086 w 1089"/>
                  <a:gd name="T5" fmla="*/ 16 h 19"/>
                  <a:gd name="T6" fmla="*/ 1089 w 1089"/>
                  <a:gd name="T7" fmla="*/ 13 h 19"/>
                  <a:gd name="T8" fmla="*/ 1089 w 1089"/>
                  <a:gd name="T9" fmla="*/ 6 h 19"/>
                  <a:gd name="T10" fmla="*/ 1086 w 1089"/>
                  <a:gd name="T11" fmla="*/ 3 h 19"/>
                  <a:gd name="T12" fmla="*/ 1083 w 1089"/>
                  <a:gd name="T13" fmla="*/ 0 h 19"/>
                  <a:gd name="T14" fmla="*/ 6 w 1089"/>
                  <a:gd name="T15" fmla="*/ 0 h 19"/>
                  <a:gd name="T16" fmla="*/ 3 w 1089"/>
                  <a:gd name="T17" fmla="*/ 3 h 19"/>
                  <a:gd name="T18" fmla="*/ 0 w 1089"/>
                  <a:gd name="T19" fmla="*/ 6 h 19"/>
                  <a:gd name="T20" fmla="*/ 0 w 1089"/>
                  <a:gd name="T21" fmla="*/ 13 h 19"/>
                  <a:gd name="T22" fmla="*/ 3 w 1089"/>
                  <a:gd name="T23" fmla="*/ 16 h 19"/>
                  <a:gd name="T24" fmla="*/ 6 w 1089"/>
                  <a:gd name="T25" fmla="*/ 19 h 19"/>
                  <a:gd name="T26" fmla="*/ 9 w 1089"/>
                  <a:gd name="T27" fmla="*/ 19 h 19"/>
                  <a:gd name="T28" fmla="*/ 1080 w 1089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89" h="19">
                    <a:moveTo>
                      <a:pt x="1080" y="19"/>
                    </a:moveTo>
                    <a:lnTo>
                      <a:pt x="1083" y="19"/>
                    </a:lnTo>
                    <a:lnTo>
                      <a:pt x="1086" y="16"/>
                    </a:lnTo>
                    <a:lnTo>
                      <a:pt x="1089" y="13"/>
                    </a:lnTo>
                    <a:lnTo>
                      <a:pt x="1089" y="6"/>
                    </a:lnTo>
                    <a:lnTo>
                      <a:pt x="1086" y="3"/>
                    </a:lnTo>
                    <a:lnTo>
                      <a:pt x="108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080" y="19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91" name="Freeform 156"/>
              <p:cNvSpPr>
                <a:spLocks/>
              </p:cNvSpPr>
              <p:nvPr/>
            </p:nvSpPr>
            <p:spPr bwMode="auto">
              <a:xfrm>
                <a:off x="5217" y="2405"/>
                <a:ext cx="198" cy="19"/>
              </a:xfrm>
              <a:custGeom>
                <a:avLst/>
                <a:gdLst>
                  <a:gd name="T0" fmla="*/ 9 w 198"/>
                  <a:gd name="T1" fmla="*/ 0 h 19"/>
                  <a:gd name="T2" fmla="*/ 6 w 198"/>
                  <a:gd name="T3" fmla="*/ 0 h 19"/>
                  <a:gd name="T4" fmla="*/ 3 w 198"/>
                  <a:gd name="T5" fmla="*/ 4 h 19"/>
                  <a:gd name="T6" fmla="*/ 0 w 198"/>
                  <a:gd name="T7" fmla="*/ 7 h 19"/>
                  <a:gd name="T8" fmla="*/ 0 w 198"/>
                  <a:gd name="T9" fmla="*/ 13 h 19"/>
                  <a:gd name="T10" fmla="*/ 3 w 198"/>
                  <a:gd name="T11" fmla="*/ 16 h 19"/>
                  <a:gd name="T12" fmla="*/ 6 w 198"/>
                  <a:gd name="T13" fmla="*/ 19 h 19"/>
                  <a:gd name="T14" fmla="*/ 192 w 198"/>
                  <a:gd name="T15" fmla="*/ 19 h 19"/>
                  <a:gd name="T16" fmla="*/ 195 w 198"/>
                  <a:gd name="T17" fmla="*/ 16 h 19"/>
                  <a:gd name="T18" fmla="*/ 198 w 198"/>
                  <a:gd name="T19" fmla="*/ 13 h 19"/>
                  <a:gd name="T20" fmla="*/ 198 w 198"/>
                  <a:gd name="T21" fmla="*/ 7 h 19"/>
                  <a:gd name="T22" fmla="*/ 195 w 198"/>
                  <a:gd name="T23" fmla="*/ 4 h 19"/>
                  <a:gd name="T24" fmla="*/ 192 w 198"/>
                  <a:gd name="T25" fmla="*/ 0 h 19"/>
                  <a:gd name="T26" fmla="*/ 188 w 198"/>
                  <a:gd name="T27" fmla="*/ 0 h 19"/>
                  <a:gd name="T28" fmla="*/ 9 w 198"/>
                  <a:gd name="T29" fmla="*/ 0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98" h="19">
                    <a:moveTo>
                      <a:pt x="9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92" y="19"/>
                    </a:lnTo>
                    <a:lnTo>
                      <a:pt x="195" y="16"/>
                    </a:lnTo>
                    <a:lnTo>
                      <a:pt x="198" y="13"/>
                    </a:lnTo>
                    <a:lnTo>
                      <a:pt x="198" y="7"/>
                    </a:lnTo>
                    <a:lnTo>
                      <a:pt x="195" y="4"/>
                    </a:lnTo>
                    <a:lnTo>
                      <a:pt x="192" y="0"/>
                    </a:lnTo>
                    <a:lnTo>
                      <a:pt x="188" y="0"/>
                    </a:lnTo>
                    <a:lnTo>
                      <a:pt x="9" y="0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668" name="Rectangle 157"/>
            <p:cNvSpPr>
              <a:spLocks noChangeArrowheads="1"/>
            </p:cNvSpPr>
            <p:nvPr/>
          </p:nvSpPr>
          <p:spPr bwMode="auto">
            <a:xfrm>
              <a:off x="5366" y="2310"/>
              <a:ext cx="221" cy="19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00"/>
                  </a:solidFill>
                </a:rPr>
                <a:t>F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sp>
          <p:nvSpPr>
            <p:cNvPr id="25669" name="Rectangle 158"/>
            <p:cNvSpPr>
              <a:spLocks noChangeArrowheads="1"/>
            </p:cNvSpPr>
            <p:nvPr/>
          </p:nvSpPr>
          <p:spPr bwMode="auto">
            <a:xfrm>
              <a:off x="2612" y="2654"/>
              <a:ext cx="214" cy="19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00"/>
                  </a:solidFill>
                </a:rPr>
                <a:t>Z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sp>
          <p:nvSpPr>
            <p:cNvPr id="25670" name="Text Box 65"/>
            <p:cNvSpPr txBox="1">
              <a:spLocks noChangeArrowheads="1"/>
            </p:cNvSpPr>
            <p:nvPr/>
          </p:nvSpPr>
          <p:spPr bwMode="auto">
            <a:xfrm>
              <a:off x="3073" y="1613"/>
              <a:ext cx="1648" cy="28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pl-PL" sz="2400" b="1" baseline="0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baseline="0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Logic Diagram</a:t>
              </a:r>
            </a:p>
          </p:txBody>
        </p:sp>
      </p:grpSp>
      <p:grpSp>
        <p:nvGrpSpPr>
          <p:cNvPr id="235698" name="Group 178"/>
          <p:cNvGrpSpPr>
            <a:grpSpLocks/>
          </p:cNvGrpSpPr>
          <p:nvPr/>
        </p:nvGrpSpPr>
        <p:grpSpPr bwMode="auto">
          <a:xfrm>
            <a:off x="4721225" y="1247775"/>
            <a:ext cx="3357562" cy="1079500"/>
            <a:chOff x="2974" y="786"/>
            <a:chExt cx="2115" cy="680"/>
          </a:xfrm>
        </p:grpSpPr>
        <p:sp>
          <p:nvSpPr>
            <p:cNvPr id="25653" name="Text Box 11"/>
            <p:cNvSpPr txBox="1">
              <a:spLocks noChangeArrowheads="1"/>
            </p:cNvSpPr>
            <p:nvPr/>
          </p:nvSpPr>
          <p:spPr bwMode="auto">
            <a:xfrm>
              <a:off x="2974" y="786"/>
              <a:ext cx="211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 baseline="0" dirty="0">
                  <a:solidFill>
                    <a:srgbClr val="3333FF"/>
                  </a:solidFill>
                  <a:latin typeface="Arial" pitchFamily="34" charset="0"/>
                  <a:cs typeface="Arial" pitchFamily="34" charset="0"/>
                </a:rPr>
                <a:t>Logic Equation</a:t>
              </a:r>
            </a:p>
          </p:txBody>
        </p:sp>
        <p:grpSp>
          <p:nvGrpSpPr>
            <p:cNvPr id="25654" name="Group 177"/>
            <p:cNvGrpSpPr>
              <a:grpSpLocks/>
            </p:cNvGrpSpPr>
            <p:nvPr/>
          </p:nvGrpSpPr>
          <p:grpSpPr bwMode="auto">
            <a:xfrm>
              <a:off x="3172" y="1140"/>
              <a:ext cx="1204" cy="326"/>
              <a:chOff x="3172" y="1140"/>
              <a:chExt cx="1204" cy="326"/>
            </a:xfrm>
          </p:grpSpPr>
          <p:sp>
            <p:nvSpPr>
              <p:cNvPr id="25655" name="Line 164"/>
              <p:cNvSpPr>
                <a:spLocks noChangeShapeType="1"/>
              </p:cNvSpPr>
              <p:nvPr/>
            </p:nvSpPr>
            <p:spPr bwMode="auto">
              <a:xfrm flipV="1">
                <a:off x="3942" y="1187"/>
                <a:ext cx="205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56" name="Rectangle 165"/>
              <p:cNvSpPr>
                <a:spLocks noChangeArrowheads="1"/>
              </p:cNvSpPr>
              <p:nvPr/>
            </p:nvSpPr>
            <p:spPr bwMode="auto">
              <a:xfrm>
                <a:off x="4211" y="1168"/>
                <a:ext cx="16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00" b="1" dirty="0">
                    <a:solidFill>
                      <a:srgbClr val="000000">
                        <a:lumMod val="95000"/>
                        <a:lumOff val="5000"/>
                      </a:srgbClr>
                    </a:solidFill>
                  </a:rPr>
                  <a:t>Z</a:t>
                </a:r>
                <a:endParaRPr lang="en-US" sz="2400" dirty="0">
                  <a:solidFill>
                    <a:srgbClr val="000000">
                      <a:lumMod val="95000"/>
                      <a:lumOff val="5000"/>
                    </a:srgbClr>
                  </a:solidFill>
                </a:endParaRPr>
              </a:p>
            </p:txBody>
          </p:sp>
          <p:sp>
            <p:nvSpPr>
              <p:cNvPr id="25657" name="Rectangle 167"/>
              <p:cNvSpPr>
                <a:spLocks noChangeArrowheads="1"/>
              </p:cNvSpPr>
              <p:nvPr/>
            </p:nvSpPr>
            <p:spPr bwMode="auto">
              <a:xfrm>
                <a:off x="3964" y="1168"/>
                <a:ext cx="179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00" b="1" dirty="0">
                    <a:solidFill>
                      <a:srgbClr val="000000">
                        <a:lumMod val="95000"/>
                        <a:lumOff val="5000"/>
                      </a:srgbClr>
                    </a:solidFill>
                  </a:rPr>
                  <a:t>Y</a:t>
                </a:r>
                <a:endParaRPr lang="en-US" sz="2400" dirty="0">
                  <a:solidFill>
                    <a:srgbClr val="000000">
                      <a:lumMod val="95000"/>
                      <a:lumOff val="5000"/>
                    </a:srgbClr>
                  </a:solidFill>
                </a:endParaRPr>
              </a:p>
            </p:txBody>
          </p:sp>
          <p:sp>
            <p:nvSpPr>
              <p:cNvPr id="25658" name="Rectangle 168"/>
              <p:cNvSpPr>
                <a:spLocks noChangeArrowheads="1"/>
              </p:cNvSpPr>
              <p:nvPr/>
            </p:nvSpPr>
            <p:spPr bwMode="auto">
              <a:xfrm>
                <a:off x="3933" y="1168"/>
                <a:ext cx="6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00" b="1" dirty="0">
                    <a:solidFill>
                      <a:srgbClr val="000000"/>
                    </a:solidFill>
                  </a:rPr>
                  <a:t> 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59" name="Rectangle 169"/>
              <p:cNvSpPr>
                <a:spLocks noChangeArrowheads="1"/>
              </p:cNvSpPr>
              <p:nvPr/>
            </p:nvSpPr>
            <p:spPr bwMode="auto">
              <a:xfrm>
                <a:off x="3562" y="1168"/>
                <a:ext cx="241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00" b="1" dirty="0">
                    <a:solidFill>
                      <a:srgbClr val="000000">
                        <a:lumMod val="95000"/>
                        <a:lumOff val="5000"/>
                      </a:srgbClr>
                    </a:solidFill>
                  </a:rPr>
                  <a:t>X </a:t>
                </a:r>
                <a:endParaRPr lang="en-US" sz="2400" dirty="0">
                  <a:solidFill>
                    <a:srgbClr val="000000">
                      <a:lumMod val="95000"/>
                      <a:lumOff val="5000"/>
                    </a:srgbClr>
                  </a:solidFill>
                </a:endParaRPr>
              </a:p>
            </p:txBody>
          </p:sp>
          <p:sp>
            <p:nvSpPr>
              <p:cNvPr id="25660" name="Rectangle 170"/>
              <p:cNvSpPr>
                <a:spLocks noChangeArrowheads="1"/>
              </p:cNvSpPr>
              <p:nvPr/>
            </p:nvSpPr>
            <p:spPr bwMode="auto">
              <a:xfrm>
                <a:off x="3504" y="1168"/>
                <a:ext cx="6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00" b="1">
                    <a:solidFill>
                      <a:srgbClr val="000000"/>
                    </a:solidFill>
                  </a:rPr>
                  <a:t> </a:t>
                </a: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61" name="Rectangle 171"/>
              <p:cNvSpPr>
                <a:spLocks noChangeArrowheads="1"/>
              </p:cNvSpPr>
              <p:nvPr/>
            </p:nvSpPr>
            <p:spPr bwMode="auto">
              <a:xfrm>
                <a:off x="3314" y="1168"/>
                <a:ext cx="6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00" b="1">
                    <a:solidFill>
                      <a:srgbClr val="008080"/>
                    </a:solidFill>
                  </a:rPr>
                  <a:t> </a:t>
                </a:r>
                <a:endParaRPr lang="en-US" sz="2400">
                  <a:solidFill>
                    <a:srgbClr val="008080"/>
                  </a:solidFill>
                </a:endParaRPr>
              </a:p>
            </p:txBody>
          </p:sp>
          <p:sp>
            <p:nvSpPr>
              <p:cNvPr id="25662" name="Rectangle 172"/>
              <p:cNvSpPr>
                <a:spLocks noChangeArrowheads="1"/>
              </p:cNvSpPr>
              <p:nvPr/>
            </p:nvSpPr>
            <p:spPr bwMode="auto">
              <a:xfrm>
                <a:off x="3172" y="1168"/>
                <a:ext cx="151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00" b="1" dirty="0">
                    <a:solidFill>
                      <a:srgbClr val="000000">
                        <a:lumMod val="95000"/>
                        <a:lumOff val="5000"/>
                      </a:srgbClr>
                    </a:solidFill>
                  </a:rPr>
                  <a:t>F</a:t>
                </a:r>
                <a:endParaRPr lang="en-US" sz="2400" dirty="0">
                  <a:solidFill>
                    <a:srgbClr val="000000">
                      <a:lumMod val="95000"/>
                      <a:lumOff val="5000"/>
                    </a:srgbClr>
                  </a:solidFill>
                </a:endParaRPr>
              </a:p>
            </p:txBody>
          </p:sp>
          <p:sp>
            <p:nvSpPr>
              <p:cNvPr id="25663" name="Rectangle 174"/>
              <p:cNvSpPr>
                <a:spLocks noChangeArrowheads="1"/>
              </p:cNvSpPr>
              <p:nvPr/>
            </p:nvSpPr>
            <p:spPr bwMode="auto">
              <a:xfrm>
                <a:off x="3820" y="1140"/>
                <a:ext cx="136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00" b="1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ymbol" pitchFamily="18" charset="2"/>
                  </a:rPr>
                  <a:t>+</a:t>
                </a:r>
                <a:endParaRPr lang="en-US" sz="2400" dirty="0">
                  <a:solidFill>
                    <a:srgbClr val="000000">
                      <a:lumMod val="95000"/>
                      <a:lumOff val="5000"/>
                    </a:srgbClr>
                  </a:solidFill>
                </a:endParaRPr>
              </a:p>
            </p:txBody>
          </p:sp>
          <p:sp>
            <p:nvSpPr>
              <p:cNvPr id="25664" name="Rectangle 175"/>
              <p:cNvSpPr>
                <a:spLocks noChangeArrowheads="1"/>
              </p:cNvSpPr>
              <p:nvPr/>
            </p:nvSpPr>
            <p:spPr bwMode="auto">
              <a:xfrm>
                <a:off x="3394" y="1140"/>
                <a:ext cx="136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00" b="1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ymbol" pitchFamily="18" charset="2"/>
                  </a:rPr>
                  <a:t>=</a:t>
                </a:r>
                <a:endParaRPr lang="en-US" sz="2400" dirty="0">
                  <a:solidFill>
                    <a:srgbClr val="000000">
                      <a:lumMod val="95000"/>
                      <a:lumOff val="5000"/>
                    </a:srgbClr>
                  </a:solidFill>
                </a:endParaRPr>
              </a:p>
            </p:txBody>
          </p:sp>
        </p:grpSp>
      </p:grpSp>
      <p:grpSp>
        <p:nvGrpSpPr>
          <p:cNvPr id="25606" name="Group 163"/>
          <p:cNvGrpSpPr>
            <a:grpSpLocks/>
          </p:cNvGrpSpPr>
          <p:nvPr/>
        </p:nvGrpSpPr>
        <p:grpSpPr bwMode="auto">
          <a:xfrm>
            <a:off x="416494" y="1172840"/>
            <a:ext cx="3074988" cy="3711575"/>
            <a:chOff x="566" y="725"/>
            <a:chExt cx="1937" cy="2338"/>
          </a:xfrm>
        </p:grpSpPr>
        <p:sp>
          <p:nvSpPr>
            <p:cNvPr id="25607" name="Text Box 63"/>
            <p:cNvSpPr txBox="1">
              <a:spLocks noChangeArrowheads="1"/>
            </p:cNvSpPr>
            <p:nvPr/>
          </p:nvSpPr>
          <p:spPr bwMode="auto">
            <a:xfrm>
              <a:off x="918" y="725"/>
              <a:ext cx="1189" cy="288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baseline="0" dirty="0">
                  <a:solidFill>
                    <a:srgbClr val="3333CC"/>
                  </a:solidFill>
                  <a:latin typeface="Arial" pitchFamily="34" charset="0"/>
                  <a:cs typeface="Arial" pitchFamily="34" charset="0"/>
                </a:rPr>
                <a:t>Truth Table</a:t>
              </a:r>
            </a:p>
          </p:txBody>
        </p:sp>
        <p:grpSp>
          <p:nvGrpSpPr>
            <p:cNvPr id="25608" name="Group 88"/>
            <p:cNvGrpSpPr>
              <a:grpSpLocks/>
            </p:cNvGrpSpPr>
            <p:nvPr/>
          </p:nvGrpSpPr>
          <p:grpSpPr bwMode="auto">
            <a:xfrm>
              <a:off x="566" y="975"/>
              <a:ext cx="1937" cy="2088"/>
              <a:chOff x="568" y="975"/>
              <a:chExt cx="1937" cy="2088"/>
            </a:xfrm>
          </p:grpSpPr>
          <p:sp>
            <p:nvSpPr>
              <p:cNvPr id="25622" name="Rectangle 89"/>
              <p:cNvSpPr>
                <a:spLocks noChangeArrowheads="1"/>
              </p:cNvSpPr>
              <p:nvPr/>
            </p:nvSpPr>
            <p:spPr bwMode="auto">
              <a:xfrm>
                <a:off x="1312" y="2831"/>
                <a:ext cx="1184" cy="23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3333CC"/>
                    </a:solidFill>
                  </a:rPr>
                  <a:t>1</a:t>
                </a:r>
              </a:p>
            </p:txBody>
          </p:sp>
          <p:sp>
            <p:nvSpPr>
              <p:cNvPr id="25623" name="Rectangle 90"/>
              <p:cNvSpPr>
                <a:spLocks noChangeArrowheads="1"/>
              </p:cNvSpPr>
              <p:nvPr/>
            </p:nvSpPr>
            <p:spPr bwMode="auto">
              <a:xfrm>
                <a:off x="568" y="2831"/>
                <a:ext cx="744" cy="23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3333CC"/>
                    </a:solidFill>
                  </a:rPr>
                  <a:t>1 1 1</a:t>
                </a:r>
              </a:p>
            </p:txBody>
          </p:sp>
          <p:sp>
            <p:nvSpPr>
              <p:cNvPr id="25624" name="Rectangle 91"/>
              <p:cNvSpPr>
                <a:spLocks noChangeArrowheads="1"/>
              </p:cNvSpPr>
              <p:nvPr/>
            </p:nvSpPr>
            <p:spPr bwMode="auto">
              <a:xfrm>
                <a:off x="1312" y="2599"/>
                <a:ext cx="1184" cy="23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3333CC"/>
                    </a:solidFill>
                  </a:rPr>
                  <a:t>1</a:t>
                </a:r>
              </a:p>
            </p:txBody>
          </p:sp>
          <p:sp>
            <p:nvSpPr>
              <p:cNvPr id="25625" name="Rectangle 92"/>
              <p:cNvSpPr>
                <a:spLocks noChangeArrowheads="1"/>
              </p:cNvSpPr>
              <p:nvPr/>
            </p:nvSpPr>
            <p:spPr bwMode="auto">
              <a:xfrm>
                <a:off x="568" y="2599"/>
                <a:ext cx="744" cy="23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3333CC"/>
                    </a:solidFill>
                  </a:rPr>
                  <a:t>1 1 0</a:t>
                </a:r>
              </a:p>
            </p:txBody>
          </p:sp>
          <p:sp>
            <p:nvSpPr>
              <p:cNvPr id="25626" name="Rectangle 93"/>
              <p:cNvSpPr>
                <a:spLocks noChangeArrowheads="1"/>
              </p:cNvSpPr>
              <p:nvPr/>
            </p:nvSpPr>
            <p:spPr bwMode="auto">
              <a:xfrm>
                <a:off x="1312" y="2367"/>
                <a:ext cx="1184" cy="23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3333CC"/>
                    </a:solidFill>
                  </a:rPr>
                  <a:t>1</a:t>
                </a:r>
              </a:p>
            </p:txBody>
          </p:sp>
          <p:sp>
            <p:nvSpPr>
              <p:cNvPr id="25627" name="Rectangle 94"/>
              <p:cNvSpPr>
                <a:spLocks noChangeArrowheads="1"/>
              </p:cNvSpPr>
              <p:nvPr/>
            </p:nvSpPr>
            <p:spPr bwMode="auto">
              <a:xfrm>
                <a:off x="568" y="2367"/>
                <a:ext cx="744" cy="23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3333CC"/>
                    </a:solidFill>
                  </a:rPr>
                  <a:t>1 0 1</a:t>
                </a:r>
              </a:p>
            </p:txBody>
          </p:sp>
          <p:sp>
            <p:nvSpPr>
              <p:cNvPr id="25628" name="Rectangle 95"/>
              <p:cNvSpPr>
                <a:spLocks noChangeArrowheads="1"/>
              </p:cNvSpPr>
              <p:nvPr/>
            </p:nvSpPr>
            <p:spPr bwMode="auto">
              <a:xfrm>
                <a:off x="1312" y="2135"/>
                <a:ext cx="1184" cy="23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3333CC"/>
                    </a:solidFill>
                  </a:rPr>
                  <a:t>1</a:t>
                </a:r>
              </a:p>
            </p:txBody>
          </p:sp>
          <p:sp>
            <p:nvSpPr>
              <p:cNvPr id="25629" name="Rectangle 96"/>
              <p:cNvSpPr>
                <a:spLocks noChangeArrowheads="1"/>
              </p:cNvSpPr>
              <p:nvPr/>
            </p:nvSpPr>
            <p:spPr bwMode="auto">
              <a:xfrm>
                <a:off x="568" y="2135"/>
                <a:ext cx="744" cy="23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3333CC"/>
                    </a:solidFill>
                  </a:rPr>
                  <a:t>1 0 0</a:t>
                </a:r>
              </a:p>
            </p:txBody>
          </p:sp>
          <p:sp>
            <p:nvSpPr>
              <p:cNvPr id="25630" name="Rectangle 97"/>
              <p:cNvSpPr>
                <a:spLocks noChangeArrowheads="1"/>
              </p:cNvSpPr>
              <p:nvPr/>
            </p:nvSpPr>
            <p:spPr bwMode="auto">
              <a:xfrm>
                <a:off x="1312" y="1903"/>
                <a:ext cx="1184" cy="23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3333CC"/>
                    </a:solidFill>
                  </a:rPr>
                  <a:t>0</a:t>
                </a:r>
              </a:p>
            </p:txBody>
          </p:sp>
          <p:sp>
            <p:nvSpPr>
              <p:cNvPr id="25631" name="Rectangle 98"/>
              <p:cNvSpPr>
                <a:spLocks noChangeArrowheads="1"/>
              </p:cNvSpPr>
              <p:nvPr/>
            </p:nvSpPr>
            <p:spPr bwMode="auto">
              <a:xfrm>
                <a:off x="568" y="1903"/>
                <a:ext cx="744" cy="23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3333CC"/>
                    </a:solidFill>
                  </a:rPr>
                  <a:t>0 1 1</a:t>
                </a:r>
              </a:p>
            </p:txBody>
          </p:sp>
          <p:sp>
            <p:nvSpPr>
              <p:cNvPr id="25632" name="Rectangle 99"/>
              <p:cNvSpPr>
                <a:spLocks noChangeArrowheads="1"/>
              </p:cNvSpPr>
              <p:nvPr/>
            </p:nvSpPr>
            <p:spPr bwMode="auto">
              <a:xfrm>
                <a:off x="1312" y="1671"/>
                <a:ext cx="1184" cy="23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3333CC"/>
                    </a:solidFill>
                  </a:rPr>
                  <a:t>0</a:t>
                </a:r>
              </a:p>
            </p:txBody>
          </p:sp>
          <p:sp>
            <p:nvSpPr>
              <p:cNvPr id="25633" name="Rectangle 100"/>
              <p:cNvSpPr>
                <a:spLocks noChangeArrowheads="1"/>
              </p:cNvSpPr>
              <p:nvPr/>
            </p:nvSpPr>
            <p:spPr bwMode="auto">
              <a:xfrm>
                <a:off x="568" y="1671"/>
                <a:ext cx="744" cy="23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3333CC"/>
                    </a:solidFill>
                  </a:rPr>
                  <a:t>0 1 0</a:t>
                </a:r>
              </a:p>
            </p:txBody>
          </p:sp>
          <p:sp>
            <p:nvSpPr>
              <p:cNvPr id="25634" name="Rectangle 101"/>
              <p:cNvSpPr>
                <a:spLocks noChangeArrowheads="1"/>
              </p:cNvSpPr>
              <p:nvPr/>
            </p:nvSpPr>
            <p:spPr bwMode="auto">
              <a:xfrm>
                <a:off x="1312" y="1439"/>
                <a:ext cx="1184" cy="23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3333CC"/>
                    </a:solidFill>
                  </a:rPr>
                  <a:t>1</a:t>
                </a:r>
              </a:p>
            </p:txBody>
          </p:sp>
          <p:sp>
            <p:nvSpPr>
              <p:cNvPr id="25635" name="Rectangle 102"/>
              <p:cNvSpPr>
                <a:spLocks noChangeArrowheads="1"/>
              </p:cNvSpPr>
              <p:nvPr/>
            </p:nvSpPr>
            <p:spPr bwMode="auto">
              <a:xfrm>
                <a:off x="568" y="1439"/>
                <a:ext cx="744" cy="23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3333CC"/>
                    </a:solidFill>
                  </a:rPr>
                  <a:t>0 0 1</a:t>
                </a:r>
              </a:p>
            </p:txBody>
          </p:sp>
          <p:sp>
            <p:nvSpPr>
              <p:cNvPr id="25636" name="Rectangle 103"/>
              <p:cNvSpPr>
                <a:spLocks noChangeArrowheads="1"/>
              </p:cNvSpPr>
              <p:nvPr/>
            </p:nvSpPr>
            <p:spPr bwMode="auto">
              <a:xfrm>
                <a:off x="1312" y="1208"/>
                <a:ext cx="1184" cy="231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3333CC"/>
                    </a:solidFill>
                  </a:rPr>
                  <a:t>0</a:t>
                </a:r>
              </a:p>
            </p:txBody>
          </p:sp>
          <p:sp>
            <p:nvSpPr>
              <p:cNvPr id="25637" name="Rectangle 104"/>
              <p:cNvSpPr>
                <a:spLocks noChangeArrowheads="1"/>
              </p:cNvSpPr>
              <p:nvPr/>
            </p:nvSpPr>
            <p:spPr bwMode="auto">
              <a:xfrm>
                <a:off x="568" y="1208"/>
                <a:ext cx="744" cy="231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rgbClr val="3333CC"/>
                    </a:solidFill>
                  </a:rPr>
                  <a:t>0 0 0</a:t>
                </a:r>
              </a:p>
            </p:txBody>
          </p:sp>
          <p:sp>
            <p:nvSpPr>
              <p:cNvPr id="25638" name="Rectangle 105"/>
              <p:cNvSpPr>
                <a:spLocks noChangeArrowheads="1"/>
              </p:cNvSpPr>
              <p:nvPr/>
            </p:nvSpPr>
            <p:spPr bwMode="auto">
              <a:xfrm>
                <a:off x="1321" y="978"/>
                <a:ext cx="1184" cy="233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pl-PL" sz="2000" b="1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F = X + Y Z</a:t>
                </a:r>
              </a:p>
            </p:txBody>
          </p:sp>
          <p:sp>
            <p:nvSpPr>
              <p:cNvPr id="25639" name="Rectangle 106"/>
              <p:cNvSpPr>
                <a:spLocks noChangeArrowheads="1"/>
              </p:cNvSpPr>
              <p:nvPr/>
            </p:nvSpPr>
            <p:spPr bwMode="auto">
              <a:xfrm>
                <a:off x="568" y="975"/>
                <a:ext cx="744" cy="233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X Y Z</a:t>
                </a:r>
              </a:p>
            </p:txBody>
          </p:sp>
          <p:sp>
            <p:nvSpPr>
              <p:cNvPr id="25640" name="Line 107"/>
              <p:cNvSpPr>
                <a:spLocks noChangeShapeType="1"/>
              </p:cNvSpPr>
              <p:nvPr/>
            </p:nvSpPr>
            <p:spPr bwMode="auto">
              <a:xfrm>
                <a:off x="568" y="1208"/>
                <a:ext cx="192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3333CC"/>
                  </a:solidFill>
                </a:endParaRPr>
              </a:p>
            </p:txBody>
          </p:sp>
          <p:sp>
            <p:nvSpPr>
              <p:cNvPr id="25641" name="Line 108"/>
              <p:cNvSpPr>
                <a:spLocks noChangeShapeType="1"/>
              </p:cNvSpPr>
              <p:nvPr/>
            </p:nvSpPr>
            <p:spPr bwMode="auto">
              <a:xfrm>
                <a:off x="568" y="1439"/>
                <a:ext cx="192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3333CC"/>
                  </a:solidFill>
                </a:endParaRPr>
              </a:p>
            </p:txBody>
          </p:sp>
          <p:sp>
            <p:nvSpPr>
              <p:cNvPr id="25642" name="Line 109"/>
              <p:cNvSpPr>
                <a:spLocks noChangeShapeType="1"/>
              </p:cNvSpPr>
              <p:nvPr/>
            </p:nvSpPr>
            <p:spPr bwMode="auto">
              <a:xfrm>
                <a:off x="568" y="1671"/>
                <a:ext cx="192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3333CC"/>
                  </a:solidFill>
                </a:endParaRPr>
              </a:p>
            </p:txBody>
          </p:sp>
          <p:sp>
            <p:nvSpPr>
              <p:cNvPr id="25643" name="Line 110"/>
              <p:cNvSpPr>
                <a:spLocks noChangeShapeType="1"/>
              </p:cNvSpPr>
              <p:nvPr/>
            </p:nvSpPr>
            <p:spPr bwMode="auto">
              <a:xfrm>
                <a:off x="568" y="1903"/>
                <a:ext cx="192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3333CC"/>
                  </a:solidFill>
                </a:endParaRPr>
              </a:p>
            </p:txBody>
          </p:sp>
          <p:sp>
            <p:nvSpPr>
              <p:cNvPr id="25644" name="Line 111"/>
              <p:cNvSpPr>
                <a:spLocks noChangeShapeType="1"/>
              </p:cNvSpPr>
              <p:nvPr/>
            </p:nvSpPr>
            <p:spPr bwMode="auto">
              <a:xfrm>
                <a:off x="568" y="2135"/>
                <a:ext cx="192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3333CC"/>
                  </a:solidFill>
                </a:endParaRPr>
              </a:p>
            </p:txBody>
          </p:sp>
          <p:sp>
            <p:nvSpPr>
              <p:cNvPr id="25645" name="Line 112"/>
              <p:cNvSpPr>
                <a:spLocks noChangeShapeType="1"/>
              </p:cNvSpPr>
              <p:nvPr/>
            </p:nvSpPr>
            <p:spPr bwMode="auto">
              <a:xfrm>
                <a:off x="568" y="2367"/>
                <a:ext cx="192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3333CC"/>
                  </a:solidFill>
                </a:endParaRPr>
              </a:p>
            </p:txBody>
          </p:sp>
          <p:sp>
            <p:nvSpPr>
              <p:cNvPr id="25646" name="Line 113"/>
              <p:cNvSpPr>
                <a:spLocks noChangeShapeType="1"/>
              </p:cNvSpPr>
              <p:nvPr/>
            </p:nvSpPr>
            <p:spPr bwMode="auto">
              <a:xfrm>
                <a:off x="568" y="2599"/>
                <a:ext cx="192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3333CC"/>
                  </a:solidFill>
                </a:endParaRPr>
              </a:p>
            </p:txBody>
          </p:sp>
          <p:sp>
            <p:nvSpPr>
              <p:cNvPr id="25647" name="Line 114"/>
              <p:cNvSpPr>
                <a:spLocks noChangeShapeType="1"/>
              </p:cNvSpPr>
              <p:nvPr/>
            </p:nvSpPr>
            <p:spPr bwMode="auto">
              <a:xfrm>
                <a:off x="568" y="2831"/>
                <a:ext cx="192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3333CC"/>
                  </a:solidFill>
                </a:endParaRPr>
              </a:p>
            </p:txBody>
          </p:sp>
          <p:sp>
            <p:nvSpPr>
              <p:cNvPr id="25648" name="Line 115"/>
              <p:cNvSpPr>
                <a:spLocks noChangeShapeType="1"/>
              </p:cNvSpPr>
              <p:nvPr/>
            </p:nvSpPr>
            <p:spPr bwMode="auto">
              <a:xfrm>
                <a:off x="568" y="3063"/>
                <a:ext cx="192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3333CC"/>
                  </a:solidFill>
                </a:endParaRPr>
              </a:p>
            </p:txBody>
          </p:sp>
          <p:sp>
            <p:nvSpPr>
              <p:cNvPr id="25649" name="Line 116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0" cy="20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3333CC"/>
                  </a:solidFill>
                </a:endParaRPr>
              </a:p>
            </p:txBody>
          </p:sp>
          <p:sp>
            <p:nvSpPr>
              <p:cNvPr id="25650" name="Line 117"/>
              <p:cNvSpPr>
                <a:spLocks noChangeShapeType="1"/>
              </p:cNvSpPr>
              <p:nvPr/>
            </p:nvSpPr>
            <p:spPr bwMode="auto">
              <a:xfrm>
                <a:off x="1312" y="975"/>
                <a:ext cx="0" cy="20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3333CC"/>
                  </a:solidFill>
                </a:endParaRPr>
              </a:p>
            </p:txBody>
          </p:sp>
          <p:sp>
            <p:nvSpPr>
              <p:cNvPr id="25651" name="Line 118"/>
              <p:cNvSpPr>
                <a:spLocks noChangeShapeType="1"/>
              </p:cNvSpPr>
              <p:nvPr/>
            </p:nvSpPr>
            <p:spPr bwMode="auto">
              <a:xfrm>
                <a:off x="2496" y="975"/>
                <a:ext cx="0" cy="20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3333CC"/>
                  </a:solidFill>
                </a:endParaRPr>
              </a:p>
            </p:txBody>
          </p:sp>
          <p:sp>
            <p:nvSpPr>
              <p:cNvPr id="25652" name="Line 119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192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3333CC"/>
                  </a:solidFill>
                </a:endParaRPr>
              </a:p>
            </p:txBody>
          </p:sp>
        </p:grpSp>
        <p:sp>
          <p:nvSpPr>
            <p:cNvPr id="25609" name="Rectangle 121"/>
            <p:cNvSpPr>
              <a:spLocks noChangeArrowheads="1"/>
            </p:cNvSpPr>
            <p:nvPr/>
          </p:nvSpPr>
          <p:spPr bwMode="auto">
            <a:xfrm>
              <a:off x="2360" y="995"/>
              <a:ext cx="0" cy="19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3333CC"/>
                </a:solidFill>
              </a:endParaRPr>
            </a:p>
          </p:txBody>
        </p:sp>
        <p:grpSp>
          <p:nvGrpSpPr>
            <p:cNvPr id="25611" name="Group 162"/>
            <p:cNvGrpSpPr>
              <a:grpSpLocks/>
            </p:cNvGrpSpPr>
            <p:nvPr/>
          </p:nvGrpSpPr>
          <p:grpSpPr bwMode="auto">
            <a:xfrm>
              <a:off x="2073" y="1000"/>
              <a:ext cx="108" cy="194"/>
              <a:chOff x="2073" y="1000"/>
              <a:chExt cx="108" cy="194"/>
            </a:xfrm>
          </p:grpSpPr>
          <p:sp>
            <p:nvSpPr>
              <p:cNvPr id="25620" name="Line 120"/>
              <p:cNvSpPr>
                <a:spLocks noChangeShapeType="1"/>
              </p:cNvSpPr>
              <p:nvPr/>
            </p:nvSpPr>
            <p:spPr bwMode="auto">
              <a:xfrm>
                <a:off x="2074" y="1003"/>
                <a:ext cx="107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aseline="-25000">
                  <a:solidFill>
                    <a:srgbClr val="3333CC"/>
                  </a:solidFill>
                </a:endParaRPr>
              </a:p>
            </p:txBody>
          </p:sp>
          <p:sp>
            <p:nvSpPr>
              <p:cNvPr id="25621" name="Rectangle 123"/>
              <p:cNvSpPr>
                <a:spLocks noChangeArrowheads="1"/>
              </p:cNvSpPr>
              <p:nvPr/>
            </p:nvSpPr>
            <p:spPr bwMode="auto">
              <a:xfrm>
                <a:off x="2073" y="1000"/>
                <a:ext cx="0" cy="194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3333CC"/>
                  </a:solidFill>
                </a:endParaRPr>
              </a:p>
            </p:txBody>
          </p:sp>
        </p:grpSp>
        <p:sp>
          <p:nvSpPr>
            <p:cNvPr id="25616" name="Rectangle 128"/>
            <p:cNvSpPr>
              <a:spLocks noChangeArrowheads="1"/>
            </p:cNvSpPr>
            <p:nvPr/>
          </p:nvSpPr>
          <p:spPr bwMode="auto">
            <a:xfrm>
              <a:off x="1433" y="1363"/>
              <a:ext cx="0" cy="19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3333CC"/>
                </a:solidFill>
              </a:endParaRPr>
            </a:p>
          </p:txBody>
        </p:sp>
        <p:sp>
          <p:nvSpPr>
            <p:cNvPr id="25617" name="Rectangle 129"/>
            <p:cNvSpPr>
              <a:spLocks noChangeArrowheads="1"/>
            </p:cNvSpPr>
            <p:nvPr/>
          </p:nvSpPr>
          <p:spPr bwMode="auto">
            <a:xfrm>
              <a:off x="2260" y="978"/>
              <a:ext cx="0" cy="19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3333CC"/>
                </a:solidFill>
              </a:endParaRPr>
            </a:p>
          </p:txBody>
        </p:sp>
        <p:sp>
          <p:nvSpPr>
            <p:cNvPr id="25618" name="Rectangle 130"/>
            <p:cNvSpPr>
              <a:spLocks noChangeArrowheads="1"/>
            </p:cNvSpPr>
            <p:nvPr/>
          </p:nvSpPr>
          <p:spPr bwMode="auto">
            <a:xfrm>
              <a:off x="1895" y="981"/>
              <a:ext cx="0" cy="19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33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337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39571" cy="8640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0" indent="0"/>
            <a:r>
              <a:rPr lang="pl-PL" sz="6600" b="1" dirty="0"/>
              <a:t>   </a:t>
            </a:r>
            <a:r>
              <a:rPr lang="pl-PL" sz="6000" dirty="0">
                <a:solidFill>
                  <a:srgbClr val="0B129D"/>
                </a:solidFill>
              </a:rPr>
              <a:t>Drawing Logic Circuit</a:t>
            </a:r>
            <a:endParaRPr lang="pl-PL" sz="6600" dirty="0">
              <a:solidFill>
                <a:srgbClr val="0B129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994" y="1340768"/>
            <a:ext cx="8208911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a Boolean expression is provided, we</a:t>
            </a:r>
            <a:r>
              <a:rPr lang="pl-PL" dirty="0"/>
              <a:t> </a:t>
            </a:r>
            <a:r>
              <a:rPr lang="en-US" dirty="0"/>
              <a:t>can easily draw the logic circuit</a:t>
            </a:r>
            <a:r>
              <a:rPr lang="pl-PL" dirty="0"/>
              <a:t>. Examples: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pl-PL" dirty="0"/>
              <a:t>1</a:t>
            </a:r>
            <a:r>
              <a:rPr lang="en-US" dirty="0"/>
              <a:t>) </a:t>
            </a:r>
            <a:r>
              <a:rPr lang="en-US" sz="4000" b="1" dirty="0"/>
              <a:t>F1 = xyz</a:t>
            </a:r>
            <a:r>
              <a:rPr lang="pl-PL" sz="4000" b="1" dirty="0"/>
              <a:t>’</a:t>
            </a:r>
            <a:r>
              <a:rPr lang="en-US" dirty="0"/>
              <a:t>‚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 </a:t>
            </a:r>
            <a:r>
              <a:rPr lang="en-US" sz="2800" dirty="0"/>
              <a:t>(note the use of a 3-input AND</a:t>
            </a:r>
            <a:r>
              <a:rPr lang="pl-PL" sz="2800" dirty="0"/>
              <a:t> </a:t>
            </a:r>
            <a:r>
              <a:rPr lang="en-US" sz="2800" dirty="0"/>
              <a:t>gate)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3146440" y="6488717"/>
            <a:ext cx="26955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Circuit</a:t>
            </a:r>
            <a:r>
              <a:rPr lang="pl-PL" sz="1600" b="1" dirty="0"/>
              <a:t> </a:t>
            </a:r>
            <a:r>
              <a:rPr lang="pl-PL" sz="1600" dirty="0"/>
              <a:t>[`sə:kɪt] - obwód, układ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573016"/>
            <a:ext cx="5836389" cy="2596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057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dirty="0"/>
              <a:t>A </a:t>
            </a:r>
            <a:r>
              <a:rPr lang="en-US" sz="4800" dirty="0">
                <a:solidFill>
                  <a:srgbClr val="0B129D"/>
                </a:solidFill>
              </a:rPr>
              <a:t>logic gate</a:t>
            </a:r>
            <a:r>
              <a:rPr lang="pl-PL" sz="4800" dirty="0">
                <a:solidFill>
                  <a:srgbClr val="0B129D"/>
                </a:solidFill>
              </a:rPr>
              <a:t> </a:t>
            </a:r>
            <a:r>
              <a:rPr lang="en-US" sz="4800" dirty="0"/>
              <a:t>is a device</a:t>
            </a:r>
            <a:r>
              <a:rPr lang="pl-PL" sz="4000" dirty="0"/>
              <a:t>*) </a:t>
            </a:r>
            <a:endParaRPr lang="pl-P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56184"/>
            <a:ext cx="8352928" cy="521317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800" dirty="0"/>
              <a:t>implementing a </a:t>
            </a:r>
            <a:r>
              <a:rPr lang="en-US" sz="5800" dirty="0">
                <a:hlinkClick r:id="rId3" tooltip="Boolean function"/>
              </a:rPr>
              <a:t>Boolean function</a:t>
            </a:r>
            <a:r>
              <a:rPr lang="en-US" sz="4000" dirty="0"/>
              <a:t>,</a:t>
            </a:r>
            <a:r>
              <a:rPr lang="pl-PL" sz="4000" dirty="0"/>
              <a:t> </a:t>
            </a:r>
            <a:r>
              <a:rPr lang="pl-PL" sz="5100" dirty="0"/>
              <a:t>i.e.</a:t>
            </a:r>
            <a:r>
              <a:rPr lang="en-US" sz="5100" dirty="0"/>
              <a:t> it performs a </a:t>
            </a:r>
            <a:r>
              <a:rPr lang="en-US" sz="5100" dirty="0">
                <a:hlinkClick r:id="rId4" tooltip="Logical operation"/>
              </a:rPr>
              <a:t>logical operation</a:t>
            </a:r>
            <a:r>
              <a:rPr lang="en-US" sz="5100" dirty="0"/>
              <a:t> on </a:t>
            </a:r>
            <a:r>
              <a:rPr lang="pl-PL" sz="5100" dirty="0"/>
              <a:t>1+</a:t>
            </a:r>
            <a:r>
              <a:rPr lang="en-US" sz="5100" dirty="0"/>
              <a:t> logic inputs and produces a </a:t>
            </a:r>
            <a:r>
              <a:rPr lang="en-US" sz="5100" b="1" dirty="0">
                <a:solidFill>
                  <a:srgbClr val="0B129D"/>
                </a:solidFill>
              </a:rPr>
              <a:t>single logic output</a:t>
            </a:r>
            <a:r>
              <a:rPr lang="pl-PL" sz="5100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i="1" dirty="0"/>
              <a:t>*) </a:t>
            </a:r>
            <a:r>
              <a:rPr lang="en-US" i="1" dirty="0"/>
              <a:t>idealized </a:t>
            </a:r>
            <a:r>
              <a:rPr lang="pl-PL" i="1" dirty="0"/>
              <a:t>o</a:t>
            </a:r>
            <a:r>
              <a:rPr lang="en-US" i="1" dirty="0"/>
              <a:t>r</a:t>
            </a:r>
            <a:r>
              <a:rPr lang="pl-PL" i="1" dirty="0"/>
              <a:t> </a:t>
            </a:r>
            <a:r>
              <a:rPr lang="en-US" i="1" dirty="0"/>
              <a:t> physical</a:t>
            </a:r>
            <a:endParaRPr lang="pl-PL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45" y="2348880"/>
            <a:ext cx="2763667" cy="360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727540"/>
            <a:ext cx="2540579" cy="2134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92" y="2348880"/>
            <a:ext cx="3227967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006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5" y="274137"/>
            <a:ext cx="8339571" cy="73600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0" indent="0"/>
            <a:r>
              <a:rPr lang="pl-PL" sz="6600" b="1" dirty="0"/>
              <a:t>   </a:t>
            </a:r>
            <a:r>
              <a:rPr lang="pl-PL" sz="5400" dirty="0"/>
              <a:t>Drawing Logic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64301"/>
            <a:ext cx="3528392" cy="2540763"/>
          </a:xfrm>
        </p:spPr>
        <p:txBody>
          <a:bodyPr>
            <a:normAutofit/>
          </a:bodyPr>
          <a:lstStyle/>
          <a:p>
            <a:pPr marL="742950" indent="-742950">
              <a:buAutoNum type="arabicParenBoth" startAt="2"/>
            </a:pPr>
            <a:r>
              <a:rPr lang="en-US" sz="3600" b="1" dirty="0"/>
              <a:t>F2 = x + </a:t>
            </a:r>
            <a:r>
              <a:rPr lang="en-US" sz="3600" b="1" dirty="0" err="1"/>
              <a:t>y'z</a:t>
            </a:r>
            <a:r>
              <a:rPr lang="en-US" sz="3600" b="1" dirty="0"/>
              <a:t> </a:t>
            </a:r>
            <a:r>
              <a:rPr lang="pl-PL" sz="3600" b="1" dirty="0"/>
              <a:t> </a:t>
            </a:r>
          </a:p>
          <a:p>
            <a:pPr marL="0" indent="0">
              <a:buNone/>
            </a:pPr>
            <a:endParaRPr lang="pl-PL" sz="3600" b="1" dirty="0"/>
          </a:p>
          <a:p>
            <a:pPr marL="0" indent="0">
              <a:buNone/>
            </a:pPr>
            <a:r>
              <a:rPr lang="en-US" sz="1800" dirty="0"/>
              <a:t>(can assume that variables and</a:t>
            </a:r>
            <a:r>
              <a:rPr lang="pl-PL" sz="1800" dirty="0"/>
              <a:t> </a:t>
            </a:r>
            <a:r>
              <a:rPr lang="en-US" sz="1800" dirty="0"/>
              <a:t>their complements are</a:t>
            </a:r>
            <a:r>
              <a:rPr lang="pl-PL" sz="1800" dirty="0"/>
              <a:t> </a:t>
            </a:r>
            <a:r>
              <a:rPr lang="en-US" sz="1800" dirty="0"/>
              <a:t>available</a:t>
            </a:r>
            <a:r>
              <a:rPr lang="pl-PL" sz="1800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628800"/>
            <a:ext cx="4752528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15938" y="4873971"/>
            <a:ext cx="3312368" cy="736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/>
              <a:t>(3)  </a:t>
            </a:r>
            <a:r>
              <a:rPr lang="pl-PL" sz="3600" b="1" dirty="0"/>
              <a:t>F3 = xy' + x'z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80689"/>
            <a:ext cx="4752528" cy="2416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1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46" y="225706"/>
            <a:ext cx="8339571" cy="99898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0" indent="0"/>
            <a:r>
              <a:rPr lang="pl-PL" sz="6600" b="1" dirty="0"/>
              <a:t>   </a:t>
            </a:r>
            <a:r>
              <a:rPr lang="pl-PL" sz="5300" dirty="0"/>
              <a:t>Analysing Logic Circuit</a:t>
            </a:r>
            <a:endParaRPr lang="pl-PL" sz="6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62686"/>
            <a:ext cx="8352928" cy="12961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When a logic circuit is provided, we can </a:t>
            </a:r>
            <a:r>
              <a:rPr lang="en-US" sz="3600" dirty="0" err="1"/>
              <a:t>analyse</a:t>
            </a:r>
            <a:r>
              <a:rPr lang="pl-PL" sz="3600" dirty="0"/>
              <a:t> </a:t>
            </a:r>
            <a:r>
              <a:rPr lang="en-US" sz="3600" dirty="0"/>
              <a:t>the circuit to obtain the logic expression</a:t>
            </a:r>
            <a:r>
              <a:rPr lang="pl-PL" sz="3600" dirty="0"/>
              <a:t>.</a:t>
            </a:r>
          </a:p>
          <a:p>
            <a:pPr marL="0" indent="0">
              <a:buNone/>
            </a:pPr>
            <a:r>
              <a:rPr lang="en-US" sz="3600" dirty="0"/>
              <a:t>Example:</a:t>
            </a:r>
            <a:r>
              <a:rPr lang="pl-PL" sz="3600" dirty="0"/>
              <a:t>   </a:t>
            </a:r>
            <a:r>
              <a:rPr lang="en-US" sz="4100" b="1" dirty="0">
                <a:solidFill>
                  <a:srgbClr val="FF0000"/>
                </a:solidFill>
              </a:rPr>
              <a:t>What is the Boolean expression of </a:t>
            </a:r>
            <a:r>
              <a:rPr lang="pl-PL" sz="4100" b="1" dirty="0">
                <a:solidFill>
                  <a:srgbClr val="FF0000"/>
                </a:solidFill>
              </a:rPr>
              <a:t> </a:t>
            </a:r>
            <a:r>
              <a:rPr lang="en-US" sz="4100" b="1" dirty="0">
                <a:solidFill>
                  <a:srgbClr val="FF0000"/>
                </a:solidFill>
              </a:rPr>
              <a:t>F4</a:t>
            </a:r>
            <a:r>
              <a:rPr lang="en-US" sz="3600" b="1" dirty="0"/>
              <a:t>?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95190" y="5157192"/>
                <a:ext cx="8352927" cy="99898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l-PL" sz="5400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     </a:t>
                </a:r>
                <a:r>
                  <a:rPr lang="en-US" sz="4800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F4</a:t>
                </a:r>
                <a:r>
                  <a:rPr lang="pl-PL" sz="4800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=</a:t>
                </a:r>
                <a:r>
                  <a:rPr lang="en-US" sz="4800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(A'B'+C)' = (A+B)</a:t>
                </a:r>
                <a14:m>
                  <m:oMath xmlns:m="http://schemas.openxmlformats.org/officeDocument/2006/math">
                    <m:r>
                      <a:rPr lang="en-US" sz="4800" b="0" i="1" dirty="0" smtClean="0">
                        <a:ln w="11430"/>
                        <a:gradFill>
                          <a:gsLst>
                            <a:gs pos="0">
                              <a:schemeClr val="accent2">
                                <a:tint val="70000"/>
                                <a:satMod val="245000"/>
                              </a:schemeClr>
                            </a:gs>
                            <a:gs pos="75000">
                              <a:schemeClr val="accent2">
                                <a:tint val="90000"/>
                                <a:shade val="60000"/>
                                <a:satMod val="240000"/>
                              </a:schemeClr>
                            </a:gs>
                            <a:gs pos="100000">
                              <a:schemeClr val="accent2">
                                <a:tint val="100000"/>
                                <a:shade val="50000"/>
                                <a:satMod val="2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4800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C'</a:t>
                </a:r>
                <a:endParaRPr lang="en-US" sz="540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90" y="5157192"/>
                <a:ext cx="8352927" cy="998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24944"/>
            <a:ext cx="8352928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9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9997" y="188640"/>
            <a:ext cx="8388467" cy="720080"/>
          </a:xfrm>
          <a:solidFill>
            <a:schemeClr val="bg1">
              <a:lumMod val="9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l-PL" sz="4000" b="1" dirty="0">
                <a:solidFill>
                  <a:schemeClr val="tx1"/>
                </a:solidFill>
              </a:rPr>
              <a:t>Truth table -&gt; </a:t>
            </a:r>
            <a:r>
              <a:rPr lang="en-US" sz="4000" b="1" dirty="0">
                <a:solidFill>
                  <a:schemeClr val="tx1"/>
                </a:solidFill>
              </a:rPr>
              <a:t>Logic Expression</a:t>
            </a:r>
            <a:r>
              <a:rPr lang="pl-PL" sz="4000" b="1" dirty="0">
                <a:solidFill>
                  <a:schemeClr val="tx1"/>
                </a:solidFill>
              </a:rPr>
              <a:t> -&gt; </a:t>
            </a:r>
            <a:r>
              <a:rPr lang="en-US" sz="4000" b="1" dirty="0">
                <a:solidFill>
                  <a:schemeClr val="tx1"/>
                </a:solidFill>
              </a:rPr>
              <a:t>Diagram</a:t>
            </a:r>
          </a:p>
        </p:txBody>
      </p:sp>
      <p:sp>
        <p:nvSpPr>
          <p:cNvPr id="235581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0" y="6237312"/>
            <a:ext cx="9144000" cy="432048"/>
          </a:xfrm>
          <a:solidFill>
            <a:schemeClr val="tx1">
              <a:lumMod val="95000"/>
              <a:lumOff val="5000"/>
            </a:schemeClr>
          </a:solidFill>
        </p:spPr>
        <p:txBody>
          <a:bodyPr lIns="0" rIns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cs typeface="Times New Roman" pitchFamily="18" charset="0"/>
              </a:rPr>
              <a:t>Boolean equation</a:t>
            </a:r>
            <a:r>
              <a:rPr lang="pl-PL" sz="2200" dirty="0">
                <a:solidFill>
                  <a:srgbClr val="0070C0"/>
                </a:solidFill>
                <a:cs typeface="Times New Roman" pitchFamily="18" charset="0"/>
              </a:rPr>
              <a:t>,</a:t>
            </a:r>
            <a:r>
              <a:rPr lang="en-US" sz="2200" dirty="0">
                <a:cs typeface="Times New Roman" pitchFamily="18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cs typeface="Times New Roman" pitchFamily="18" charset="0"/>
              </a:rPr>
              <a:t>truth table </a:t>
            </a:r>
            <a:r>
              <a:rPr lang="pl-PL" sz="2200" dirty="0">
                <a:solidFill>
                  <a:schemeClr val="bg1">
                    <a:lumMod val="95000"/>
                  </a:schemeClr>
                </a:solidFill>
                <a:cs typeface="Times New Roman" pitchFamily="18" charset="0"/>
              </a:rPr>
              <a:t>&amp;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FFFF00"/>
                </a:solidFill>
                <a:cs typeface="Times New Roman" pitchFamily="18" charset="0"/>
              </a:rPr>
              <a:t>logic diagram </a:t>
            </a:r>
            <a:r>
              <a:rPr lang="en-US" sz="2200" i="1" dirty="0">
                <a:solidFill>
                  <a:schemeClr val="bg1">
                    <a:lumMod val="95000"/>
                  </a:schemeClr>
                </a:solidFill>
                <a:cs typeface="Times New Roman" pitchFamily="18" charset="0"/>
              </a:rPr>
              <a:t>describe the same function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cs typeface="Times New Roman" pitchFamily="18" charset="0"/>
              </a:rPr>
              <a:t>!</a:t>
            </a:r>
          </a:p>
        </p:txBody>
      </p:sp>
      <p:pic>
        <p:nvPicPr>
          <p:cNvPr id="1026" name="Picture 2" descr="http://osilek.mimuw.edu.pl/images/f/f5/TC_M2_Slajd1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4"/>
          <a:stretch/>
        </p:blipFill>
        <p:spPr bwMode="auto">
          <a:xfrm>
            <a:off x="659507" y="1052736"/>
            <a:ext cx="7776864" cy="4923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2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339571" cy="72008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l-PL" sz="4000" dirty="0"/>
              <a:t>   </a:t>
            </a:r>
            <a:r>
              <a:rPr lang="en-US" sz="3600" dirty="0"/>
              <a:t>Substituting one type of gate for another</a:t>
            </a:r>
            <a:endParaRPr lang="pl-PL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322690"/>
            <a:ext cx="8559033" cy="1016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/>
              <a:t>Making a </a:t>
            </a:r>
            <a:r>
              <a:rPr lang="en-US" sz="3300" b="1" dirty="0">
                <a:solidFill>
                  <a:srgbClr val="FF0000"/>
                </a:solidFill>
              </a:rPr>
              <a:t>NOT</a:t>
            </a:r>
            <a:r>
              <a:rPr lang="en-US" sz="3300" b="1" dirty="0"/>
              <a:t> gate from a </a:t>
            </a:r>
            <a:r>
              <a:rPr lang="en-US" sz="3300" b="1" dirty="0">
                <a:solidFill>
                  <a:srgbClr val="0070C0"/>
                </a:solidFill>
              </a:rPr>
              <a:t>NAND</a:t>
            </a:r>
            <a:r>
              <a:rPr lang="en-US" sz="3300" b="1" dirty="0"/>
              <a:t> or </a:t>
            </a:r>
            <a:r>
              <a:rPr lang="en-US" sz="3300" b="1" dirty="0">
                <a:solidFill>
                  <a:srgbClr val="00B050"/>
                </a:solidFill>
              </a:rPr>
              <a:t>NOR</a:t>
            </a:r>
            <a:r>
              <a:rPr lang="en-US" sz="3300" b="1" dirty="0"/>
              <a:t> gate</a:t>
            </a:r>
            <a:r>
              <a:rPr lang="pl-PL" sz="3300" b="1" dirty="0"/>
              <a:t>.</a:t>
            </a:r>
            <a:r>
              <a:rPr lang="en-US" sz="3300" dirty="0"/>
              <a:t> </a:t>
            </a:r>
            <a:r>
              <a:rPr lang="en-US" sz="2400" dirty="0"/>
              <a:t>Reducing a NAND or NOR gate to just one input creates a NOT gate. </a:t>
            </a:r>
            <a:endParaRPr lang="pl-PL" sz="2400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6" name="Picture 2" descr="making a NOT gate from a NAND 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13" y="3390800"/>
            <a:ext cx="2997084" cy="1374998"/>
          </a:xfrm>
          <a:prstGeom prst="rect">
            <a:avLst/>
          </a:prstGeom>
          <a:ln w="381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611558" y="5337368"/>
            <a:ext cx="8195555" cy="7920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3600" dirty="0">
                <a:solidFill>
                  <a:srgbClr val="FFFF00"/>
                </a:solidFill>
              </a:rPr>
              <a:t> </a:t>
            </a:r>
            <a:r>
              <a:rPr lang="en-US" sz="3600" dirty="0">
                <a:solidFill>
                  <a:srgbClr val="FFFF00"/>
                </a:solidFill>
              </a:rPr>
              <a:t>Any </a:t>
            </a:r>
            <a:r>
              <a:rPr lang="en-US" dirty="0">
                <a:solidFill>
                  <a:schemeClr val="bg1"/>
                </a:solidFill>
              </a:rPr>
              <a:t>gate can be built from </a:t>
            </a:r>
            <a:r>
              <a:rPr lang="en-US" dirty="0">
                <a:solidFill>
                  <a:srgbClr val="00B0F0"/>
                </a:solidFill>
              </a:rPr>
              <a:t>NAND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dirty="0">
                <a:solidFill>
                  <a:srgbClr val="00B050"/>
                </a:solidFill>
              </a:rPr>
              <a:t>NOR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gates</a:t>
            </a:r>
            <a:endParaRPr lang="pl-PL" dirty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l-PL" sz="4000" dirty="0"/>
          </a:p>
        </p:txBody>
      </p:sp>
      <p:pic>
        <p:nvPicPr>
          <p:cNvPr id="2050" name="Picture 2" descr="http://upload.wikimedia.org/wikipedia/commons/thumb/b/ba/NOT_from_NOR.svg/500px-NOT_from_NOR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1" r="10383"/>
          <a:stretch/>
        </p:blipFill>
        <p:spPr bwMode="auto">
          <a:xfrm>
            <a:off x="4932040" y="3306750"/>
            <a:ext cx="2743201" cy="1543098"/>
          </a:xfrm>
          <a:prstGeom prst="rect">
            <a:avLst/>
          </a:prstGeom>
          <a:ln w="28575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1559" y="2533948"/>
            <a:ext cx="819555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diagram</a:t>
            </a:r>
            <a:r>
              <a:rPr lang="pl-PL" dirty="0"/>
              <a:t>s</a:t>
            </a:r>
            <a:r>
              <a:rPr lang="en-US" dirty="0"/>
              <a:t> show this for a 2-input NAND </a:t>
            </a:r>
            <a:r>
              <a:rPr lang="pl-PL" dirty="0"/>
              <a:t>and NOR </a:t>
            </a:r>
            <a:r>
              <a:rPr lang="en-US" dirty="0"/>
              <a:t>gate</a:t>
            </a:r>
            <a:r>
              <a:rPr lang="pl-PL" dirty="0"/>
              <a:t>s:</a:t>
            </a:r>
          </a:p>
        </p:txBody>
      </p:sp>
    </p:spTree>
    <p:extLst>
      <p:ext uri="{BB962C8B-B14F-4D97-AF65-F5344CB8AC3E}">
        <p14:creationId xmlns:p14="http://schemas.microsoft.com/office/powerpoint/2010/main" val="84060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339571" cy="86409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l-PL" sz="6600" b="1" dirty="0"/>
              <a:t> </a:t>
            </a:r>
            <a:r>
              <a:rPr lang="pl-PL" sz="6000" b="1" dirty="0"/>
              <a:t>NAND gate equivalents</a:t>
            </a:r>
            <a:endParaRPr lang="pl-PL" sz="6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31961"/>
              </p:ext>
            </p:extLst>
          </p:nvPr>
        </p:nvGraphicFramePr>
        <p:xfrm>
          <a:off x="467544" y="1052735"/>
          <a:ext cx="8280920" cy="5717620"/>
        </p:xfrm>
        <a:graphic>
          <a:graphicData uri="http://schemas.openxmlformats.org/drawingml/2006/table">
            <a:tbl>
              <a:tblPr/>
              <a:tblGrid>
                <a:gridCol w="1641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8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735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pl-PL" sz="4800" b="1" dirty="0">
                          <a:effectLst/>
                        </a:rPr>
                        <a:t>Gate</a:t>
                      </a:r>
                    </a:p>
                  </a:txBody>
                  <a:tcPr marL="5601" marR="5601" marT="5601" marB="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pl-PL" sz="3200" b="1" dirty="0">
                          <a:effectLst/>
                        </a:rPr>
                        <a:t>Equivalent in NAND gates</a:t>
                      </a:r>
                    </a:p>
                  </a:txBody>
                  <a:tcPr marL="5601" marR="5601" marT="5601" marB="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7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pl-PL" sz="4400" b="1" dirty="0">
                          <a:effectLst/>
                        </a:rPr>
                        <a:t>NOT</a:t>
                      </a:r>
                    </a:p>
                  </a:txBody>
                  <a:tcPr marL="5601" marR="5601" marT="5601" marB="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pl-PL" sz="2000" dirty="0">
                        <a:effectLst/>
                      </a:endParaRPr>
                    </a:p>
                  </a:txBody>
                  <a:tcPr marL="5601" marR="5601" marT="5601" marB="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pl-PL" sz="2000" dirty="0">
                        <a:effectLst/>
                      </a:endParaRPr>
                    </a:p>
                  </a:txBody>
                  <a:tcPr marL="5601" marR="5601" marT="5601" marB="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57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pl-PL" sz="4400" b="1" dirty="0">
                          <a:effectLst/>
                        </a:rPr>
                        <a:t>AND</a:t>
                      </a:r>
                    </a:p>
                  </a:txBody>
                  <a:tcPr marL="5601" marR="5601" marT="5601" marB="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pl-PL" sz="2000" dirty="0">
                        <a:effectLst/>
                      </a:endParaRPr>
                    </a:p>
                  </a:txBody>
                  <a:tcPr marL="5601" marR="5601" marT="5601" marB="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pl-PL" sz="2000" dirty="0">
                        <a:effectLst/>
                      </a:endParaRPr>
                    </a:p>
                  </a:txBody>
                  <a:tcPr marL="5601" marR="5601" marT="5601" marB="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395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pl-PL" sz="4400" b="1" dirty="0">
                          <a:effectLst/>
                        </a:rPr>
                        <a:t>OR</a:t>
                      </a:r>
                    </a:p>
                  </a:txBody>
                  <a:tcPr marL="5601" marR="5601" marT="5601" marB="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pl-PL" sz="2000">
                        <a:effectLst/>
                      </a:endParaRPr>
                    </a:p>
                  </a:txBody>
                  <a:tcPr marL="5601" marR="5601" marT="5601" marB="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pl-PL" sz="2000" dirty="0">
                        <a:effectLst/>
                      </a:endParaRPr>
                    </a:p>
                  </a:txBody>
                  <a:tcPr marL="5601" marR="5601" marT="5601" marB="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100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pl-PL" sz="4400" b="1" dirty="0">
                          <a:effectLst/>
                        </a:rPr>
                        <a:t>NOR</a:t>
                      </a:r>
                    </a:p>
                  </a:txBody>
                  <a:tcPr marL="5601" marR="5601" marT="5601" marB="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pl-PL" sz="2000" dirty="0">
                        <a:effectLst/>
                      </a:endParaRPr>
                    </a:p>
                  </a:txBody>
                  <a:tcPr marL="5601" marR="5601" marT="5601" marB="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br>
                        <a:rPr lang="pl-PL" sz="2000" dirty="0">
                          <a:effectLst/>
                        </a:rPr>
                      </a:br>
                      <a:endParaRPr lang="pl-PL" sz="2000" dirty="0">
                        <a:effectLst/>
                      </a:endParaRPr>
                    </a:p>
                  </a:txBody>
                  <a:tcPr marL="5601" marR="5601" marT="5601" marB="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1" name="Picture 3" descr="NOT gate made from a NAND g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259" y="1881419"/>
            <a:ext cx="1466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D g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042" y="2773066"/>
            <a:ext cx="12954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R ga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86" y="3796655"/>
            <a:ext cx="12954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OR ga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5589240"/>
            <a:ext cx="12954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NOR gate made from NAND gat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54" y="5277450"/>
            <a:ext cx="2851263" cy="132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OT ga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387" y="1881419"/>
            <a:ext cx="1295401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0"/>
          <a:stretch/>
        </p:blipFill>
        <p:spPr>
          <a:xfrm>
            <a:off x="5260269" y="2822848"/>
            <a:ext cx="2018922" cy="610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"/>
          <a:stretch/>
        </p:blipFill>
        <p:spPr>
          <a:xfrm>
            <a:off x="5224260" y="3573016"/>
            <a:ext cx="2090940" cy="12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45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8339571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pl-PL" sz="6600" b="1" dirty="0"/>
              <a:t>   EXAMPLE 2   </a:t>
            </a:r>
            <a:endParaRPr lang="pl-PL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80920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b="1" dirty="0"/>
              <a:t>XOR</a:t>
            </a:r>
            <a:r>
              <a:rPr lang="en-US" sz="3400" dirty="0"/>
              <a:t> gate constructed using only </a:t>
            </a:r>
            <a:r>
              <a:rPr lang="en-US" sz="3400" b="1" dirty="0"/>
              <a:t>NAND</a:t>
            </a:r>
            <a:r>
              <a:rPr lang="en-US" sz="3400" dirty="0"/>
              <a:t> gates</a:t>
            </a:r>
            <a:r>
              <a:rPr lang="pl-PL" sz="34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2646040"/>
            <a:ext cx="7578005" cy="3031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1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9273775"/>
                  </p:ext>
                </p:extLst>
              </p:nvPr>
            </p:nvGraphicFramePr>
            <p:xfrm>
              <a:off x="395536" y="1340768"/>
              <a:ext cx="8442771" cy="52176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142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142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142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17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Type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Distinctive shape</a:t>
                          </a:r>
                        </a:p>
                        <a:p>
                          <a:pPr algn="ctr"/>
                          <a:r>
                            <a:rPr lang="pl-PL" dirty="0"/>
                            <a:t>ANSI/IEEE Std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Boolean algebra </a:t>
                          </a:r>
                          <a:endParaRPr lang="pl-PL" dirty="0"/>
                        </a:p>
                        <a:p>
                          <a:pPr algn="ctr"/>
                          <a:r>
                            <a:rPr lang="en-US" dirty="0"/>
                            <a:t>between A &amp; B</a:t>
                          </a:r>
                          <a:endParaRPr lang="pl-PL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5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/>
                            <a:t>AND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/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pl-PL" sz="2800" b="1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</m:oMath>
                          </a14:m>
                          <a:r>
                            <a:rPr lang="pl-PL" sz="2800" b="1" baseline="0" dirty="0"/>
                            <a:t>B,  AB</a:t>
                          </a:r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5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/>
                            <a:t>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/>
                            <a:t>A +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5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/>
                            <a:t>NOT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5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/>
                            <a:t>NAND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2800" b="1" dirty="0"/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pl-PL" sz="2800" b="1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</m:oMath>
                          </a14:m>
                          <a:r>
                            <a:rPr lang="pl-PL" sz="2800" b="1" baseline="0" dirty="0"/>
                            <a:t>B,  AB</a:t>
                          </a:r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15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/>
                            <a:t>NOR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2800" b="1" dirty="0"/>
                            <a:t>A +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1513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2800" b="1" dirty="0"/>
                            <a:t>XOR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/>
                            <a:t>A </a:t>
                          </a:r>
                          <a:r>
                            <a:rPr lang="pl-PL" sz="2800" b="1" dirty="0">
                              <a:sym typeface="Symbol"/>
                            </a:rPr>
                            <a:t> </a:t>
                          </a:r>
                          <a:r>
                            <a:rPr lang="pl-PL" sz="2800" b="1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1513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2800" b="1" dirty="0"/>
                            <a:t>XNOR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2800" b="1" dirty="0"/>
                            <a:t>A </a:t>
                          </a:r>
                          <a:r>
                            <a:rPr lang="pl-PL" sz="2800" b="1" dirty="0">
                              <a:sym typeface="Symbol"/>
                            </a:rPr>
                            <a:t> </a:t>
                          </a:r>
                          <a:r>
                            <a:rPr lang="pl-PL" sz="2800" b="1" dirty="0"/>
                            <a:t>B, A </a:t>
                          </a:r>
                          <a:r>
                            <a:rPr lang="pl-PL" sz="2800" b="1" dirty="0">
                              <a:sym typeface="Symbol"/>
                            </a:rPr>
                            <a:t> </a:t>
                          </a:r>
                          <a:r>
                            <a:rPr lang="pl-PL" sz="2800" b="1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9273775"/>
                  </p:ext>
                </p:extLst>
              </p:nvPr>
            </p:nvGraphicFramePr>
            <p:xfrm>
              <a:off x="395536" y="1340768"/>
              <a:ext cx="8442771" cy="52176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14257"/>
                    <a:gridCol w="2814257"/>
                    <a:gridCol w="2814257"/>
                  </a:tblGrid>
                  <a:tr h="9117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Type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Distinctive </a:t>
                          </a:r>
                          <a:r>
                            <a:rPr lang="pl-PL" dirty="0" smtClean="0"/>
                            <a:t>shape</a:t>
                          </a:r>
                        </a:p>
                        <a:p>
                          <a:pPr algn="ctr"/>
                          <a:r>
                            <a:rPr lang="pl-PL" dirty="0" smtClean="0"/>
                            <a:t>ANSI/IEEE Std </a:t>
                          </a:r>
                          <a:endParaRPr lang="pl-PL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Boolean algebra </a:t>
                          </a:r>
                          <a:endParaRPr lang="pl-PL" dirty="0" smtClean="0"/>
                        </a:p>
                        <a:p>
                          <a:pPr algn="ctr"/>
                          <a:r>
                            <a:rPr lang="en-US" dirty="0" smtClean="0"/>
                            <a:t>between A &amp; B</a:t>
                          </a:r>
                          <a:endParaRPr lang="pl-PL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15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 smtClean="0"/>
                            <a:t>AND</a:t>
                          </a:r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155000" b="-619000"/>
                          </a:stretch>
                        </a:blipFill>
                      </a:tcPr>
                    </a:tc>
                  </a:tr>
                  <a:tr h="615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 smtClean="0"/>
                            <a:t>OR</a:t>
                          </a:r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 smtClean="0"/>
                            <a:t>A + B</a:t>
                          </a:r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15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 smtClean="0"/>
                            <a:t>NOT</a:t>
                          </a:r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 smtClean="0"/>
                            <a:t>A</a:t>
                          </a:r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15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 smtClean="0"/>
                            <a:t>NAND</a:t>
                          </a:r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452475" b="-312871"/>
                          </a:stretch>
                        </a:blipFill>
                      </a:tcPr>
                    </a:tc>
                  </a:tr>
                  <a:tr h="615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 smtClean="0"/>
                            <a:t>NOR</a:t>
                          </a:r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2800" b="1" dirty="0" smtClean="0"/>
                            <a:t>A +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1513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2800" b="1" dirty="0" smtClean="0"/>
                            <a:t>XOR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800" b="1" dirty="0" smtClean="0"/>
                            <a:t>A </a:t>
                          </a:r>
                          <a:r>
                            <a:rPr lang="pl-PL" sz="2800" b="1" dirty="0" smtClean="0">
                              <a:sym typeface="Symbol"/>
                            </a:rPr>
                            <a:t> </a:t>
                          </a:r>
                          <a:r>
                            <a:rPr lang="pl-PL" sz="2800" b="1" dirty="0" smtClean="0"/>
                            <a:t>B</a:t>
                          </a:r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1513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2800" b="1" dirty="0" smtClean="0"/>
                            <a:t>XNOR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l-PL" sz="2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2800" b="1" dirty="0" smtClean="0"/>
                            <a:t>A </a:t>
                          </a:r>
                          <a:r>
                            <a:rPr lang="pl-PL" sz="2800" b="1" dirty="0" smtClean="0">
                              <a:sym typeface="Symbol"/>
                            </a:rPr>
                            <a:t> </a:t>
                          </a:r>
                          <a:r>
                            <a:rPr lang="pl-PL" sz="2800" b="1" dirty="0" smtClean="0"/>
                            <a:t>B, A </a:t>
                          </a:r>
                          <a:r>
                            <a:rPr lang="pl-PL" sz="2800" b="1" dirty="0" smtClean="0">
                              <a:sym typeface="Symbol"/>
                            </a:rPr>
                            <a:t> </a:t>
                          </a:r>
                          <a:r>
                            <a:rPr lang="pl-PL" sz="2800" b="1" dirty="0" smtClean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99560"/>
            <a:ext cx="8442770" cy="10412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l-PL" b="1" dirty="0"/>
              <a:t>LOGIC  GATES</a:t>
            </a:r>
            <a:endParaRPr lang="pl-PL" dirty="0"/>
          </a:p>
        </p:txBody>
      </p:sp>
      <p:pic>
        <p:nvPicPr>
          <p:cNvPr id="7169" name="Picture 1" descr="AND symb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76872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OR symbo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27" y="2888183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NOT symbo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3568055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NAND symbo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27" y="4126979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NOR symbo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27" y="4750643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XOR symbo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03" y="5368230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7" name="Picture 19" descr="XNOR symbo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03" y="5986958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7367221" y="3583285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863165" y="4221088"/>
            <a:ext cx="5040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643539" y="4221088"/>
            <a:ext cx="423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095095" y="4797152"/>
            <a:ext cx="6882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534937" y="5993035"/>
            <a:ext cx="8322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5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16664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l-PL" sz="6000" dirty="0"/>
              <a:t>L</a:t>
            </a:r>
            <a:r>
              <a:rPr lang="en-US" sz="6000" dirty="0" err="1"/>
              <a:t>ogic</a:t>
            </a:r>
            <a:r>
              <a:rPr lang="en-US" sz="6000" dirty="0"/>
              <a:t> gate</a:t>
            </a:r>
            <a:r>
              <a:rPr lang="pl-PL" sz="6000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/>
              <a:t>are primarily implemented using diodes or transistors acting as electronic switches, but can also be constructed using electromagnetic relays</a:t>
            </a:r>
            <a:r>
              <a:rPr lang="pl-PL" sz="3600" dirty="0"/>
              <a:t>, </a:t>
            </a:r>
            <a:r>
              <a:rPr lang="en-US" sz="3600" dirty="0"/>
              <a:t>fluidic logic, pneumatic logic, optics, molecules, or even mechanical elements. </a:t>
            </a: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4000" dirty="0">
                <a:solidFill>
                  <a:srgbClr val="0B129D"/>
                </a:solidFill>
              </a:rPr>
              <a:t>L</a:t>
            </a:r>
            <a:r>
              <a:rPr lang="en-US" sz="4000" dirty="0" err="1">
                <a:solidFill>
                  <a:srgbClr val="0B129D"/>
                </a:solidFill>
              </a:rPr>
              <a:t>ogic</a:t>
            </a:r>
            <a:r>
              <a:rPr lang="en-US" sz="4000" dirty="0">
                <a:solidFill>
                  <a:srgbClr val="0B129D"/>
                </a:solidFill>
              </a:rPr>
              <a:t> gates can be cascaded in the same way that Boolean functions</a:t>
            </a:r>
            <a:r>
              <a:rPr lang="en-US" sz="3600" dirty="0">
                <a:solidFill>
                  <a:srgbClr val="0B129D"/>
                </a:solidFill>
              </a:rPr>
              <a:t> </a:t>
            </a:r>
            <a:r>
              <a:rPr lang="en-US" sz="3600" dirty="0"/>
              <a:t>can be composed, allowing the construction of a physical model of all of </a:t>
            </a:r>
            <a:r>
              <a:rPr lang="en-US" sz="3600" b="1" dirty="0"/>
              <a:t>Boolean logic</a:t>
            </a:r>
            <a:r>
              <a:rPr lang="en-US" sz="3600" dirty="0"/>
              <a:t>, and therefore, all of the algorithms and mathematics that can be described with Boolean logic</a:t>
            </a:r>
            <a:r>
              <a:rPr lang="pl-PL" sz="3600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844824"/>
            <a:ext cx="254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4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pl-PL" sz="6600" b="1" dirty="0"/>
              <a:t>  </a:t>
            </a:r>
            <a:r>
              <a:rPr lang="pl-PL" sz="6000" dirty="0"/>
              <a:t>AND  gate    </a:t>
            </a:r>
            <a:endParaRPr lang="pl-PL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056" y="5517232"/>
            <a:ext cx="7293496" cy="8249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AND gate is an electronic circuit that gives a high output (1) only if all its inputs are high</a:t>
            </a:r>
            <a:endParaRPr lang="pl-PL" dirty="0"/>
          </a:p>
        </p:txBody>
      </p:sp>
      <p:pic>
        <p:nvPicPr>
          <p:cNvPr id="1026" name="Picture 2" descr="http://www.ee.surrey.ac.uk/Projects/Labview/gatesfunc/graphics/AN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82" y="1988840"/>
            <a:ext cx="4145420" cy="141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://www.ee.surrey.ac.uk/Projects/Labview/gatesfunc/graphics/2andtab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44824"/>
            <a:ext cx="3168352" cy="228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54" y="3741657"/>
            <a:ext cx="3439878" cy="2889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371562"/>
            <a:ext cx="1904043" cy="838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38" y="3441660"/>
            <a:ext cx="6048672" cy="3220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54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8339571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pl-PL" sz="6600" b="1" dirty="0"/>
              <a:t>   </a:t>
            </a:r>
            <a:r>
              <a:rPr lang="pl-PL" sz="6600" dirty="0"/>
              <a:t>OR   gate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056" y="5517232"/>
            <a:ext cx="7293496" cy="8249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OR gate is an electronic circuit that gives a high output (1) if </a:t>
            </a:r>
            <a:r>
              <a:rPr lang="en-US" b="1" dirty="0"/>
              <a:t>one or more</a:t>
            </a:r>
            <a:r>
              <a:rPr lang="en-US" dirty="0"/>
              <a:t> of its inputs are high.</a:t>
            </a:r>
            <a:endParaRPr lang="pl-P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25425"/>
            <a:ext cx="1287532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AND gate</a:t>
            </a:r>
            <a:r>
              <a:rPr kumimoji="0" 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l-P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pl-PL" sz="3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pl-PL" sz="6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endParaRPr kumimoji="0" lang="pl-P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60" y="1844824"/>
            <a:ext cx="4936544" cy="1696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72" y="1935673"/>
            <a:ext cx="2799499" cy="2016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49" y="362127"/>
            <a:ext cx="1944216" cy="856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2" y="3814066"/>
            <a:ext cx="4196464" cy="2799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5" y="3541761"/>
            <a:ext cx="5270249" cy="3114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95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8339571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pl-PL" sz="6600" b="1" dirty="0"/>
              <a:t> </a:t>
            </a:r>
            <a:r>
              <a:rPr lang="pl-PL" sz="6600" dirty="0"/>
              <a:t>NOT  gate </a:t>
            </a:r>
            <a:r>
              <a:rPr lang="pl-PL" sz="4000" dirty="0"/>
              <a:t>(the Inverter)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645024"/>
            <a:ext cx="5093641" cy="25922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NOT gate is an electronic circuit that produces an inverted version of the input at its output. 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It is also known as </a:t>
            </a:r>
            <a:r>
              <a:rPr lang="en-US" sz="4400" b="1" dirty="0"/>
              <a:t>an </a:t>
            </a:r>
            <a:r>
              <a:rPr lang="en-US" sz="4400" b="1" i="1" dirty="0"/>
              <a:t>inverter</a:t>
            </a:r>
            <a:r>
              <a:rPr lang="en-US" dirty="0"/>
              <a:t>. 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If the input variable is A, the inverted output is known as NOT A.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700808"/>
            <a:ext cx="1956739" cy="18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8820"/>
            <a:ext cx="4831382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14" y="417035"/>
            <a:ext cx="1295400" cy="70485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942" y="3861048"/>
            <a:ext cx="3512585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83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339571" cy="96815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l-PL" sz="6600" b="1" dirty="0"/>
              <a:t> </a:t>
            </a:r>
            <a:r>
              <a:rPr lang="pl-PL" sz="4900" dirty="0"/>
              <a:t>Universal Gates: </a:t>
            </a:r>
            <a:r>
              <a:rPr lang="pl-PL" sz="5300" b="1" dirty="0"/>
              <a:t>NAND</a:t>
            </a:r>
            <a:r>
              <a:rPr lang="pl-PL" sz="4900" dirty="0"/>
              <a:t> and </a:t>
            </a:r>
            <a:r>
              <a:rPr lang="pl-PL" sz="4900" b="1" dirty="0"/>
              <a:t>NOR</a:t>
            </a:r>
            <a:endParaRPr lang="pl-PL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3634" y="1257190"/>
            <a:ext cx="8229600" cy="52681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700" b="1" dirty="0">
                <a:solidFill>
                  <a:srgbClr val="0070C0"/>
                </a:solidFill>
              </a:rPr>
              <a:t>AND</a:t>
            </a:r>
            <a:r>
              <a:rPr lang="en-US" sz="4700" b="1" dirty="0"/>
              <a:t>/</a:t>
            </a:r>
            <a:r>
              <a:rPr lang="en-US" sz="4700" b="1" dirty="0">
                <a:solidFill>
                  <a:srgbClr val="0070C0"/>
                </a:solidFill>
              </a:rPr>
              <a:t>OR</a:t>
            </a:r>
            <a:r>
              <a:rPr lang="en-US" sz="4700" b="1" dirty="0"/>
              <a:t>/</a:t>
            </a:r>
            <a:r>
              <a:rPr lang="en-US" sz="4700" b="1" dirty="0">
                <a:solidFill>
                  <a:srgbClr val="0070C0"/>
                </a:solidFill>
              </a:rPr>
              <a:t>NOT</a:t>
            </a:r>
            <a:r>
              <a:rPr lang="en-US" sz="4700" b="1" dirty="0"/>
              <a:t> </a:t>
            </a:r>
            <a:r>
              <a:rPr lang="en-US" sz="4700" dirty="0"/>
              <a:t>gates are sufficient for building any</a:t>
            </a:r>
            <a:r>
              <a:rPr lang="pl-PL" sz="4700" dirty="0"/>
              <a:t> </a:t>
            </a:r>
            <a:r>
              <a:rPr lang="en-US" sz="4700" dirty="0"/>
              <a:t>Boolean functions</a:t>
            </a:r>
            <a:r>
              <a:rPr lang="pl-PL" sz="4700" dirty="0"/>
              <a:t>:</a:t>
            </a:r>
            <a:endParaRPr lang="en-US" sz="4700" dirty="0"/>
          </a:p>
          <a:p>
            <a:pPr marL="0" indent="0">
              <a:buNone/>
            </a:pPr>
            <a:endParaRPr lang="pl-PL" sz="3500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sz="4600" dirty="0"/>
              <a:t>However, other gates are also used because:</a:t>
            </a:r>
            <a:endParaRPr lang="pl-PL" sz="4600" dirty="0"/>
          </a:p>
          <a:p>
            <a:pPr marL="971550" lvl="1" indent="-571500">
              <a:buAutoNum type="romanLcParenBoth"/>
            </a:pPr>
            <a:r>
              <a:rPr lang="pl-PL" sz="4000" dirty="0"/>
              <a:t>u</a:t>
            </a:r>
            <a:r>
              <a:rPr lang="en-US" sz="4000" dirty="0" err="1"/>
              <a:t>sefulness</a:t>
            </a:r>
            <a:endParaRPr lang="pl-PL" sz="4000" dirty="0"/>
          </a:p>
          <a:p>
            <a:pPr marL="971550" lvl="1" indent="-571500">
              <a:buAutoNum type="romanLcParenBoth"/>
            </a:pPr>
            <a:r>
              <a:rPr lang="en-US" sz="4000" dirty="0"/>
              <a:t>economical on transistors</a:t>
            </a:r>
            <a:endParaRPr lang="pl-PL" sz="4000" dirty="0"/>
          </a:p>
          <a:p>
            <a:pPr marL="971550" lvl="1" indent="-571500">
              <a:buAutoNum type="romanLcParenBoth"/>
            </a:pPr>
            <a:r>
              <a:rPr lang="en-US" sz="4000" dirty="0"/>
              <a:t>self-sufficient </a:t>
            </a:r>
            <a:endParaRPr lang="pl-PL" sz="4000" dirty="0"/>
          </a:p>
          <a:p>
            <a:pPr marL="400050" lvl="1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en-US" sz="4000" b="1" dirty="0"/>
              <a:t>NAND/NOR</a:t>
            </a:r>
            <a:r>
              <a:rPr lang="pl-PL" sz="4000" b="1" dirty="0"/>
              <a:t> </a:t>
            </a:r>
            <a:r>
              <a:rPr lang="en-US" sz="4000" dirty="0"/>
              <a:t>: economical, self-sufficient </a:t>
            </a:r>
            <a:endParaRPr lang="pl-PL" sz="4000" dirty="0"/>
          </a:p>
          <a:p>
            <a:pPr marL="0" indent="0">
              <a:buNone/>
            </a:pPr>
            <a:r>
              <a:rPr lang="en-US" sz="4100" b="1" dirty="0"/>
              <a:t>XOR</a:t>
            </a:r>
            <a:r>
              <a:rPr lang="pl-PL" sz="4100" b="1" dirty="0"/>
              <a:t>              </a:t>
            </a:r>
            <a:r>
              <a:rPr lang="en-US" sz="4000" dirty="0"/>
              <a:t>: useful (e.g. parity bit generation)</a:t>
            </a:r>
          </a:p>
          <a:p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410766" y="2204864"/>
            <a:ext cx="832246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the set {</a:t>
            </a:r>
            <a:r>
              <a:rPr lang="en-US" sz="3200" b="1" dirty="0"/>
              <a:t>AND, OR, NOT</a:t>
            </a:r>
            <a:r>
              <a:rPr lang="en-US" sz="3200" dirty="0"/>
              <a:t>} a</a:t>
            </a:r>
            <a:r>
              <a:rPr lang="pl-PL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complete set</a:t>
            </a:r>
            <a:r>
              <a:rPr lang="en-US" sz="3200" dirty="0"/>
              <a:t> of logic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97845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chemeClr val="bg1"/>
            </a:gs>
            <a:gs pos="34000">
              <a:schemeClr val="bg1"/>
            </a:gs>
            <a:gs pos="0">
              <a:srgbClr val="000000"/>
            </a:gs>
            <a:gs pos="19000">
              <a:srgbClr val="0A128C"/>
            </a:gs>
            <a:gs pos="82000">
              <a:srgbClr val="181CC7"/>
            </a:gs>
            <a:gs pos="91000">
              <a:schemeClr val="tx1">
                <a:lumMod val="95000"/>
                <a:lumOff val="5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9" y="228600"/>
            <a:ext cx="8473242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pl-PL" sz="6600" b="1" dirty="0"/>
              <a:t>   </a:t>
            </a:r>
            <a:r>
              <a:rPr lang="pl-PL" sz="6600" dirty="0">
                <a:solidFill>
                  <a:srgbClr val="FF0000"/>
                </a:solidFill>
              </a:rPr>
              <a:t>NAND</a:t>
            </a:r>
            <a:r>
              <a:rPr lang="pl-PL" sz="6600" dirty="0"/>
              <a:t>  gate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517232"/>
            <a:ext cx="8352928" cy="9361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This is a </a:t>
            </a:r>
            <a:r>
              <a:rPr lang="en-US" sz="3800" b="1" dirty="0">
                <a:solidFill>
                  <a:schemeClr val="bg1"/>
                </a:solidFill>
              </a:rPr>
              <a:t>NOT-AND</a:t>
            </a:r>
            <a:r>
              <a:rPr lang="en-US" dirty="0">
                <a:solidFill>
                  <a:schemeClr val="bg1"/>
                </a:solidFill>
              </a:rPr>
              <a:t> gate which is equal to an </a:t>
            </a:r>
            <a:r>
              <a:rPr lang="en-US" sz="3600" dirty="0">
                <a:solidFill>
                  <a:schemeClr val="bg1"/>
                </a:solidFill>
              </a:rPr>
              <a:t>AND gate </a:t>
            </a:r>
            <a:r>
              <a:rPr lang="en-US" dirty="0">
                <a:solidFill>
                  <a:schemeClr val="bg1"/>
                </a:solidFill>
              </a:rPr>
              <a:t>followed by a </a:t>
            </a:r>
            <a:r>
              <a:rPr lang="en-US" sz="3600" dirty="0">
                <a:solidFill>
                  <a:schemeClr val="bg1"/>
                </a:solidFill>
              </a:rPr>
              <a:t>NOT gate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The outputs of all NAND gates are high if </a:t>
            </a:r>
            <a:r>
              <a:rPr lang="en-US" sz="4400" b="1" dirty="0">
                <a:solidFill>
                  <a:schemeClr val="bg1"/>
                </a:solidFill>
              </a:rPr>
              <a:t>any</a:t>
            </a:r>
            <a:r>
              <a:rPr lang="en-US" sz="4400" dirty="0">
                <a:solidFill>
                  <a:schemeClr val="bg1"/>
                </a:solidFill>
              </a:rPr>
              <a:t> of the inputs are low</a:t>
            </a:r>
            <a:endParaRPr lang="pl-PL" sz="4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4752528" cy="1751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5" y="412472"/>
            <a:ext cx="1766217" cy="778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983300"/>
            <a:ext cx="2706943" cy="194975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r="13889" b="3916"/>
          <a:stretch/>
        </p:blipFill>
        <p:spPr bwMode="auto">
          <a:xfrm>
            <a:off x="5631512" y="1507344"/>
            <a:ext cx="3285058" cy="3909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30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chemeClr val="bg1"/>
            </a:gs>
            <a:gs pos="29000">
              <a:schemeClr val="bg1"/>
            </a:gs>
            <a:gs pos="0">
              <a:srgbClr val="000000"/>
            </a:gs>
            <a:gs pos="13000">
              <a:srgbClr val="0A128C"/>
            </a:gs>
            <a:gs pos="82000">
              <a:srgbClr val="181CC7"/>
            </a:gs>
            <a:gs pos="91000">
              <a:schemeClr val="tx1">
                <a:lumMod val="95000"/>
                <a:lumOff val="5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8339571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pl-PL" sz="6600" b="1" dirty="0"/>
              <a:t>   </a:t>
            </a:r>
            <a:r>
              <a:rPr lang="pl-PL" sz="6600" dirty="0"/>
              <a:t>NAND  gate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5" y="412472"/>
            <a:ext cx="1766217" cy="778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6400" b="1" dirty="0"/>
                  <a:t>NAND</a:t>
                </a:r>
                <a:r>
                  <a:rPr lang="en-US" sz="6400" dirty="0"/>
                  <a:t> gate is</a:t>
                </a:r>
                <a:r>
                  <a:rPr lang="pl-PL" sz="6400" dirty="0"/>
                  <a:t> </a:t>
                </a:r>
                <a:r>
                  <a:rPr lang="en-US" sz="6400" b="1" dirty="0">
                    <a:solidFill>
                      <a:srgbClr val="0B129D"/>
                    </a:solidFill>
                  </a:rPr>
                  <a:t>self-sufficient</a:t>
                </a:r>
                <a:r>
                  <a:rPr lang="pl-PL" sz="6400" b="1" dirty="0">
                    <a:solidFill>
                      <a:srgbClr val="0B129D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pl-PL" sz="6400" b="1" dirty="0">
                    <a:solidFill>
                      <a:srgbClr val="0B129D"/>
                    </a:solidFill>
                  </a:rPr>
                  <a:t>  </a:t>
                </a:r>
                <a:r>
                  <a:rPr lang="en-US" sz="6400" dirty="0"/>
                  <a:t> can build any logic</a:t>
                </a:r>
                <a:r>
                  <a:rPr lang="pl-PL" sz="6400" dirty="0"/>
                  <a:t> </a:t>
                </a:r>
                <a:r>
                  <a:rPr lang="en-US" sz="6400" dirty="0"/>
                  <a:t>circuit with it</a:t>
                </a:r>
                <a:r>
                  <a:rPr lang="pl-PL" sz="6400" dirty="0"/>
                  <a:t>:</a:t>
                </a:r>
                <a:endParaRPr lang="en-US" sz="4500" dirty="0"/>
              </a:p>
              <a:p>
                <a:pPr marL="0" indent="0">
                  <a:buNone/>
                </a:pPr>
                <a:r>
                  <a:rPr lang="pl-PL" sz="7300" dirty="0">
                    <a:solidFill>
                      <a:srgbClr val="FF0000"/>
                    </a:solidFill>
                  </a:rPr>
                  <a:t>     </a:t>
                </a:r>
                <a:r>
                  <a:rPr lang="en-US" sz="7300" dirty="0">
                    <a:solidFill>
                      <a:srgbClr val="FF0000"/>
                    </a:solidFill>
                  </a:rPr>
                  <a:t>{</a:t>
                </a:r>
                <a:r>
                  <a:rPr lang="en-US" sz="7300" b="1" dirty="0">
                    <a:solidFill>
                      <a:srgbClr val="FF0000"/>
                    </a:solidFill>
                  </a:rPr>
                  <a:t>NAND</a:t>
                </a:r>
                <a:r>
                  <a:rPr lang="en-US" sz="7300" dirty="0">
                    <a:solidFill>
                      <a:srgbClr val="FF0000"/>
                    </a:solidFill>
                  </a:rPr>
                  <a:t>} is a </a:t>
                </a:r>
                <a:r>
                  <a:rPr lang="en-US" sz="7300" b="1" dirty="0">
                    <a:solidFill>
                      <a:srgbClr val="FF0000"/>
                    </a:solidFill>
                  </a:rPr>
                  <a:t>complete set of logic</a:t>
                </a:r>
                <a:endParaRPr lang="en-US" sz="7300" dirty="0"/>
              </a:p>
              <a:p>
                <a:pPr marL="0" indent="0">
                  <a:buNone/>
                </a:pPr>
                <a:r>
                  <a:rPr lang="pl-PL" sz="3300" dirty="0"/>
                  <a:t>   </a:t>
                </a:r>
              </a:p>
              <a:p>
                <a:r>
                  <a:rPr lang="en-US" sz="5100" dirty="0"/>
                  <a:t>Can be used to implement </a:t>
                </a:r>
                <a:r>
                  <a:rPr lang="pl-PL" sz="5100" dirty="0"/>
                  <a:t> </a:t>
                </a:r>
                <a:r>
                  <a:rPr lang="en-US" sz="5100" dirty="0"/>
                  <a:t>AND/OR/NOT.</a:t>
                </a:r>
              </a:p>
              <a:p>
                <a:r>
                  <a:rPr lang="en-US" sz="5100" dirty="0"/>
                  <a:t>Implementing </a:t>
                </a:r>
                <a:r>
                  <a:rPr lang="en-US" sz="5100" b="1" dirty="0"/>
                  <a:t>an inverter </a:t>
                </a:r>
                <a:r>
                  <a:rPr lang="en-US" sz="5100" dirty="0"/>
                  <a:t>using NAND gate:</a:t>
                </a:r>
                <a:endParaRPr lang="pl-PL" sz="5100" dirty="0"/>
              </a:p>
              <a:p>
                <a:endParaRPr lang="pl-PL" sz="4500" dirty="0"/>
              </a:p>
              <a:p>
                <a:endParaRPr lang="pl-PL" sz="4500" dirty="0"/>
              </a:p>
              <a:p>
                <a:endParaRPr lang="pl-PL" sz="4500" dirty="0"/>
              </a:p>
              <a:p>
                <a:endParaRPr lang="en-US" sz="4500" dirty="0"/>
              </a:p>
              <a:p>
                <a:pPr marL="0" indent="0">
                  <a:buNone/>
                </a:pPr>
                <a:r>
                  <a:rPr lang="pl-PL" sz="5800" b="1" dirty="0">
                    <a:solidFill>
                      <a:srgbClr val="FFFF00"/>
                    </a:solidFill>
                  </a:rPr>
                  <a:t>     </a:t>
                </a:r>
                <a:r>
                  <a:rPr lang="en-US" sz="5800" b="1" dirty="0">
                    <a:solidFill>
                      <a:srgbClr val="FFFF00"/>
                    </a:solidFill>
                  </a:rPr>
                  <a:t>(x</a:t>
                </a:r>
                <a14:m>
                  <m:oMath xmlns:m="http://schemas.openxmlformats.org/officeDocument/2006/math">
                    <m:r>
                      <a:rPr lang="en-US" sz="5800" b="1" i="1" dirty="0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5800" b="1" dirty="0">
                    <a:solidFill>
                      <a:srgbClr val="FFFF00"/>
                    </a:solidFill>
                  </a:rPr>
                  <a:t>x)' = x' </a:t>
                </a:r>
                <a:r>
                  <a:rPr lang="pl-PL" sz="5800" b="1" dirty="0">
                    <a:solidFill>
                      <a:srgbClr val="FFFF00"/>
                    </a:solidFill>
                  </a:rPr>
                  <a:t>        </a:t>
                </a:r>
                <a:r>
                  <a:rPr lang="en-US" sz="5100" dirty="0">
                    <a:solidFill>
                      <a:srgbClr val="FFFF00"/>
                    </a:solidFill>
                  </a:rPr>
                  <a:t>(</a:t>
                </a:r>
                <a:r>
                  <a:rPr lang="en-US" sz="5100" dirty="0" err="1">
                    <a:solidFill>
                      <a:srgbClr val="FFFF00"/>
                    </a:solidFill>
                  </a:rPr>
                  <a:t>idempotency</a:t>
                </a:r>
                <a:r>
                  <a:rPr lang="en-US" sz="5100" dirty="0">
                    <a:solidFill>
                      <a:srgbClr val="FFFF00"/>
                    </a:solidFill>
                  </a:rPr>
                  <a:t>)</a:t>
                </a:r>
              </a:p>
              <a:p>
                <a:endParaRPr lang="pl-PL" sz="36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 rotWithShape="1">
                <a:blip r:embed="rId3"/>
                <a:stretch>
                  <a:fillRect l="-1852" t="-361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509120"/>
            <a:ext cx="4555915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92" y="4509120"/>
            <a:ext cx="2102379" cy="1989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218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1337</Words>
  <Application>Microsoft Office PowerPoint</Application>
  <PresentationFormat>On-screen Show (4:3)</PresentationFormat>
  <Paragraphs>294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Default Design</vt:lpstr>
      <vt:lpstr>Logic  gates</vt:lpstr>
      <vt:lpstr>A logic gate is a device*) </vt:lpstr>
      <vt:lpstr>Logic gates</vt:lpstr>
      <vt:lpstr>  AND  gate    </vt:lpstr>
      <vt:lpstr>   OR   gate    </vt:lpstr>
      <vt:lpstr> NOT  gate (the Inverter)    </vt:lpstr>
      <vt:lpstr> Universal Gates: NAND and NOR</vt:lpstr>
      <vt:lpstr>   NAND  gate    </vt:lpstr>
      <vt:lpstr>   NAND  gate    </vt:lpstr>
      <vt:lpstr>   Implementing AND using NAND gates</vt:lpstr>
      <vt:lpstr>   Implementing OR  using NAND gates</vt:lpstr>
      <vt:lpstr>   NOR  gate    </vt:lpstr>
      <vt:lpstr>   NOR  gate    </vt:lpstr>
      <vt:lpstr>Implementing  AND &amp; OR  using NOR gates</vt:lpstr>
      <vt:lpstr>XOR  gate (=EOR gate, or EXOR gate)</vt:lpstr>
      <vt:lpstr> (E)XNOR  gate (logical equality)    </vt:lpstr>
      <vt:lpstr>PowerPoint Presentation</vt:lpstr>
      <vt:lpstr>      Logic Diagrams and Expressions</vt:lpstr>
      <vt:lpstr>   Drawing Logic Circuit</vt:lpstr>
      <vt:lpstr>   Drawing Logic Circuit</vt:lpstr>
      <vt:lpstr>   Analysing Logic Circuit</vt:lpstr>
      <vt:lpstr>Truth table -&gt; Logic Expression -&gt; Diagram</vt:lpstr>
      <vt:lpstr>   Substituting one type of gate for another</vt:lpstr>
      <vt:lpstr> NAND gate equivalents</vt:lpstr>
      <vt:lpstr>   EXAMPLE 2   </vt:lpstr>
      <vt:lpstr>LOGIC  GATES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 gates</dc:title>
  <dc:creator>Tadeusz Wiszowaty</dc:creator>
  <cp:lastModifiedBy>Tadeusz Wiszowaty</cp:lastModifiedBy>
  <cp:revision>149</cp:revision>
  <dcterms:created xsi:type="dcterms:W3CDTF">2012-09-22T19:24:13Z</dcterms:created>
  <dcterms:modified xsi:type="dcterms:W3CDTF">2023-01-17T20:48:03Z</dcterms:modified>
</cp:coreProperties>
</file>