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4" r:id="rId5"/>
    <p:sldId id="277" r:id="rId6"/>
    <p:sldId id="27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1" r:id="rId23"/>
  </p:sldIdLst>
  <p:sldSz cx="9118600" cy="6819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4DBE7-1FA1-AB0A-18AF-3116240DF999}" v="1" dt="2021-10-26T21:36:5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2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3b32dac320dcc29dfdba7bf59f1f28bd0ab4ad9cce2eb8fa226dde013fe345e::" providerId="AD" clId="Web-{32D4DBE7-1FA1-AB0A-18AF-3116240DF999}"/>
    <pc:docChg chg="sldOrd">
      <pc:chgData name="Guest User" userId="S::urn:spo:anon#53b32dac320dcc29dfdba7bf59f1f28bd0ab4ad9cce2eb8fa226dde013fe345e::" providerId="AD" clId="Web-{32D4DBE7-1FA1-AB0A-18AF-3116240DF999}" dt="2021-10-26T21:36:55.909" v="0"/>
      <pc:docMkLst>
        <pc:docMk/>
      </pc:docMkLst>
      <pc:sldChg chg="ord">
        <pc:chgData name="Guest User" userId="S::urn:spo:anon#53b32dac320dcc29dfdba7bf59f1f28bd0ab4ad9cce2eb8fa226dde013fe345e::" providerId="AD" clId="Web-{32D4DBE7-1FA1-AB0A-18AF-3116240DF999}" dt="2021-10-26T21:36:55.909" v="0"/>
        <pc:sldMkLst>
          <pc:docMk/>
          <pc:sldMk cId="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3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6539" y="209550"/>
            <a:ext cx="8115162" cy="19697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 algn="ctr">
              <a:lnSpc>
                <a:spcPts val="5000"/>
              </a:lnSpc>
              <a:tabLst/>
            </a:pPr>
            <a:endParaRPr lang="pl-PL" altLang="zh-CN" sz="6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5000"/>
              </a:lnSpc>
              <a:tabLst/>
            </a:pPr>
            <a:r>
              <a:rPr lang="en-US" altLang="zh-CN" sz="6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Układy</a:t>
            </a: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sekwencyjne</a:t>
            </a:r>
            <a:endParaRPr lang="pl-PL" altLang="zh-CN" sz="6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5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800" i="1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ang.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sequential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logic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circuits)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444500" y="2532787"/>
            <a:ext cx="80772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3200" dirty="0"/>
              <a:t>Układ sekwencyjny - układ cyfrowy, w którym </a:t>
            </a:r>
            <a:r>
              <a:rPr lang="pl-PL" sz="3200" b="1" dirty="0"/>
              <a:t>stan </a:t>
            </a:r>
            <a:r>
              <a:rPr lang="pl-PL" sz="3200" b="1" dirty="0">
                <a:solidFill>
                  <a:srgbClr val="FF0000"/>
                </a:solidFill>
              </a:rPr>
              <a:t>wy</a:t>
            </a:r>
            <a:r>
              <a:rPr lang="pl-PL" sz="3200" b="1" dirty="0"/>
              <a:t>jść (wynik) </a:t>
            </a:r>
            <a:r>
              <a:rPr lang="pl-PL" sz="3200" dirty="0"/>
              <a:t>zależy od:</a:t>
            </a:r>
          </a:p>
          <a:p>
            <a:r>
              <a:rPr lang="pl-PL" sz="3200" dirty="0"/>
              <a:t>     </a:t>
            </a:r>
            <a:r>
              <a:rPr lang="pl-PL" sz="3200" b="1" dirty="0"/>
              <a:t>-</a:t>
            </a:r>
            <a:r>
              <a:rPr lang="pl-PL" sz="3200" dirty="0"/>
              <a:t> </a:t>
            </a:r>
            <a:r>
              <a:rPr lang="pl-PL" sz="3200" b="1" dirty="0"/>
              <a:t>stanu </a:t>
            </a:r>
            <a:r>
              <a:rPr lang="pl-PL" sz="3200" b="1" dirty="0">
                <a:solidFill>
                  <a:srgbClr val="FF0000"/>
                </a:solidFill>
              </a:rPr>
              <a:t>we</a:t>
            </a:r>
            <a:r>
              <a:rPr lang="pl-PL" sz="3200" b="1" dirty="0"/>
              <a:t>jść 		</a:t>
            </a:r>
            <a:r>
              <a:rPr lang="pl-PL" sz="2800" i="1" dirty="0"/>
              <a:t>oraz</a:t>
            </a:r>
          </a:p>
          <a:p>
            <a:r>
              <a:rPr lang="pl-PL" sz="3200" b="1" dirty="0"/>
              <a:t>     - poprzednich stanów układu</a:t>
            </a:r>
            <a:r>
              <a:rPr lang="pl-PL" sz="3200" dirty="0"/>
              <a:t>. </a:t>
            </a:r>
          </a:p>
          <a:p>
            <a:r>
              <a:rPr lang="pl-PL" sz="3200" dirty="0"/>
              <a:t> Składa się z bramek i przerzutników</a:t>
            </a:r>
            <a:br>
              <a:rPr lang="pl-PL" sz="3200" dirty="0"/>
            </a:b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4229100"/>
            <a:ext cx="3454400" cy="1841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5200" y="4279900"/>
            <a:ext cx="3302000" cy="165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3116238" cy="635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33400" y="1892300"/>
            <a:ext cx="6057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składający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się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dwóch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bramek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90600" y="2298700"/>
            <a:ext cx="3733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ustaw/resetuj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(ang.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set/reset)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2641600"/>
            <a:ext cx="54737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Przerzutnik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jego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diagram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logiczny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Może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działać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jako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pamięć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1-bitowa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232" y="1962150"/>
            <a:ext cx="7024390" cy="44894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5591274" cy="6321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pl-PL" altLang="zh-CN" sz="3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Przerzutnik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działanie</a:t>
            </a:r>
            <a:r>
              <a:rPr lang="pl-PL" altLang="zh-CN" sz="3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6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581400" y="46736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∆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76600" y="59690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∆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867400" y="46736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∆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172200" y="59690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1983256"/>
            <a:ext cx="6080822" cy="2771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4885953" cy="63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4533900"/>
            <a:ext cx="3454400" cy="1841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4200" y="4229100"/>
            <a:ext cx="4432300" cy="224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019" y="590550"/>
            <a:ext cx="8267700" cy="635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charakterystyk</a:t>
            </a:r>
            <a:endParaRPr lang="en-US" altLang="zh-CN" sz="3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33400" y="1790700"/>
            <a:ext cx="6921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Zachowanie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przerzutnika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zapisuje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się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6300" y="2222500"/>
            <a:ext cx="8127033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pomocy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tabeli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charakterystyk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ang.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characteristic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table)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3149600"/>
            <a:ext cx="7988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Symbol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Q(t)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oznacza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obecny,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Q(t+1)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6300" y="3581400"/>
            <a:ext cx="5842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impulsie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zegara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(ang.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clock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pulse)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2254250"/>
            <a:ext cx="4025900" cy="427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6001643" cy="63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prawdy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539" y="1807974"/>
            <a:ext cx="4547783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dane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wejściowe: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R,</a:t>
            </a:r>
            <a:r>
              <a:rPr lang="pl-PL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Q(t)</a:t>
            </a:r>
          </a:p>
          <a:p>
            <a:pPr>
              <a:lnSpc>
                <a:spcPts val="3300"/>
              </a:lnSpc>
              <a:tabLst/>
            </a:pPr>
            <a:endParaRPr lang="en-US" altLang="zh-CN" sz="2802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33400" y="2857500"/>
            <a:ext cx="3416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dwie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niezdefiowane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6300" y="3302000"/>
            <a:ext cx="27051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(undefined)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dane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wyjściowe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75636" y="4295782"/>
            <a:ext cx="340958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pl-PL" altLang="zh-CN" sz="24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gdy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S=R=1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Q=1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~Q=1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90600" y="5041900"/>
            <a:ext cx="287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układ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niestabilny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70000" y="53975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(ang.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unstable)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200" y="4229100"/>
            <a:ext cx="3670300" cy="184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2859757" cy="63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1917700"/>
            <a:ext cx="7467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Modyfikacja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przerzutnika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tak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aby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warunek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76300" y="2349500"/>
            <a:ext cx="4036361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S=R=1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nigdy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nie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wyst</a:t>
            </a:r>
            <a:r>
              <a:rPr lang="pl-PL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ą</a:t>
            </a:r>
            <a:r>
              <a:rPr lang="en-US" altLang="zh-CN" sz="2802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pił</a:t>
            </a:r>
            <a:endParaRPr lang="en-US" altLang="zh-CN" sz="2802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33400" y="2857500"/>
            <a:ext cx="7048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Przrzutnik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JK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Jacka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Kilby’ego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wynalazcy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6300" y="3289300"/>
            <a:ext cx="3886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układu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scalonego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(1958)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3400" y="4826000"/>
            <a:ext cx="3492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Diagram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logiczny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2552700"/>
            <a:ext cx="3454400" cy="1841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1800" y="2552700"/>
            <a:ext cx="3860800" cy="1917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5600" y="4610100"/>
            <a:ext cx="4254500" cy="201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2859757" cy="63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43400" y="1943100"/>
            <a:ext cx="2298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uzyskujemy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1917700"/>
            <a:ext cx="3048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Modyfikujemy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3400" y="4991100"/>
            <a:ext cx="3111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Tabela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prawdy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710" y="1962150"/>
            <a:ext cx="6845471" cy="389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66183" y="666750"/>
            <a:ext cx="7540526" cy="63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jako</a:t>
            </a: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zmodyfikowany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4019550"/>
            <a:ext cx="2692400" cy="1663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8666" y="4134315"/>
            <a:ext cx="2070100" cy="151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2705100" cy="6873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3400" y="1917700"/>
            <a:ext cx="7556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Przerzutnik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dane)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jest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odpowiednikiem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6300" y="2349500"/>
            <a:ext cx="5803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fizycznej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komórki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pamięci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komputera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90600" y="2870200"/>
            <a:ext cx="744755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jeśli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wejściu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„tyknie”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wyjście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990600" y="3340100"/>
            <a:ext cx="744755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jeśli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wejściu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„tyknie”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wyjście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396" y="2038350"/>
            <a:ext cx="7264400" cy="325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23576" y="590550"/>
            <a:ext cx="7566174" cy="63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jako</a:t>
            </a: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zmodyfikowany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5217" y="543849"/>
            <a:ext cx="8608166" cy="1360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 algn="ctr">
              <a:lnSpc>
                <a:spcPts val="5000"/>
              </a:lnSpc>
              <a:tabLst/>
            </a:pPr>
            <a:endParaRPr lang="pl-PL" altLang="zh-CN" sz="6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5000"/>
              </a:lnSpc>
              <a:tabLst/>
            </a:pPr>
            <a:r>
              <a:rPr lang="en-US" altLang="zh-CN" sz="6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Układy</a:t>
            </a:r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sekwencyjne</a:t>
            </a:r>
            <a:endParaRPr lang="en-US" altLang="zh-CN" sz="6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190750"/>
            <a:ext cx="6908661" cy="384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900" y="4797812"/>
            <a:ext cx="3251200" cy="1498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5200" y="1866900"/>
            <a:ext cx="3505200" cy="463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3162300" cy="6873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Rejestr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4-bitowy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1727200"/>
            <a:ext cx="2882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Zbudowany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przerzutników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38200" y="2654300"/>
            <a:ext cx="2378921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240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WY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17600" y="3035300"/>
            <a:ext cx="333745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linia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impulsu</a:t>
            </a: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zegarowego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38200" y="3651715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wszystkie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przerzutniki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30432" y="3996319"/>
            <a:ext cx="3390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zmieniają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się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samym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momencie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1695196"/>
            <a:ext cx="7137400" cy="492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8444" y="438150"/>
            <a:ext cx="4975721" cy="63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Pami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ęć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4x3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bity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6600" y="1866900"/>
            <a:ext cx="4292600" cy="4749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7211911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pl-PL" altLang="zh-CN" sz="4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Licznik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binarny</a:t>
            </a:r>
            <a:r>
              <a:rPr lang="pl-PL" altLang="zh-CN" sz="4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(ang.</a:t>
            </a:r>
            <a:r>
              <a:rPr lang="en-US" altLang="zh-CN" sz="28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binary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count</a:t>
            </a:r>
            <a:r>
              <a:rPr lang="pl-PL" altLang="zh-CN" sz="28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)</a:t>
            </a:r>
            <a:r>
              <a:rPr lang="pl-PL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1000" y="1676400"/>
            <a:ext cx="236814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Licznik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binarny</a:t>
            </a:r>
            <a:endParaRPr lang="en-US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10592" y="2099683"/>
            <a:ext cx="2882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niskopozycyjny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(ang.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low-order)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jest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negowany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10592" y="2696583"/>
            <a:ext cx="3289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gdy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negujemy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lewej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10592" y="3014083"/>
            <a:ext cx="31623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zmienia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się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(plus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przeniesienie)</a:t>
            </a:r>
          </a:p>
          <a:p>
            <a:pPr>
              <a:lnSpc>
                <a:spcPts val="2600"/>
              </a:lnSpc>
              <a:tabLst>
                <a:tab pos="279400" algn="l"/>
              </a:tabLst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0000,0001,0010,0011,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0100,0101,0110,0111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23576" y="4400550"/>
            <a:ext cx="3352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Realizowany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przez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przerzutnik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(J=K=1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neguje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obecny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81000" y="5562600"/>
            <a:ext cx="3594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przelicza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gdy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3900" y="5905500"/>
            <a:ext cx="2730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count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enable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zegar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wysyła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impuls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215900" y="274638"/>
            <a:ext cx="8534400" cy="7731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Układy sekwencyjne</a:t>
            </a:r>
            <a:r>
              <a:rPr lang="pl-PL" altLang="zh-CN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l-PL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5300" dirty="0">
                <a:solidFill>
                  <a:schemeClr val="tx1"/>
                </a:solidFill>
              </a:rPr>
              <a:t>przerzutnik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44500" y="1200151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Zmienia swój stan albo przez wymuszenie stanu na wejściu (</a:t>
            </a:r>
            <a:r>
              <a:rPr lang="pl-PL" sz="2400" b="1" dirty="0"/>
              <a:t>asynchroniczne</a:t>
            </a:r>
            <a:r>
              <a:rPr lang="pl-PL" sz="2400" dirty="0"/>
              <a:t>) lub po sygnale zegara (</a:t>
            </a:r>
            <a:r>
              <a:rPr lang="pl-PL" sz="2400" b="1" dirty="0"/>
              <a:t>synchroniczne</a:t>
            </a:r>
            <a:r>
              <a:rPr lang="pl-PL" sz="2400" dirty="0"/>
              <a:t>).</a:t>
            </a:r>
            <a:br>
              <a:rPr lang="pl-PL" sz="2400" dirty="0"/>
            </a:br>
            <a:r>
              <a:rPr lang="pl-PL" sz="2400" dirty="0"/>
              <a:t>• Asynchroniczne - (</a:t>
            </a:r>
            <a:r>
              <a:rPr lang="pl-PL" sz="2400" b="1" dirty="0"/>
              <a:t>RS</a:t>
            </a:r>
            <a:r>
              <a:rPr lang="pl-PL" sz="2400" dirty="0"/>
              <a:t>);</a:t>
            </a:r>
            <a:br>
              <a:rPr lang="pl-PL" sz="2400" dirty="0"/>
            </a:br>
            <a:r>
              <a:rPr lang="pl-PL" sz="2400" dirty="0"/>
              <a:t>• Synchroniczne (</a:t>
            </a:r>
            <a:r>
              <a:rPr lang="pl-PL" sz="2400" b="1" dirty="0"/>
              <a:t>RS, JK, T, D </a:t>
            </a:r>
            <a:r>
              <a:rPr lang="pl-PL" sz="2400" b="1" dirty="0" err="1"/>
              <a:t>flip</a:t>
            </a:r>
            <a:r>
              <a:rPr lang="pl-PL" sz="2400" b="1" dirty="0"/>
              <a:t>-flop, D </a:t>
            </a:r>
            <a:r>
              <a:rPr lang="pl-PL" sz="2400" b="1" dirty="0" err="1"/>
              <a:t>latch</a:t>
            </a:r>
            <a:r>
              <a:rPr lang="pl-PL" sz="2400" b="1" dirty="0"/>
              <a:t>).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098997"/>
            <a:ext cx="6368988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58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292100" y="274638"/>
            <a:ext cx="8394700" cy="7731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Układy sekwencyjne </a:t>
            </a:r>
            <a:r>
              <a:rPr lang="pl-PL" altLang="zh-CN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l-PL" altLang="zh-CN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rejestr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44500" y="1200151"/>
            <a:ext cx="8229600" cy="1981200"/>
          </a:xfrm>
        </p:spPr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r>
              <a:rPr lang="pl-PL" sz="3800" dirty="0"/>
              <a:t>układ cyfrowy przeznaczony do krótkoterminowego </a:t>
            </a:r>
            <a:r>
              <a:rPr lang="pl-PL" sz="3800" b="1" dirty="0"/>
              <a:t>przechowywania informacji</a:t>
            </a:r>
            <a:br>
              <a:rPr lang="pl-PL" sz="3800" dirty="0"/>
            </a:br>
            <a:r>
              <a:rPr lang="pl-PL" sz="3800" dirty="0"/>
              <a:t>lub do zamiany postaci informacji:  </a:t>
            </a:r>
            <a:r>
              <a:rPr lang="pl-PL" sz="4400" dirty="0">
                <a:solidFill>
                  <a:srgbClr val="008000"/>
                </a:solidFill>
              </a:rPr>
              <a:t>równoległa </a:t>
            </a:r>
            <a:r>
              <a:rPr lang="pl-PL" sz="4400" dirty="0">
                <a:solidFill>
                  <a:srgbClr val="008000"/>
                </a:solidFill>
                <a:sym typeface="Wingdings" panose="05000000000000000000" pitchFamily="2" charset="2"/>
              </a:rPr>
              <a:t></a:t>
            </a:r>
            <a:r>
              <a:rPr lang="pl-PL" sz="4400" dirty="0">
                <a:solidFill>
                  <a:srgbClr val="008000"/>
                </a:solidFill>
              </a:rPr>
              <a:t> szeregowa</a:t>
            </a:r>
            <a:r>
              <a:rPr lang="pl-PL" sz="3800" dirty="0"/>
              <a:t>.</a:t>
            </a:r>
          </a:p>
          <a:p>
            <a:pPr>
              <a:buFontTx/>
              <a:buChar char="-"/>
            </a:pPr>
            <a:r>
              <a:rPr lang="pl-PL" sz="3800" dirty="0"/>
              <a:t>są zbudowane z przerzutników D i służą do przechowywania danych.</a:t>
            </a:r>
          </a:p>
          <a:p>
            <a:pPr>
              <a:buFontTx/>
              <a:buChar char="-"/>
            </a:pPr>
            <a:r>
              <a:rPr lang="pl-PL" sz="3800" dirty="0"/>
              <a:t>zastosowania: pamięci oraz nadajniki transmisji szeregowej</a:t>
            </a:r>
            <a:br>
              <a:rPr lang="pl-PL" sz="3800" dirty="0"/>
            </a:br>
            <a:endParaRPr lang="pl-PL" sz="3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3074949"/>
            <a:ext cx="7830643" cy="3048426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3" y="2800350"/>
            <a:ext cx="8077200" cy="383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4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1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Układy sekwencyjne</a:t>
            </a:r>
            <a:r>
              <a:rPr lang="pl-PL" altLang="zh-CN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pl-PL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licznik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292100" y="1200151"/>
            <a:ext cx="8534400" cy="1981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/>
              <a:t>układ sekwencyjny zbudowany z przerzutników, którego zadaniem jest zliczanie impulsów zegarowych i przedstawianie stanu na wyjściach.</a:t>
            </a:r>
            <a:endParaRPr lang="pl-PL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952750"/>
            <a:ext cx="7543800" cy="3133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24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50668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3011" y="958088"/>
            <a:ext cx="8685519" cy="209804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7000" y="268710"/>
            <a:ext cx="8651530" cy="687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pl-PL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Układy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sekwencyjne</a:t>
            </a:r>
            <a:r>
              <a:rPr lang="pl-PL" altLang="zh-C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 </a:t>
            </a:r>
            <a:r>
              <a:rPr lang="pl-PL" altLang="zh-C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kombinacyjne</a:t>
            </a:r>
            <a:endParaRPr lang="en-US" altLang="zh-CN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0840" y="1392176"/>
            <a:ext cx="8537690" cy="40523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kombinacyjne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potrafią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przechowywać</a:t>
            </a: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danych</a:t>
            </a:r>
            <a:endParaRPr lang="en-US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36161" y="1904861"/>
            <a:ext cx="8102726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Porzebny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który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potrafi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zmienić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swoją</a:t>
            </a: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wartość</a:t>
            </a:r>
            <a:endParaRPr lang="pl-PL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  </a:t>
            </a:r>
            <a:r>
              <a:rPr lang="pl-PL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tylko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podstawie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funkcji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bieżących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ale</a:t>
            </a: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również</a:t>
            </a:r>
            <a:endParaRPr lang="pl-PL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poprzednich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danych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wejściowych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33009" y="3076732"/>
            <a:ext cx="7946477" cy="906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endParaRPr lang="pl-PL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/>
            </a:pPr>
            <a:r>
              <a:rPr lang="pl-PL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układ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jakoś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zapamiętać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swój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bieżący</a:t>
            </a:r>
            <a:endParaRPr lang="pl-PL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/>
            </a:pP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89670" y="4207107"/>
            <a:ext cx="8326190" cy="764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sekwencyjne</a:t>
            </a:r>
            <a:r>
              <a:rPr lang="pl-PL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zawierają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element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magazynowania</a:t>
            </a:r>
            <a:endParaRPr lang="pl-PL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800"/>
              </a:lnSpc>
            </a:pP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danych</a:t>
            </a:r>
            <a:endParaRPr lang="en-US" altLang="zh-CN" sz="2400" b="1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787414" y="4603571"/>
            <a:ext cx="6892073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pl-PL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  </a:t>
            </a:r>
          </a:p>
          <a:p>
            <a:pPr>
              <a:lnSpc>
                <a:spcPts val="2200"/>
              </a:lnSpc>
              <a:tabLst/>
            </a:pP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położenie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(flip-flop)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pełni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funkcję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/>
            </a:pPr>
            <a:endParaRPr lang="en-US" altLang="zh-CN" sz="199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44500" y="5582090"/>
            <a:ext cx="7070576" cy="40523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kombinacyjne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uogólnieniami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ahoma" pitchFamily="18" charset="0"/>
                <a:cs typeface="Tahoma" pitchFamily="18" charset="0"/>
              </a:rPr>
              <a:t>bramek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33009" y="5947661"/>
            <a:ext cx="7311425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       a 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sekwencyjne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2400" dirty="0">
                <a:latin typeface="Times New Roman" pitchFamily="18" charset="0"/>
                <a:cs typeface="Times New Roman" pitchFamily="18" charset="0"/>
              </a:rPr>
              <a:t>                              - </a:t>
            </a:r>
            <a:r>
              <a:rPr lang="en-US" altLang="zh-CN" sz="2400" dirty="0">
                <a:solidFill>
                  <a:srgbClr val="00B050"/>
                </a:solidFill>
                <a:latin typeface="Tahoma" pitchFamily="18" charset="0"/>
                <a:cs typeface="Tahoma" pitchFamily="18" charset="0"/>
              </a:rPr>
              <a:t>przerzutników</a:t>
            </a:r>
          </a:p>
        </p:txBody>
      </p:sp>
    </p:spTree>
    <p:extLst>
      <p:ext uri="{BB962C8B-B14F-4D97-AF65-F5344CB8AC3E}">
        <p14:creationId xmlns:p14="http://schemas.microsoft.com/office/powerpoint/2010/main" val="111306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856" y="1156928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5238750"/>
            <a:ext cx="5549900" cy="115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339" y="292177"/>
            <a:ext cx="2301912" cy="689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pl-PL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Zegary</a:t>
            </a:r>
            <a:r>
              <a:rPr lang="pl-PL" altLang="zh-CN" sz="5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85088" y="1447800"/>
            <a:ext cx="75184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Skoro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sekwencyjny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wykorzystuje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przeszłe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dane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wejściowe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wyznaczenia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bieżących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musi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istnieć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mechanizm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porządkowania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zdarzeń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65305" y="2568008"/>
            <a:ext cx="8337395" cy="3282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układ</a:t>
            </a:r>
            <a:r>
              <a:rPr lang="en-US" altLang="zh-CN" sz="1997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asynchroniczny</a:t>
            </a:r>
            <a:r>
              <a:rPr lang="en-US" altLang="zh-CN" sz="1997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uaktywnia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się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jeśli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tylko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zmieniają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1997" dirty="0">
                <a:latin typeface="Times New Roman" pitchFamily="18" charset="0"/>
                <a:cs typeface="Times New Roman" pitchFamily="18" charset="0"/>
              </a:rPr>
              <a:t>się </a:t>
            </a:r>
            <a:r>
              <a:rPr lang="en-US" altLang="zh-CN" sz="19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dane</a:t>
            </a:r>
            <a:r>
              <a:rPr lang="pl-PL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wejściowe</a:t>
            </a:r>
            <a:endParaRPr lang="en-US" altLang="zh-CN" sz="199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65305" y="3186747"/>
            <a:ext cx="8337070" cy="3282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układ</a:t>
            </a:r>
            <a:r>
              <a:rPr lang="en-US" altLang="zh-CN" sz="1997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synchroniczny</a:t>
            </a:r>
            <a:r>
              <a:rPr lang="en-US" altLang="zh-CN" sz="1997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porządkowania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wykorzystują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65305" y="3867150"/>
            <a:ext cx="7557966" cy="725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Zegar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który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emituje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impuls</a:t>
            </a: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</a:t>
            </a: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dokładnie</a:t>
            </a:r>
            <a:endParaRPr lang="en-US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określonej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szerokości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interwale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pomiędzy</a:t>
            </a:r>
            <a:r>
              <a:rPr lang="pl-PL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impulsami</a:t>
            </a:r>
            <a:endParaRPr lang="en-US" altLang="zh-CN" sz="24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25500" y="4768385"/>
            <a:ext cx="7162800" cy="3282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interwał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nazywamy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cyklem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zegarowym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mierzymy</a:t>
            </a:r>
            <a:r>
              <a:rPr lang="pl-PL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go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MHz</a:t>
            </a:r>
            <a:endParaRPr lang="en-US" altLang="zh-CN" sz="199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4506" y="1079500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24" y="4365966"/>
            <a:ext cx="7251700" cy="19177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20700" y="1352804"/>
            <a:ext cx="6108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Zmiany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stanów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sekwencyjnych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układach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44550" y="1700797"/>
            <a:ext cx="70358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synchronicznych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następują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jedynie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momencie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gdy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zegar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„tyknie”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(ang.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tick)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3399" y="2654300"/>
            <a:ext cx="8140693" cy="4052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Układy</a:t>
            </a:r>
            <a:r>
              <a:rPr lang="en-US" altLang="zh-C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sekwencyjne</a:t>
            </a:r>
            <a:r>
              <a:rPr lang="en-US" altLang="zh-C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mają</a:t>
            </a:r>
            <a:r>
              <a:rPr lang="en-US" altLang="zh-C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przerzutniki</a:t>
            </a:r>
            <a:endParaRPr lang="en-US" altLang="zh-CN" sz="2400" dirty="0">
              <a:solidFill>
                <a:srgbClr val="FFFF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33400" y="3178262"/>
            <a:ext cx="6096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przełączane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zboczem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(ang.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edge)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sygnału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większości)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62581" y="3190962"/>
            <a:ext cx="2235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33CC33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ang.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edge-triggered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399" y="3644900"/>
            <a:ext cx="7277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przełączane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poziomem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sygnału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(zatrzaski,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ang.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latch)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niski-wysoki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865437" y="3634207"/>
            <a:ext cx="1093248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pl-PL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low-high)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44550" y="3973939"/>
            <a:ext cx="2197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33CC33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ang.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level-triggered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3400" y="267703"/>
            <a:ext cx="1737655" cy="647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pl-PL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Zegary</a:t>
            </a:r>
            <a:r>
              <a:rPr lang="pl-PL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3627" y="56896"/>
            <a:ext cx="9067800" cy="6781800"/>
          </a:xfrm>
          <a:custGeom>
            <a:avLst/>
            <a:gdLst>
              <a:gd name="connsiteX0" fmla="*/ 9067800 w 9067800"/>
              <a:gd name="connsiteY0" fmla="*/ 0 h 6781800"/>
              <a:gd name="connsiteX1" fmla="*/ 9067800 w 9067800"/>
              <a:gd name="connsiteY1" fmla="*/ 6781799 h 6781800"/>
              <a:gd name="connsiteX2" fmla="*/ 0 w 9067800"/>
              <a:gd name="connsiteY2" fmla="*/ 6781799 h 6781800"/>
              <a:gd name="connsiteX3" fmla="*/ 0 w 9067800"/>
              <a:gd name="connsiteY3" fmla="*/ 0 h 6781800"/>
              <a:gd name="connsiteX4" fmla="*/ 9067800 w 9067800"/>
              <a:gd name="connsiteY4" fmla="*/ 0 h 678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7800" h="6781800">
                <a:moveTo>
                  <a:pt x="9067800" y="0"/>
                </a:moveTo>
                <a:lnTo>
                  <a:pt x="9067800" y="6781799"/>
                </a:lnTo>
                <a:lnTo>
                  <a:pt x="0" y="6781799"/>
                </a:lnTo>
                <a:lnTo>
                  <a:pt x="0" y="0"/>
                </a:lnTo>
                <a:lnTo>
                  <a:pt x="90678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2573" y="-19303"/>
            <a:ext cx="9144000" cy="6858000"/>
          </a:xfrm>
          <a:custGeom>
            <a:avLst/>
            <a:gdLst>
              <a:gd name="connsiteX0" fmla="*/ 9144000 w 9144000"/>
              <a:gd name="connsiteY0" fmla="*/ 0 h 6858000"/>
              <a:gd name="connsiteX1" fmla="*/ 9144000 w 9144000"/>
              <a:gd name="connsiteY1" fmla="*/ 6857999 h 6858000"/>
              <a:gd name="connsiteX2" fmla="*/ 0 w 9144000"/>
              <a:gd name="connsiteY2" fmla="*/ 6857999 h 6858000"/>
              <a:gd name="connsiteX3" fmla="*/ 0 w 9144000"/>
              <a:gd name="connsiteY3" fmla="*/ 0 h 6858000"/>
              <a:gd name="connsiteX4" fmla="*/ 914400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9144000" y="0"/>
                </a:move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lnTo>
                  <a:pt x="914400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6539" y="1542796"/>
            <a:ext cx="8229587" cy="152400"/>
          </a:xfrm>
          <a:custGeom>
            <a:avLst/>
            <a:gdLst>
              <a:gd name="connsiteX0" fmla="*/ 38100 w 8229587"/>
              <a:gd name="connsiteY0" fmla="*/ 38100 h 152400"/>
              <a:gd name="connsiteX1" fmla="*/ 8191487 w 8229587"/>
              <a:gd name="connsiteY1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587" h="152400">
                <a:moveTo>
                  <a:pt x="38100" y="38100"/>
                </a:moveTo>
                <a:lnTo>
                  <a:pt x="8191487" y="38100"/>
                </a:lnTo>
              </a:path>
            </a:pathLst>
          </a:custGeom>
          <a:ln w="76200">
            <a:solidFill>
              <a:srgbClr val="339A6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000" cy="11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2521" y="5010150"/>
            <a:ext cx="4254500" cy="128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698500"/>
            <a:ext cx="6972300" cy="687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Przerzutniki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zasada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sprz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ęż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enia</a:t>
            </a:r>
            <a:r>
              <a:rPr lang="pl-PL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33400" y="1739900"/>
            <a:ext cx="74295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przechowania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swoich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danych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układy</a:t>
            </a:r>
            <a:endParaRPr lang="en-US" altLang="zh-CN" sz="2802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sekwencyjne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wykorzystują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zasadę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sprzężenia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zwrotnego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(ang.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feedback)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58774" y="3258000"/>
            <a:ext cx="7162089" cy="3795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pl-PL" altLang="zh-CN" sz="24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2400" dirty="0">
                <a:latin typeface="Times New Roman" pitchFamily="18" charset="0"/>
                <a:cs typeface="Times New Roman" pitchFamily="18" charset="0"/>
              </a:rPr>
              <a:t>WY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zwracana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jako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altLang="zh-CN" sz="240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tego</a:t>
            </a:r>
            <a:r>
              <a:rPr lang="pl-PL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samego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układu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3886200"/>
            <a:ext cx="7759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✦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Przykład: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jeśli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jest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zawsze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będzie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0;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jeśli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6300" y="4305300"/>
            <a:ext cx="3937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jest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zawsze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będzie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788</Words>
  <Application>Microsoft Office PowerPoint</Application>
  <PresentationFormat>Custom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Układy sekwencyjne - przerzutnik</vt:lpstr>
      <vt:lpstr>Układy sekwencyjne  - rejestr</vt:lpstr>
      <vt:lpstr>Układy sekwencyjne  - licznik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Tadeusz Wiszowaty</cp:lastModifiedBy>
  <cp:revision>26</cp:revision>
  <dcterms:created xsi:type="dcterms:W3CDTF">2006-08-16T00:00:00Z</dcterms:created>
  <dcterms:modified xsi:type="dcterms:W3CDTF">2021-10-26T21:36:56Z</dcterms:modified>
</cp:coreProperties>
</file>