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56" r:id="rId2"/>
    <p:sldId id="257" r:id="rId3"/>
    <p:sldId id="258" r:id="rId4"/>
    <p:sldId id="281" r:id="rId5"/>
    <p:sldId id="259" r:id="rId6"/>
    <p:sldId id="277" r:id="rId7"/>
    <p:sldId id="260" r:id="rId8"/>
    <p:sldId id="261" r:id="rId9"/>
    <p:sldId id="263" r:id="rId10"/>
    <p:sldId id="265" r:id="rId11"/>
    <p:sldId id="270" r:id="rId12"/>
    <p:sldId id="282" r:id="rId13"/>
    <p:sldId id="271" r:id="rId14"/>
    <p:sldId id="272" r:id="rId15"/>
    <p:sldId id="269" r:id="rId16"/>
    <p:sldId id="266" r:id="rId17"/>
    <p:sldId id="267" r:id="rId18"/>
    <p:sldId id="273" r:id="rId19"/>
    <p:sldId id="274" r:id="rId20"/>
    <p:sldId id="275" r:id="rId21"/>
    <p:sldId id="276" r:id="rId22"/>
    <p:sldId id="268" r:id="rId23"/>
    <p:sldId id="278" r:id="rId24"/>
    <p:sldId id="279" r:id="rId25"/>
    <p:sldId id="280" r:id="rId26"/>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79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88F51-A4BC-46F9-84D7-FAE095AA8BF5}" type="datetimeFigureOut">
              <a:rPr lang="pl-PL" smtClean="0"/>
              <a:t>2016-10-10</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8CC75D-E96D-4B92-8BDB-3162C54F367B}" type="slidenum">
              <a:rPr lang="pl-PL" smtClean="0"/>
              <a:t>‹#›</a:t>
            </a:fld>
            <a:endParaRPr lang="pl-PL"/>
          </a:p>
        </p:txBody>
      </p:sp>
    </p:spTree>
    <p:extLst>
      <p:ext uri="{BB962C8B-B14F-4D97-AF65-F5344CB8AC3E}">
        <p14:creationId xmlns:p14="http://schemas.microsoft.com/office/powerpoint/2010/main" val="200125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smtClean="0"/>
              <a:t>for %%a in (01 02 03) do md %%a</a:t>
            </a:r>
            <a:endParaRPr lang="pl-PL" dirty="0" smtClean="0"/>
          </a:p>
          <a:p>
            <a:endParaRPr lang="pl-PL" dirty="0"/>
          </a:p>
        </p:txBody>
      </p:sp>
      <p:sp>
        <p:nvSpPr>
          <p:cNvPr id="4" name="Symbol zastępczy numeru slajdu 3"/>
          <p:cNvSpPr>
            <a:spLocks noGrp="1"/>
          </p:cNvSpPr>
          <p:nvPr>
            <p:ph type="sldNum" sz="quarter" idx="10"/>
          </p:nvPr>
        </p:nvSpPr>
        <p:spPr/>
        <p:txBody>
          <a:bodyPr/>
          <a:lstStyle/>
          <a:p>
            <a:fld id="{768CC75D-E96D-4B92-8BDB-3162C54F367B}" type="slidenum">
              <a:rPr lang="pl-PL" smtClean="0"/>
              <a:t>13</a:t>
            </a:fld>
            <a:endParaRPr lang="pl-PL"/>
          </a:p>
        </p:txBody>
      </p:sp>
    </p:spTree>
    <p:extLst>
      <p:ext uri="{BB962C8B-B14F-4D97-AF65-F5344CB8AC3E}">
        <p14:creationId xmlns:p14="http://schemas.microsoft.com/office/powerpoint/2010/main" val="404246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smtClean="0"/>
              <a:t>for %%a in (01 02 03) do md %%a</a:t>
            </a:r>
            <a:endParaRPr lang="pl-PL" dirty="0" smtClean="0"/>
          </a:p>
          <a:p>
            <a:endParaRPr lang="pl-PL" dirty="0"/>
          </a:p>
        </p:txBody>
      </p:sp>
      <p:sp>
        <p:nvSpPr>
          <p:cNvPr id="4" name="Symbol zastępczy numeru slajdu 3"/>
          <p:cNvSpPr>
            <a:spLocks noGrp="1"/>
          </p:cNvSpPr>
          <p:nvPr>
            <p:ph type="sldNum" sz="quarter" idx="10"/>
          </p:nvPr>
        </p:nvSpPr>
        <p:spPr/>
        <p:txBody>
          <a:bodyPr/>
          <a:lstStyle/>
          <a:p>
            <a:fld id="{768CC75D-E96D-4B92-8BDB-3162C54F367B}" type="slidenum">
              <a:rPr lang="pl-PL" smtClean="0"/>
              <a:t>14</a:t>
            </a:fld>
            <a:endParaRPr lang="pl-PL"/>
          </a:p>
        </p:txBody>
      </p:sp>
    </p:spTree>
    <p:extLst>
      <p:ext uri="{BB962C8B-B14F-4D97-AF65-F5344CB8AC3E}">
        <p14:creationId xmlns:p14="http://schemas.microsoft.com/office/powerpoint/2010/main" val="404246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59B0FD6E-3B78-43BE-ACC5-113836A5E6C2}" type="datetimeFigureOut">
              <a:rPr lang="pl-PL" smtClean="0"/>
              <a:t>2016-10-10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58885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9B0FD6E-3B78-43BE-ACC5-113836A5E6C2}" type="datetimeFigureOut">
              <a:rPr lang="pl-PL" smtClean="0"/>
              <a:t>2016-10-10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48068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9B0FD6E-3B78-43BE-ACC5-113836A5E6C2}" type="datetimeFigureOut">
              <a:rPr lang="pl-PL" smtClean="0"/>
              <a:t>2016-10-10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98171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9B0FD6E-3B78-43BE-ACC5-113836A5E6C2}" type="datetimeFigureOut">
              <a:rPr lang="pl-PL" smtClean="0"/>
              <a:t>2016-10-10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185472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9B0FD6E-3B78-43BE-ACC5-113836A5E6C2}" type="datetimeFigureOut">
              <a:rPr lang="pl-PL" smtClean="0"/>
              <a:t>2016-10-10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05442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59B0FD6E-3B78-43BE-ACC5-113836A5E6C2}" type="datetimeFigureOut">
              <a:rPr lang="pl-PL" smtClean="0"/>
              <a:t>2016-10-10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42737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59B0FD6E-3B78-43BE-ACC5-113836A5E6C2}" type="datetimeFigureOut">
              <a:rPr lang="pl-PL" smtClean="0"/>
              <a:t>2016-10-10</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60810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59B0FD6E-3B78-43BE-ACC5-113836A5E6C2}" type="datetimeFigureOut">
              <a:rPr lang="pl-PL" smtClean="0"/>
              <a:t>2016-10-10</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39840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59B0FD6E-3B78-43BE-ACC5-113836A5E6C2}" type="datetimeFigureOut">
              <a:rPr lang="pl-PL" smtClean="0"/>
              <a:t>2016-10-10</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23030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59B0FD6E-3B78-43BE-ACC5-113836A5E6C2}" type="datetimeFigureOut">
              <a:rPr lang="pl-PL" smtClean="0"/>
              <a:t>2016-10-10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353360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59B0FD6E-3B78-43BE-ACC5-113836A5E6C2}" type="datetimeFigureOut">
              <a:rPr lang="pl-PL" smtClean="0"/>
              <a:t>2016-10-10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739410D-0E9B-4046-826C-905F87822C6D}" type="slidenum">
              <a:rPr lang="pl-PL" smtClean="0"/>
              <a:t>‹#›</a:t>
            </a:fld>
            <a:endParaRPr lang="pl-PL"/>
          </a:p>
        </p:txBody>
      </p:sp>
    </p:spTree>
    <p:extLst>
      <p:ext uri="{BB962C8B-B14F-4D97-AF65-F5344CB8AC3E}">
        <p14:creationId xmlns:p14="http://schemas.microsoft.com/office/powerpoint/2010/main" val="200319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0FD6E-3B78-43BE-ACC5-113836A5E6C2}" type="datetimeFigureOut">
              <a:rPr lang="pl-PL" smtClean="0"/>
              <a:t>2016-10-10</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9410D-0E9B-4046-826C-905F87822C6D}" type="slidenum">
              <a:rPr lang="pl-PL" smtClean="0"/>
              <a:t>‹#›</a:t>
            </a:fld>
            <a:endParaRPr lang="pl-PL"/>
          </a:p>
        </p:txBody>
      </p:sp>
    </p:spTree>
    <p:extLst>
      <p:ext uri="{BB962C8B-B14F-4D97-AF65-F5344CB8AC3E}">
        <p14:creationId xmlns:p14="http://schemas.microsoft.com/office/powerpoint/2010/main" val="1170779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omputerhope.com/jargon/l/label.htm" TargetMode="External"/><Relationship Id="rId2" Type="http://schemas.openxmlformats.org/officeDocument/2006/relationships/hyperlink" Target="http://www.computerhope.com/jargon/r/rem.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omputerhope.com/win95.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76000"/>
              </a:schemeClr>
            </a:gs>
          </a:gsLst>
          <a:lin ang="5400000" scaled="1"/>
        </a:grad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674375" y="404664"/>
            <a:ext cx="7772400" cy="1254001"/>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pl-PL" sz="8800" b="1" dirty="0" err="1" smtClean="0"/>
              <a:t>Batch</a:t>
            </a:r>
            <a:r>
              <a:rPr lang="pl-PL" sz="8800" b="1" dirty="0" smtClean="0"/>
              <a:t> </a:t>
            </a:r>
            <a:r>
              <a:rPr lang="pl-PL" sz="8800" b="1" dirty="0" err="1" smtClean="0"/>
              <a:t>files</a:t>
            </a:r>
            <a:r>
              <a:rPr lang="pl-PL" sz="8800" b="1" dirty="0" smtClean="0"/>
              <a:t> </a:t>
            </a:r>
            <a:endParaRPr lang="pl-PL" sz="8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429000"/>
            <a:ext cx="2880320"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969518"/>
            <a:ext cx="3445661" cy="2891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918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254297"/>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dirty="0" smtClean="0"/>
              <a:t>B</a:t>
            </a:r>
            <a:r>
              <a:rPr lang="en-US" dirty="0" err="1" smtClean="0"/>
              <a:t>atch</a:t>
            </a:r>
            <a:r>
              <a:rPr lang="en-US" dirty="0" smtClean="0"/>
              <a:t> files</a:t>
            </a:r>
            <a:r>
              <a:rPr lang="pl-PL" dirty="0" smtClean="0"/>
              <a:t> - </a:t>
            </a:r>
            <a:r>
              <a:rPr lang="pl-PL" dirty="0" err="1" smtClean="0"/>
              <a:t>examples</a:t>
            </a:r>
            <a:endParaRPr lang="en-US" dirty="0"/>
          </a:p>
        </p:txBody>
      </p:sp>
      <p:sp>
        <p:nvSpPr>
          <p:cNvPr id="3" name="Symbol zastępczy zawartości 2"/>
          <p:cNvSpPr>
            <a:spLocks noGrp="1"/>
          </p:cNvSpPr>
          <p:nvPr>
            <p:ph idx="1"/>
          </p:nvPr>
        </p:nvSpPr>
        <p:spPr>
          <a:xfrm>
            <a:off x="323528" y="1412776"/>
            <a:ext cx="8640960" cy="3168352"/>
          </a:xfrm>
        </p:spPr>
        <p:style>
          <a:lnRef idx="1">
            <a:schemeClr val="dk1"/>
          </a:lnRef>
          <a:fillRef idx="2">
            <a:schemeClr val="dk1"/>
          </a:fillRef>
          <a:effectRef idx="1">
            <a:schemeClr val="dk1"/>
          </a:effectRef>
          <a:fontRef idx="minor">
            <a:schemeClr val="dk1"/>
          </a:fontRef>
        </p:style>
        <p:txBody>
          <a:bodyPr>
            <a:noAutofit/>
          </a:bodyPr>
          <a:lstStyle/>
          <a:p>
            <a:pPr marL="0" indent="0">
              <a:buNone/>
            </a:pPr>
            <a:r>
              <a:rPr lang="en-US" sz="2800" dirty="0"/>
              <a:t>@echo off</a:t>
            </a:r>
            <a:br>
              <a:rPr lang="en-US" sz="2800" dirty="0"/>
            </a:br>
            <a:r>
              <a:rPr lang="en-US" sz="2800" dirty="0"/>
              <a:t>if </a:t>
            </a:r>
            <a:r>
              <a:rPr lang="en-US" sz="2800" dirty="0" smtClean="0"/>
              <a:t>„</a:t>
            </a:r>
            <a:r>
              <a:rPr lang="pl-PL" sz="2800" dirty="0" smtClean="0"/>
              <a:t>%1</a:t>
            </a:r>
            <a:r>
              <a:rPr lang="en-US" sz="2800" dirty="0" smtClean="0"/>
              <a:t>"=="" </a:t>
            </a:r>
            <a:r>
              <a:rPr lang="en-US" sz="2800" dirty="0" err="1"/>
              <a:t>goto</a:t>
            </a:r>
            <a:r>
              <a:rPr lang="en-US" sz="2800" dirty="0"/>
              <a:t> error</a:t>
            </a:r>
            <a:br>
              <a:rPr lang="en-US" sz="2800" dirty="0"/>
            </a:br>
            <a:r>
              <a:rPr lang="en-US" sz="2800" dirty="0"/>
              <a:t>echo </a:t>
            </a:r>
            <a:r>
              <a:rPr lang="pl-PL" sz="2800" dirty="0" smtClean="0"/>
              <a:t> </a:t>
            </a:r>
            <a:r>
              <a:rPr lang="en-US" sz="2800" dirty="0" smtClean="0"/>
              <a:t>Hello </a:t>
            </a:r>
            <a:r>
              <a:rPr lang="pl-PL" sz="2800" smtClean="0"/>
              <a:t>%1</a:t>
            </a:r>
            <a:r>
              <a:rPr lang="pl-PL" sz="2800" smtClean="0"/>
              <a:t>,</a:t>
            </a:r>
            <a:r>
              <a:rPr lang="en-US" sz="2800" dirty="0" smtClean="0"/>
              <a:t> </a:t>
            </a:r>
            <a:r>
              <a:rPr lang="en-US" sz="2800" dirty="0"/>
              <a:t>it's nice to meet </a:t>
            </a:r>
            <a:r>
              <a:rPr lang="en-US" sz="2800" dirty="0" smtClean="0"/>
              <a:t>you</a:t>
            </a:r>
            <a:r>
              <a:rPr lang="pl-PL" sz="2800" dirty="0" smtClean="0"/>
              <a:t>!</a:t>
            </a:r>
            <a:r>
              <a:rPr lang="en-US" sz="2800" dirty="0"/>
              <a:t/>
            </a:r>
            <a:br>
              <a:rPr lang="en-US" sz="2800" dirty="0"/>
            </a:br>
            <a:r>
              <a:rPr lang="en-US" sz="2800" dirty="0" err="1"/>
              <a:t>goto</a:t>
            </a:r>
            <a:r>
              <a:rPr lang="en-US" sz="2800" dirty="0"/>
              <a:t> end</a:t>
            </a:r>
            <a:br>
              <a:rPr lang="en-US" sz="2800" dirty="0"/>
            </a:br>
            <a:r>
              <a:rPr lang="en-US" sz="2800" dirty="0"/>
              <a:t>:error</a:t>
            </a:r>
            <a:br>
              <a:rPr lang="en-US" sz="2800" dirty="0"/>
            </a:br>
            <a:r>
              <a:rPr lang="en-US" sz="2800" dirty="0"/>
              <a:t>echo </a:t>
            </a:r>
            <a:r>
              <a:rPr lang="pl-PL" sz="2800" dirty="0" smtClean="0"/>
              <a:t> T</a:t>
            </a:r>
            <a:r>
              <a:rPr lang="en-US" sz="2800" dirty="0" err="1" smtClean="0"/>
              <a:t>ype</a:t>
            </a:r>
            <a:r>
              <a:rPr lang="en-US" sz="2800" dirty="0" smtClean="0"/>
              <a:t> </a:t>
            </a:r>
            <a:r>
              <a:rPr lang="en-US" sz="2800" dirty="0"/>
              <a:t>your name after batch </a:t>
            </a:r>
            <a:r>
              <a:rPr lang="en-US" sz="2800" dirty="0" smtClean="0"/>
              <a:t>file</a:t>
            </a:r>
            <a:r>
              <a:rPr lang="pl-PL" sz="2800" dirty="0" smtClean="0"/>
              <a:t>!</a:t>
            </a:r>
            <a:r>
              <a:rPr lang="en-US" sz="2800" dirty="0"/>
              <a:t/>
            </a:r>
            <a:br>
              <a:rPr lang="en-US" sz="2800" dirty="0"/>
            </a:br>
            <a:r>
              <a:rPr lang="en-US" sz="2800" dirty="0"/>
              <a:t>:</a:t>
            </a:r>
            <a:r>
              <a:rPr lang="en-US" sz="2800" dirty="0" smtClean="0"/>
              <a:t>end</a:t>
            </a:r>
            <a:endParaRPr lang="pl-PL" sz="2800" dirty="0" smtClean="0"/>
          </a:p>
        </p:txBody>
      </p:sp>
      <p:sp>
        <p:nvSpPr>
          <p:cNvPr id="4" name="Prostokąt 3"/>
          <p:cNvSpPr/>
          <p:nvPr/>
        </p:nvSpPr>
        <p:spPr>
          <a:xfrm>
            <a:off x="323528" y="4653136"/>
            <a:ext cx="8640960" cy="14773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pl-PL" sz="2800" b="1" dirty="0"/>
              <a:t>e</a:t>
            </a:r>
            <a:r>
              <a:rPr lang="en-US" sz="2800" b="1" dirty="0" err="1"/>
              <a:t>cho</a:t>
            </a:r>
            <a:r>
              <a:rPr lang="pl-PL" sz="2800" b="1" dirty="0"/>
              <a:t> </a:t>
            </a:r>
            <a:r>
              <a:rPr lang="en-US" sz="2800" b="1" dirty="0"/>
              <a:t> Y</a:t>
            </a:r>
            <a:r>
              <a:rPr lang="pl-PL" sz="2800" b="1" dirty="0"/>
              <a:t> </a:t>
            </a:r>
            <a:r>
              <a:rPr lang="en-US" sz="2800" b="1" dirty="0"/>
              <a:t>|</a:t>
            </a:r>
            <a:r>
              <a:rPr lang="pl-PL" sz="2800" b="1" dirty="0"/>
              <a:t> d</a:t>
            </a:r>
            <a:r>
              <a:rPr lang="en-US" sz="2800" b="1" dirty="0"/>
              <a:t>el</a:t>
            </a:r>
            <a:r>
              <a:rPr lang="pl-PL" sz="2800" b="1" dirty="0"/>
              <a:t> </a:t>
            </a:r>
            <a:r>
              <a:rPr lang="en-US" sz="2800" b="1" dirty="0"/>
              <a:t> *.*</a:t>
            </a:r>
            <a:r>
              <a:rPr lang="pl-PL" sz="2800" b="1" dirty="0"/>
              <a:t> </a:t>
            </a:r>
            <a:r>
              <a:rPr lang="pl-PL" sz="4800" b="1" dirty="0"/>
              <a:t> </a:t>
            </a:r>
            <a:r>
              <a:rPr lang="pl-PL" sz="2000" dirty="0" smtClean="0"/>
              <a:t> </a:t>
            </a:r>
            <a:r>
              <a:rPr lang="en-US" sz="2000" dirty="0" smtClean="0"/>
              <a:t>Answers </a:t>
            </a:r>
            <a:r>
              <a:rPr lang="en-US" sz="2000" dirty="0"/>
              <a:t>the DEL "Are you sure" question </a:t>
            </a:r>
            <a:r>
              <a:rPr lang="en-US" sz="2000" dirty="0" smtClean="0"/>
              <a:t>automatically</a:t>
            </a:r>
            <a:r>
              <a:rPr lang="pl-PL" sz="2000" dirty="0" smtClean="0"/>
              <a:t> </a:t>
            </a:r>
          </a:p>
          <a:p>
            <a:endParaRPr lang="pl-PL" sz="1400" dirty="0"/>
          </a:p>
          <a:p>
            <a:r>
              <a:rPr lang="en-US" sz="2800" b="1" dirty="0"/>
              <a:t>echo %PATH%</a:t>
            </a:r>
            <a:r>
              <a:rPr lang="pl-PL" sz="2800" b="1" dirty="0"/>
              <a:t>      </a:t>
            </a:r>
            <a:r>
              <a:rPr lang="pl-PL" sz="2800" b="1" dirty="0" smtClean="0"/>
              <a:t>  </a:t>
            </a:r>
            <a:r>
              <a:rPr lang="pl-PL" sz="2000" dirty="0" smtClean="0"/>
              <a:t> </a:t>
            </a:r>
            <a:r>
              <a:rPr lang="en-US" sz="2000" dirty="0" smtClean="0"/>
              <a:t>Displays </a:t>
            </a:r>
            <a:r>
              <a:rPr lang="en-US" sz="2000" dirty="0"/>
              <a:t>the value of PATH, the current search </a:t>
            </a:r>
            <a:r>
              <a:rPr lang="en-US" sz="2000" dirty="0" smtClean="0"/>
              <a:t>path</a:t>
            </a:r>
            <a:r>
              <a:rPr lang="pl-PL" sz="2000" dirty="0" smtClean="0"/>
              <a:t> </a:t>
            </a:r>
            <a:endParaRPr lang="pl-PL" sz="2000" dirty="0"/>
          </a:p>
        </p:txBody>
      </p:sp>
    </p:spTree>
    <p:extLst>
      <p:ext uri="{BB962C8B-B14F-4D97-AF65-F5344CB8AC3E}">
        <p14:creationId xmlns:p14="http://schemas.microsoft.com/office/powerpoint/2010/main" val="27057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94257"/>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dirty="0" smtClean="0"/>
              <a:t>B</a:t>
            </a:r>
            <a:r>
              <a:rPr lang="en-US" dirty="0" err="1" smtClean="0"/>
              <a:t>atch</a:t>
            </a:r>
            <a:r>
              <a:rPr lang="en-US" dirty="0" smtClean="0"/>
              <a:t> files</a:t>
            </a:r>
            <a:r>
              <a:rPr lang="pl-PL" dirty="0" smtClean="0"/>
              <a:t> - </a:t>
            </a:r>
            <a:r>
              <a:rPr lang="pl-PL" dirty="0" err="1" smtClean="0"/>
              <a:t>examples</a:t>
            </a:r>
            <a:endParaRPr lang="en-US" dirty="0"/>
          </a:p>
        </p:txBody>
      </p:sp>
      <p:sp>
        <p:nvSpPr>
          <p:cNvPr id="3" name="Symbol zastępczy zawartości 2"/>
          <p:cNvSpPr>
            <a:spLocks noGrp="1"/>
          </p:cNvSpPr>
          <p:nvPr>
            <p:ph idx="1"/>
          </p:nvPr>
        </p:nvSpPr>
        <p:spPr>
          <a:xfrm>
            <a:off x="323528" y="980728"/>
            <a:ext cx="8640960" cy="5760640"/>
          </a:xfrm>
        </p:spPr>
        <p:txBody>
          <a:bodyPr>
            <a:noAutofit/>
          </a:bodyPr>
          <a:lstStyle/>
          <a:p>
            <a:pPr marL="0" indent="0">
              <a:buNone/>
            </a:pPr>
            <a:r>
              <a:rPr lang="pl-PL" sz="2400" b="1" dirty="0"/>
              <a:t>@ECHO</a:t>
            </a:r>
            <a:r>
              <a:rPr lang="pl-PL" sz="2400" dirty="0"/>
              <a:t> OFF </a:t>
            </a:r>
            <a:endParaRPr lang="pl-PL" sz="2400" dirty="0" smtClean="0"/>
          </a:p>
          <a:p>
            <a:pPr marL="0" indent="0">
              <a:buNone/>
            </a:pPr>
            <a:r>
              <a:rPr lang="pl-PL" sz="2400" b="1" dirty="0" smtClean="0"/>
              <a:t>IF </a:t>
            </a:r>
            <a:r>
              <a:rPr lang="pl-PL" sz="2400" b="1" dirty="0"/>
              <a:t>NOT EXIST</a:t>
            </a:r>
            <a:r>
              <a:rPr lang="pl-PL" sz="2400" dirty="0"/>
              <a:t> </a:t>
            </a:r>
            <a:r>
              <a:rPr lang="pl-PL" sz="2400" dirty="0" smtClean="0"/>
              <a:t>test.txt    </a:t>
            </a:r>
            <a:r>
              <a:rPr lang="pl-PL" sz="2400" b="1" dirty="0" smtClean="0"/>
              <a:t>GOTO</a:t>
            </a:r>
            <a:r>
              <a:rPr lang="pl-PL" sz="2400" dirty="0" smtClean="0"/>
              <a:t> </a:t>
            </a:r>
            <a:r>
              <a:rPr lang="pl-PL" sz="2400" dirty="0" err="1"/>
              <a:t>BrakPliku</a:t>
            </a:r>
            <a:r>
              <a:rPr lang="pl-PL" sz="2400" dirty="0"/>
              <a:t> </a:t>
            </a:r>
            <a:endParaRPr lang="pl-PL" sz="2400" dirty="0" smtClean="0"/>
          </a:p>
          <a:p>
            <a:pPr marL="0" indent="0">
              <a:buNone/>
            </a:pPr>
            <a:r>
              <a:rPr lang="pl-PL" sz="2400" b="1" dirty="0" smtClean="0"/>
              <a:t>IF          EXIST</a:t>
            </a:r>
            <a:r>
              <a:rPr lang="pl-PL" sz="2400" dirty="0" smtClean="0"/>
              <a:t> </a:t>
            </a:r>
            <a:r>
              <a:rPr lang="pl-PL" sz="2400" dirty="0" err="1" smtClean="0"/>
              <a:t>test.bak</a:t>
            </a:r>
            <a:r>
              <a:rPr lang="pl-PL" sz="2400" dirty="0" smtClean="0"/>
              <a:t>  </a:t>
            </a:r>
            <a:r>
              <a:rPr lang="pl-PL" sz="2400" b="1" dirty="0" smtClean="0"/>
              <a:t>GOTO</a:t>
            </a:r>
            <a:r>
              <a:rPr lang="pl-PL" sz="2400" dirty="0" smtClean="0"/>
              <a:t> </a:t>
            </a:r>
            <a:r>
              <a:rPr lang="pl-PL" sz="2400" dirty="0" err="1"/>
              <a:t>IstniejeKopia</a:t>
            </a:r>
            <a:r>
              <a:rPr lang="pl-PL" sz="2400" dirty="0"/>
              <a:t> </a:t>
            </a:r>
            <a:endParaRPr lang="pl-PL" sz="2400" dirty="0" smtClean="0"/>
          </a:p>
          <a:p>
            <a:pPr marL="0" indent="0">
              <a:buNone/>
            </a:pPr>
            <a:r>
              <a:rPr lang="pl-PL" sz="2400" b="1" dirty="0" smtClean="0"/>
              <a:t>ECHO</a:t>
            </a:r>
            <a:r>
              <a:rPr lang="pl-PL" sz="2400" dirty="0" smtClean="0"/>
              <a:t> </a:t>
            </a:r>
            <a:r>
              <a:rPr lang="pl-PL" sz="2400" dirty="0"/>
              <a:t>Kopiowanie </a:t>
            </a:r>
            <a:r>
              <a:rPr lang="pl-PL" sz="2400" dirty="0" smtClean="0"/>
              <a:t> test.txt  na  </a:t>
            </a:r>
            <a:r>
              <a:rPr lang="pl-PL" sz="2400" dirty="0" err="1" smtClean="0"/>
              <a:t>test.bak</a:t>
            </a:r>
            <a:r>
              <a:rPr lang="pl-PL" sz="2400" dirty="0"/>
              <a:t>... </a:t>
            </a:r>
            <a:endParaRPr lang="pl-PL" sz="2400" dirty="0" smtClean="0"/>
          </a:p>
          <a:p>
            <a:pPr marL="0" indent="0">
              <a:buNone/>
            </a:pPr>
            <a:r>
              <a:rPr lang="pl-PL" sz="2400" b="1" dirty="0" smtClean="0"/>
              <a:t>COPY</a:t>
            </a:r>
            <a:r>
              <a:rPr lang="pl-PL" sz="2400" dirty="0" smtClean="0"/>
              <a:t>  test.txt  </a:t>
            </a:r>
            <a:r>
              <a:rPr lang="pl-PL" sz="2400" dirty="0" err="1" smtClean="0"/>
              <a:t>test.bak</a:t>
            </a:r>
            <a:r>
              <a:rPr lang="pl-PL" sz="2400" dirty="0" smtClean="0"/>
              <a:t> </a:t>
            </a:r>
            <a:r>
              <a:rPr lang="pl-PL" sz="2400" dirty="0"/>
              <a:t>&gt; </a:t>
            </a:r>
            <a:r>
              <a:rPr lang="pl-PL" sz="2400" b="1" dirty="0"/>
              <a:t>NUL</a:t>
            </a:r>
            <a:r>
              <a:rPr lang="pl-PL" sz="2400" dirty="0"/>
              <a:t> </a:t>
            </a:r>
            <a:endParaRPr lang="pl-PL" sz="2400" dirty="0" smtClean="0"/>
          </a:p>
          <a:p>
            <a:pPr marL="0" indent="0">
              <a:buNone/>
            </a:pPr>
            <a:r>
              <a:rPr lang="pl-PL" sz="2400" b="1" dirty="0" smtClean="0"/>
              <a:t>ECHO</a:t>
            </a:r>
            <a:r>
              <a:rPr lang="pl-PL" sz="2400" dirty="0" smtClean="0"/>
              <a:t>  Wykonane</a:t>
            </a:r>
            <a:r>
              <a:rPr lang="pl-PL" sz="2400" dirty="0"/>
              <a:t>... </a:t>
            </a:r>
            <a:endParaRPr lang="pl-PL" sz="2400" dirty="0" smtClean="0"/>
          </a:p>
          <a:p>
            <a:pPr marL="0" indent="0">
              <a:buNone/>
            </a:pPr>
            <a:r>
              <a:rPr lang="pl-PL" sz="2400" b="1" dirty="0" smtClean="0"/>
              <a:t>GOTO</a:t>
            </a:r>
            <a:r>
              <a:rPr lang="pl-PL" sz="2400" dirty="0" smtClean="0"/>
              <a:t> Koniec </a:t>
            </a:r>
          </a:p>
          <a:p>
            <a:pPr marL="0" indent="0">
              <a:buNone/>
            </a:pPr>
            <a:r>
              <a:rPr lang="pl-PL" sz="2400" dirty="0" smtClean="0"/>
              <a:t>:</a:t>
            </a:r>
            <a:r>
              <a:rPr lang="pl-PL" sz="2400" dirty="0" err="1"/>
              <a:t>BrakPliku</a:t>
            </a:r>
            <a:r>
              <a:rPr lang="pl-PL" sz="2400" dirty="0"/>
              <a:t> </a:t>
            </a:r>
            <a:endParaRPr lang="pl-PL" sz="2400" dirty="0" smtClean="0"/>
          </a:p>
          <a:p>
            <a:pPr marL="0" indent="0">
              <a:buNone/>
            </a:pPr>
            <a:r>
              <a:rPr lang="pl-PL" sz="2400" b="1" dirty="0" smtClean="0"/>
              <a:t>ECHO</a:t>
            </a:r>
            <a:r>
              <a:rPr lang="pl-PL" sz="2400" dirty="0" smtClean="0"/>
              <a:t>   Plik  test.txt </a:t>
            </a:r>
            <a:r>
              <a:rPr lang="pl-PL" sz="2400" dirty="0"/>
              <a:t>nie istnieje... </a:t>
            </a:r>
            <a:endParaRPr lang="pl-PL" sz="2400" dirty="0" smtClean="0"/>
          </a:p>
          <a:p>
            <a:pPr marL="0" indent="0">
              <a:buNone/>
            </a:pPr>
            <a:r>
              <a:rPr lang="pl-PL" sz="2400" b="1" dirty="0" smtClean="0"/>
              <a:t>GOTO</a:t>
            </a:r>
            <a:r>
              <a:rPr lang="pl-PL" sz="2400" dirty="0" smtClean="0"/>
              <a:t>  Koniec </a:t>
            </a:r>
          </a:p>
          <a:p>
            <a:pPr marL="0" indent="0">
              <a:buNone/>
            </a:pPr>
            <a:r>
              <a:rPr lang="pl-PL" sz="2400" dirty="0" smtClean="0"/>
              <a:t>:</a:t>
            </a:r>
            <a:r>
              <a:rPr lang="pl-PL" sz="2400" dirty="0" err="1"/>
              <a:t>IstniejeKopia</a:t>
            </a:r>
            <a:r>
              <a:rPr lang="pl-PL" sz="2400" dirty="0"/>
              <a:t> </a:t>
            </a:r>
            <a:endParaRPr lang="pl-PL" sz="2400" dirty="0" smtClean="0"/>
          </a:p>
          <a:p>
            <a:pPr marL="0" indent="0">
              <a:buNone/>
            </a:pPr>
            <a:r>
              <a:rPr lang="pl-PL" sz="2400" b="1" dirty="0" smtClean="0"/>
              <a:t>ECHO</a:t>
            </a:r>
            <a:r>
              <a:rPr lang="pl-PL" sz="2400" dirty="0" smtClean="0"/>
              <a:t> </a:t>
            </a:r>
            <a:r>
              <a:rPr lang="pl-PL" sz="2400" dirty="0"/>
              <a:t>Plik </a:t>
            </a:r>
            <a:r>
              <a:rPr lang="pl-PL" sz="2400" dirty="0" err="1" smtClean="0"/>
              <a:t>test.bak</a:t>
            </a:r>
            <a:r>
              <a:rPr lang="pl-PL" sz="2400" dirty="0" smtClean="0"/>
              <a:t> </a:t>
            </a:r>
            <a:r>
              <a:rPr lang="pl-PL" sz="2400" dirty="0"/>
              <a:t>już istnieje... </a:t>
            </a:r>
            <a:endParaRPr lang="pl-PL" sz="2400" dirty="0" smtClean="0"/>
          </a:p>
          <a:p>
            <a:pPr marL="0" indent="0">
              <a:buNone/>
            </a:pPr>
            <a:r>
              <a:rPr lang="pl-PL" sz="2400" dirty="0" smtClean="0"/>
              <a:t>:</a:t>
            </a:r>
            <a:r>
              <a:rPr lang="pl-PL" sz="2400" dirty="0"/>
              <a:t>Koniec </a:t>
            </a:r>
            <a:endParaRPr lang="pl-PL" sz="1800" dirty="0"/>
          </a:p>
        </p:txBody>
      </p:sp>
    </p:spTree>
    <p:extLst>
      <p:ext uri="{BB962C8B-B14F-4D97-AF65-F5344CB8AC3E}">
        <p14:creationId xmlns:p14="http://schemas.microsoft.com/office/powerpoint/2010/main" val="1836445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94257"/>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dirty="0" smtClean="0"/>
              <a:t>B</a:t>
            </a:r>
            <a:r>
              <a:rPr lang="en-US" dirty="0" err="1" smtClean="0"/>
              <a:t>atch</a:t>
            </a:r>
            <a:r>
              <a:rPr lang="en-US" dirty="0" smtClean="0"/>
              <a:t> files</a:t>
            </a:r>
            <a:r>
              <a:rPr lang="pl-PL" dirty="0" smtClean="0"/>
              <a:t> - </a:t>
            </a:r>
            <a:r>
              <a:rPr lang="pl-PL" dirty="0" err="1" smtClean="0"/>
              <a:t>examples</a:t>
            </a:r>
            <a:endParaRPr lang="en-US" dirty="0"/>
          </a:p>
        </p:txBody>
      </p:sp>
      <p:sp>
        <p:nvSpPr>
          <p:cNvPr id="3" name="Symbol zastępczy zawartości 2"/>
          <p:cNvSpPr>
            <a:spLocks noGrp="1"/>
          </p:cNvSpPr>
          <p:nvPr>
            <p:ph idx="1"/>
          </p:nvPr>
        </p:nvSpPr>
        <p:spPr>
          <a:xfrm>
            <a:off x="323528" y="980728"/>
            <a:ext cx="8640960" cy="5760640"/>
          </a:xfrm>
        </p:spPr>
        <p:txBody>
          <a:bodyPr>
            <a:noAutofit/>
          </a:bodyPr>
          <a:lstStyle/>
          <a:p>
            <a:pPr marL="0" indent="0">
              <a:buNone/>
            </a:pPr>
            <a:r>
              <a:rPr lang="pl-PL" sz="2400" b="1" dirty="0"/>
              <a:t>@ECHO</a:t>
            </a:r>
            <a:r>
              <a:rPr lang="pl-PL" sz="2400" dirty="0"/>
              <a:t> OFF </a:t>
            </a:r>
            <a:endParaRPr lang="pl-PL" sz="2400" dirty="0" smtClean="0"/>
          </a:p>
          <a:p>
            <a:pPr marL="0" indent="0">
              <a:buNone/>
            </a:pPr>
            <a:r>
              <a:rPr lang="pl-PL" sz="2400" b="1" dirty="0" smtClean="0"/>
              <a:t>IF </a:t>
            </a:r>
            <a:r>
              <a:rPr lang="pl-PL" sz="2400" b="1" dirty="0"/>
              <a:t>NOT EXIST</a:t>
            </a:r>
            <a:r>
              <a:rPr lang="pl-PL" sz="2400" dirty="0"/>
              <a:t> </a:t>
            </a:r>
            <a:r>
              <a:rPr lang="pl-PL" sz="2400" b="1" dirty="0" smtClean="0">
                <a:solidFill>
                  <a:srgbClr val="0000CC"/>
                </a:solidFill>
              </a:rPr>
              <a:t>%1</a:t>
            </a:r>
            <a:r>
              <a:rPr lang="pl-PL" sz="2400" dirty="0" smtClean="0"/>
              <a:t>.txt    </a:t>
            </a:r>
            <a:r>
              <a:rPr lang="pl-PL" sz="2400" b="1" dirty="0" smtClean="0"/>
              <a:t>GOTO</a:t>
            </a:r>
            <a:r>
              <a:rPr lang="pl-PL" sz="2400" dirty="0" smtClean="0"/>
              <a:t> </a:t>
            </a:r>
            <a:r>
              <a:rPr lang="pl-PL" sz="2400" dirty="0" err="1"/>
              <a:t>BrakPliku</a:t>
            </a:r>
            <a:r>
              <a:rPr lang="pl-PL" sz="2400" dirty="0"/>
              <a:t> </a:t>
            </a:r>
            <a:endParaRPr lang="pl-PL" sz="2400" dirty="0" smtClean="0"/>
          </a:p>
          <a:p>
            <a:pPr marL="0" indent="0">
              <a:buNone/>
            </a:pPr>
            <a:r>
              <a:rPr lang="pl-PL" sz="2400" b="1" dirty="0" smtClean="0"/>
              <a:t>IF          EXIST</a:t>
            </a:r>
            <a:r>
              <a:rPr lang="pl-PL" sz="2400" dirty="0" smtClean="0"/>
              <a:t> </a:t>
            </a:r>
            <a:r>
              <a:rPr lang="pl-PL" sz="2400" b="1" dirty="0" smtClean="0">
                <a:solidFill>
                  <a:srgbClr val="0000CC"/>
                </a:solidFill>
              </a:rPr>
              <a:t>%1</a:t>
            </a:r>
            <a:r>
              <a:rPr lang="pl-PL" sz="2400" dirty="0" smtClean="0"/>
              <a:t>.bak  </a:t>
            </a:r>
            <a:r>
              <a:rPr lang="pl-PL" sz="2400" b="1" dirty="0" smtClean="0"/>
              <a:t>GOTO</a:t>
            </a:r>
            <a:r>
              <a:rPr lang="pl-PL" sz="2400" dirty="0" smtClean="0"/>
              <a:t> </a:t>
            </a:r>
            <a:r>
              <a:rPr lang="pl-PL" sz="2400" dirty="0" err="1"/>
              <a:t>IstniejeKopia</a:t>
            </a:r>
            <a:r>
              <a:rPr lang="pl-PL" sz="2400" dirty="0"/>
              <a:t> </a:t>
            </a:r>
            <a:endParaRPr lang="pl-PL" sz="2400" dirty="0" smtClean="0"/>
          </a:p>
          <a:p>
            <a:pPr marL="0" indent="0">
              <a:buNone/>
            </a:pPr>
            <a:r>
              <a:rPr lang="pl-PL" sz="2400" b="1" dirty="0" smtClean="0"/>
              <a:t>ECHO</a:t>
            </a:r>
            <a:r>
              <a:rPr lang="pl-PL" sz="2400" dirty="0" smtClean="0"/>
              <a:t> </a:t>
            </a:r>
            <a:r>
              <a:rPr lang="pl-PL" sz="2400" dirty="0"/>
              <a:t>Kopiowanie </a:t>
            </a:r>
            <a:r>
              <a:rPr lang="pl-PL" sz="2400" dirty="0" smtClean="0"/>
              <a:t> </a:t>
            </a:r>
            <a:r>
              <a:rPr lang="pl-PL" sz="2400" b="1" dirty="0" smtClean="0">
                <a:solidFill>
                  <a:srgbClr val="0000CC"/>
                </a:solidFill>
              </a:rPr>
              <a:t>%1</a:t>
            </a:r>
            <a:r>
              <a:rPr lang="pl-PL" sz="2400" dirty="0" smtClean="0"/>
              <a:t>.txt  na  </a:t>
            </a:r>
            <a:r>
              <a:rPr lang="pl-PL" sz="2400" b="1" dirty="0" smtClean="0">
                <a:solidFill>
                  <a:srgbClr val="0000CC"/>
                </a:solidFill>
              </a:rPr>
              <a:t>%1</a:t>
            </a:r>
            <a:r>
              <a:rPr lang="pl-PL" sz="2400" dirty="0" smtClean="0"/>
              <a:t>.bak</a:t>
            </a:r>
            <a:r>
              <a:rPr lang="pl-PL" sz="2400" dirty="0"/>
              <a:t>... </a:t>
            </a:r>
            <a:endParaRPr lang="pl-PL" sz="2400" dirty="0" smtClean="0"/>
          </a:p>
          <a:p>
            <a:pPr marL="0" indent="0">
              <a:buNone/>
            </a:pPr>
            <a:r>
              <a:rPr lang="pl-PL" sz="2400" b="1" dirty="0" smtClean="0"/>
              <a:t>COPY</a:t>
            </a:r>
            <a:r>
              <a:rPr lang="pl-PL" sz="2400" dirty="0" smtClean="0"/>
              <a:t>  </a:t>
            </a:r>
            <a:r>
              <a:rPr lang="pl-PL" sz="2400" b="1" dirty="0" smtClean="0">
                <a:solidFill>
                  <a:srgbClr val="0000CC"/>
                </a:solidFill>
              </a:rPr>
              <a:t>%1</a:t>
            </a:r>
            <a:r>
              <a:rPr lang="pl-PL" sz="2400" dirty="0" smtClean="0"/>
              <a:t>.txt  </a:t>
            </a:r>
            <a:r>
              <a:rPr lang="pl-PL" sz="2400" b="1" dirty="0" smtClean="0">
                <a:solidFill>
                  <a:srgbClr val="0000CC"/>
                </a:solidFill>
              </a:rPr>
              <a:t>%1</a:t>
            </a:r>
            <a:r>
              <a:rPr lang="pl-PL" sz="2400" dirty="0" smtClean="0"/>
              <a:t>.bak </a:t>
            </a:r>
            <a:r>
              <a:rPr lang="pl-PL" sz="2400" dirty="0"/>
              <a:t>&gt; </a:t>
            </a:r>
            <a:r>
              <a:rPr lang="pl-PL" sz="2400" b="1" dirty="0"/>
              <a:t>NUL</a:t>
            </a:r>
            <a:r>
              <a:rPr lang="pl-PL" sz="2400" dirty="0"/>
              <a:t> </a:t>
            </a:r>
            <a:endParaRPr lang="pl-PL" sz="2400" dirty="0" smtClean="0"/>
          </a:p>
          <a:p>
            <a:pPr marL="0" indent="0">
              <a:buNone/>
            </a:pPr>
            <a:r>
              <a:rPr lang="pl-PL" sz="2400" b="1" dirty="0" smtClean="0"/>
              <a:t>ECHO</a:t>
            </a:r>
            <a:r>
              <a:rPr lang="pl-PL" sz="2400" dirty="0" smtClean="0"/>
              <a:t>  Wykonane</a:t>
            </a:r>
            <a:r>
              <a:rPr lang="pl-PL" sz="2400" dirty="0"/>
              <a:t>... </a:t>
            </a:r>
            <a:endParaRPr lang="pl-PL" sz="2400" dirty="0" smtClean="0"/>
          </a:p>
          <a:p>
            <a:pPr marL="0" indent="0">
              <a:buNone/>
            </a:pPr>
            <a:r>
              <a:rPr lang="pl-PL" sz="2400" b="1" dirty="0" smtClean="0"/>
              <a:t>GOTO</a:t>
            </a:r>
            <a:r>
              <a:rPr lang="pl-PL" sz="2400" dirty="0" smtClean="0"/>
              <a:t> Koniec </a:t>
            </a:r>
          </a:p>
          <a:p>
            <a:pPr marL="0" indent="0">
              <a:buNone/>
            </a:pPr>
            <a:r>
              <a:rPr lang="pl-PL" sz="2400" dirty="0" smtClean="0"/>
              <a:t>:</a:t>
            </a:r>
            <a:r>
              <a:rPr lang="pl-PL" sz="2400" dirty="0" err="1"/>
              <a:t>BrakPliku</a:t>
            </a:r>
            <a:r>
              <a:rPr lang="pl-PL" sz="2400" dirty="0"/>
              <a:t> </a:t>
            </a:r>
            <a:endParaRPr lang="pl-PL" sz="2400" dirty="0" smtClean="0"/>
          </a:p>
          <a:p>
            <a:pPr marL="0" indent="0">
              <a:buNone/>
            </a:pPr>
            <a:r>
              <a:rPr lang="pl-PL" sz="2400" b="1" dirty="0" smtClean="0"/>
              <a:t>ECHO</a:t>
            </a:r>
            <a:r>
              <a:rPr lang="pl-PL" sz="2400" dirty="0" smtClean="0"/>
              <a:t>   Plik  </a:t>
            </a:r>
            <a:r>
              <a:rPr lang="pl-PL" sz="2400" b="1" dirty="0" smtClean="0">
                <a:solidFill>
                  <a:srgbClr val="0000CC"/>
                </a:solidFill>
              </a:rPr>
              <a:t>%1</a:t>
            </a:r>
            <a:r>
              <a:rPr lang="pl-PL" sz="2400" dirty="0" smtClean="0"/>
              <a:t>.txt </a:t>
            </a:r>
            <a:r>
              <a:rPr lang="pl-PL" sz="2400" dirty="0"/>
              <a:t>nie istnieje... </a:t>
            </a:r>
            <a:endParaRPr lang="pl-PL" sz="2400" dirty="0" smtClean="0"/>
          </a:p>
          <a:p>
            <a:pPr marL="0" indent="0">
              <a:buNone/>
            </a:pPr>
            <a:r>
              <a:rPr lang="pl-PL" sz="2400" b="1" dirty="0" smtClean="0"/>
              <a:t>GOTO</a:t>
            </a:r>
            <a:r>
              <a:rPr lang="pl-PL" sz="2400" dirty="0" smtClean="0"/>
              <a:t>  Koniec </a:t>
            </a:r>
          </a:p>
          <a:p>
            <a:pPr marL="0" indent="0">
              <a:buNone/>
            </a:pPr>
            <a:r>
              <a:rPr lang="pl-PL" sz="2400" dirty="0" smtClean="0"/>
              <a:t>:</a:t>
            </a:r>
            <a:r>
              <a:rPr lang="pl-PL" sz="2400" dirty="0" err="1"/>
              <a:t>IstniejeKopia</a:t>
            </a:r>
            <a:r>
              <a:rPr lang="pl-PL" sz="2400" dirty="0"/>
              <a:t> </a:t>
            </a:r>
            <a:endParaRPr lang="pl-PL" sz="2400" dirty="0" smtClean="0"/>
          </a:p>
          <a:p>
            <a:pPr marL="0" indent="0">
              <a:buNone/>
            </a:pPr>
            <a:r>
              <a:rPr lang="pl-PL" sz="2400" b="1" dirty="0" smtClean="0"/>
              <a:t>ECHO</a:t>
            </a:r>
            <a:r>
              <a:rPr lang="pl-PL" sz="2400" dirty="0" smtClean="0"/>
              <a:t> </a:t>
            </a:r>
            <a:r>
              <a:rPr lang="pl-PL" sz="2400" dirty="0"/>
              <a:t>Plik </a:t>
            </a:r>
            <a:r>
              <a:rPr lang="pl-PL" sz="2400" b="1" dirty="0" smtClean="0">
                <a:solidFill>
                  <a:srgbClr val="0000CC"/>
                </a:solidFill>
              </a:rPr>
              <a:t>%1</a:t>
            </a:r>
            <a:r>
              <a:rPr lang="pl-PL" sz="2400" dirty="0" smtClean="0"/>
              <a:t>.bak </a:t>
            </a:r>
            <a:r>
              <a:rPr lang="pl-PL" sz="2400" dirty="0"/>
              <a:t>już istnieje... </a:t>
            </a:r>
            <a:endParaRPr lang="pl-PL" sz="2400" dirty="0" smtClean="0"/>
          </a:p>
          <a:p>
            <a:pPr marL="0" indent="0">
              <a:buNone/>
            </a:pPr>
            <a:r>
              <a:rPr lang="pl-PL" sz="2400" dirty="0" smtClean="0"/>
              <a:t>:</a:t>
            </a:r>
            <a:r>
              <a:rPr lang="pl-PL" sz="2400" dirty="0"/>
              <a:t>Koniec </a:t>
            </a:r>
            <a:endParaRPr lang="pl-PL" sz="1800" dirty="0"/>
          </a:p>
        </p:txBody>
      </p:sp>
    </p:spTree>
    <p:extLst>
      <p:ext uri="{BB962C8B-B14F-4D97-AF65-F5344CB8AC3E}">
        <p14:creationId xmlns:p14="http://schemas.microsoft.com/office/powerpoint/2010/main" val="3581538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94257"/>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dirty="0" smtClean="0"/>
              <a:t>B</a:t>
            </a:r>
            <a:r>
              <a:rPr lang="en-US" dirty="0" err="1" smtClean="0"/>
              <a:t>atch</a:t>
            </a:r>
            <a:r>
              <a:rPr lang="en-US" dirty="0" smtClean="0"/>
              <a:t> files</a:t>
            </a:r>
            <a:r>
              <a:rPr lang="pl-PL" dirty="0" smtClean="0"/>
              <a:t> - </a:t>
            </a:r>
            <a:r>
              <a:rPr lang="pl-PL" dirty="0" err="1" smtClean="0"/>
              <a:t>examples</a:t>
            </a:r>
            <a:endParaRPr lang="en-US" dirty="0"/>
          </a:p>
        </p:txBody>
      </p:sp>
      <p:sp>
        <p:nvSpPr>
          <p:cNvPr id="3" name="Symbol zastępczy zawartości 2"/>
          <p:cNvSpPr>
            <a:spLocks noGrp="1"/>
          </p:cNvSpPr>
          <p:nvPr>
            <p:ph idx="1"/>
          </p:nvPr>
        </p:nvSpPr>
        <p:spPr>
          <a:xfrm>
            <a:off x="323528" y="980728"/>
            <a:ext cx="8640960" cy="5760640"/>
          </a:xfrm>
        </p:spPr>
        <p:txBody>
          <a:bodyPr>
            <a:noAutofit/>
          </a:bodyPr>
          <a:lstStyle/>
          <a:p>
            <a:pPr marL="0" indent="0">
              <a:buNone/>
            </a:pPr>
            <a:r>
              <a:rPr lang="pl-PL" sz="2400" dirty="0" smtClean="0"/>
              <a:t>Instrukcja </a:t>
            </a:r>
            <a:r>
              <a:rPr lang="pl-PL" sz="2400" dirty="0"/>
              <a:t>iteracyjna </a:t>
            </a:r>
            <a:r>
              <a:rPr lang="pl-PL" sz="2400" i="1" dirty="0"/>
              <a:t>FOR</a:t>
            </a:r>
            <a:r>
              <a:rPr lang="pl-PL" sz="2400" dirty="0"/>
              <a:t> pliku wsadowego jest pętlą o znanej liczbie powtórzeń i następującej składni</a:t>
            </a:r>
            <a:r>
              <a:rPr lang="pl-PL" sz="2400" dirty="0" smtClean="0"/>
              <a:t>:</a:t>
            </a:r>
          </a:p>
          <a:p>
            <a:pPr marL="0" indent="0">
              <a:buNone/>
            </a:pPr>
            <a:r>
              <a:rPr lang="pt-BR" sz="3600" b="1" dirty="0"/>
              <a:t>FOR</a:t>
            </a:r>
            <a:r>
              <a:rPr lang="pt-BR" sz="3600" dirty="0"/>
              <a:t> %%X </a:t>
            </a:r>
            <a:r>
              <a:rPr lang="pt-BR" sz="3600" b="1" dirty="0"/>
              <a:t>IN</a:t>
            </a:r>
            <a:r>
              <a:rPr lang="pt-BR" sz="3600" dirty="0"/>
              <a:t> </a:t>
            </a:r>
            <a:r>
              <a:rPr lang="pt-BR" sz="3600" dirty="0" smtClean="0"/>
              <a:t>(test) </a:t>
            </a:r>
            <a:r>
              <a:rPr lang="pt-BR" sz="3600" b="1" dirty="0"/>
              <a:t>DO</a:t>
            </a:r>
            <a:r>
              <a:rPr lang="pt-BR" sz="3600" dirty="0"/>
              <a:t> </a:t>
            </a:r>
            <a:r>
              <a:rPr lang="pt-BR" sz="3600" dirty="0" smtClean="0"/>
              <a:t>komenda</a:t>
            </a:r>
            <a:endParaRPr lang="pl-PL" sz="3600" dirty="0" smtClean="0"/>
          </a:p>
          <a:p>
            <a:pPr marL="0" indent="0">
              <a:buNone/>
            </a:pPr>
            <a:r>
              <a:rPr lang="pl-PL" sz="1800" dirty="0" smtClean="0"/>
              <a:t>Argument </a:t>
            </a:r>
            <a:r>
              <a:rPr lang="pl-PL" sz="1800" i="1" dirty="0" smtClean="0"/>
              <a:t>test</a:t>
            </a:r>
            <a:r>
              <a:rPr lang="pl-PL" sz="1800" dirty="0" smtClean="0"/>
              <a:t> </a:t>
            </a:r>
            <a:r>
              <a:rPr lang="pl-PL" sz="1800" dirty="0"/>
              <a:t>jest obowiązkowy i zawiera pooddzielane znakami odstępu nazwy plików - w nazwach tych mogą występować znaki wieloznaczne '?' i '*'. </a:t>
            </a:r>
            <a:r>
              <a:rPr lang="pl-PL" sz="1800" b="1" dirty="0"/>
              <a:t>Po znakach '%%' </a:t>
            </a:r>
            <a:r>
              <a:rPr lang="pl-PL" sz="1800" b="1" dirty="0" smtClean="0"/>
              <a:t>podajemy  zmienną</a:t>
            </a:r>
            <a:r>
              <a:rPr lang="pl-PL" sz="1800" dirty="0" smtClean="0"/>
              <a:t>. </a:t>
            </a:r>
            <a:r>
              <a:rPr lang="pl-PL" sz="1800" dirty="0"/>
              <a:t>Zmienna ta będzie kolejno przybierać wszystkie możliwe wartości spośród wartości podanych na liście </a:t>
            </a:r>
            <a:r>
              <a:rPr lang="pl-PL" sz="1800" i="1" dirty="0" smtClean="0"/>
              <a:t>(test)</a:t>
            </a:r>
            <a:r>
              <a:rPr lang="pl-PL" sz="1800" dirty="0" smtClean="0"/>
              <a:t>. </a:t>
            </a:r>
            <a:r>
              <a:rPr lang="pl-PL" sz="1800" dirty="0"/>
              <a:t>Dla każdej możliwej wartości zmiennej X zostanie wykonane polecenie </a:t>
            </a:r>
            <a:r>
              <a:rPr lang="pl-PL" sz="1800" i="1" dirty="0"/>
              <a:t>komenda</a:t>
            </a:r>
            <a:r>
              <a:rPr lang="pl-PL" sz="1800" dirty="0"/>
              <a:t>. </a:t>
            </a:r>
          </a:p>
          <a:p>
            <a:pPr marL="0" indent="0">
              <a:buNone/>
            </a:pPr>
            <a:r>
              <a:rPr lang="pl-PL" sz="1800" dirty="0" smtClean="0"/>
              <a:t>Przykłady: </a:t>
            </a:r>
            <a:r>
              <a:rPr lang="pt-BR" sz="3600" dirty="0" smtClean="0"/>
              <a:t> </a:t>
            </a:r>
            <a:endParaRPr lang="pl-PL" sz="3600" dirty="0" smtClean="0"/>
          </a:p>
          <a:p>
            <a:pPr marL="0" indent="0">
              <a:buNone/>
            </a:pPr>
            <a:r>
              <a:rPr lang="pl-PL" sz="2800" b="1" dirty="0" smtClean="0"/>
              <a:t>FOR</a:t>
            </a:r>
            <a:r>
              <a:rPr lang="pl-PL" sz="2800" dirty="0" smtClean="0"/>
              <a:t> </a:t>
            </a:r>
            <a:r>
              <a:rPr lang="pl-PL" sz="2800" dirty="0"/>
              <a:t>%%A </a:t>
            </a:r>
            <a:r>
              <a:rPr lang="pl-PL" sz="2800" b="1" dirty="0"/>
              <a:t>IN</a:t>
            </a:r>
            <a:r>
              <a:rPr lang="pl-PL" sz="2800" dirty="0"/>
              <a:t> (1 2 3) </a:t>
            </a:r>
            <a:r>
              <a:rPr lang="pl-PL" sz="2800" b="1" dirty="0"/>
              <a:t>DO DIR</a:t>
            </a:r>
            <a:r>
              <a:rPr lang="pl-PL" sz="2800" dirty="0"/>
              <a:t> </a:t>
            </a:r>
            <a:endParaRPr lang="pl-PL" sz="2800" dirty="0" smtClean="0"/>
          </a:p>
          <a:p>
            <a:pPr marL="0" indent="0">
              <a:buNone/>
            </a:pPr>
            <a:r>
              <a:rPr lang="pl-PL" sz="2800" b="1" dirty="0" smtClean="0"/>
              <a:t>FOR</a:t>
            </a:r>
            <a:r>
              <a:rPr lang="pl-PL" sz="2800" dirty="0" smtClean="0"/>
              <a:t> </a:t>
            </a:r>
            <a:r>
              <a:rPr lang="pl-PL" sz="2800" dirty="0"/>
              <a:t>%%K </a:t>
            </a:r>
            <a:r>
              <a:rPr lang="pl-PL" sz="2800" b="1" dirty="0"/>
              <a:t>IN</a:t>
            </a:r>
            <a:r>
              <a:rPr lang="pl-PL" sz="2800" dirty="0"/>
              <a:t> (zadanie zadanie.bat </a:t>
            </a:r>
            <a:r>
              <a:rPr lang="pl-PL" sz="2800" dirty="0" err="1"/>
              <a:t>zadanie.bak</a:t>
            </a:r>
            <a:r>
              <a:rPr lang="pl-PL" sz="2800" dirty="0"/>
              <a:t>) </a:t>
            </a:r>
            <a:r>
              <a:rPr lang="pl-PL" sz="2800" b="1" dirty="0"/>
              <a:t>DO DIR</a:t>
            </a:r>
            <a:r>
              <a:rPr lang="pl-PL" sz="2800" dirty="0"/>
              <a:t> </a:t>
            </a:r>
          </a:p>
        </p:txBody>
      </p:sp>
    </p:spTree>
    <p:extLst>
      <p:ext uri="{BB962C8B-B14F-4D97-AF65-F5344CB8AC3E}">
        <p14:creationId xmlns:p14="http://schemas.microsoft.com/office/powerpoint/2010/main" val="1310196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94257"/>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dirty="0" smtClean="0"/>
              <a:t>B</a:t>
            </a:r>
            <a:r>
              <a:rPr lang="en-US" dirty="0" err="1" smtClean="0"/>
              <a:t>atch</a:t>
            </a:r>
            <a:r>
              <a:rPr lang="en-US" dirty="0" smtClean="0"/>
              <a:t> files</a:t>
            </a:r>
            <a:r>
              <a:rPr lang="pl-PL" dirty="0" smtClean="0"/>
              <a:t> - </a:t>
            </a:r>
            <a:r>
              <a:rPr lang="pl-PL" dirty="0" err="1" smtClean="0"/>
              <a:t>examples</a:t>
            </a:r>
            <a:endParaRPr lang="en-US" dirty="0"/>
          </a:p>
        </p:txBody>
      </p:sp>
      <p:sp>
        <p:nvSpPr>
          <p:cNvPr id="3" name="Symbol zastępczy zawartości 2"/>
          <p:cNvSpPr>
            <a:spLocks noGrp="1"/>
          </p:cNvSpPr>
          <p:nvPr>
            <p:ph idx="1"/>
          </p:nvPr>
        </p:nvSpPr>
        <p:spPr>
          <a:xfrm>
            <a:off x="323528" y="980728"/>
            <a:ext cx="8640960" cy="5760640"/>
          </a:xfrm>
        </p:spPr>
        <p:txBody>
          <a:bodyPr>
            <a:noAutofit/>
          </a:bodyPr>
          <a:lstStyle/>
          <a:p>
            <a:pPr marL="0" indent="0">
              <a:buNone/>
            </a:pPr>
            <a:endParaRPr lang="pl-PL" sz="2400" dirty="0" smtClean="0"/>
          </a:p>
          <a:p>
            <a:pPr marL="0" indent="0">
              <a:buNone/>
            </a:pPr>
            <a:r>
              <a:rPr lang="pl-PL" sz="2400" dirty="0" smtClean="0"/>
              <a:t>Korzystając </a:t>
            </a:r>
            <a:r>
              <a:rPr lang="pl-PL" sz="2400" dirty="0"/>
              <a:t>m.in. z poleceń </a:t>
            </a:r>
            <a:r>
              <a:rPr lang="pl-PL" sz="2400" b="1" i="1" dirty="0" err="1">
                <a:solidFill>
                  <a:srgbClr val="0000CC"/>
                </a:solidFill>
              </a:rPr>
              <a:t>find</a:t>
            </a:r>
            <a:r>
              <a:rPr lang="pl-PL" sz="2400" dirty="0"/>
              <a:t> oraz </a:t>
            </a:r>
            <a:r>
              <a:rPr lang="pl-PL" sz="2400" b="1" i="1" dirty="0">
                <a:solidFill>
                  <a:srgbClr val="0000CC"/>
                </a:solidFill>
              </a:rPr>
              <a:t>sort</a:t>
            </a:r>
            <a:r>
              <a:rPr lang="pl-PL" sz="2400" dirty="0"/>
              <a:t> napisać plik wsadowy </a:t>
            </a:r>
            <a:r>
              <a:rPr lang="pl-PL" sz="2400" b="1" i="1" dirty="0"/>
              <a:t>mydir.bat</a:t>
            </a:r>
            <a:r>
              <a:rPr lang="pl-PL" sz="2400" dirty="0"/>
              <a:t>, który </a:t>
            </a:r>
            <a:r>
              <a:rPr lang="pl-PL" sz="2400" dirty="0">
                <a:solidFill>
                  <a:srgbClr val="0000CC"/>
                </a:solidFill>
              </a:rPr>
              <a:t>wyświetli zawartość </a:t>
            </a:r>
            <a:r>
              <a:rPr lang="pl-PL" sz="2400" dirty="0" smtClean="0">
                <a:solidFill>
                  <a:srgbClr val="0000CC"/>
                </a:solidFill>
              </a:rPr>
              <a:t>bieżącego </a:t>
            </a:r>
            <a:r>
              <a:rPr lang="pl-PL" sz="2400" dirty="0">
                <a:solidFill>
                  <a:srgbClr val="0000CC"/>
                </a:solidFill>
              </a:rPr>
              <a:t>katalogu</a:t>
            </a:r>
            <a:r>
              <a:rPr lang="pl-PL" sz="2400" dirty="0" smtClean="0"/>
              <a:t>. </a:t>
            </a:r>
          </a:p>
          <a:p>
            <a:pPr marL="0" indent="0">
              <a:buNone/>
            </a:pPr>
            <a:r>
              <a:rPr lang="pl-PL" sz="2400" dirty="0" smtClean="0"/>
              <a:t>Na </a:t>
            </a:r>
            <a:r>
              <a:rPr lang="pl-PL" sz="2400" dirty="0"/>
              <a:t>wydruku powinny być widoczne tylko pliki i katalogi. </a:t>
            </a:r>
            <a:endParaRPr lang="pl-PL" sz="2400" dirty="0" smtClean="0"/>
          </a:p>
          <a:p>
            <a:pPr marL="0" indent="0">
              <a:buNone/>
            </a:pPr>
            <a:r>
              <a:rPr lang="pl-PL" sz="2400" dirty="0" smtClean="0"/>
              <a:t>Wydruk </a:t>
            </a:r>
            <a:r>
              <a:rPr lang="pl-PL" sz="2400" dirty="0"/>
              <a:t>powinien zawierać w pierwszej kolejności listę plików a następnie listę katalogów. </a:t>
            </a:r>
            <a:endParaRPr lang="pl-PL" sz="2400" dirty="0" smtClean="0"/>
          </a:p>
          <a:p>
            <a:pPr marL="0" indent="0">
              <a:buNone/>
            </a:pPr>
            <a:r>
              <a:rPr lang="pl-PL" sz="2400" dirty="0" smtClean="0"/>
              <a:t>Zarówno </a:t>
            </a:r>
            <a:r>
              <a:rPr lang="pl-PL" sz="2400" dirty="0"/>
              <a:t>pliki jak i katalogi należy posortować alfabetycznie. </a:t>
            </a:r>
            <a:endParaRPr lang="pl-PL" sz="2400" dirty="0" smtClean="0"/>
          </a:p>
          <a:p>
            <a:pPr marL="0" indent="0">
              <a:buNone/>
            </a:pPr>
            <a:endParaRPr lang="pl-PL" sz="2800" dirty="0"/>
          </a:p>
        </p:txBody>
      </p:sp>
    </p:spTree>
    <p:extLst>
      <p:ext uri="{BB962C8B-B14F-4D97-AF65-F5344CB8AC3E}">
        <p14:creationId xmlns:p14="http://schemas.microsoft.com/office/powerpoint/2010/main" val="1651692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110281"/>
          </a:xfrm>
        </p:spPr>
        <p:style>
          <a:lnRef idx="3">
            <a:schemeClr val="lt1"/>
          </a:lnRef>
          <a:fillRef idx="1">
            <a:schemeClr val="dk1"/>
          </a:fillRef>
          <a:effectRef idx="1">
            <a:schemeClr val="dk1"/>
          </a:effectRef>
          <a:fontRef idx="minor">
            <a:schemeClr val="lt1"/>
          </a:fontRef>
        </p:style>
        <p:txBody>
          <a:bodyPr>
            <a:normAutofit fontScale="90000"/>
          </a:bodyPr>
          <a:lstStyle/>
          <a:p>
            <a:pPr marL="0" indent="0"/>
            <a:r>
              <a:rPr lang="pl-PL" dirty="0" smtClean="0"/>
              <a:t>H</a:t>
            </a:r>
            <a:r>
              <a:rPr lang="en-US" dirty="0" smtClean="0"/>
              <a:t>ow you can implement the choice options</a:t>
            </a:r>
            <a:endParaRPr lang="en-US" dirty="0"/>
          </a:p>
        </p:txBody>
      </p:sp>
      <p:sp>
        <p:nvSpPr>
          <p:cNvPr id="3" name="Symbol zastępczy zawartości 2"/>
          <p:cNvSpPr>
            <a:spLocks noGrp="1"/>
          </p:cNvSpPr>
          <p:nvPr>
            <p:ph idx="1"/>
          </p:nvPr>
        </p:nvSpPr>
        <p:spPr>
          <a:xfrm>
            <a:off x="170552" y="1196752"/>
            <a:ext cx="8784976" cy="5616624"/>
          </a:xfrm>
        </p:spPr>
        <p:txBody>
          <a:bodyPr>
            <a:noAutofit/>
          </a:bodyPr>
          <a:lstStyle/>
          <a:p>
            <a:r>
              <a:rPr lang="en-US" sz="1800" dirty="0" smtClean="0"/>
              <a:t>@ECHO OFF</a:t>
            </a:r>
            <a:br>
              <a:rPr lang="en-US" sz="1800" dirty="0" smtClean="0"/>
            </a:br>
            <a:r>
              <a:rPr lang="en-US" sz="1800" dirty="0" smtClean="0"/>
              <a:t>REM - LABEL INDICATING THE BEGINNING OF THE DOCUMENT.</a:t>
            </a:r>
            <a:br>
              <a:rPr lang="en-US" sz="1800" dirty="0" smtClean="0"/>
            </a:br>
            <a:r>
              <a:rPr lang="en-US" sz="1800" dirty="0" smtClean="0"/>
              <a:t>:BEGIN</a:t>
            </a:r>
            <a:br>
              <a:rPr lang="en-US" sz="1800" dirty="0" smtClean="0"/>
            </a:br>
            <a:r>
              <a:rPr lang="en-US" sz="1800" dirty="0" smtClean="0"/>
              <a:t>CLS</a:t>
            </a:r>
            <a:br>
              <a:rPr lang="en-US" sz="1800" dirty="0" smtClean="0"/>
            </a:br>
            <a:r>
              <a:rPr lang="en-US" sz="1800" dirty="0" smtClean="0"/>
              <a:t>REM - THE BELOW LINE GIVES THE USER 3 CHOICES (DEFINED AFTER /C:)</a:t>
            </a:r>
            <a:br>
              <a:rPr lang="en-US" sz="1800" dirty="0" smtClean="0"/>
            </a:br>
            <a:r>
              <a:rPr lang="en-US" sz="1800" dirty="0" smtClean="0"/>
              <a:t>CHOICE /N /C:123 /M "PICK A NUMBER (1, 2, or 3)"test</a:t>
            </a:r>
            <a:br>
              <a:rPr lang="en-US" sz="1800" dirty="0" smtClean="0"/>
            </a:br>
            <a:r>
              <a:rPr lang="en-US" sz="1800" dirty="0" smtClean="0"/>
              <a:t>REM - THE NEXT THREE LINES ARE DIRECTING USER DEPENDING UPON INPUT</a:t>
            </a:r>
            <a:br>
              <a:rPr lang="en-US" sz="1800" dirty="0" smtClean="0"/>
            </a:br>
            <a:r>
              <a:rPr lang="en-US" sz="1800" dirty="0" smtClean="0"/>
              <a:t>IF ERRORLEVEL ==3 GOTO THREE</a:t>
            </a:r>
            <a:br>
              <a:rPr lang="en-US" sz="1800" dirty="0" smtClean="0"/>
            </a:br>
            <a:r>
              <a:rPr lang="en-US" sz="1800" dirty="0" smtClean="0"/>
              <a:t>IF ERRORLEVEL ==2 GOTO TWO</a:t>
            </a:r>
            <a:br>
              <a:rPr lang="en-US" sz="1800" dirty="0" smtClean="0"/>
            </a:br>
            <a:r>
              <a:rPr lang="en-US" sz="1800" dirty="0" smtClean="0"/>
              <a:t>IF ERRORLEVEL ==1 GOTO ONE</a:t>
            </a:r>
            <a:br>
              <a:rPr lang="en-US" sz="1800" dirty="0" smtClean="0"/>
            </a:br>
            <a:r>
              <a:rPr lang="en-US" sz="1800" dirty="0" smtClean="0"/>
              <a:t>GOTO END</a:t>
            </a:r>
            <a:br>
              <a:rPr lang="en-US" sz="1800" dirty="0" smtClean="0"/>
            </a:br>
            <a:r>
              <a:rPr lang="en-US" sz="1800" dirty="0" smtClean="0"/>
              <a:t>:THREE</a:t>
            </a:r>
            <a:br>
              <a:rPr lang="en-US" sz="1800" dirty="0" smtClean="0"/>
            </a:br>
            <a:r>
              <a:rPr lang="en-US" sz="1800" dirty="0" smtClean="0"/>
              <a:t>ECHO YOU HAVE PRESSED THREE</a:t>
            </a:r>
            <a:br>
              <a:rPr lang="en-US" sz="1800" dirty="0" smtClean="0"/>
            </a:br>
            <a:r>
              <a:rPr lang="en-US" sz="1800" dirty="0" smtClean="0"/>
              <a:t>GOTO END</a:t>
            </a:r>
            <a:br>
              <a:rPr lang="en-US" sz="1800" dirty="0" smtClean="0"/>
            </a:br>
            <a:r>
              <a:rPr lang="en-US" sz="1800" dirty="0" smtClean="0"/>
              <a:t>:TWO</a:t>
            </a:r>
            <a:br>
              <a:rPr lang="en-US" sz="1800" dirty="0" smtClean="0"/>
            </a:br>
            <a:r>
              <a:rPr lang="en-US" sz="1800" dirty="0" smtClean="0"/>
              <a:t>ECHO YOU HAVE PRESSED TWO</a:t>
            </a:r>
            <a:br>
              <a:rPr lang="en-US" sz="1800" dirty="0" smtClean="0"/>
            </a:br>
            <a:r>
              <a:rPr lang="en-US" sz="1800" dirty="0" smtClean="0"/>
              <a:t>GOTO END</a:t>
            </a:r>
            <a:br>
              <a:rPr lang="en-US" sz="1800" dirty="0" smtClean="0"/>
            </a:br>
            <a:r>
              <a:rPr lang="en-US" sz="1800" dirty="0" smtClean="0"/>
              <a:t>:ONE</a:t>
            </a:r>
            <a:br>
              <a:rPr lang="en-US" sz="1800" dirty="0" smtClean="0"/>
            </a:br>
            <a:r>
              <a:rPr lang="en-US" sz="1800" dirty="0" smtClean="0"/>
              <a:t>ECHO YOU HAVE PRESSED ONE</a:t>
            </a:r>
            <a:br>
              <a:rPr lang="en-US" sz="1800" dirty="0" smtClean="0"/>
            </a:br>
            <a:r>
              <a:rPr lang="en-US" sz="1800" dirty="0" smtClean="0"/>
              <a:t>:END</a:t>
            </a:r>
            <a:endParaRPr lang="pl-PL" sz="1800" dirty="0"/>
          </a:p>
        </p:txBody>
      </p:sp>
    </p:spTree>
    <p:extLst>
      <p:ext uri="{BB962C8B-B14F-4D97-AF65-F5344CB8AC3E}">
        <p14:creationId xmlns:p14="http://schemas.microsoft.com/office/powerpoint/2010/main" val="275211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254297"/>
          </a:xfrm>
        </p:spPr>
        <p:style>
          <a:lnRef idx="3">
            <a:schemeClr val="lt1"/>
          </a:lnRef>
          <a:fillRef idx="1">
            <a:schemeClr val="dk1"/>
          </a:fillRef>
          <a:effectRef idx="1">
            <a:schemeClr val="dk1"/>
          </a:effectRef>
          <a:fontRef idx="minor">
            <a:schemeClr val="lt1"/>
          </a:fontRef>
        </p:style>
        <p:txBody>
          <a:bodyPr>
            <a:normAutofit fontScale="90000"/>
          </a:bodyPr>
          <a:lstStyle/>
          <a:p>
            <a:pPr marL="0" indent="0"/>
            <a:r>
              <a:rPr lang="en-US" dirty="0" smtClean="0"/>
              <a:t>How to start Windows files and other programs from a batch file</a:t>
            </a:r>
            <a:endParaRPr lang="en-US" dirty="0"/>
          </a:p>
        </p:txBody>
      </p:sp>
      <p:sp>
        <p:nvSpPr>
          <p:cNvPr id="3" name="Symbol zastępczy zawartości 2"/>
          <p:cNvSpPr>
            <a:spLocks noGrp="1"/>
          </p:cNvSpPr>
          <p:nvPr>
            <p:ph idx="1"/>
          </p:nvPr>
        </p:nvSpPr>
        <p:spPr>
          <a:xfrm>
            <a:off x="179512" y="1556792"/>
            <a:ext cx="8784976" cy="4752528"/>
          </a:xfrm>
        </p:spPr>
        <p:txBody>
          <a:bodyPr>
            <a:noAutofit/>
          </a:bodyPr>
          <a:lstStyle/>
          <a:p>
            <a:pPr marL="0" indent="0">
              <a:buNone/>
            </a:pPr>
            <a:r>
              <a:rPr lang="pl-PL" dirty="0" smtClean="0"/>
              <a:t>&gt; START /MAX C:\Windows\NOTEPAD.EXE</a:t>
            </a:r>
            <a:endParaRPr lang="pl-PL" dirty="0"/>
          </a:p>
        </p:txBody>
      </p:sp>
    </p:spTree>
    <p:extLst>
      <p:ext uri="{BB962C8B-B14F-4D97-AF65-F5344CB8AC3E}">
        <p14:creationId xmlns:p14="http://schemas.microsoft.com/office/powerpoint/2010/main" val="196564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254297"/>
          </a:xfrm>
        </p:spPr>
        <p:style>
          <a:lnRef idx="3">
            <a:schemeClr val="lt1"/>
          </a:lnRef>
          <a:fillRef idx="1">
            <a:schemeClr val="dk1"/>
          </a:fillRef>
          <a:effectRef idx="1">
            <a:schemeClr val="dk1"/>
          </a:effectRef>
          <a:fontRef idx="minor">
            <a:schemeClr val="lt1"/>
          </a:fontRef>
        </p:style>
        <p:txBody>
          <a:bodyPr>
            <a:normAutofit/>
          </a:bodyPr>
          <a:lstStyle/>
          <a:p>
            <a:pPr marL="0" indent="0"/>
            <a:r>
              <a:rPr lang="en-US" dirty="0" smtClean="0"/>
              <a:t>How to make a time log in a batch file</a:t>
            </a:r>
            <a:endParaRPr lang="en-US" dirty="0"/>
          </a:p>
        </p:txBody>
      </p:sp>
      <p:sp>
        <p:nvSpPr>
          <p:cNvPr id="3" name="Symbol zastępczy zawartości 2"/>
          <p:cNvSpPr>
            <a:spLocks noGrp="1"/>
          </p:cNvSpPr>
          <p:nvPr>
            <p:ph idx="1"/>
          </p:nvPr>
        </p:nvSpPr>
        <p:spPr>
          <a:xfrm>
            <a:off x="179512" y="1556792"/>
            <a:ext cx="8784976" cy="1368152"/>
          </a:xfrm>
        </p:spPr>
        <p:txBody>
          <a:bodyPr>
            <a:noAutofit/>
          </a:bodyPr>
          <a:lstStyle/>
          <a:p>
            <a:pPr marL="0" indent="0">
              <a:buNone/>
            </a:pPr>
            <a:r>
              <a:rPr lang="en-US" dirty="0" smtClean="0"/>
              <a:t>ECHO. |TIME &gt; TIME</a:t>
            </a:r>
            <a:br>
              <a:rPr lang="en-US" dirty="0" smtClean="0"/>
            </a:br>
            <a:r>
              <a:rPr lang="en-US" dirty="0" smtClean="0"/>
              <a:t>COPY LOG +TIME</a:t>
            </a:r>
            <a:endParaRPr lang="pl-PL" dirty="0" smtClean="0"/>
          </a:p>
          <a:p>
            <a:pPr marL="0" indent="0">
              <a:buNone/>
            </a:pPr>
            <a:endParaRPr lang="pl-PL" dirty="0"/>
          </a:p>
          <a:p>
            <a:pPr marL="0" indent="0">
              <a:buNone/>
            </a:pPr>
            <a:r>
              <a:rPr lang="pl-PL" sz="2400" dirty="0" err="1" smtClean="0"/>
              <a:t>Another</a:t>
            </a:r>
            <a:r>
              <a:rPr lang="pl-PL" sz="2400" dirty="0" smtClean="0"/>
              <a:t> </a:t>
            </a:r>
            <a:r>
              <a:rPr lang="pl-PL" sz="2400" dirty="0" err="1" smtClean="0"/>
              <a:t>alternative</a:t>
            </a:r>
            <a:r>
              <a:rPr lang="pl-PL" sz="2400" dirty="0" smtClean="0"/>
              <a:t> </a:t>
            </a:r>
            <a:r>
              <a:rPr lang="pl-PL" sz="2400" dirty="0" err="1" smtClean="0"/>
              <a:t>is</a:t>
            </a:r>
            <a:r>
              <a:rPr lang="pl-PL" sz="2400" dirty="0" smtClean="0"/>
              <a:t>:</a:t>
            </a:r>
            <a:endParaRPr lang="pl-PL" sz="2400" dirty="0"/>
          </a:p>
        </p:txBody>
      </p:sp>
      <p:sp>
        <p:nvSpPr>
          <p:cNvPr id="4" name="Symbol zastępczy zawartości 2"/>
          <p:cNvSpPr txBox="1">
            <a:spLocks/>
          </p:cNvSpPr>
          <p:nvPr/>
        </p:nvSpPr>
        <p:spPr>
          <a:xfrm>
            <a:off x="307314" y="4005064"/>
            <a:ext cx="8784976"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4000" dirty="0" smtClean="0"/>
              <a:t>echo. |time |find "current" &gt;&gt; log</a:t>
            </a:r>
            <a:endParaRPr lang="pl-PL" sz="4000" dirty="0"/>
          </a:p>
        </p:txBody>
      </p:sp>
    </p:spTree>
    <p:extLst>
      <p:ext uri="{BB962C8B-B14F-4D97-AF65-F5344CB8AC3E}">
        <p14:creationId xmlns:p14="http://schemas.microsoft.com/office/powerpoint/2010/main" val="385816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254297"/>
          </a:xfrm>
        </p:spPr>
        <p:style>
          <a:lnRef idx="3">
            <a:schemeClr val="lt1"/>
          </a:lnRef>
          <a:fillRef idx="1">
            <a:schemeClr val="dk1"/>
          </a:fillRef>
          <a:effectRef idx="1">
            <a:schemeClr val="dk1"/>
          </a:effectRef>
          <a:fontRef idx="minor">
            <a:schemeClr val="lt1"/>
          </a:fontRef>
        </p:style>
        <p:txBody>
          <a:bodyPr>
            <a:normAutofit/>
          </a:bodyPr>
          <a:lstStyle/>
          <a:p>
            <a:r>
              <a:rPr lang="pl-PL" b="1" dirty="0" smtClean="0">
                <a:solidFill>
                  <a:schemeClr val="bg1"/>
                </a:solidFill>
              </a:rPr>
              <a:t>FIND  </a:t>
            </a:r>
            <a:r>
              <a:rPr lang="pl-PL" altLang="pl-PL" dirty="0" err="1">
                <a:solidFill>
                  <a:schemeClr val="bg1"/>
                </a:solidFill>
                <a:latin typeface="Arial" pitchFamily="34" charset="0"/>
                <a:cs typeface="Arial" pitchFamily="34" charset="0"/>
              </a:rPr>
              <a:t>command</a:t>
            </a:r>
            <a:endParaRPr lang="pl-PL" b="1" dirty="0">
              <a:solidFill>
                <a:schemeClr val="bg1"/>
              </a:solidFill>
            </a:endParaRPr>
          </a:p>
        </p:txBody>
      </p:sp>
      <p:graphicFrame>
        <p:nvGraphicFramePr>
          <p:cNvPr id="7" name="Symbol zastępczy zawartości 6"/>
          <p:cNvGraphicFramePr>
            <a:graphicFrameLocks noGrp="1"/>
          </p:cNvGraphicFramePr>
          <p:nvPr>
            <p:ph idx="1"/>
            <p:extLst>
              <p:ext uri="{D42A27DB-BD31-4B8C-83A1-F6EECF244321}">
                <p14:modId xmlns:p14="http://schemas.microsoft.com/office/powerpoint/2010/main" val="2173764696"/>
              </p:ext>
            </p:extLst>
          </p:nvPr>
        </p:nvGraphicFramePr>
        <p:xfrm>
          <a:off x="467544" y="1844824"/>
          <a:ext cx="8280920" cy="4752209"/>
        </p:xfrm>
        <a:graphic>
          <a:graphicData uri="http://schemas.openxmlformats.org/drawingml/2006/table">
            <a:tbl>
              <a:tblPr/>
              <a:tblGrid>
                <a:gridCol w="1728192"/>
                <a:gridCol w="6552728"/>
              </a:tblGrid>
              <a:tr h="222880">
                <a:tc gridSpan="2">
                  <a:txBody>
                    <a:bodyPr/>
                    <a:lstStyle/>
                    <a:p>
                      <a:r>
                        <a:rPr lang="pl-PL" sz="1600" dirty="0" err="1"/>
                        <a:t>Syntax</a:t>
                      </a:r>
                      <a:r>
                        <a:rPr lang="pl-PL" sz="1600" dirty="0"/>
                        <a:t>:</a:t>
                      </a:r>
                    </a:p>
                  </a:txBody>
                  <a:tcPr marL="16272" marR="16272" marT="8136" marB="8136" anchor="ctr">
                    <a:lnL>
                      <a:noFill/>
                    </a:lnL>
                    <a:lnR>
                      <a:noFill/>
                    </a:lnR>
                    <a:lnT>
                      <a:noFill/>
                    </a:lnT>
                    <a:lnB>
                      <a:noFill/>
                    </a:lnB>
                  </a:tcPr>
                </a:tc>
                <a:tc hMerge="1">
                  <a:txBody>
                    <a:bodyPr/>
                    <a:lstStyle/>
                    <a:p>
                      <a:endParaRPr lang="pl-PL"/>
                    </a:p>
                  </a:txBody>
                  <a:tcPr/>
                </a:tc>
              </a:tr>
              <a:tr h="222880">
                <a:tc gridSpan="2">
                  <a:txBody>
                    <a:bodyPr/>
                    <a:lstStyle/>
                    <a:p>
                      <a:r>
                        <a:rPr lang="en-US" sz="2800" b="1" dirty="0"/>
                        <a:t>FIND [/V or /C][/I][/N] "string" [drive:][path]filename</a:t>
                      </a:r>
                    </a:p>
                  </a:txBody>
                  <a:tcPr marL="16272" marR="16272" marT="8136" marB="8136" anchor="ctr">
                    <a:lnL>
                      <a:noFill/>
                    </a:lnL>
                    <a:lnR>
                      <a:noFill/>
                    </a:lnR>
                    <a:lnT>
                      <a:noFill/>
                    </a:lnT>
                    <a:lnB>
                      <a:noFill/>
                    </a:lnB>
                  </a:tcPr>
                </a:tc>
                <a:tc hMerge="1">
                  <a:txBody>
                    <a:bodyPr/>
                    <a:lstStyle/>
                    <a:p>
                      <a:endParaRPr lang="pl-PL"/>
                    </a:p>
                  </a:txBody>
                  <a:tcPr/>
                </a:tc>
              </a:tr>
              <a:tr h="222880">
                <a:tc gridSpan="2">
                  <a:txBody>
                    <a:bodyPr/>
                    <a:lstStyle/>
                    <a:p>
                      <a:r>
                        <a:rPr lang="pl-PL" sz="1600" dirty="0" err="1"/>
                        <a:t>where</a:t>
                      </a:r>
                      <a:r>
                        <a:rPr lang="pl-PL" sz="1600" dirty="0"/>
                        <a:t>:</a:t>
                      </a:r>
                    </a:p>
                  </a:txBody>
                  <a:tcPr marL="16272" marR="16272" marT="8136" marB="8136" anchor="ctr">
                    <a:lnL>
                      <a:noFill/>
                    </a:lnL>
                    <a:lnR>
                      <a:noFill/>
                    </a:lnR>
                    <a:lnT>
                      <a:noFill/>
                    </a:lnT>
                    <a:lnB>
                      <a:noFill/>
                    </a:lnB>
                  </a:tcPr>
                </a:tc>
                <a:tc hMerge="1">
                  <a:txBody>
                    <a:bodyPr/>
                    <a:lstStyle/>
                    <a:p>
                      <a:endParaRPr lang="pl-PL"/>
                    </a:p>
                  </a:txBody>
                  <a:tcPr/>
                </a:tc>
              </a:tr>
              <a:tr h="557206">
                <a:tc>
                  <a:txBody>
                    <a:bodyPr/>
                    <a:lstStyle/>
                    <a:p>
                      <a:r>
                        <a:rPr lang="pl-PL" sz="1600" dirty="0"/>
                        <a:t>/V</a:t>
                      </a:r>
                    </a:p>
                  </a:txBody>
                  <a:tcPr marL="16272" marR="16272" marT="8136" marB="8136" anchor="ctr">
                    <a:lnL>
                      <a:noFill/>
                    </a:lnL>
                    <a:lnR>
                      <a:noFill/>
                    </a:lnR>
                    <a:lnT>
                      <a:noFill/>
                    </a:lnT>
                    <a:lnB>
                      <a:noFill/>
                    </a:lnB>
                  </a:tcPr>
                </a:tc>
                <a:tc>
                  <a:txBody>
                    <a:bodyPr/>
                    <a:lstStyle/>
                    <a:p>
                      <a:r>
                        <a:rPr lang="en-US" sz="1600"/>
                        <a:t>Displays all lines not containing the string specified.</a:t>
                      </a:r>
                    </a:p>
                  </a:txBody>
                  <a:tcPr marL="16272" marR="16272" marT="8136" marB="8136" anchor="ctr">
                    <a:lnL>
                      <a:noFill/>
                    </a:lnL>
                    <a:lnR>
                      <a:noFill/>
                    </a:lnR>
                    <a:lnT>
                      <a:noFill/>
                    </a:lnT>
                    <a:lnB>
                      <a:noFill/>
                    </a:lnB>
                  </a:tcPr>
                </a:tc>
              </a:tr>
              <a:tr h="390043">
                <a:tc>
                  <a:txBody>
                    <a:bodyPr/>
                    <a:lstStyle/>
                    <a:p>
                      <a:r>
                        <a:rPr lang="pl-PL" sz="1600"/>
                        <a:t>/C</a:t>
                      </a:r>
                    </a:p>
                  </a:txBody>
                  <a:tcPr marL="16272" marR="16272" marT="8136" marB="8136" anchor="ctr">
                    <a:lnL>
                      <a:noFill/>
                    </a:lnL>
                    <a:lnR>
                      <a:noFill/>
                    </a:lnR>
                    <a:lnT>
                      <a:noFill/>
                    </a:lnT>
                    <a:lnB>
                      <a:noFill/>
                    </a:lnB>
                  </a:tcPr>
                </a:tc>
                <a:tc>
                  <a:txBody>
                    <a:bodyPr/>
                    <a:lstStyle/>
                    <a:p>
                      <a:r>
                        <a:rPr lang="en-US" sz="1600"/>
                        <a:t>Displays the count of lines containing the string.</a:t>
                      </a:r>
                    </a:p>
                  </a:txBody>
                  <a:tcPr marL="16272" marR="16272" marT="8136" marB="8136" anchor="ctr">
                    <a:lnL>
                      <a:noFill/>
                    </a:lnL>
                    <a:lnR>
                      <a:noFill/>
                    </a:lnR>
                    <a:lnT>
                      <a:noFill/>
                    </a:lnT>
                    <a:lnB>
                      <a:noFill/>
                    </a:lnB>
                  </a:tcPr>
                </a:tc>
              </a:tr>
              <a:tr h="557206">
                <a:tc>
                  <a:txBody>
                    <a:bodyPr/>
                    <a:lstStyle/>
                    <a:p>
                      <a:r>
                        <a:rPr lang="pl-PL" sz="1600" dirty="0"/>
                        <a:t>/I</a:t>
                      </a:r>
                    </a:p>
                  </a:txBody>
                  <a:tcPr marL="16272" marR="16272" marT="8136" marB="8136" anchor="ctr">
                    <a:lnL>
                      <a:noFill/>
                    </a:lnL>
                    <a:lnR>
                      <a:noFill/>
                    </a:lnR>
                    <a:lnT>
                      <a:noFill/>
                    </a:lnT>
                    <a:lnB>
                      <a:noFill/>
                    </a:lnB>
                  </a:tcPr>
                </a:tc>
                <a:tc>
                  <a:txBody>
                    <a:bodyPr/>
                    <a:lstStyle/>
                    <a:p>
                      <a:r>
                        <a:rPr lang="en-US" sz="1600"/>
                        <a:t>Ignores the case of characters when searching for the string.</a:t>
                      </a:r>
                    </a:p>
                  </a:txBody>
                  <a:tcPr marL="16272" marR="16272" marT="8136" marB="8136" anchor="ctr">
                    <a:lnL>
                      <a:noFill/>
                    </a:lnL>
                    <a:lnR>
                      <a:noFill/>
                    </a:lnR>
                    <a:lnT>
                      <a:noFill/>
                    </a:lnT>
                    <a:lnB>
                      <a:noFill/>
                    </a:lnB>
                  </a:tcPr>
                </a:tc>
              </a:tr>
              <a:tr h="390043">
                <a:tc>
                  <a:txBody>
                    <a:bodyPr/>
                    <a:lstStyle/>
                    <a:p>
                      <a:r>
                        <a:rPr lang="pl-PL" sz="1600"/>
                        <a:t>/N</a:t>
                      </a:r>
                    </a:p>
                  </a:txBody>
                  <a:tcPr marL="16272" marR="16272" marT="8136" marB="8136" anchor="ctr">
                    <a:lnL>
                      <a:noFill/>
                    </a:lnL>
                    <a:lnR>
                      <a:noFill/>
                    </a:lnR>
                    <a:lnT>
                      <a:noFill/>
                    </a:lnT>
                    <a:lnB>
                      <a:noFill/>
                    </a:lnB>
                  </a:tcPr>
                </a:tc>
                <a:tc>
                  <a:txBody>
                    <a:bodyPr/>
                    <a:lstStyle/>
                    <a:p>
                      <a:r>
                        <a:rPr lang="en-US" sz="1600" dirty="0"/>
                        <a:t>Displays the line numbers with the displayed lines.</a:t>
                      </a:r>
                    </a:p>
                  </a:txBody>
                  <a:tcPr marL="16272" marR="16272" marT="8136" marB="8136" anchor="ctr">
                    <a:lnL>
                      <a:noFill/>
                    </a:lnL>
                    <a:lnR>
                      <a:noFill/>
                    </a:lnR>
                    <a:lnT>
                      <a:noFill/>
                    </a:lnT>
                    <a:lnB>
                      <a:noFill/>
                    </a:lnB>
                  </a:tcPr>
                </a:tc>
              </a:tr>
              <a:tr h="724366">
                <a:tc>
                  <a:txBody>
                    <a:bodyPr/>
                    <a:lstStyle/>
                    <a:p>
                      <a:r>
                        <a:rPr lang="pl-PL" sz="1600"/>
                        <a:t>/OFF[LINE]</a:t>
                      </a:r>
                    </a:p>
                  </a:txBody>
                  <a:tcPr marL="16272" marR="16272" marT="8136" marB="8136" anchor="ctr">
                    <a:lnL>
                      <a:noFill/>
                    </a:lnL>
                    <a:lnR>
                      <a:noFill/>
                    </a:lnR>
                    <a:lnT>
                      <a:noFill/>
                    </a:lnT>
                    <a:lnB>
                      <a:noFill/>
                    </a:lnB>
                  </a:tcPr>
                </a:tc>
                <a:tc>
                  <a:txBody>
                    <a:bodyPr/>
                    <a:lstStyle/>
                    <a:p>
                      <a:r>
                        <a:rPr lang="en-US" sz="1600"/>
                        <a:t>Do not skip files with offline attribute set </a:t>
                      </a:r>
                      <a:r>
                        <a:rPr lang="en-US" sz="1600" b="1"/>
                        <a:t>(only available in Windows XP and later versions)</a:t>
                      </a:r>
                      <a:r>
                        <a:rPr lang="en-US" sz="1600"/>
                        <a:t>.</a:t>
                      </a:r>
                    </a:p>
                  </a:txBody>
                  <a:tcPr marL="16272" marR="16272" marT="8136" marB="8136" anchor="ctr">
                    <a:lnL>
                      <a:noFill/>
                    </a:lnL>
                    <a:lnR>
                      <a:noFill/>
                    </a:lnR>
                    <a:lnT>
                      <a:noFill/>
                    </a:lnT>
                    <a:lnB>
                      <a:noFill/>
                    </a:lnB>
                  </a:tcPr>
                </a:tc>
              </a:tr>
              <a:tr h="390043">
                <a:tc>
                  <a:txBody>
                    <a:bodyPr/>
                    <a:lstStyle/>
                    <a:p>
                      <a:r>
                        <a:rPr lang="pl-PL" sz="1600"/>
                        <a:t>"string"</a:t>
                      </a:r>
                    </a:p>
                  </a:txBody>
                  <a:tcPr marL="16272" marR="16272" marT="8136" marB="8136" anchor="ctr">
                    <a:lnL>
                      <a:noFill/>
                    </a:lnL>
                    <a:lnR>
                      <a:noFill/>
                    </a:lnR>
                    <a:lnT>
                      <a:noFill/>
                    </a:lnT>
                    <a:lnB>
                      <a:noFill/>
                    </a:lnB>
                  </a:tcPr>
                </a:tc>
                <a:tc>
                  <a:txBody>
                    <a:bodyPr/>
                    <a:lstStyle/>
                    <a:p>
                      <a:r>
                        <a:rPr lang="en-US" sz="1600"/>
                        <a:t>Specifies the text string to find.</a:t>
                      </a:r>
                    </a:p>
                  </a:txBody>
                  <a:tcPr marL="16272" marR="16272" marT="8136" marB="8136" anchor="ctr">
                    <a:lnL>
                      <a:noFill/>
                    </a:lnL>
                    <a:lnR>
                      <a:noFill/>
                    </a:lnR>
                    <a:lnT>
                      <a:noFill/>
                    </a:lnT>
                    <a:lnB>
                      <a:noFill/>
                    </a:lnB>
                  </a:tcPr>
                </a:tc>
              </a:tr>
              <a:tr h="390043">
                <a:tc>
                  <a:txBody>
                    <a:bodyPr/>
                    <a:lstStyle/>
                    <a:p>
                      <a:r>
                        <a:rPr lang="pl-PL" sz="1600"/>
                        <a:t>drive:\path  </a:t>
                      </a:r>
                    </a:p>
                  </a:txBody>
                  <a:tcPr marL="16272" marR="16272" marT="8136" marB="8136" anchor="ctr">
                    <a:lnL>
                      <a:noFill/>
                    </a:lnL>
                    <a:lnR>
                      <a:noFill/>
                    </a:lnR>
                    <a:lnT>
                      <a:noFill/>
                    </a:lnT>
                    <a:lnB>
                      <a:noFill/>
                    </a:lnB>
                  </a:tcPr>
                </a:tc>
                <a:tc>
                  <a:txBody>
                    <a:bodyPr/>
                    <a:lstStyle/>
                    <a:p>
                      <a:r>
                        <a:rPr lang="en-US" sz="1600"/>
                        <a:t>Specifies the location of the file or files to search.</a:t>
                      </a:r>
                    </a:p>
                  </a:txBody>
                  <a:tcPr marL="16272" marR="16272" marT="8136" marB="8136" anchor="ctr">
                    <a:lnL>
                      <a:noFill/>
                    </a:lnL>
                    <a:lnR>
                      <a:noFill/>
                    </a:lnR>
                    <a:lnT>
                      <a:noFill/>
                    </a:lnT>
                    <a:lnB>
                      <a:noFill/>
                    </a:lnB>
                  </a:tcPr>
                </a:tc>
              </a:tr>
              <a:tr h="390043">
                <a:tc>
                  <a:txBody>
                    <a:bodyPr/>
                    <a:lstStyle/>
                    <a:p>
                      <a:r>
                        <a:rPr lang="pl-PL" sz="1600"/>
                        <a:t>filename</a:t>
                      </a:r>
                    </a:p>
                  </a:txBody>
                  <a:tcPr marL="16272" marR="16272" marT="8136" marB="8136" anchor="ctr">
                    <a:lnL>
                      <a:noFill/>
                    </a:lnL>
                    <a:lnR>
                      <a:noFill/>
                    </a:lnR>
                    <a:lnT>
                      <a:noFill/>
                    </a:lnT>
                    <a:lnB>
                      <a:noFill/>
                    </a:lnB>
                  </a:tcPr>
                </a:tc>
                <a:tc>
                  <a:txBody>
                    <a:bodyPr/>
                    <a:lstStyle/>
                    <a:p>
                      <a:r>
                        <a:rPr lang="en-US" sz="1600" dirty="0"/>
                        <a:t>Specifies the name of the file to be searched.</a:t>
                      </a:r>
                    </a:p>
                  </a:txBody>
                  <a:tcPr marL="16272" marR="16272" marT="8136" marB="8136" anchor="ctr">
                    <a:lnL>
                      <a:noFill/>
                    </a:lnL>
                    <a:lnR>
                      <a:noFill/>
                    </a:lnR>
                    <a:lnT>
                      <a:noFill/>
                    </a:lnT>
                    <a:lnB>
                      <a:noFill/>
                    </a:lnB>
                  </a:tcPr>
                </a:tc>
              </a:tr>
            </a:tbl>
          </a:graphicData>
        </a:graphic>
      </p:graphicFrame>
      <p:sp>
        <p:nvSpPr>
          <p:cNvPr id="8" name="Rectangle 2"/>
          <p:cNvSpPr>
            <a:spLocks noChangeArrowheads="1"/>
          </p:cNvSpPr>
          <p:nvPr/>
        </p:nvSpPr>
        <p:spPr bwMode="auto">
          <a:xfrm>
            <a:off x="34442" y="1325434"/>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800" b="1" i="0" u="none" strike="noStrike" cap="none" normalizeH="0" baseline="0" dirty="0" smtClean="0">
                <a:ln>
                  <a:noFill/>
                </a:ln>
                <a:solidFill>
                  <a:schemeClr val="tx1"/>
                </a:solidFill>
                <a:effectLst/>
                <a:latin typeface="Arial" pitchFamily="34" charset="0"/>
                <a:cs typeface="Arial" pitchFamily="34" charset="0"/>
              </a:rPr>
              <a:t>- </a:t>
            </a:r>
            <a:r>
              <a:rPr kumimoji="0" lang="pl-PL" altLang="pl-PL" sz="1800" b="1" i="0" u="none" strike="noStrike" cap="none" normalizeH="0" baseline="0" dirty="0" err="1" smtClean="0">
                <a:ln>
                  <a:noFill/>
                </a:ln>
                <a:solidFill>
                  <a:schemeClr val="tx1"/>
                </a:solidFill>
                <a:effectLst/>
                <a:latin typeface="Arial" pitchFamily="34" charset="0"/>
                <a:cs typeface="Arial" pitchFamily="34" charset="0"/>
              </a:rPr>
              <a:t>search</a:t>
            </a:r>
            <a:r>
              <a:rPr kumimoji="0" lang="pl-PL" altLang="pl-PL" sz="1800" b="1" i="0" u="none" strike="noStrike" cap="none" normalizeH="0" baseline="0" dirty="0" smtClean="0">
                <a:ln>
                  <a:noFill/>
                </a:ln>
                <a:solidFill>
                  <a:schemeClr val="tx1"/>
                </a:solidFill>
                <a:effectLst/>
                <a:latin typeface="Arial" pitchFamily="34" charset="0"/>
                <a:cs typeface="Arial" pitchFamily="34" charset="0"/>
              </a:rPr>
              <a:t> for a </a:t>
            </a:r>
            <a:r>
              <a:rPr kumimoji="0" lang="pl-PL" altLang="pl-PL" sz="1800" b="1" i="0" u="none" strike="noStrike" cap="none" normalizeH="0" baseline="0" dirty="0" err="1" smtClean="0">
                <a:ln>
                  <a:noFill/>
                </a:ln>
                <a:solidFill>
                  <a:schemeClr val="tx1"/>
                </a:solidFill>
                <a:effectLst/>
                <a:latin typeface="Arial" pitchFamily="34" charset="0"/>
                <a:cs typeface="Arial" pitchFamily="34" charset="0"/>
              </a:rPr>
              <a:t>specific</a:t>
            </a:r>
            <a:r>
              <a:rPr kumimoji="0" lang="pl-PL" altLang="pl-PL" sz="1800" b="1" i="0" u="none" strike="noStrike" cap="none" normalizeH="0" baseline="0" dirty="0" smtClean="0">
                <a:ln>
                  <a:noFill/>
                </a:ln>
                <a:solidFill>
                  <a:schemeClr val="tx1"/>
                </a:solidFill>
                <a:effectLst/>
                <a:latin typeface="Arial" pitchFamily="34" charset="0"/>
                <a:cs typeface="Arial" pitchFamily="34" charset="0"/>
              </a:rPr>
              <a:t> string in a file(s) &amp; </a:t>
            </a:r>
            <a:r>
              <a:rPr kumimoji="0" lang="pl-PL" altLang="pl-PL" sz="1800" b="1" i="0" u="none" strike="noStrike" cap="none" normalizeH="0" baseline="0" dirty="0" err="1" smtClean="0">
                <a:ln>
                  <a:noFill/>
                </a:ln>
                <a:solidFill>
                  <a:schemeClr val="tx1"/>
                </a:solidFill>
                <a:effectLst/>
                <a:latin typeface="Arial" pitchFamily="34" charset="0"/>
                <a:cs typeface="Arial" pitchFamily="34" charset="0"/>
              </a:rPr>
              <a:t>send</a:t>
            </a:r>
            <a:r>
              <a:rPr kumimoji="0" lang="pl-PL" altLang="pl-PL" sz="1800" b="1" i="0" u="none" strike="noStrike" cap="none" normalizeH="0" baseline="0" dirty="0" smtClean="0">
                <a:ln>
                  <a:noFill/>
                </a:ln>
                <a:solidFill>
                  <a:schemeClr val="tx1"/>
                </a:solidFill>
                <a:effectLst/>
                <a:latin typeface="Arial" pitchFamily="34" charset="0"/>
                <a:cs typeface="Arial" pitchFamily="34" charset="0"/>
              </a:rPr>
              <a:t> the </a:t>
            </a:r>
            <a:r>
              <a:rPr kumimoji="0" lang="pl-PL" altLang="pl-PL" sz="1800" b="1" i="0" u="none" strike="noStrike" cap="none" normalizeH="0" baseline="0" dirty="0" err="1" smtClean="0">
                <a:ln>
                  <a:noFill/>
                </a:ln>
                <a:solidFill>
                  <a:schemeClr val="tx1"/>
                </a:solidFill>
                <a:effectLst/>
                <a:latin typeface="Arial" pitchFamily="34" charset="0"/>
                <a:cs typeface="Arial" pitchFamily="34" charset="0"/>
              </a:rPr>
              <a:t>specified</a:t>
            </a:r>
            <a:r>
              <a:rPr kumimoji="0" lang="pl-PL" altLang="pl-PL" sz="1800" b="1" i="0" u="none" strike="noStrike" cap="none" normalizeH="0" baseline="0" dirty="0" smtClean="0">
                <a:ln>
                  <a:noFill/>
                </a:ln>
                <a:solidFill>
                  <a:schemeClr val="tx1"/>
                </a:solidFill>
                <a:effectLst/>
                <a:latin typeface="Arial" pitchFamily="34" charset="0"/>
                <a:cs typeface="Arial" pitchFamily="34" charset="0"/>
              </a:rPr>
              <a:t> lines to </a:t>
            </a:r>
            <a:r>
              <a:rPr kumimoji="0" lang="pl-PL" altLang="pl-PL" sz="1800" b="1" i="0" u="none" strike="noStrike" cap="none" normalizeH="0" baseline="0" dirty="0" err="1" smtClean="0">
                <a:ln>
                  <a:noFill/>
                </a:ln>
                <a:solidFill>
                  <a:schemeClr val="tx1"/>
                </a:solidFill>
                <a:effectLst/>
                <a:latin typeface="Arial" pitchFamily="34" charset="0"/>
                <a:cs typeface="Arial" pitchFamily="34" charset="0"/>
              </a:rPr>
              <a:t>output</a:t>
            </a:r>
            <a:r>
              <a:rPr kumimoji="0" lang="pl-PL" altLang="pl-PL" sz="1800" b="1" i="0" u="none" strike="noStrike" cap="none" normalizeH="0" baseline="0" dirty="0" smtClean="0">
                <a:ln>
                  <a:noFill/>
                </a:ln>
                <a:solidFill>
                  <a:schemeClr val="tx1"/>
                </a:solidFill>
                <a:effectLst/>
                <a:latin typeface="Arial" pitchFamily="34" charset="0"/>
                <a:cs typeface="Arial" pitchFamily="34" charset="0"/>
              </a:rPr>
              <a:t> </a:t>
            </a:r>
            <a:r>
              <a:rPr kumimoji="0" lang="pl-PL" altLang="pl-PL" sz="1800" b="1" i="0" u="none" strike="noStrike" cap="none" normalizeH="0" baseline="0" dirty="0" err="1" smtClean="0">
                <a:ln>
                  <a:noFill/>
                </a:ln>
                <a:solidFill>
                  <a:schemeClr val="tx1"/>
                </a:solidFill>
                <a:effectLst/>
                <a:latin typeface="Arial" pitchFamily="34" charset="0"/>
                <a:cs typeface="Arial" pitchFamily="34" charset="0"/>
              </a:rPr>
              <a:t>device</a:t>
            </a:r>
            <a:r>
              <a:rPr kumimoji="0" lang="pl-PL" altLang="pl-PL" sz="1800" b="1" i="0" u="none" strike="noStrike" cap="none" normalizeH="0" baseline="0" dirty="0" smtClean="0">
                <a:ln>
                  <a:noFill/>
                </a:ln>
                <a:solidFill>
                  <a:schemeClr val="tx1"/>
                </a:solidFill>
                <a:effectLst/>
                <a:latin typeface="Arial" pitchFamily="34" charset="0"/>
                <a:cs typeface="Arial" pitchFamily="34" charset="0"/>
              </a:rPr>
              <a:t>.</a:t>
            </a:r>
          </a:p>
        </p:txBody>
      </p:sp>
    </p:spTree>
    <p:extLst>
      <p:ext uri="{BB962C8B-B14F-4D97-AF65-F5344CB8AC3E}">
        <p14:creationId xmlns:p14="http://schemas.microsoft.com/office/powerpoint/2010/main" val="2120867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pl-PL" b="1" dirty="0" smtClean="0">
                <a:solidFill>
                  <a:schemeClr val="bg1"/>
                </a:solidFill>
              </a:rPr>
              <a:t>FIND  </a:t>
            </a:r>
            <a:r>
              <a:rPr lang="pl-PL" altLang="pl-PL" dirty="0" err="1">
                <a:solidFill>
                  <a:schemeClr val="bg1"/>
                </a:solidFill>
                <a:latin typeface="Arial" pitchFamily="34" charset="0"/>
                <a:cs typeface="Arial" pitchFamily="34" charset="0"/>
              </a:rPr>
              <a:t>command</a:t>
            </a:r>
            <a:endParaRPr lang="pl-PL" b="1" dirty="0">
              <a:solidFill>
                <a:schemeClr val="bg1"/>
              </a:solidFill>
            </a:endParaRPr>
          </a:p>
        </p:txBody>
      </p:sp>
      <p:sp>
        <p:nvSpPr>
          <p:cNvPr id="3" name="Symbol zastępczy zawartości 2"/>
          <p:cNvSpPr>
            <a:spLocks noGrp="1"/>
          </p:cNvSpPr>
          <p:nvPr>
            <p:ph idx="1"/>
          </p:nvPr>
        </p:nvSpPr>
        <p:spPr>
          <a:xfrm>
            <a:off x="251520" y="1124744"/>
            <a:ext cx="8712968" cy="5544616"/>
          </a:xfrm>
        </p:spPr>
        <p:txBody>
          <a:bodyPr/>
          <a:lstStyle/>
          <a:p>
            <a:pPr marL="0" indent="0">
              <a:buNone/>
            </a:pPr>
            <a:r>
              <a:rPr lang="pl-PL" dirty="0" err="1" smtClean="0"/>
              <a:t>Wi</a:t>
            </a:r>
            <a:r>
              <a:rPr lang="en-US" dirty="0" err="1" smtClean="0"/>
              <a:t>th</a:t>
            </a:r>
            <a:r>
              <a:rPr lang="en-US" dirty="0" smtClean="0"/>
              <a:t> </a:t>
            </a:r>
            <a:r>
              <a:rPr lang="en-US" dirty="0"/>
              <a:t>/C, FIND may be used for </a:t>
            </a:r>
            <a:r>
              <a:rPr lang="en-US" dirty="0" smtClean="0"/>
              <a:t>counting.</a:t>
            </a:r>
            <a:endParaRPr lang="pl-PL" dirty="0" smtClean="0"/>
          </a:p>
          <a:p>
            <a:pPr marL="0" indent="0">
              <a:buNone/>
            </a:pPr>
            <a:endParaRPr lang="pl-PL" dirty="0" smtClean="0"/>
          </a:p>
          <a:p>
            <a:pPr marL="0" indent="0">
              <a:buNone/>
            </a:pPr>
            <a:r>
              <a:rPr lang="en-US" dirty="0" smtClean="0"/>
              <a:t>Use </a:t>
            </a:r>
            <a:r>
              <a:rPr lang="en-US" dirty="0"/>
              <a:t>the FIND command to check if your HTML files have a closing tag for each opening tag</a:t>
            </a:r>
            <a:r>
              <a:rPr lang="en-US" dirty="0" smtClean="0"/>
              <a:t>:</a:t>
            </a:r>
            <a:endParaRPr lang="pl-PL" dirty="0" smtClean="0"/>
          </a:p>
          <a:p>
            <a:pPr marL="0" indent="0">
              <a:buNone/>
            </a:pPr>
            <a:endParaRPr lang="en-US" dirty="0"/>
          </a:p>
          <a:p>
            <a:pPr marL="0" indent="0">
              <a:buNone/>
            </a:pPr>
            <a:r>
              <a:rPr lang="en-US" b="1" dirty="0"/>
              <a:t>C:\&gt;FIND /C /I "</a:t>
            </a:r>
            <a:r>
              <a:rPr lang="en-US" b="1" dirty="0">
                <a:solidFill>
                  <a:srgbClr val="0000CC"/>
                </a:solidFill>
              </a:rPr>
              <a:t>&lt;TD</a:t>
            </a:r>
            <a:r>
              <a:rPr lang="en-US" b="1" dirty="0"/>
              <a:t>" example.html </a:t>
            </a:r>
            <a:endParaRPr lang="pl-PL" b="1" dirty="0" smtClean="0"/>
          </a:p>
          <a:p>
            <a:pPr marL="0" indent="0">
              <a:buNone/>
            </a:pPr>
            <a:r>
              <a:rPr lang="en-US" dirty="0" smtClean="0"/>
              <a:t>---------- </a:t>
            </a:r>
            <a:r>
              <a:rPr lang="en-US" dirty="0"/>
              <a:t>example.html: 20 </a:t>
            </a:r>
            <a:endParaRPr lang="pl-PL" dirty="0" smtClean="0"/>
          </a:p>
          <a:p>
            <a:pPr marL="0" indent="0">
              <a:buNone/>
            </a:pPr>
            <a:r>
              <a:rPr lang="en-US" b="1" dirty="0" smtClean="0"/>
              <a:t>C</a:t>
            </a:r>
            <a:r>
              <a:rPr lang="en-US" b="1" dirty="0"/>
              <a:t>:\&gt;FIND /C /I "</a:t>
            </a:r>
            <a:r>
              <a:rPr lang="en-US" b="1" dirty="0">
                <a:solidFill>
                  <a:srgbClr val="0000CC"/>
                </a:solidFill>
              </a:rPr>
              <a:t>&lt;/TD</a:t>
            </a:r>
            <a:r>
              <a:rPr lang="en-US" b="1" dirty="0"/>
              <a:t>" example.html </a:t>
            </a:r>
            <a:endParaRPr lang="pl-PL" b="1" dirty="0" smtClean="0"/>
          </a:p>
          <a:p>
            <a:pPr marL="0" indent="0">
              <a:buNone/>
            </a:pPr>
            <a:r>
              <a:rPr lang="en-US" dirty="0" smtClean="0"/>
              <a:t>---------- </a:t>
            </a:r>
            <a:r>
              <a:rPr lang="en-US" dirty="0"/>
              <a:t>example.html: 20</a:t>
            </a:r>
          </a:p>
          <a:p>
            <a:endParaRPr lang="pl-PL" dirty="0"/>
          </a:p>
        </p:txBody>
      </p:sp>
    </p:spTree>
    <p:extLst>
      <p:ext uri="{BB962C8B-B14F-4D97-AF65-F5344CB8AC3E}">
        <p14:creationId xmlns:p14="http://schemas.microsoft.com/office/powerpoint/2010/main" val="190508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lstStyle/>
          <a:p>
            <a:r>
              <a:rPr lang="pl-PL" b="1" dirty="0" err="1" smtClean="0"/>
              <a:t>Batch</a:t>
            </a:r>
            <a:r>
              <a:rPr lang="pl-PL" b="1" dirty="0" smtClean="0"/>
              <a:t> </a:t>
            </a:r>
            <a:r>
              <a:rPr lang="pl-PL" b="1" dirty="0" err="1" smtClean="0"/>
              <a:t>files</a:t>
            </a:r>
            <a:r>
              <a:rPr lang="pl-PL" b="1" dirty="0" smtClean="0"/>
              <a:t> </a:t>
            </a:r>
            <a:endParaRPr lang="pl-PL" dirty="0"/>
          </a:p>
        </p:txBody>
      </p:sp>
      <p:sp>
        <p:nvSpPr>
          <p:cNvPr id="3" name="Symbol zastępczy zawartości 2"/>
          <p:cNvSpPr>
            <a:spLocks noGrp="1"/>
          </p:cNvSpPr>
          <p:nvPr>
            <p:ph idx="1"/>
          </p:nvPr>
        </p:nvSpPr>
        <p:spPr>
          <a:xfrm>
            <a:off x="448240" y="1412776"/>
            <a:ext cx="8229600" cy="4320480"/>
          </a:xfrm>
        </p:spPr>
        <p:txBody>
          <a:bodyPr>
            <a:normAutofit lnSpcReduction="10000"/>
          </a:bodyPr>
          <a:lstStyle/>
          <a:p>
            <a:pPr marL="0" indent="0">
              <a:buNone/>
            </a:pPr>
            <a:r>
              <a:rPr lang="en-US" dirty="0" smtClean="0"/>
              <a:t>allow MS-DOS </a:t>
            </a:r>
            <a:r>
              <a:rPr lang="pl-PL" dirty="0" smtClean="0"/>
              <a:t>&amp;</a:t>
            </a:r>
            <a:r>
              <a:rPr lang="en-US" dirty="0" smtClean="0"/>
              <a:t> Windows users to create a </a:t>
            </a:r>
            <a:r>
              <a:rPr lang="en-US" b="1" dirty="0" smtClean="0">
                <a:solidFill>
                  <a:srgbClr val="0000CC"/>
                </a:solidFill>
              </a:rPr>
              <a:t>lists of commands to run</a:t>
            </a:r>
            <a:r>
              <a:rPr lang="en-US" dirty="0" smtClean="0">
                <a:solidFill>
                  <a:srgbClr val="0000CC"/>
                </a:solidFill>
              </a:rPr>
              <a:t> </a:t>
            </a:r>
            <a:r>
              <a:rPr lang="en-US" dirty="0" smtClean="0"/>
              <a:t>in sequence once the batch file has been executed. </a:t>
            </a:r>
            <a:endParaRPr lang="pl-PL" dirty="0" smtClean="0"/>
          </a:p>
          <a:p>
            <a:pPr marL="0" indent="0">
              <a:buNone/>
            </a:pPr>
            <a:r>
              <a:rPr lang="en-US" dirty="0" smtClean="0"/>
              <a:t>For example, a batch file could be used to run frequently run commands, deleting a series of files, moving files, etc. A simple batch file does not require any special programming skills and can be done by users </a:t>
            </a:r>
            <a:r>
              <a:rPr lang="en-US" b="1" dirty="0" smtClean="0"/>
              <a:t>who have a basic understanding of MS-DOS commands</a:t>
            </a:r>
            <a:r>
              <a:rPr lang="en-US" dirty="0" smtClean="0"/>
              <a:t>.</a:t>
            </a:r>
            <a:endParaRPr lang="pl-PL" dirty="0"/>
          </a:p>
        </p:txBody>
      </p:sp>
    </p:spTree>
    <p:extLst>
      <p:ext uri="{BB962C8B-B14F-4D97-AF65-F5344CB8AC3E}">
        <p14:creationId xmlns:p14="http://schemas.microsoft.com/office/powerpoint/2010/main" val="2231341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22249"/>
          </a:xfrm>
        </p:spPr>
        <p:style>
          <a:lnRef idx="3">
            <a:schemeClr val="lt1"/>
          </a:lnRef>
          <a:fillRef idx="1">
            <a:schemeClr val="dk1"/>
          </a:fillRef>
          <a:effectRef idx="1">
            <a:schemeClr val="dk1"/>
          </a:effectRef>
          <a:fontRef idx="minor">
            <a:schemeClr val="lt1"/>
          </a:fontRef>
        </p:style>
        <p:txBody>
          <a:bodyPr>
            <a:normAutofit/>
          </a:bodyPr>
          <a:lstStyle/>
          <a:p>
            <a:r>
              <a:rPr lang="pl-PL" b="1" dirty="0" smtClean="0">
                <a:solidFill>
                  <a:srgbClr val="FFFF00"/>
                </a:solidFill>
              </a:rPr>
              <a:t>FINDSTR </a:t>
            </a:r>
            <a:r>
              <a:rPr lang="pl-PL" b="1" dirty="0" smtClean="0">
                <a:solidFill>
                  <a:schemeClr val="bg1"/>
                </a:solidFill>
              </a:rPr>
              <a:t> s</a:t>
            </a:r>
            <a:r>
              <a:rPr lang="en-US" dirty="0" err="1" smtClean="0"/>
              <a:t>earches</a:t>
            </a:r>
            <a:r>
              <a:rPr lang="en-US" dirty="0" smtClean="0"/>
              <a:t> </a:t>
            </a:r>
            <a:r>
              <a:rPr lang="en-US" dirty="0"/>
              <a:t>for strings in files.</a:t>
            </a:r>
            <a:endParaRPr lang="pl-PL" b="1" dirty="0">
              <a:solidFill>
                <a:schemeClr val="bg1"/>
              </a:solidFill>
            </a:endParaRPr>
          </a:p>
        </p:txBody>
      </p:sp>
      <p:graphicFrame>
        <p:nvGraphicFramePr>
          <p:cNvPr id="7" name="Tabela 6"/>
          <p:cNvGraphicFramePr>
            <a:graphicFrameLocks noGrp="1"/>
          </p:cNvGraphicFramePr>
          <p:nvPr>
            <p:extLst>
              <p:ext uri="{D42A27DB-BD31-4B8C-83A1-F6EECF244321}">
                <p14:modId xmlns:p14="http://schemas.microsoft.com/office/powerpoint/2010/main" val="3789262209"/>
              </p:ext>
            </p:extLst>
          </p:nvPr>
        </p:nvGraphicFramePr>
        <p:xfrm>
          <a:off x="251520" y="1628800"/>
          <a:ext cx="8064896" cy="5116500"/>
        </p:xfrm>
        <a:graphic>
          <a:graphicData uri="http://schemas.openxmlformats.org/drawingml/2006/table">
            <a:tbl>
              <a:tblPr/>
              <a:tblGrid>
                <a:gridCol w="888505"/>
                <a:gridCol w="7176391"/>
              </a:tblGrid>
              <a:tr h="248246">
                <a:tc>
                  <a:txBody>
                    <a:bodyPr/>
                    <a:lstStyle/>
                    <a:p>
                      <a:r>
                        <a:rPr lang="pl-PL" sz="1600" dirty="0"/>
                        <a:t>/B</a:t>
                      </a:r>
                    </a:p>
                  </a:txBody>
                  <a:tcPr marL="40410" marR="40410" marT="20205" marB="20205" anchor="ctr">
                    <a:lnL>
                      <a:noFill/>
                    </a:lnL>
                    <a:lnR>
                      <a:noFill/>
                    </a:lnR>
                    <a:lnT>
                      <a:noFill/>
                    </a:lnT>
                    <a:lnB>
                      <a:noFill/>
                    </a:lnB>
                  </a:tcPr>
                </a:tc>
                <a:tc>
                  <a:txBody>
                    <a:bodyPr/>
                    <a:lstStyle/>
                    <a:p>
                      <a:r>
                        <a:rPr lang="en-US" sz="1600" dirty="0"/>
                        <a:t>Matches pattern if at the beginning of a line.</a:t>
                      </a:r>
                    </a:p>
                  </a:txBody>
                  <a:tcPr marL="40410" marR="40410" marT="20205" marB="20205" anchor="ctr">
                    <a:lnL>
                      <a:noFill/>
                    </a:lnL>
                    <a:lnR>
                      <a:noFill/>
                    </a:lnR>
                    <a:lnT>
                      <a:noFill/>
                    </a:lnT>
                    <a:lnB>
                      <a:noFill/>
                    </a:lnB>
                  </a:tcPr>
                </a:tc>
              </a:tr>
              <a:tr h="248246">
                <a:tc>
                  <a:txBody>
                    <a:bodyPr/>
                    <a:lstStyle/>
                    <a:p>
                      <a:r>
                        <a:rPr lang="pl-PL" sz="1600"/>
                        <a:t>/E</a:t>
                      </a:r>
                    </a:p>
                  </a:txBody>
                  <a:tcPr marL="40410" marR="40410" marT="20205" marB="20205" anchor="ctr">
                    <a:lnL>
                      <a:noFill/>
                    </a:lnL>
                    <a:lnR>
                      <a:noFill/>
                    </a:lnR>
                    <a:lnT>
                      <a:noFill/>
                    </a:lnT>
                    <a:lnB>
                      <a:noFill/>
                    </a:lnB>
                  </a:tcPr>
                </a:tc>
                <a:tc>
                  <a:txBody>
                    <a:bodyPr/>
                    <a:lstStyle/>
                    <a:p>
                      <a:r>
                        <a:rPr lang="en-US" sz="1600" dirty="0"/>
                        <a:t>Matches pattern if at the end of a line.</a:t>
                      </a:r>
                    </a:p>
                  </a:txBody>
                  <a:tcPr marL="40410" marR="40410" marT="20205" marB="20205" anchor="ctr">
                    <a:lnL>
                      <a:noFill/>
                    </a:lnL>
                    <a:lnR>
                      <a:noFill/>
                    </a:lnR>
                    <a:lnT>
                      <a:noFill/>
                    </a:lnT>
                    <a:lnB>
                      <a:noFill/>
                    </a:lnB>
                  </a:tcPr>
                </a:tc>
              </a:tr>
              <a:tr h="248246">
                <a:tc>
                  <a:txBody>
                    <a:bodyPr/>
                    <a:lstStyle/>
                    <a:p>
                      <a:r>
                        <a:rPr lang="pl-PL" sz="1600"/>
                        <a:t>/L</a:t>
                      </a:r>
                    </a:p>
                  </a:txBody>
                  <a:tcPr marL="40410" marR="40410" marT="20205" marB="20205" anchor="ctr">
                    <a:lnL>
                      <a:noFill/>
                    </a:lnL>
                    <a:lnR>
                      <a:noFill/>
                    </a:lnR>
                    <a:lnT>
                      <a:noFill/>
                    </a:lnT>
                    <a:lnB>
                      <a:noFill/>
                    </a:lnB>
                  </a:tcPr>
                </a:tc>
                <a:tc>
                  <a:txBody>
                    <a:bodyPr/>
                    <a:lstStyle/>
                    <a:p>
                      <a:r>
                        <a:rPr lang="pl-PL" sz="1600" dirty="0" err="1"/>
                        <a:t>Uses</a:t>
                      </a:r>
                      <a:r>
                        <a:rPr lang="pl-PL" sz="1600" dirty="0"/>
                        <a:t> </a:t>
                      </a:r>
                      <a:r>
                        <a:rPr lang="pl-PL" sz="1600" dirty="0" err="1"/>
                        <a:t>search</a:t>
                      </a:r>
                      <a:r>
                        <a:rPr lang="pl-PL" sz="1600" dirty="0"/>
                        <a:t> </a:t>
                      </a:r>
                      <a:r>
                        <a:rPr lang="pl-PL" sz="1600" dirty="0" err="1"/>
                        <a:t>strings</a:t>
                      </a:r>
                      <a:r>
                        <a:rPr lang="pl-PL" sz="1600" dirty="0"/>
                        <a:t> </a:t>
                      </a:r>
                      <a:r>
                        <a:rPr lang="pl-PL" sz="1600" dirty="0" err="1"/>
                        <a:t>literally</a:t>
                      </a:r>
                      <a:r>
                        <a:rPr lang="pl-PL" sz="1600" dirty="0"/>
                        <a:t>.</a:t>
                      </a:r>
                    </a:p>
                  </a:txBody>
                  <a:tcPr marL="40410" marR="40410" marT="20205" marB="20205" anchor="ctr">
                    <a:lnL>
                      <a:noFill/>
                    </a:lnL>
                    <a:lnR>
                      <a:noFill/>
                    </a:lnR>
                    <a:lnT>
                      <a:noFill/>
                    </a:lnT>
                    <a:lnB>
                      <a:noFill/>
                    </a:lnB>
                  </a:tcPr>
                </a:tc>
              </a:tr>
              <a:tr h="248246">
                <a:tc>
                  <a:txBody>
                    <a:bodyPr/>
                    <a:lstStyle/>
                    <a:p>
                      <a:r>
                        <a:rPr lang="pl-PL" sz="1600"/>
                        <a:t>/R</a:t>
                      </a:r>
                    </a:p>
                  </a:txBody>
                  <a:tcPr marL="40410" marR="40410" marT="20205" marB="20205" anchor="ctr">
                    <a:lnL>
                      <a:noFill/>
                    </a:lnL>
                    <a:lnR>
                      <a:noFill/>
                    </a:lnR>
                    <a:lnT>
                      <a:noFill/>
                    </a:lnT>
                    <a:lnB>
                      <a:noFill/>
                    </a:lnB>
                  </a:tcPr>
                </a:tc>
                <a:tc>
                  <a:txBody>
                    <a:bodyPr/>
                    <a:lstStyle/>
                    <a:p>
                      <a:r>
                        <a:rPr lang="en-US" sz="1600" dirty="0"/>
                        <a:t>Uses search strings as regular expressions.</a:t>
                      </a:r>
                    </a:p>
                  </a:txBody>
                  <a:tcPr marL="40410" marR="40410" marT="20205" marB="20205" anchor="ctr">
                    <a:lnL>
                      <a:noFill/>
                    </a:lnL>
                    <a:lnR>
                      <a:noFill/>
                    </a:lnR>
                    <a:lnT>
                      <a:noFill/>
                    </a:lnT>
                    <a:lnB>
                      <a:noFill/>
                    </a:lnB>
                  </a:tcPr>
                </a:tc>
              </a:tr>
              <a:tr h="248246">
                <a:tc>
                  <a:txBody>
                    <a:bodyPr/>
                    <a:lstStyle/>
                    <a:p>
                      <a:r>
                        <a:rPr lang="pl-PL" sz="1600"/>
                        <a:t>/S</a:t>
                      </a:r>
                    </a:p>
                  </a:txBody>
                  <a:tcPr marL="40410" marR="40410" marT="20205" marB="20205" anchor="ctr">
                    <a:lnL>
                      <a:noFill/>
                    </a:lnL>
                    <a:lnR>
                      <a:noFill/>
                    </a:lnR>
                    <a:lnT>
                      <a:noFill/>
                    </a:lnT>
                    <a:lnB>
                      <a:noFill/>
                    </a:lnB>
                  </a:tcPr>
                </a:tc>
                <a:tc>
                  <a:txBody>
                    <a:bodyPr/>
                    <a:lstStyle/>
                    <a:p>
                      <a:r>
                        <a:rPr lang="en-US" sz="1600" dirty="0"/>
                        <a:t>Searches for matching files in the current directory and all subdirectories.</a:t>
                      </a:r>
                    </a:p>
                  </a:txBody>
                  <a:tcPr marL="40410" marR="40410" marT="20205" marB="20205" anchor="ctr">
                    <a:lnL>
                      <a:noFill/>
                    </a:lnL>
                    <a:lnR>
                      <a:noFill/>
                    </a:lnR>
                    <a:lnT>
                      <a:noFill/>
                    </a:lnT>
                    <a:lnB>
                      <a:noFill/>
                    </a:lnB>
                  </a:tcPr>
                </a:tc>
              </a:tr>
              <a:tr h="248246">
                <a:tc>
                  <a:txBody>
                    <a:bodyPr/>
                    <a:lstStyle/>
                    <a:p>
                      <a:r>
                        <a:rPr lang="pl-PL" sz="1600" dirty="0"/>
                        <a:t>/I</a:t>
                      </a:r>
                    </a:p>
                  </a:txBody>
                  <a:tcPr marL="40410" marR="40410" marT="20205" marB="20205" anchor="ctr">
                    <a:lnL>
                      <a:noFill/>
                    </a:lnL>
                    <a:lnR>
                      <a:noFill/>
                    </a:lnR>
                    <a:lnT>
                      <a:noFill/>
                    </a:lnT>
                    <a:lnB>
                      <a:noFill/>
                    </a:lnB>
                  </a:tcPr>
                </a:tc>
                <a:tc>
                  <a:txBody>
                    <a:bodyPr/>
                    <a:lstStyle/>
                    <a:p>
                      <a:r>
                        <a:rPr lang="en-US" sz="1600" dirty="0"/>
                        <a:t>Specifies that the search is not to be case-sensitive.</a:t>
                      </a:r>
                    </a:p>
                  </a:txBody>
                  <a:tcPr marL="40410" marR="40410" marT="20205" marB="20205" anchor="ctr">
                    <a:lnL>
                      <a:noFill/>
                    </a:lnL>
                    <a:lnR>
                      <a:noFill/>
                    </a:lnR>
                    <a:lnT>
                      <a:noFill/>
                    </a:lnT>
                    <a:lnB>
                      <a:noFill/>
                    </a:lnB>
                  </a:tcPr>
                </a:tc>
              </a:tr>
              <a:tr h="248246">
                <a:tc>
                  <a:txBody>
                    <a:bodyPr/>
                    <a:lstStyle/>
                    <a:p>
                      <a:r>
                        <a:rPr lang="pl-PL" sz="1600"/>
                        <a:t>/X</a:t>
                      </a:r>
                    </a:p>
                  </a:txBody>
                  <a:tcPr marL="40410" marR="40410" marT="20205" marB="20205" anchor="ctr">
                    <a:lnL>
                      <a:noFill/>
                    </a:lnL>
                    <a:lnR>
                      <a:noFill/>
                    </a:lnR>
                    <a:lnT>
                      <a:noFill/>
                    </a:lnT>
                    <a:lnB>
                      <a:noFill/>
                    </a:lnB>
                  </a:tcPr>
                </a:tc>
                <a:tc>
                  <a:txBody>
                    <a:bodyPr/>
                    <a:lstStyle/>
                    <a:p>
                      <a:r>
                        <a:rPr lang="en-US" sz="1600" dirty="0"/>
                        <a:t>Prints lines that match exactly.</a:t>
                      </a:r>
                    </a:p>
                  </a:txBody>
                  <a:tcPr marL="40410" marR="40410" marT="20205" marB="20205" anchor="ctr">
                    <a:lnL>
                      <a:noFill/>
                    </a:lnL>
                    <a:lnR>
                      <a:noFill/>
                    </a:lnR>
                    <a:lnT>
                      <a:noFill/>
                    </a:lnT>
                    <a:lnB>
                      <a:noFill/>
                    </a:lnB>
                  </a:tcPr>
                </a:tc>
              </a:tr>
              <a:tr h="248246">
                <a:tc>
                  <a:txBody>
                    <a:bodyPr/>
                    <a:lstStyle/>
                    <a:p>
                      <a:r>
                        <a:rPr lang="pl-PL" sz="1600"/>
                        <a:t>/V</a:t>
                      </a:r>
                    </a:p>
                  </a:txBody>
                  <a:tcPr marL="40410" marR="40410" marT="20205" marB="20205" anchor="ctr">
                    <a:lnL>
                      <a:noFill/>
                    </a:lnL>
                    <a:lnR>
                      <a:noFill/>
                    </a:lnR>
                    <a:lnT>
                      <a:noFill/>
                    </a:lnT>
                    <a:lnB>
                      <a:noFill/>
                    </a:lnB>
                  </a:tcPr>
                </a:tc>
                <a:tc>
                  <a:txBody>
                    <a:bodyPr/>
                    <a:lstStyle/>
                    <a:p>
                      <a:r>
                        <a:rPr lang="en-US" sz="1600" dirty="0"/>
                        <a:t>Prints only lines that do not contain a match.</a:t>
                      </a:r>
                    </a:p>
                  </a:txBody>
                  <a:tcPr marL="40410" marR="40410" marT="20205" marB="20205" anchor="ctr">
                    <a:lnL>
                      <a:noFill/>
                    </a:lnL>
                    <a:lnR>
                      <a:noFill/>
                    </a:lnR>
                    <a:lnT>
                      <a:noFill/>
                    </a:lnT>
                    <a:lnB>
                      <a:noFill/>
                    </a:lnB>
                  </a:tcPr>
                </a:tc>
              </a:tr>
              <a:tr h="248246">
                <a:tc>
                  <a:txBody>
                    <a:bodyPr/>
                    <a:lstStyle/>
                    <a:p>
                      <a:r>
                        <a:rPr lang="pl-PL" sz="1600"/>
                        <a:t>/N</a:t>
                      </a:r>
                    </a:p>
                  </a:txBody>
                  <a:tcPr marL="40410" marR="40410" marT="20205" marB="20205" anchor="ctr">
                    <a:lnL>
                      <a:noFill/>
                    </a:lnL>
                    <a:lnR>
                      <a:noFill/>
                    </a:lnR>
                    <a:lnT>
                      <a:noFill/>
                    </a:lnT>
                    <a:lnB>
                      <a:noFill/>
                    </a:lnB>
                  </a:tcPr>
                </a:tc>
                <a:tc>
                  <a:txBody>
                    <a:bodyPr/>
                    <a:lstStyle/>
                    <a:p>
                      <a:r>
                        <a:rPr lang="en-US" sz="1600" dirty="0"/>
                        <a:t>Prints the line number before each line that matches.</a:t>
                      </a:r>
                    </a:p>
                  </a:txBody>
                  <a:tcPr marL="40410" marR="40410" marT="20205" marB="20205" anchor="ctr">
                    <a:lnL>
                      <a:noFill/>
                    </a:lnL>
                    <a:lnR>
                      <a:noFill/>
                    </a:lnR>
                    <a:lnT>
                      <a:noFill/>
                    </a:lnT>
                    <a:lnB>
                      <a:noFill/>
                    </a:lnB>
                  </a:tcPr>
                </a:tc>
              </a:tr>
              <a:tr h="248246">
                <a:tc>
                  <a:txBody>
                    <a:bodyPr/>
                    <a:lstStyle/>
                    <a:p>
                      <a:r>
                        <a:rPr lang="pl-PL" sz="1600"/>
                        <a:t>/M</a:t>
                      </a:r>
                    </a:p>
                  </a:txBody>
                  <a:tcPr marL="40410" marR="40410" marT="20205" marB="20205" anchor="ctr">
                    <a:lnL>
                      <a:noFill/>
                    </a:lnL>
                    <a:lnR>
                      <a:noFill/>
                    </a:lnR>
                    <a:lnT>
                      <a:noFill/>
                    </a:lnT>
                    <a:lnB>
                      <a:noFill/>
                    </a:lnB>
                  </a:tcPr>
                </a:tc>
                <a:tc>
                  <a:txBody>
                    <a:bodyPr/>
                    <a:lstStyle/>
                    <a:p>
                      <a:r>
                        <a:rPr lang="en-US" sz="1600" dirty="0"/>
                        <a:t>Prints only the filename if a file contains a match.</a:t>
                      </a:r>
                    </a:p>
                  </a:txBody>
                  <a:tcPr marL="40410" marR="40410" marT="20205" marB="20205" anchor="ctr">
                    <a:lnL>
                      <a:noFill/>
                    </a:lnL>
                    <a:lnR>
                      <a:noFill/>
                    </a:lnR>
                    <a:lnT>
                      <a:noFill/>
                    </a:lnT>
                    <a:lnB>
                      <a:noFill/>
                    </a:lnB>
                  </a:tcPr>
                </a:tc>
              </a:tr>
              <a:tr h="248246">
                <a:tc>
                  <a:txBody>
                    <a:bodyPr/>
                    <a:lstStyle/>
                    <a:p>
                      <a:r>
                        <a:rPr lang="pl-PL" sz="1600"/>
                        <a:t>/O</a:t>
                      </a:r>
                    </a:p>
                  </a:txBody>
                  <a:tcPr marL="40410" marR="40410" marT="20205" marB="20205" anchor="ctr">
                    <a:lnL>
                      <a:noFill/>
                    </a:lnL>
                    <a:lnR>
                      <a:noFill/>
                    </a:lnR>
                    <a:lnT>
                      <a:noFill/>
                    </a:lnT>
                    <a:lnB>
                      <a:noFill/>
                    </a:lnB>
                  </a:tcPr>
                </a:tc>
                <a:tc>
                  <a:txBody>
                    <a:bodyPr/>
                    <a:lstStyle/>
                    <a:p>
                      <a:r>
                        <a:rPr lang="en-US" sz="1600" dirty="0"/>
                        <a:t>Prints character offset before each matching line.</a:t>
                      </a:r>
                    </a:p>
                  </a:txBody>
                  <a:tcPr marL="40410" marR="40410" marT="20205" marB="20205" anchor="ctr">
                    <a:lnL>
                      <a:noFill/>
                    </a:lnL>
                    <a:lnR>
                      <a:noFill/>
                    </a:lnR>
                    <a:lnT>
                      <a:noFill/>
                    </a:lnT>
                    <a:lnB>
                      <a:noFill/>
                    </a:lnB>
                  </a:tcPr>
                </a:tc>
              </a:tr>
              <a:tr h="248246">
                <a:tc>
                  <a:txBody>
                    <a:bodyPr/>
                    <a:lstStyle/>
                    <a:p>
                      <a:r>
                        <a:rPr lang="pl-PL" sz="1600"/>
                        <a:t>/P</a:t>
                      </a:r>
                    </a:p>
                  </a:txBody>
                  <a:tcPr marL="40410" marR="40410" marT="20205" marB="20205" anchor="ctr">
                    <a:lnL>
                      <a:noFill/>
                    </a:lnL>
                    <a:lnR>
                      <a:noFill/>
                    </a:lnR>
                    <a:lnT>
                      <a:noFill/>
                    </a:lnT>
                    <a:lnB>
                      <a:noFill/>
                    </a:lnB>
                  </a:tcPr>
                </a:tc>
                <a:tc>
                  <a:txBody>
                    <a:bodyPr/>
                    <a:lstStyle/>
                    <a:p>
                      <a:r>
                        <a:rPr lang="en-US" sz="1600" dirty="0"/>
                        <a:t>Skip files with non-printable characters.</a:t>
                      </a:r>
                    </a:p>
                  </a:txBody>
                  <a:tcPr marL="40410" marR="40410" marT="20205" marB="20205" anchor="ctr">
                    <a:lnL>
                      <a:noFill/>
                    </a:lnL>
                    <a:lnR>
                      <a:noFill/>
                    </a:lnR>
                    <a:lnT>
                      <a:noFill/>
                    </a:lnT>
                    <a:lnB>
                      <a:noFill/>
                    </a:lnB>
                  </a:tcPr>
                </a:tc>
              </a:tr>
              <a:tr h="248246">
                <a:tc>
                  <a:txBody>
                    <a:bodyPr/>
                    <a:lstStyle/>
                    <a:p>
                      <a:r>
                        <a:rPr lang="pl-PL" sz="1600"/>
                        <a:t>/A:</a:t>
                      </a:r>
                      <a:r>
                        <a:rPr lang="pl-PL" sz="1600" i="1"/>
                        <a:t>attr</a:t>
                      </a:r>
                      <a:endParaRPr lang="pl-PL" sz="1600"/>
                    </a:p>
                  </a:txBody>
                  <a:tcPr marL="40410" marR="40410" marT="20205" marB="20205" anchor="ctr">
                    <a:lnL>
                      <a:noFill/>
                    </a:lnL>
                    <a:lnR>
                      <a:noFill/>
                    </a:lnR>
                    <a:lnT>
                      <a:noFill/>
                    </a:lnT>
                    <a:lnB>
                      <a:noFill/>
                    </a:lnB>
                  </a:tcPr>
                </a:tc>
                <a:tc>
                  <a:txBody>
                    <a:bodyPr/>
                    <a:lstStyle/>
                    <a:p>
                      <a:r>
                        <a:rPr lang="en-US" sz="1600" dirty="0"/>
                        <a:t>Specifies color attribute with two hex digits. See "color /?"</a:t>
                      </a:r>
                    </a:p>
                  </a:txBody>
                  <a:tcPr marL="40410" marR="40410" marT="20205" marB="20205" anchor="ctr">
                    <a:lnL>
                      <a:noFill/>
                    </a:lnL>
                    <a:lnR>
                      <a:noFill/>
                    </a:lnR>
                    <a:lnT>
                      <a:noFill/>
                    </a:lnT>
                    <a:lnB>
                      <a:noFill/>
                    </a:lnB>
                  </a:tcPr>
                </a:tc>
              </a:tr>
              <a:tr h="248246">
                <a:tc>
                  <a:txBody>
                    <a:bodyPr/>
                    <a:lstStyle/>
                    <a:p>
                      <a:r>
                        <a:rPr lang="pl-PL" sz="1600"/>
                        <a:t>/F:</a:t>
                      </a:r>
                      <a:r>
                        <a:rPr lang="pl-PL" sz="1600" i="1"/>
                        <a:t>file</a:t>
                      </a:r>
                      <a:endParaRPr lang="pl-PL" sz="1600"/>
                    </a:p>
                  </a:txBody>
                  <a:tcPr marL="40410" marR="40410" marT="20205" marB="20205" anchor="ctr">
                    <a:lnL>
                      <a:noFill/>
                    </a:lnL>
                    <a:lnR>
                      <a:noFill/>
                    </a:lnR>
                    <a:lnT>
                      <a:noFill/>
                    </a:lnT>
                    <a:lnB>
                      <a:noFill/>
                    </a:lnB>
                  </a:tcPr>
                </a:tc>
                <a:tc>
                  <a:txBody>
                    <a:bodyPr/>
                    <a:lstStyle/>
                    <a:p>
                      <a:r>
                        <a:rPr lang="en-US" sz="1600" dirty="0"/>
                        <a:t>Reads file list from the specified file(/ stands for console).</a:t>
                      </a:r>
                    </a:p>
                  </a:txBody>
                  <a:tcPr marL="40410" marR="40410" marT="20205" marB="20205" anchor="ctr">
                    <a:lnL>
                      <a:noFill/>
                    </a:lnL>
                    <a:lnR>
                      <a:noFill/>
                    </a:lnR>
                    <a:lnT>
                      <a:noFill/>
                    </a:lnT>
                    <a:lnB>
                      <a:noFill/>
                    </a:lnB>
                  </a:tcPr>
                </a:tc>
              </a:tr>
              <a:tr h="248246">
                <a:tc>
                  <a:txBody>
                    <a:bodyPr/>
                    <a:lstStyle/>
                    <a:p>
                      <a:r>
                        <a:rPr lang="pl-PL" sz="1600"/>
                        <a:t>/C:</a:t>
                      </a:r>
                      <a:r>
                        <a:rPr lang="pl-PL" sz="1600" i="1"/>
                        <a:t>string</a:t>
                      </a:r>
                      <a:endParaRPr lang="pl-PL" sz="1600"/>
                    </a:p>
                  </a:txBody>
                  <a:tcPr marL="40410" marR="40410" marT="20205" marB="20205" anchor="ctr">
                    <a:lnL>
                      <a:noFill/>
                    </a:lnL>
                    <a:lnR>
                      <a:noFill/>
                    </a:lnR>
                    <a:lnT>
                      <a:noFill/>
                    </a:lnT>
                    <a:lnB>
                      <a:noFill/>
                    </a:lnB>
                  </a:tcPr>
                </a:tc>
                <a:tc>
                  <a:txBody>
                    <a:bodyPr/>
                    <a:lstStyle/>
                    <a:p>
                      <a:r>
                        <a:rPr lang="en-US" sz="1600" dirty="0"/>
                        <a:t>Uses specified string as a literal search string.</a:t>
                      </a:r>
                    </a:p>
                  </a:txBody>
                  <a:tcPr marL="40410" marR="40410" marT="20205" marB="20205" anchor="ctr">
                    <a:lnL>
                      <a:noFill/>
                    </a:lnL>
                    <a:lnR>
                      <a:noFill/>
                    </a:lnR>
                    <a:lnT>
                      <a:noFill/>
                    </a:lnT>
                    <a:lnB>
                      <a:noFill/>
                    </a:lnB>
                  </a:tcPr>
                </a:tc>
              </a:tr>
              <a:tr h="248246">
                <a:tc>
                  <a:txBody>
                    <a:bodyPr/>
                    <a:lstStyle/>
                    <a:p>
                      <a:r>
                        <a:rPr lang="pl-PL" sz="1600"/>
                        <a:t>/G:</a:t>
                      </a:r>
                      <a:r>
                        <a:rPr lang="pl-PL" sz="1600" i="1"/>
                        <a:t>file</a:t>
                      </a:r>
                      <a:endParaRPr lang="pl-PL" sz="1600"/>
                    </a:p>
                  </a:txBody>
                  <a:tcPr marL="40410" marR="40410" marT="20205" marB="20205" anchor="ctr">
                    <a:lnL>
                      <a:noFill/>
                    </a:lnL>
                    <a:lnR>
                      <a:noFill/>
                    </a:lnR>
                    <a:lnT>
                      <a:noFill/>
                    </a:lnT>
                    <a:lnB>
                      <a:noFill/>
                    </a:lnB>
                  </a:tcPr>
                </a:tc>
                <a:tc>
                  <a:txBody>
                    <a:bodyPr/>
                    <a:lstStyle/>
                    <a:p>
                      <a:r>
                        <a:rPr lang="en-US" sz="1600" dirty="0"/>
                        <a:t>Gets search strings from the specified file(/ stands for console).</a:t>
                      </a:r>
                    </a:p>
                  </a:txBody>
                  <a:tcPr marL="40410" marR="40410" marT="20205" marB="20205" anchor="ctr">
                    <a:lnL>
                      <a:noFill/>
                    </a:lnL>
                    <a:lnR>
                      <a:noFill/>
                    </a:lnR>
                    <a:lnT>
                      <a:noFill/>
                    </a:lnT>
                    <a:lnB>
                      <a:noFill/>
                    </a:lnB>
                  </a:tcPr>
                </a:tc>
              </a:tr>
              <a:tr h="248246">
                <a:tc>
                  <a:txBody>
                    <a:bodyPr/>
                    <a:lstStyle/>
                    <a:p>
                      <a:r>
                        <a:rPr lang="pl-PL" sz="1600"/>
                        <a:t>/D:</a:t>
                      </a:r>
                      <a:r>
                        <a:rPr lang="pl-PL" sz="1600" i="1"/>
                        <a:t>dir</a:t>
                      </a:r>
                      <a:endParaRPr lang="pl-PL" sz="1600"/>
                    </a:p>
                  </a:txBody>
                  <a:tcPr marL="40410" marR="40410" marT="20205" marB="20205" anchor="ctr">
                    <a:lnL>
                      <a:noFill/>
                    </a:lnL>
                    <a:lnR>
                      <a:noFill/>
                    </a:lnR>
                    <a:lnT>
                      <a:noFill/>
                    </a:lnT>
                    <a:lnB>
                      <a:noFill/>
                    </a:lnB>
                  </a:tcPr>
                </a:tc>
                <a:tc>
                  <a:txBody>
                    <a:bodyPr/>
                    <a:lstStyle/>
                    <a:p>
                      <a:r>
                        <a:rPr lang="en-US" sz="1600" dirty="0"/>
                        <a:t>Search a semicolon delimited list of directories.</a:t>
                      </a:r>
                    </a:p>
                  </a:txBody>
                  <a:tcPr marL="40410" marR="40410" marT="20205" marB="20205" anchor="ctr">
                    <a:lnL>
                      <a:noFill/>
                    </a:lnL>
                    <a:lnR>
                      <a:noFill/>
                    </a:lnR>
                    <a:lnT>
                      <a:noFill/>
                    </a:lnT>
                    <a:lnB>
                      <a:noFill/>
                    </a:lnB>
                  </a:tcPr>
                </a:tc>
              </a:tr>
              <a:tr h="248246">
                <a:tc>
                  <a:txBody>
                    <a:bodyPr/>
                    <a:lstStyle/>
                    <a:p>
                      <a:r>
                        <a:rPr lang="pl-PL" sz="1600" i="1"/>
                        <a:t>strings</a:t>
                      </a:r>
                      <a:endParaRPr lang="pl-PL" sz="1600"/>
                    </a:p>
                  </a:txBody>
                  <a:tcPr marL="40410" marR="40410" marT="20205" marB="20205" anchor="ctr">
                    <a:lnL>
                      <a:noFill/>
                    </a:lnL>
                    <a:lnR>
                      <a:noFill/>
                    </a:lnR>
                    <a:lnT>
                      <a:noFill/>
                    </a:lnT>
                    <a:lnB>
                      <a:noFill/>
                    </a:lnB>
                  </a:tcPr>
                </a:tc>
                <a:tc>
                  <a:txBody>
                    <a:bodyPr/>
                    <a:lstStyle/>
                    <a:p>
                      <a:r>
                        <a:rPr lang="en-US" sz="1600" dirty="0"/>
                        <a:t>Text to be searched for.</a:t>
                      </a:r>
                    </a:p>
                  </a:txBody>
                  <a:tcPr marL="40410" marR="40410" marT="20205" marB="20205" anchor="ctr">
                    <a:lnL>
                      <a:noFill/>
                    </a:lnL>
                    <a:lnR>
                      <a:noFill/>
                    </a:lnR>
                    <a:lnT>
                      <a:noFill/>
                    </a:lnT>
                    <a:lnB>
                      <a:noFill/>
                    </a:lnB>
                  </a:tcPr>
                </a:tc>
              </a:tr>
            </a:tbl>
          </a:graphicData>
        </a:graphic>
      </p:graphicFrame>
      <p:graphicFrame>
        <p:nvGraphicFramePr>
          <p:cNvPr id="9" name="Tabela 8"/>
          <p:cNvGraphicFramePr>
            <a:graphicFrameLocks noGrp="1"/>
          </p:cNvGraphicFramePr>
          <p:nvPr>
            <p:extLst>
              <p:ext uri="{D42A27DB-BD31-4B8C-83A1-F6EECF244321}">
                <p14:modId xmlns:p14="http://schemas.microsoft.com/office/powerpoint/2010/main" val="3988456743"/>
              </p:ext>
            </p:extLst>
          </p:nvPr>
        </p:nvGraphicFramePr>
        <p:xfrm>
          <a:off x="107504" y="908720"/>
          <a:ext cx="8856984" cy="720080"/>
        </p:xfrm>
        <a:graphic>
          <a:graphicData uri="http://schemas.openxmlformats.org/drawingml/2006/table">
            <a:tbl>
              <a:tblPr/>
              <a:tblGrid>
                <a:gridCol w="1084965"/>
                <a:gridCol w="7772019"/>
              </a:tblGrid>
              <a:tr h="720080">
                <a:tc>
                  <a:txBody>
                    <a:bodyPr/>
                    <a:lstStyle/>
                    <a:p>
                      <a:r>
                        <a:rPr lang="pl-PL" dirty="0"/>
                        <a:t>FINDSTR</a:t>
                      </a:r>
                    </a:p>
                  </a:txBody>
                  <a:tcPr anchor="ctr">
                    <a:lnL>
                      <a:noFill/>
                    </a:lnL>
                    <a:lnR>
                      <a:noFill/>
                    </a:lnR>
                    <a:lnT>
                      <a:noFill/>
                    </a:lnT>
                    <a:lnB>
                      <a:noFill/>
                    </a:lnB>
                  </a:tcPr>
                </a:tc>
                <a:tc>
                  <a:txBody>
                    <a:bodyPr/>
                    <a:lstStyle/>
                    <a:p>
                      <a:r>
                        <a:rPr lang="pl-PL" dirty="0"/>
                        <a:t>[/B] [/E] [/L] [/R] [/S] [/I] [/X] [/V] [/N] [/M] [/O] [/P] [/</a:t>
                      </a:r>
                      <a:r>
                        <a:rPr lang="pl-PL" dirty="0" err="1"/>
                        <a:t>F:</a:t>
                      </a:r>
                      <a:r>
                        <a:rPr lang="pl-PL" i="1" dirty="0" err="1"/>
                        <a:t>file</a:t>
                      </a:r>
                      <a:r>
                        <a:rPr lang="pl-PL" dirty="0"/>
                        <a:t>] [/</a:t>
                      </a:r>
                      <a:r>
                        <a:rPr lang="pl-PL" dirty="0" err="1"/>
                        <a:t>C:</a:t>
                      </a:r>
                      <a:r>
                        <a:rPr lang="pl-PL" i="1" dirty="0" err="1"/>
                        <a:t>string</a:t>
                      </a:r>
                      <a:r>
                        <a:rPr lang="pl-PL" dirty="0"/>
                        <a:t>] [/</a:t>
                      </a:r>
                      <a:r>
                        <a:rPr lang="pl-PL" dirty="0" err="1"/>
                        <a:t>G:</a:t>
                      </a:r>
                      <a:r>
                        <a:rPr lang="pl-PL" i="1" dirty="0" err="1"/>
                        <a:t>file</a:t>
                      </a:r>
                      <a:r>
                        <a:rPr lang="pl-PL" dirty="0"/>
                        <a:t>] [/</a:t>
                      </a:r>
                      <a:r>
                        <a:rPr lang="pl-PL" dirty="0" err="1"/>
                        <a:t>D:</a:t>
                      </a:r>
                      <a:r>
                        <a:rPr lang="pl-PL" i="1" dirty="0" err="1"/>
                        <a:t>dir</a:t>
                      </a:r>
                      <a:r>
                        <a:rPr lang="pl-PL" i="1" dirty="0"/>
                        <a:t> list</a:t>
                      </a:r>
                      <a:r>
                        <a:rPr lang="pl-PL" dirty="0"/>
                        <a:t>] [/</a:t>
                      </a:r>
                      <a:r>
                        <a:rPr lang="pl-PL" dirty="0" err="1"/>
                        <a:t>A:</a:t>
                      </a:r>
                      <a:r>
                        <a:rPr lang="pl-PL" i="1" dirty="0" err="1"/>
                        <a:t>color</a:t>
                      </a:r>
                      <a:r>
                        <a:rPr lang="pl-PL" i="1" dirty="0"/>
                        <a:t> </a:t>
                      </a:r>
                      <a:r>
                        <a:rPr lang="pl-PL" i="1" dirty="0" err="1"/>
                        <a:t>attributes</a:t>
                      </a:r>
                      <a:r>
                        <a:rPr lang="pl-PL" dirty="0"/>
                        <a:t>] [</a:t>
                      </a:r>
                      <a:r>
                        <a:rPr lang="pl-PL" i="1" dirty="0" err="1"/>
                        <a:t>strings</a:t>
                      </a:r>
                      <a:r>
                        <a:rPr lang="pl-PL" dirty="0"/>
                        <a:t>] [[</a:t>
                      </a:r>
                      <a:r>
                        <a:rPr lang="pl-PL" i="1" dirty="0" err="1"/>
                        <a:t>drive</a:t>
                      </a:r>
                      <a:r>
                        <a:rPr lang="pl-PL" dirty="0"/>
                        <a:t>:][</a:t>
                      </a:r>
                      <a:r>
                        <a:rPr lang="pl-PL" i="1" dirty="0" err="1"/>
                        <a:t>path</a:t>
                      </a:r>
                      <a:r>
                        <a:rPr lang="pl-PL" dirty="0"/>
                        <a:t>]</a:t>
                      </a:r>
                      <a:r>
                        <a:rPr lang="pl-PL" i="1" dirty="0" err="1"/>
                        <a:t>filename</a:t>
                      </a:r>
                      <a:r>
                        <a:rPr lang="pl-PL" dirty="0"/>
                        <a:t>[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99625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822249"/>
          </a:xfrm>
        </p:spPr>
        <p:style>
          <a:lnRef idx="3">
            <a:schemeClr val="lt1"/>
          </a:lnRef>
          <a:fillRef idx="1">
            <a:schemeClr val="dk1"/>
          </a:fillRef>
          <a:effectRef idx="1">
            <a:schemeClr val="dk1"/>
          </a:effectRef>
          <a:fontRef idx="minor">
            <a:schemeClr val="lt1"/>
          </a:fontRef>
        </p:style>
        <p:txBody>
          <a:bodyPr>
            <a:normAutofit/>
          </a:bodyPr>
          <a:lstStyle/>
          <a:p>
            <a:r>
              <a:rPr lang="pl-PL" b="1" dirty="0" smtClean="0">
                <a:solidFill>
                  <a:schemeClr val="bg1"/>
                </a:solidFill>
              </a:rPr>
              <a:t>FINDSTR  </a:t>
            </a:r>
            <a:r>
              <a:rPr lang="pl-PL" dirty="0" err="1" smtClean="0"/>
              <a:t>Regular</a:t>
            </a:r>
            <a:r>
              <a:rPr lang="pl-PL" dirty="0" smtClean="0"/>
              <a:t> </a:t>
            </a:r>
            <a:r>
              <a:rPr lang="pl-PL" dirty="0" err="1" smtClean="0"/>
              <a:t>expression</a:t>
            </a:r>
            <a:endParaRPr lang="pl-PL" dirty="0">
              <a:solidFill>
                <a:schemeClr val="bg1"/>
              </a:solidFill>
            </a:endParaRPr>
          </a:p>
        </p:txBody>
      </p:sp>
      <p:graphicFrame>
        <p:nvGraphicFramePr>
          <p:cNvPr id="3" name="Tabela 2"/>
          <p:cNvGraphicFramePr>
            <a:graphicFrameLocks noGrp="1"/>
          </p:cNvGraphicFramePr>
          <p:nvPr>
            <p:extLst>
              <p:ext uri="{D42A27DB-BD31-4B8C-83A1-F6EECF244321}">
                <p14:modId xmlns:p14="http://schemas.microsoft.com/office/powerpoint/2010/main" val="220681328"/>
              </p:ext>
            </p:extLst>
          </p:nvPr>
        </p:nvGraphicFramePr>
        <p:xfrm>
          <a:off x="251520" y="1052736"/>
          <a:ext cx="8496944" cy="4937760"/>
        </p:xfrm>
        <a:graphic>
          <a:graphicData uri="http://schemas.openxmlformats.org/drawingml/2006/table">
            <a:tbl>
              <a:tblPr/>
              <a:tblGrid>
                <a:gridCol w="1200236"/>
                <a:gridCol w="7296708"/>
              </a:tblGrid>
              <a:tr h="0">
                <a:tc>
                  <a:txBody>
                    <a:bodyPr/>
                    <a:lstStyle/>
                    <a:p>
                      <a:r>
                        <a:rPr lang="pl-PL" sz="2400" b="1" dirty="0"/>
                        <a:t>.</a:t>
                      </a:r>
                    </a:p>
                  </a:txBody>
                  <a:tcPr anchor="ctr">
                    <a:lnL>
                      <a:noFill/>
                    </a:lnL>
                    <a:lnR>
                      <a:noFill/>
                    </a:lnR>
                    <a:lnT>
                      <a:noFill/>
                    </a:lnT>
                    <a:lnB>
                      <a:noFill/>
                    </a:lnB>
                  </a:tcPr>
                </a:tc>
                <a:tc>
                  <a:txBody>
                    <a:bodyPr/>
                    <a:lstStyle/>
                    <a:p>
                      <a:r>
                        <a:rPr lang="pl-PL" sz="2400" dirty="0" err="1"/>
                        <a:t>Wildcard</a:t>
                      </a:r>
                      <a:r>
                        <a:rPr lang="pl-PL" sz="2400" dirty="0"/>
                        <a:t>: </a:t>
                      </a:r>
                      <a:r>
                        <a:rPr lang="pl-PL" sz="2400" dirty="0" err="1"/>
                        <a:t>any</a:t>
                      </a:r>
                      <a:r>
                        <a:rPr lang="pl-PL" sz="2400" dirty="0"/>
                        <a:t> </a:t>
                      </a:r>
                      <a:r>
                        <a:rPr lang="pl-PL" sz="2400" dirty="0" err="1"/>
                        <a:t>character</a:t>
                      </a:r>
                      <a:endParaRPr lang="pl-PL" sz="2400" dirty="0"/>
                    </a:p>
                  </a:txBody>
                  <a:tcPr anchor="ctr">
                    <a:lnL>
                      <a:noFill/>
                    </a:lnL>
                    <a:lnR>
                      <a:noFill/>
                    </a:lnR>
                    <a:lnT>
                      <a:noFill/>
                    </a:lnT>
                    <a:lnB>
                      <a:noFill/>
                    </a:lnB>
                  </a:tcPr>
                </a:tc>
              </a:tr>
              <a:tr h="0">
                <a:tc>
                  <a:txBody>
                    <a:bodyPr/>
                    <a:lstStyle/>
                    <a:p>
                      <a:r>
                        <a:rPr lang="pl-PL" sz="2400" b="1" dirty="0"/>
                        <a:t>*</a:t>
                      </a:r>
                    </a:p>
                  </a:txBody>
                  <a:tcPr anchor="ctr">
                    <a:lnL>
                      <a:noFill/>
                    </a:lnL>
                    <a:lnR>
                      <a:noFill/>
                    </a:lnR>
                    <a:lnT>
                      <a:noFill/>
                    </a:lnT>
                    <a:lnB>
                      <a:noFill/>
                    </a:lnB>
                  </a:tcPr>
                </a:tc>
                <a:tc>
                  <a:txBody>
                    <a:bodyPr/>
                    <a:lstStyle/>
                    <a:p>
                      <a:r>
                        <a:rPr lang="en-US" sz="2400" dirty="0"/>
                        <a:t>Repeat: zero or more </a:t>
                      </a:r>
                      <a:r>
                        <a:rPr lang="en-US" sz="2400" dirty="0" err="1"/>
                        <a:t>occurances</a:t>
                      </a:r>
                      <a:r>
                        <a:rPr lang="en-US" sz="2400" dirty="0"/>
                        <a:t> of previous character or class</a:t>
                      </a:r>
                    </a:p>
                  </a:txBody>
                  <a:tcPr anchor="ctr">
                    <a:lnL>
                      <a:noFill/>
                    </a:lnL>
                    <a:lnR>
                      <a:noFill/>
                    </a:lnR>
                    <a:lnT>
                      <a:noFill/>
                    </a:lnT>
                    <a:lnB>
                      <a:noFill/>
                    </a:lnB>
                  </a:tcPr>
                </a:tc>
              </a:tr>
              <a:tr h="0">
                <a:tc>
                  <a:txBody>
                    <a:bodyPr/>
                    <a:lstStyle/>
                    <a:p>
                      <a:r>
                        <a:rPr lang="pl-PL" sz="2400" b="1" dirty="0"/>
                        <a:t>ˆ</a:t>
                      </a:r>
                    </a:p>
                  </a:txBody>
                  <a:tcPr anchor="ctr">
                    <a:lnL>
                      <a:noFill/>
                    </a:lnL>
                    <a:lnR>
                      <a:noFill/>
                    </a:lnR>
                    <a:lnT>
                      <a:noFill/>
                    </a:lnT>
                    <a:lnB>
                      <a:noFill/>
                    </a:lnB>
                  </a:tcPr>
                </a:tc>
                <a:tc>
                  <a:txBody>
                    <a:bodyPr/>
                    <a:lstStyle/>
                    <a:p>
                      <a:r>
                        <a:rPr lang="en-US" sz="2400" dirty="0"/>
                        <a:t>Line position: beginning of line</a:t>
                      </a:r>
                    </a:p>
                  </a:txBody>
                  <a:tcPr anchor="ctr">
                    <a:lnL>
                      <a:noFill/>
                    </a:lnL>
                    <a:lnR>
                      <a:noFill/>
                    </a:lnR>
                    <a:lnT>
                      <a:noFill/>
                    </a:lnT>
                    <a:lnB>
                      <a:noFill/>
                    </a:lnB>
                  </a:tcPr>
                </a:tc>
              </a:tr>
              <a:tr h="0">
                <a:tc>
                  <a:txBody>
                    <a:bodyPr/>
                    <a:lstStyle/>
                    <a:p>
                      <a:r>
                        <a:rPr lang="pl-PL" sz="2400" b="1" dirty="0"/>
                        <a:t>$</a:t>
                      </a:r>
                    </a:p>
                  </a:txBody>
                  <a:tcPr anchor="ctr">
                    <a:lnL>
                      <a:noFill/>
                    </a:lnL>
                    <a:lnR>
                      <a:noFill/>
                    </a:lnR>
                    <a:lnT>
                      <a:noFill/>
                    </a:lnT>
                    <a:lnB>
                      <a:noFill/>
                    </a:lnB>
                  </a:tcPr>
                </a:tc>
                <a:tc>
                  <a:txBody>
                    <a:bodyPr/>
                    <a:lstStyle/>
                    <a:p>
                      <a:r>
                        <a:rPr lang="en-US" sz="2400" dirty="0"/>
                        <a:t>Line position: end of line</a:t>
                      </a:r>
                    </a:p>
                  </a:txBody>
                  <a:tcPr anchor="ctr">
                    <a:lnL>
                      <a:noFill/>
                    </a:lnL>
                    <a:lnR>
                      <a:noFill/>
                    </a:lnR>
                    <a:lnT>
                      <a:noFill/>
                    </a:lnT>
                    <a:lnB>
                      <a:noFill/>
                    </a:lnB>
                  </a:tcPr>
                </a:tc>
              </a:tr>
              <a:tr h="0">
                <a:tc>
                  <a:txBody>
                    <a:bodyPr/>
                    <a:lstStyle/>
                    <a:p>
                      <a:r>
                        <a:rPr lang="pl-PL" sz="2400" b="1" dirty="0"/>
                        <a:t>[</a:t>
                      </a:r>
                      <a:r>
                        <a:rPr lang="pl-PL" sz="2400" b="1" i="1" dirty="0" err="1"/>
                        <a:t>class</a:t>
                      </a:r>
                      <a:r>
                        <a:rPr lang="pl-PL" sz="2400" b="1" dirty="0"/>
                        <a:t>]</a:t>
                      </a:r>
                    </a:p>
                  </a:txBody>
                  <a:tcPr anchor="ctr">
                    <a:lnL>
                      <a:noFill/>
                    </a:lnL>
                    <a:lnR>
                      <a:noFill/>
                    </a:lnR>
                    <a:lnT>
                      <a:noFill/>
                    </a:lnT>
                    <a:lnB>
                      <a:noFill/>
                    </a:lnB>
                  </a:tcPr>
                </a:tc>
                <a:tc>
                  <a:txBody>
                    <a:bodyPr/>
                    <a:lstStyle/>
                    <a:p>
                      <a:r>
                        <a:rPr lang="en-US" sz="2400" dirty="0"/>
                        <a:t>Character class: any one character in set</a:t>
                      </a:r>
                    </a:p>
                  </a:txBody>
                  <a:tcPr anchor="ctr">
                    <a:lnL>
                      <a:noFill/>
                    </a:lnL>
                    <a:lnR>
                      <a:noFill/>
                    </a:lnR>
                    <a:lnT>
                      <a:noFill/>
                    </a:lnT>
                    <a:lnB>
                      <a:noFill/>
                    </a:lnB>
                  </a:tcPr>
                </a:tc>
              </a:tr>
              <a:tr h="0">
                <a:tc>
                  <a:txBody>
                    <a:bodyPr/>
                    <a:lstStyle/>
                    <a:p>
                      <a:r>
                        <a:rPr lang="pl-PL" sz="2400" b="1" dirty="0"/>
                        <a:t>[ˆ</a:t>
                      </a:r>
                      <a:r>
                        <a:rPr lang="pl-PL" sz="2400" b="1" i="1" dirty="0" err="1"/>
                        <a:t>class</a:t>
                      </a:r>
                      <a:r>
                        <a:rPr lang="pl-PL" sz="2400" b="1" dirty="0"/>
                        <a:t>]</a:t>
                      </a:r>
                    </a:p>
                  </a:txBody>
                  <a:tcPr anchor="ctr">
                    <a:lnL>
                      <a:noFill/>
                    </a:lnL>
                    <a:lnR>
                      <a:noFill/>
                    </a:lnR>
                    <a:lnT>
                      <a:noFill/>
                    </a:lnT>
                    <a:lnB>
                      <a:noFill/>
                    </a:lnB>
                  </a:tcPr>
                </a:tc>
                <a:tc>
                  <a:txBody>
                    <a:bodyPr/>
                    <a:lstStyle/>
                    <a:p>
                      <a:r>
                        <a:rPr lang="en-US" sz="2400" dirty="0"/>
                        <a:t>Inverse class: any one character not in set</a:t>
                      </a:r>
                    </a:p>
                  </a:txBody>
                  <a:tcPr anchor="ctr">
                    <a:lnL>
                      <a:noFill/>
                    </a:lnL>
                    <a:lnR>
                      <a:noFill/>
                    </a:lnR>
                    <a:lnT>
                      <a:noFill/>
                    </a:lnT>
                    <a:lnB>
                      <a:noFill/>
                    </a:lnB>
                  </a:tcPr>
                </a:tc>
              </a:tr>
              <a:tr h="0">
                <a:tc>
                  <a:txBody>
                    <a:bodyPr/>
                    <a:lstStyle/>
                    <a:p>
                      <a:r>
                        <a:rPr lang="pl-PL" sz="2400" b="1" dirty="0"/>
                        <a:t>[</a:t>
                      </a:r>
                      <a:r>
                        <a:rPr lang="pl-PL" sz="2400" b="1" i="1" dirty="0"/>
                        <a:t>x</a:t>
                      </a:r>
                      <a:r>
                        <a:rPr lang="pl-PL" sz="2400" b="1" dirty="0"/>
                        <a:t>-</a:t>
                      </a:r>
                      <a:r>
                        <a:rPr lang="pl-PL" sz="2400" b="1" i="1" dirty="0"/>
                        <a:t>y</a:t>
                      </a:r>
                      <a:r>
                        <a:rPr lang="pl-PL" sz="2400" b="1" dirty="0"/>
                        <a:t>]</a:t>
                      </a:r>
                    </a:p>
                  </a:txBody>
                  <a:tcPr anchor="ctr">
                    <a:lnL>
                      <a:noFill/>
                    </a:lnL>
                    <a:lnR>
                      <a:noFill/>
                    </a:lnR>
                    <a:lnT>
                      <a:noFill/>
                    </a:lnT>
                    <a:lnB>
                      <a:noFill/>
                    </a:lnB>
                  </a:tcPr>
                </a:tc>
                <a:tc>
                  <a:txBody>
                    <a:bodyPr/>
                    <a:lstStyle/>
                    <a:p>
                      <a:r>
                        <a:rPr lang="en-US" sz="2400" dirty="0"/>
                        <a:t>Range: any characters within the specified range</a:t>
                      </a:r>
                    </a:p>
                  </a:txBody>
                  <a:tcPr anchor="ctr">
                    <a:lnL>
                      <a:noFill/>
                    </a:lnL>
                    <a:lnR>
                      <a:noFill/>
                    </a:lnR>
                    <a:lnT>
                      <a:noFill/>
                    </a:lnT>
                    <a:lnB>
                      <a:noFill/>
                    </a:lnB>
                  </a:tcPr>
                </a:tc>
              </a:tr>
              <a:tr h="0">
                <a:tc>
                  <a:txBody>
                    <a:bodyPr/>
                    <a:lstStyle/>
                    <a:p>
                      <a:r>
                        <a:rPr lang="pl-PL" sz="2400" b="1" dirty="0"/>
                        <a:t>\</a:t>
                      </a:r>
                      <a:r>
                        <a:rPr lang="pl-PL" sz="2400" b="1" i="1" dirty="0"/>
                        <a:t>x</a:t>
                      </a:r>
                      <a:endParaRPr lang="pl-PL" sz="2400" b="1" dirty="0"/>
                    </a:p>
                  </a:txBody>
                  <a:tcPr anchor="ctr">
                    <a:lnL>
                      <a:noFill/>
                    </a:lnL>
                    <a:lnR>
                      <a:noFill/>
                    </a:lnR>
                    <a:lnT>
                      <a:noFill/>
                    </a:lnT>
                    <a:lnB>
                      <a:noFill/>
                    </a:lnB>
                  </a:tcPr>
                </a:tc>
                <a:tc>
                  <a:txBody>
                    <a:bodyPr/>
                    <a:lstStyle/>
                    <a:p>
                      <a:r>
                        <a:rPr lang="en-US" sz="2400" dirty="0"/>
                        <a:t>Escape: literal use of </a:t>
                      </a:r>
                      <a:r>
                        <a:rPr lang="en-US" sz="2400" dirty="0" err="1"/>
                        <a:t>metacharacter</a:t>
                      </a:r>
                      <a:r>
                        <a:rPr lang="en-US" sz="2400" dirty="0"/>
                        <a:t> </a:t>
                      </a:r>
                      <a:r>
                        <a:rPr lang="en-US" sz="2400" i="1" dirty="0"/>
                        <a:t>x</a:t>
                      </a:r>
                      <a:endParaRPr lang="en-US" sz="2400" dirty="0"/>
                    </a:p>
                  </a:txBody>
                  <a:tcPr anchor="ctr">
                    <a:lnL>
                      <a:noFill/>
                    </a:lnL>
                    <a:lnR>
                      <a:noFill/>
                    </a:lnR>
                    <a:lnT>
                      <a:noFill/>
                    </a:lnT>
                    <a:lnB>
                      <a:noFill/>
                    </a:lnB>
                  </a:tcPr>
                </a:tc>
              </a:tr>
              <a:tr h="0">
                <a:tc>
                  <a:txBody>
                    <a:bodyPr/>
                    <a:lstStyle/>
                    <a:p>
                      <a:r>
                        <a:rPr lang="pl-PL" sz="2400" b="1" dirty="0"/>
                        <a:t>\&lt;</a:t>
                      </a:r>
                      <a:r>
                        <a:rPr lang="pl-PL" sz="2400" b="1" i="1" dirty="0" err="1"/>
                        <a:t>xyz</a:t>
                      </a:r>
                      <a:endParaRPr lang="pl-PL" sz="2400" b="1" dirty="0"/>
                    </a:p>
                  </a:txBody>
                  <a:tcPr anchor="ctr">
                    <a:lnL>
                      <a:noFill/>
                    </a:lnL>
                    <a:lnR>
                      <a:noFill/>
                    </a:lnR>
                    <a:lnT>
                      <a:noFill/>
                    </a:lnT>
                    <a:lnB>
                      <a:noFill/>
                    </a:lnB>
                  </a:tcPr>
                </a:tc>
                <a:tc>
                  <a:txBody>
                    <a:bodyPr/>
                    <a:lstStyle/>
                    <a:p>
                      <a:r>
                        <a:rPr lang="en-US" sz="2400" dirty="0"/>
                        <a:t>Word position: beginning of word</a:t>
                      </a:r>
                    </a:p>
                  </a:txBody>
                  <a:tcPr anchor="ctr">
                    <a:lnL>
                      <a:noFill/>
                    </a:lnL>
                    <a:lnR>
                      <a:noFill/>
                    </a:lnR>
                    <a:lnT>
                      <a:noFill/>
                    </a:lnT>
                    <a:lnB>
                      <a:noFill/>
                    </a:lnB>
                  </a:tcPr>
                </a:tc>
              </a:tr>
              <a:tr h="0">
                <a:tc>
                  <a:txBody>
                    <a:bodyPr/>
                    <a:lstStyle/>
                    <a:p>
                      <a:r>
                        <a:rPr lang="pl-PL" sz="2400" b="1" i="1" dirty="0" err="1"/>
                        <a:t>xyz</a:t>
                      </a:r>
                      <a:r>
                        <a:rPr lang="pl-PL" sz="2400" b="1" dirty="0"/>
                        <a:t>\&gt;</a:t>
                      </a:r>
                    </a:p>
                  </a:txBody>
                  <a:tcPr anchor="ctr">
                    <a:lnL>
                      <a:noFill/>
                    </a:lnL>
                    <a:lnR>
                      <a:noFill/>
                    </a:lnR>
                    <a:lnT>
                      <a:noFill/>
                    </a:lnT>
                    <a:lnB>
                      <a:noFill/>
                    </a:lnB>
                  </a:tcPr>
                </a:tc>
                <a:tc>
                  <a:txBody>
                    <a:bodyPr/>
                    <a:lstStyle/>
                    <a:p>
                      <a:r>
                        <a:rPr lang="en-US" sz="2400" dirty="0"/>
                        <a:t>Word position: end of word</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45160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en-US" dirty="0"/>
              <a:t>Using the</a:t>
            </a:r>
            <a:r>
              <a:rPr lang="en-US" sz="5400" b="1" dirty="0">
                <a:solidFill>
                  <a:srgbClr val="FFFF00"/>
                </a:solidFill>
              </a:rPr>
              <a:t> For</a:t>
            </a:r>
            <a:r>
              <a:rPr lang="en-US" dirty="0"/>
              <a:t> Command</a:t>
            </a:r>
          </a:p>
        </p:txBody>
      </p:sp>
      <p:sp>
        <p:nvSpPr>
          <p:cNvPr id="3" name="Symbol zastępczy zawartości 2"/>
          <p:cNvSpPr>
            <a:spLocks noGrp="1"/>
          </p:cNvSpPr>
          <p:nvPr>
            <p:ph idx="1"/>
          </p:nvPr>
        </p:nvSpPr>
        <p:spPr>
          <a:xfrm>
            <a:off x="170552" y="1124744"/>
            <a:ext cx="8784976" cy="5400600"/>
          </a:xfrm>
        </p:spPr>
        <p:txBody>
          <a:bodyPr>
            <a:noAutofit/>
          </a:bodyPr>
          <a:lstStyle/>
          <a:p>
            <a:pPr marL="0" indent="0">
              <a:buNone/>
            </a:pPr>
            <a:r>
              <a:rPr lang="en-US" sz="1600" dirty="0" smtClean="0"/>
              <a:t>The </a:t>
            </a:r>
            <a:r>
              <a:rPr lang="en-US" sz="1600" dirty="0">
                <a:solidFill>
                  <a:srgbClr val="0000CC"/>
                </a:solidFill>
              </a:rPr>
              <a:t>For command </a:t>
            </a:r>
            <a:r>
              <a:rPr lang="en-US" sz="1600" dirty="0"/>
              <a:t>fulfills a special niche in batch file programming. You know </a:t>
            </a:r>
            <a:r>
              <a:rPr lang="en-US" sz="1600" dirty="0" smtClean="0"/>
              <a:t>that </a:t>
            </a:r>
            <a:r>
              <a:rPr lang="en-US" sz="1600" dirty="0"/>
              <a:t>you can use wildcard characters to make multiple </a:t>
            </a:r>
            <a:r>
              <a:rPr lang="en-US" sz="1600" dirty="0" smtClean="0"/>
              <a:t>file</a:t>
            </a:r>
            <a:r>
              <a:rPr lang="pl-PL" sz="1600" dirty="0" smtClean="0"/>
              <a:t> </a:t>
            </a:r>
            <a:r>
              <a:rPr lang="en-US" sz="1600" dirty="0" smtClean="0"/>
              <a:t>selections </a:t>
            </a:r>
            <a:r>
              <a:rPr lang="en-US" sz="1600" dirty="0"/>
              <a:t>when needed. Unfortunately, using wildcard characters won’t always work. Sometimes </a:t>
            </a:r>
            <a:r>
              <a:rPr lang="en-US" sz="1600" dirty="0" smtClean="0"/>
              <a:t>you</a:t>
            </a:r>
            <a:r>
              <a:rPr lang="pl-PL" sz="1600" dirty="0" smtClean="0"/>
              <a:t> </a:t>
            </a:r>
            <a:r>
              <a:rPr lang="en-US" sz="1600" dirty="0" smtClean="0"/>
              <a:t>need </a:t>
            </a:r>
            <a:r>
              <a:rPr lang="en-US" sz="1600" dirty="0"/>
              <a:t>to know the name of the file. A command line utility might not support wildcard characters or </a:t>
            </a:r>
            <a:r>
              <a:rPr lang="en-US" sz="1600" dirty="0" smtClean="0"/>
              <a:t>the</a:t>
            </a:r>
            <a:r>
              <a:rPr lang="pl-PL" sz="1600" dirty="0" smtClean="0"/>
              <a:t> </a:t>
            </a:r>
            <a:r>
              <a:rPr lang="en-US" sz="1600" dirty="0" smtClean="0"/>
              <a:t>file </a:t>
            </a:r>
            <a:r>
              <a:rPr lang="en-US" sz="1600" dirty="0"/>
              <a:t>argument doesn’t easily fit within the wildcard method of description. That’s where the For </a:t>
            </a:r>
            <a:r>
              <a:rPr lang="en-US" sz="1600" dirty="0" smtClean="0"/>
              <a:t>statement </a:t>
            </a:r>
            <a:r>
              <a:rPr lang="en-US" sz="1600" dirty="0"/>
              <a:t>comes into play for batch files. </a:t>
            </a:r>
            <a:r>
              <a:rPr lang="pl-PL" sz="1600" dirty="0" smtClean="0"/>
              <a:t>T</a:t>
            </a:r>
            <a:r>
              <a:rPr lang="en-US" sz="1600" dirty="0" smtClean="0"/>
              <a:t>he form</a:t>
            </a:r>
            <a:r>
              <a:rPr lang="pl-PL" sz="1600" dirty="0" smtClean="0"/>
              <a:t> is</a:t>
            </a:r>
            <a:r>
              <a:rPr lang="en-US" sz="1600" dirty="0" smtClean="0"/>
              <a:t>:</a:t>
            </a:r>
            <a:endParaRPr lang="en-US" sz="1600" dirty="0"/>
          </a:p>
          <a:p>
            <a:pPr marL="0" indent="0">
              <a:buNone/>
            </a:pPr>
            <a:r>
              <a:rPr lang="en-US" sz="2800" b="1" dirty="0" smtClean="0"/>
              <a:t>FOR</a:t>
            </a:r>
            <a:r>
              <a:rPr lang="pl-PL" sz="2800" b="1" dirty="0" smtClean="0"/>
              <a:t> </a:t>
            </a:r>
            <a:r>
              <a:rPr lang="en-US" sz="2800" b="1" dirty="0" smtClean="0"/>
              <a:t> </a:t>
            </a:r>
            <a:r>
              <a:rPr lang="en-US" sz="2800" b="1" dirty="0"/>
              <a:t>%%variable IN (set</a:t>
            </a:r>
            <a:r>
              <a:rPr lang="en-US" sz="2800" b="1" dirty="0" smtClean="0"/>
              <a:t>)</a:t>
            </a:r>
            <a:r>
              <a:rPr lang="pl-PL" sz="2800" b="1" dirty="0" smtClean="0"/>
              <a:t> </a:t>
            </a:r>
            <a:r>
              <a:rPr lang="en-US" sz="2800" b="1" dirty="0" smtClean="0"/>
              <a:t> </a:t>
            </a:r>
            <a:r>
              <a:rPr lang="en-US" sz="2800" b="1" dirty="0"/>
              <a:t>DO command </a:t>
            </a:r>
            <a:r>
              <a:rPr lang="pl-PL" sz="2800" b="1" dirty="0" smtClean="0"/>
              <a:t> </a:t>
            </a:r>
            <a:r>
              <a:rPr lang="en-US" sz="2800" dirty="0" smtClean="0"/>
              <a:t>[parameters</a:t>
            </a:r>
            <a:r>
              <a:rPr lang="en-US" sz="2800" dirty="0"/>
              <a:t>]</a:t>
            </a:r>
          </a:p>
          <a:p>
            <a:pPr marL="0" indent="0">
              <a:buNone/>
            </a:pPr>
            <a:r>
              <a:rPr lang="en-US" sz="1600" dirty="0"/>
              <a:t>You can also use this command at the command prompt to process files manually. Instead </a:t>
            </a:r>
            <a:r>
              <a:rPr lang="en-US" sz="1600" dirty="0" smtClean="0"/>
              <a:t>of</a:t>
            </a:r>
            <a:r>
              <a:rPr lang="pl-PL" sz="1600" dirty="0" smtClean="0"/>
              <a:t> </a:t>
            </a:r>
            <a:r>
              <a:rPr lang="en-US" sz="1600" dirty="0" smtClean="0"/>
              <a:t>using </a:t>
            </a:r>
            <a:r>
              <a:rPr lang="en-US" sz="1600" dirty="0"/>
              <a:t>a single percent (%) symbol, you use two in front of the variable. Here’s a </a:t>
            </a:r>
            <a:r>
              <a:rPr lang="en-US" sz="1600" dirty="0" smtClean="0"/>
              <a:t>sample</a:t>
            </a:r>
            <a:r>
              <a:rPr lang="pl-PL" sz="1600" dirty="0" smtClean="0"/>
              <a:t>:</a:t>
            </a:r>
            <a:endParaRPr lang="en-US" sz="1600" dirty="0"/>
          </a:p>
          <a:p>
            <a:pPr marL="0" indent="0">
              <a:buNone/>
            </a:pPr>
            <a:r>
              <a:rPr lang="en-US" b="1" dirty="0"/>
              <a:t>Echo Off</a:t>
            </a:r>
          </a:p>
          <a:p>
            <a:pPr marL="0" indent="0">
              <a:buNone/>
            </a:pPr>
            <a:r>
              <a:rPr lang="en-US" sz="4000" b="1" dirty="0"/>
              <a:t>For %%F In (*.BAT *.TXT) Do Dir %%F /B</a:t>
            </a:r>
          </a:p>
          <a:p>
            <a:pPr marL="0" indent="0">
              <a:buNone/>
            </a:pPr>
            <a:r>
              <a:rPr lang="en-US" b="1" dirty="0"/>
              <a:t>Echo On</a:t>
            </a:r>
          </a:p>
          <a:p>
            <a:pPr marL="0" indent="0">
              <a:buNone/>
            </a:pPr>
            <a:r>
              <a:rPr lang="en-US" sz="1600" dirty="0"/>
              <a:t>In this case, the For command processes all of the files that have a BAT or TXT extension </a:t>
            </a:r>
            <a:r>
              <a:rPr lang="en-US" sz="1600" dirty="0" smtClean="0"/>
              <a:t>in</a:t>
            </a:r>
            <a:r>
              <a:rPr lang="pl-PL" sz="1600" dirty="0" smtClean="0"/>
              <a:t> </a:t>
            </a:r>
            <a:r>
              <a:rPr lang="en-US" sz="1600" dirty="0" smtClean="0"/>
              <a:t>the </a:t>
            </a:r>
            <a:r>
              <a:rPr lang="en-US" sz="1600" dirty="0"/>
              <a:t>current directory. The command processes the files in the order in which they appear in </a:t>
            </a:r>
            <a:r>
              <a:rPr lang="en-US" sz="1600" dirty="0" smtClean="0"/>
              <a:t>the</a:t>
            </a:r>
            <a:r>
              <a:rPr lang="pl-PL" sz="1600" dirty="0" smtClean="0"/>
              <a:t> </a:t>
            </a:r>
            <a:r>
              <a:rPr lang="en-US" sz="1600" dirty="0" smtClean="0"/>
              <a:t>directory </a:t>
            </a:r>
            <a:r>
              <a:rPr lang="en-US" sz="1600" dirty="0"/>
              <a:t>and you have no guarantee what the order is. </a:t>
            </a:r>
            <a:r>
              <a:rPr lang="en-US" sz="1800" b="1" dirty="0"/>
              <a:t>The %%F variable contains the name </a:t>
            </a:r>
            <a:r>
              <a:rPr lang="en-US" sz="1800" b="1" dirty="0" smtClean="0"/>
              <a:t>of</a:t>
            </a:r>
            <a:r>
              <a:rPr lang="pl-PL" sz="1800" b="1" dirty="0" smtClean="0"/>
              <a:t> </a:t>
            </a:r>
            <a:r>
              <a:rPr lang="en-US" sz="1800" b="1" dirty="0" smtClean="0"/>
              <a:t>an </a:t>
            </a:r>
            <a:r>
              <a:rPr lang="en-US" sz="1800" b="1" dirty="0"/>
              <a:t>individual file</a:t>
            </a:r>
            <a:r>
              <a:rPr lang="en-US" sz="1600" dirty="0"/>
              <a:t>. The Dir command is called once for each file with the %%F variable as </a:t>
            </a:r>
            <a:r>
              <a:rPr lang="en-US" sz="1600" dirty="0" smtClean="0"/>
              <a:t>an</a:t>
            </a:r>
            <a:r>
              <a:rPr lang="pl-PL" sz="1600" dirty="0" smtClean="0"/>
              <a:t> </a:t>
            </a:r>
            <a:r>
              <a:rPr lang="en-US" sz="1600" dirty="0" smtClean="0"/>
              <a:t>input.</a:t>
            </a:r>
            <a:endParaRPr lang="pl-PL" sz="1200" dirty="0"/>
          </a:p>
        </p:txBody>
      </p:sp>
    </p:spTree>
    <p:extLst>
      <p:ext uri="{BB962C8B-B14F-4D97-AF65-F5344CB8AC3E}">
        <p14:creationId xmlns:p14="http://schemas.microsoft.com/office/powerpoint/2010/main" val="3713058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1254297"/>
          </a:xfrm>
        </p:spPr>
        <p:style>
          <a:lnRef idx="3">
            <a:schemeClr val="lt1"/>
          </a:lnRef>
          <a:fillRef idx="1">
            <a:schemeClr val="dk1"/>
          </a:fillRef>
          <a:effectRef idx="1">
            <a:schemeClr val="dk1"/>
          </a:effectRef>
          <a:fontRef idx="minor">
            <a:schemeClr val="lt1"/>
          </a:fontRef>
        </p:style>
        <p:txBody>
          <a:bodyPr>
            <a:normAutofit/>
          </a:bodyPr>
          <a:lstStyle/>
          <a:p>
            <a:pPr marL="0" indent="0"/>
            <a:r>
              <a:rPr lang="en-US" b="1" dirty="0" smtClean="0"/>
              <a:t>Deleting files equal to 0 in a batch file</a:t>
            </a:r>
            <a:endParaRPr lang="en-US" dirty="0"/>
          </a:p>
        </p:txBody>
      </p:sp>
      <p:sp>
        <p:nvSpPr>
          <p:cNvPr id="3" name="Symbol zastępczy zawartości 2"/>
          <p:cNvSpPr>
            <a:spLocks noGrp="1"/>
          </p:cNvSpPr>
          <p:nvPr>
            <p:ph idx="1"/>
          </p:nvPr>
        </p:nvSpPr>
        <p:spPr>
          <a:xfrm>
            <a:off x="179512" y="1556792"/>
            <a:ext cx="8784976" cy="1368152"/>
          </a:xfrm>
        </p:spPr>
        <p:txBody>
          <a:bodyPr>
            <a:noAutofit/>
          </a:bodyPr>
          <a:lstStyle/>
          <a:p>
            <a:pPr marL="0" indent="0">
              <a:buNone/>
            </a:pPr>
            <a:r>
              <a:rPr lang="pl-PL" dirty="0" smtClean="0"/>
              <a:t>for /F %%A in ("pics.txt") do </a:t>
            </a:r>
            <a:r>
              <a:rPr lang="pl-PL" dirty="0" err="1" smtClean="0"/>
              <a:t>If</a:t>
            </a:r>
            <a:r>
              <a:rPr lang="pl-PL" dirty="0" smtClean="0"/>
              <a:t> %%~</a:t>
            </a:r>
            <a:r>
              <a:rPr lang="pl-PL" dirty="0" err="1" smtClean="0"/>
              <a:t>zA</a:t>
            </a:r>
            <a:r>
              <a:rPr lang="pl-PL" dirty="0" smtClean="0"/>
              <a:t> </a:t>
            </a:r>
            <a:r>
              <a:rPr lang="pl-PL" dirty="0" err="1" smtClean="0"/>
              <a:t>equ</a:t>
            </a:r>
            <a:r>
              <a:rPr lang="pl-PL" dirty="0" smtClean="0"/>
              <a:t> 0 del pics.txt</a:t>
            </a:r>
          </a:p>
          <a:p>
            <a:pPr marL="0" indent="0">
              <a:buNone/>
            </a:pPr>
            <a:r>
              <a:rPr lang="pl-PL" sz="2400" dirty="0" smtClean="0"/>
              <a:t>Another alternative is:</a:t>
            </a:r>
            <a:endParaRPr lang="pl-PL" sz="2400" dirty="0"/>
          </a:p>
        </p:txBody>
      </p:sp>
      <p:sp>
        <p:nvSpPr>
          <p:cNvPr id="4" name="Symbol zastępczy zawartości 2"/>
          <p:cNvSpPr txBox="1">
            <a:spLocks/>
          </p:cNvSpPr>
          <p:nvPr/>
        </p:nvSpPr>
        <p:spPr>
          <a:xfrm>
            <a:off x="323528" y="3501008"/>
            <a:ext cx="8784976"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4000" dirty="0" smtClean="0"/>
              <a:t>FOR %%F IN (*.*) DO (</a:t>
            </a:r>
            <a:br>
              <a:rPr lang="en-US" sz="4000" dirty="0" smtClean="0"/>
            </a:br>
            <a:r>
              <a:rPr lang="en-US" sz="4000" dirty="0" smtClean="0"/>
              <a:t>IF %%~</a:t>
            </a:r>
            <a:r>
              <a:rPr lang="en-US" sz="4000" dirty="0" err="1" smtClean="0"/>
              <a:t>zF</a:t>
            </a:r>
            <a:r>
              <a:rPr lang="en-US" sz="4000" dirty="0" smtClean="0"/>
              <a:t> LSS 1 DEL %%F</a:t>
            </a:r>
            <a:br>
              <a:rPr lang="en-US" sz="4000" dirty="0" smtClean="0"/>
            </a:br>
            <a:r>
              <a:rPr lang="en-US" sz="4000" dirty="0" smtClean="0"/>
              <a:t>)</a:t>
            </a:r>
            <a:endParaRPr lang="pl-PL" sz="4000" dirty="0"/>
          </a:p>
        </p:txBody>
      </p:sp>
      <p:sp>
        <p:nvSpPr>
          <p:cNvPr id="5" name="Rectangle 4"/>
          <p:cNvSpPr/>
          <p:nvPr/>
        </p:nvSpPr>
        <p:spPr>
          <a:xfrm>
            <a:off x="4554618" y="6021288"/>
            <a:ext cx="4330609" cy="5847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pl-PL" sz="3200" b="1" dirty="0"/>
              <a:t>%~</a:t>
            </a:r>
            <a:r>
              <a:rPr lang="pl-PL" sz="3200" b="1" dirty="0" smtClean="0"/>
              <a:t>zF  </a:t>
            </a:r>
            <a:r>
              <a:rPr lang="pl-PL" dirty="0" smtClean="0"/>
              <a:t> </a:t>
            </a:r>
            <a:r>
              <a:rPr lang="pl-PL" dirty="0"/>
              <a:t>Obtains the size of the input file.</a:t>
            </a:r>
          </a:p>
        </p:txBody>
      </p:sp>
    </p:spTree>
    <p:extLst>
      <p:ext uri="{BB962C8B-B14F-4D97-AF65-F5344CB8AC3E}">
        <p14:creationId xmlns:p14="http://schemas.microsoft.com/office/powerpoint/2010/main" val="1603042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6"/>
          </a:lnRef>
          <a:fillRef idx="3">
            <a:schemeClr val="accent6"/>
          </a:fillRef>
          <a:effectRef idx="2">
            <a:schemeClr val="accent6"/>
          </a:effectRef>
          <a:fontRef idx="minor">
            <a:schemeClr val="lt1"/>
          </a:fontRef>
        </p:style>
        <p:txBody>
          <a:bodyPr>
            <a:normAutofit/>
          </a:bodyPr>
          <a:lstStyle/>
          <a:p>
            <a:r>
              <a:rPr lang="pl-PL" b="1" dirty="0" smtClean="0"/>
              <a:t>Zadania</a:t>
            </a:r>
            <a:endParaRPr lang="pl-PL" dirty="0"/>
          </a:p>
        </p:txBody>
      </p:sp>
      <p:sp>
        <p:nvSpPr>
          <p:cNvPr id="3" name="Content Placeholder 2"/>
          <p:cNvSpPr>
            <a:spLocks noGrp="1"/>
          </p:cNvSpPr>
          <p:nvPr>
            <p:ph idx="1"/>
          </p:nvPr>
        </p:nvSpPr>
        <p:spPr>
          <a:xfrm>
            <a:off x="107504" y="836712"/>
            <a:ext cx="8784976" cy="5904656"/>
          </a:xfrm>
        </p:spPr>
        <p:txBody>
          <a:bodyPr>
            <a:noAutofit/>
          </a:bodyPr>
          <a:lstStyle/>
          <a:p>
            <a:pPr marL="0" indent="0">
              <a:buNone/>
            </a:pPr>
            <a:r>
              <a:rPr lang="pl-PL" sz="1600" dirty="0" smtClean="0"/>
              <a:t>Wszystkie </a:t>
            </a:r>
            <a:r>
              <a:rPr lang="pl-PL" sz="1600" dirty="0"/>
              <a:t>pliki wsadowe powinny działać we wszystkich możliwych przypadkach związanych z istnieniem plików. Należy również zadbać o to, aby podczas wykonywania plików wyświetlane były </a:t>
            </a:r>
            <a:r>
              <a:rPr lang="pl-PL" sz="1600" b="1" dirty="0"/>
              <a:t>wyłącznie</a:t>
            </a:r>
            <a:r>
              <a:rPr lang="pl-PL" sz="1600" dirty="0"/>
              <a:t> informacje wypisywane przez polecenie ECHO pliku wsadowego. </a:t>
            </a:r>
            <a:endParaRPr lang="pl-PL" sz="1600" dirty="0" smtClean="0"/>
          </a:p>
          <a:p>
            <a:pPr marL="0" indent="0">
              <a:buNone/>
            </a:pPr>
            <a:endParaRPr lang="pl-PL" sz="1600" dirty="0"/>
          </a:p>
          <a:p>
            <a:pPr marL="228600" indent="-228600">
              <a:buFont typeface="+mj-lt"/>
              <a:buAutoNum type="arabicPeriod"/>
            </a:pPr>
            <a:r>
              <a:rPr lang="pl-PL" sz="1600" dirty="0" smtClean="0"/>
              <a:t>Korzystając </a:t>
            </a:r>
            <a:r>
              <a:rPr lang="pl-PL" sz="1600" dirty="0"/>
              <a:t>m.in. z poleceń </a:t>
            </a:r>
            <a:r>
              <a:rPr lang="pl-PL" sz="1600" i="1" dirty="0"/>
              <a:t>find</a:t>
            </a:r>
            <a:r>
              <a:rPr lang="pl-PL" sz="1600" dirty="0"/>
              <a:t> oraz </a:t>
            </a:r>
            <a:r>
              <a:rPr lang="pl-PL" sz="1600" i="1" dirty="0"/>
              <a:t>sort</a:t>
            </a:r>
            <a:r>
              <a:rPr lang="pl-PL" sz="1600" dirty="0"/>
              <a:t> </a:t>
            </a:r>
            <a:r>
              <a:rPr lang="pl-PL" sz="1600" b="1" dirty="0"/>
              <a:t>napisać plik wsadowy </a:t>
            </a:r>
            <a:r>
              <a:rPr lang="pl-PL" sz="1600" b="1" i="1" dirty="0"/>
              <a:t>mydir.bat</a:t>
            </a:r>
            <a:r>
              <a:rPr lang="pl-PL" sz="1600" b="1" dirty="0"/>
              <a:t>, który wyświetli zawartość katalogu bieżącego</a:t>
            </a:r>
            <a:r>
              <a:rPr lang="pl-PL" sz="1600" dirty="0"/>
              <a:t>. Na wydruku powinny być widoczne tylko pliki i katalogi. Wydruk powinien zawierać w pierwszej kolejności listę plików a następnie listę katalogów. Zarówno pliki jak i katalogi należy posortować alfabetycznie. </a:t>
            </a:r>
            <a:r>
              <a:rPr lang="pl-PL" sz="1600" b="1" dirty="0"/>
              <a:t>Nie wolno</a:t>
            </a:r>
            <a:r>
              <a:rPr lang="pl-PL" sz="1600" dirty="0"/>
              <a:t> korzystać z żadnych opcji polecenia </a:t>
            </a:r>
            <a:r>
              <a:rPr lang="pl-PL" sz="1600" i="1" dirty="0"/>
              <a:t>dir</a:t>
            </a:r>
            <a:r>
              <a:rPr lang="pl-PL" sz="1600" dirty="0"/>
              <a:t>, można natomiast skorzystać z tymczasowych plików pomocniczych. </a:t>
            </a:r>
          </a:p>
          <a:p>
            <a:pPr marL="228600" indent="-228600">
              <a:buFont typeface="+mj-lt"/>
              <a:buAutoNum type="arabicPeriod"/>
            </a:pPr>
            <a:r>
              <a:rPr lang="pl-PL" sz="1600" dirty="0"/>
              <a:t>Napisać plik wsadowy </a:t>
            </a:r>
            <a:r>
              <a:rPr lang="pl-PL" sz="1600" i="1" dirty="0"/>
              <a:t>mycopy.bat</a:t>
            </a:r>
            <a:r>
              <a:rPr lang="pl-PL" sz="1600" dirty="0"/>
              <a:t> służący do tworzenia kopii pliku pod inną nazwą, przyjmując następujące założenia:</a:t>
            </a:r>
            <a:br>
              <a:rPr lang="pl-PL" sz="1600" dirty="0"/>
            </a:br>
            <a:endParaRPr lang="pl-PL" sz="1600" dirty="0"/>
          </a:p>
          <a:p>
            <a:pPr marL="685800" lvl="1" indent="-228600">
              <a:buFont typeface="+mj-lt"/>
              <a:buAutoNum type="arabicPeriod"/>
            </a:pPr>
            <a:r>
              <a:rPr lang="pl-PL" sz="1600" dirty="0"/>
              <a:t>plik działa tylko w przypadku gdy został uruchomiony z dwoma różnymi argumentami, </a:t>
            </a:r>
          </a:p>
          <a:p>
            <a:pPr marL="685800" lvl="1" indent="-228600">
              <a:buFont typeface="+mj-lt"/>
              <a:buAutoNum type="arabicPeriod"/>
            </a:pPr>
            <a:r>
              <a:rPr lang="pl-PL" sz="1600" dirty="0"/>
              <a:t>jeżeli plik o takiej nazwie jak nazwa kopii już istnieje, to nie wykonujemy kopiowania. </a:t>
            </a:r>
            <a:endParaRPr lang="pl-PL" sz="1600" dirty="0" smtClean="0"/>
          </a:p>
          <a:p>
            <a:pPr marL="685800" lvl="1" indent="-228600">
              <a:buFont typeface="+mj-lt"/>
              <a:buAutoNum type="arabicPeriod"/>
            </a:pPr>
            <a:endParaRPr lang="pl-PL" sz="1200" dirty="0"/>
          </a:p>
          <a:p>
            <a:pPr marL="228600" indent="-228600">
              <a:buFont typeface="+mj-lt"/>
              <a:buAutoNum type="arabicPeriod"/>
            </a:pPr>
            <a:r>
              <a:rPr lang="pl-PL" sz="1600" dirty="0"/>
              <a:t>Napisać plik </a:t>
            </a:r>
            <a:r>
              <a:rPr lang="pl-PL" sz="1600" i="1" dirty="0" smtClean="0"/>
              <a:t>myren.bat</a:t>
            </a:r>
            <a:r>
              <a:rPr lang="pl-PL" sz="1600" dirty="0" smtClean="0"/>
              <a:t> </a:t>
            </a:r>
            <a:r>
              <a:rPr lang="pl-PL" sz="1600" dirty="0"/>
              <a:t>służący do zmiany nazwy na nazwę podaną, przyjmując następujące założenia:</a:t>
            </a:r>
            <a:br>
              <a:rPr lang="pl-PL" sz="1600" dirty="0"/>
            </a:br>
            <a:endParaRPr lang="pl-PL" sz="1600" dirty="0" smtClean="0"/>
          </a:p>
          <a:p>
            <a:pPr marL="685800" lvl="1" indent="-228600">
              <a:buFont typeface="+mj-lt"/>
              <a:buAutoNum type="arabicPeriod"/>
            </a:pPr>
            <a:r>
              <a:rPr lang="pl-PL" sz="1400" dirty="0" smtClean="0"/>
              <a:t>plik działa tylko w przypadku gdy został uruchomiony z dwoma argumentami, </a:t>
            </a:r>
          </a:p>
          <a:p>
            <a:pPr marL="685800" lvl="1" indent="-228600">
              <a:buFont typeface="+mj-lt"/>
              <a:buAutoNum type="arabicPeriod"/>
            </a:pPr>
            <a:r>
              <a:rPr lang="pl-PL" sz="1400" dirty="0" smtClean="0"/>
              <a:t>jeżeli </a:t>
            </a:r>
            <a:r>
              <a:rPr lang="pl-PL" sz="1400" dirty="0"/>
              <a:t>oba argumenty są takie same, to jeśli plik istnieje nie wykonujemy żadnych czynności, jeśli natomiast pliku nie ma wypisujemy komunikat o błędzie, </a:t>
            </a:r>
          </a:p>
          <a:p>
            <a:pPr marL="685800" lvl="1" indent="-228600">
              <a:buFont typeface="+mj-lt"/>
              <a:buAutoNum type="arabicPeriod"/>
            </a:pPr>
            <a:r>
              <a:rPr lang="pl-PL" sz="1400" dirty="0"/>
              <a:t>jeżeli plik o takiej nazwie jak nowa nazwa pliku już istnieje, to wypisujemy komunikat o błędzie. </a:t>
            </a:r>
          </a:p>
        </p:txBody>
      </p:sp>
    </p:spTree>
    <p:extLst>
      <p:ext uri="{BB962C8B-B14F-4D97-AF65-F5344CB8AC3E}">
        <p14:creationId xmlns:p14="http://schemas.microsoft.com/office/powerpoint/2010/main" val="2892374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6"/>
          </a:lnRef>
          <a:fillRef idx="3">
            <a:schemeClr val="accent6"/>
          </a:fillRef>
          <a:effectRef idx="2">
            <a:schemeClr val="accent6"/>
          </a:effectRef>
          <a:fontRef idx="minor">
            <a:schemeClr val="lt1"/>
          </a:fontRef>
        </p:style>
        <p:txBody>
          <a:bodyPr>
            <a:normAutofit/>
          </a:bodyPr>
          <a:lstStyle/>
          <a:p>
            <a:r>
              <a:rPr lang="pl-PL" b="1" dirty="0" smtClean="0"/>
              <a:t>Zadania</a:t>
            </a:r>
            <a:endParaRPr lang="pl-PL" dirty="0"/>
          </a:p>
        </p:txBody>
      </p:sp>
      <p:sp>
        <p:nvSpPr>
          <p:cNvPr id="3" name="Content Placeholder 2"/>
          <p:cNvSpPr>
            <a:spLocks noGrp="1"/>
          </p:cNvSpPr>
          <p:nvPr>
            <p:ph idx="1"/>
          </p:nvPr>
        </p:nvSpPr>
        <p:spPr>
          <a:xfrm>
            <a:off x="251520" y="836712"/>
            <a:ext cx="8435280" cy="5904656"/>
          </a:xfrm>
        </p:spPr>
        <p:txBody>
          <a:bodyPr>
            <a:noAutofit/>
          </a:bodyPr>
          <a:lstStyle/>
          <a:p>
            <a:pPr marL="228600" indent="-228600">
              <a:buFont typeface="+mj-lt"/>
              <a:buAutoNum type="arabicPeriod"/>
            </a:pPr>
            <a:r>
              <a:rPr lang="pl-PL" sz="1800" dirty="0" smtClean="0"/>
              <a:t>Napisać </a:t>
            </a:r>
            <a:r>
              <a:rPr lang="pl-PL" sz="1800" dirty="0"/>
              <a:t>plik wsadowy </a:t>
            </a:r>
            <a:r>
              <a:rPr lang="pl-PL" sz="1800" i="1" dirty="0"/>
              <a:t>mycopy.bat</a:t>
            </a:r>
            <a:r>
              <a:rPr lang="pl-PL" sz="1800" dirty="0"/>
              <a:t> służący do tworzenia kopii pliku pod inną nazwą, przyjmując następujące założenia:</a:t>
            </a:r>
            <a:br>
              <a:rPr lang="pl-PL" sz="1800" dirty="0"/>
            </a:br>
            <a:endParaRPr lang="pl-PL" sz="1800" dirty="0"/>
          </a:p>
          <a:p>
            <a:pPr marL="685800" lvl="1" indent="-228600">
              <a:buFont typeface="+mj-lt"/>
              <a:buAutoNum type="arabicPeriod"/>
            </a:pPr>
            <a:r>
              <a:rPr lang="pl-PL" sz="1400" dirty="0"/>
              <a:t>plik może być uruchomiony z dowolną ilością argumentów, </a:t>
            </a:r>
          </a:p>
          <a:p>
            <a:pPr marL="685800" lvl="1" indent="-228600">
              <a:buFont typeface="+mj-lt"/>
              <a:buAutoNum type="arabicPeriod"/>
            </a:pPr>
            <a:r>
              <a:rPr lang="pl-PL" sz="1400" dirty="0"/>
              <a:t>jeżeli nie podano argumentów wypisujemy składnię, </a:t>
            </a:r>
          </a:p>
          <a:p>
            <a:pPr marL="685800" lvl="1" indent="-228600">
              <a:buFont typeface="+mj-lt"/>
              <a:buAutoNum type="arabicPeriod"/>
            </a:pPr>
            <a:r>
              <a:rPr lang="pl-PL" sz="1400" dirty="0"/>
              <a:t>jeżeli pierwszy argument jest równy "/?" wypisujemy informację o przeznaczeniu i składnię, </a:t>
            </a:r>
          </a:p>
          <a:p>
            <a:pPr marL="685800" lvl="1" indent="-228600">
              <a:buFont typeface="+mj-lt"/>
              <a:buAutoNum type="arabicPeriod"/>
            </a:pPr>
            <a:r>
              <a:rPr lang="pl-PL" sz="1400" dirty="0"/>
              <a:t>jeżeli podano argumenty i pierwszy z nich nie jest równy "/?" to próbujemy wykonać kopiowanie gdy podano dokładnie dwa różne argumenty, w przeciwnym wypadku (gdy podano więcej niż dwa, gdy podano jeden argument lub gdy argumenty są dwa, ale takie same) wypisujemy komunikat o błędzie, </a:t>
            </a:r>
          </a:p>
          <a:p>
            <a:pPr marL="685800" lvl="1" indent="-228600">
              <a:buFont typeface="+mj-lt"/>
              <a:buAutoNum type="arabicPeriod"/>
            </a:pPr>
            <a:r>
              <a:rPr lang="pl-PL" sz="1400" dirty="0"/>
              <a:t>jeżeli plik o takiej nazwie jak nazwa kopii już istnieje, to nie wykonujemy kopiowania. </a:t>
            </a:r>
          </a:p>
          <a:p>
            <a:pPr marL="228600" indent="-228600">
              <a:buFont typeface="+mj-lt"/>
              <a:buAutoNum type="arabicPeriod"/>
            </a:pPr>
            <a:r>
              <a:rPr lang="pl-PL" sz="1800" dirty="0"/>
              <a:t>Napisać plik wsadowy </a:t>
            </a:r>
            <a:r>
              <a:rPr lang="pl-PL" sz="1800" i="1" dirty="0"/>
              <a:t>myren.bat</a:t>
            </a:r>
            <a:r>
              <a:rPr lang="pl-PL" sz="1800" dirty="0"/>
              <a:t> służący do zmiany nazwy pliku pod podaną, przyjmując następujące założenia:</a:t>
            </a:r>
            <a:br>
              <a:rPr lang="pl-PL" sz="1800" dirty="0"/>
            </a:br>
            <a:endParaRPr lang="pl-PL" sz="1800" dirty="0"/>
          </a:p>
          <a:p>
            <a:pPr marL="685800" lvl="1" indent="-228600">
              <a:buFont typeface="+mj-lt"/>
              <a:buAutoNum type="arabicPeriod"/>
            </a:pPr>
            <a:r>
              <a:rPr lang="pl-PL" sz="1400" dirty="0"/>
              <a:t>plik może być uruchomiony z dowolną ilością argumentów, </a:t>
            </a:r>
          </a:p>
          <a:p>
            <a:pPr marL="685800" lvl="1" indent="-228600">
              <a:buFont typeface="+mj-lt"/>
              <a:buAutoNum type="arabicPeriod"/>
            </a:pPr>
            <a:r>
              <a:rPr lang="pl-PL" sz="1400" dirty="0"/>
              <a:t>jeżeli nie podano argumentów wypisujemy składnię, </a:t>
            </a:r>
          </a:p>
          <a:p>
            <a:pPr marL="685800" lvl="1" indent="-228600">
              <a:buFont typeface="+mj-lt"/>
              <a:buAutoNum type="arabicPeriod"/>
            </a:pPr>
            <a:r>
              <a:rPr lang="pl-PL" sz="1400" dirty="0"/>
              <a:t>jeżeli pierwszy argument jest równy "/?" wypisujemy informację o przeznaczeniu i składnię, </a:t>
            </a:r>
          </a:p>
          <a:p>
            <a:pPr marL="685800" lvl="1" indent="-228600">
              <a:buFont typeface="+mj-lt"/>
              <a:buAutoNum type="arabicPeriod"/>
            </a:pPr>
            <a:r>
              <a:rPr lang="pl-PL" sz="1400" dirty="0"/>
              <a:t>jeżeli podano argumenty i pierwszy z nich nie jest równy "/?" to próbujemy zmienić nazwę gdy podano dokładnie dwa argumenty, w przeciwnym wypadku (gdy podano więcej niż dwa, gdy podano jeden argument lub gdy argumenty są dwa, ale takie same) wypisujemy komunikat o błędzie, </a:t>
            </a:r>
          </a:p>
          <a:p>
            <a:pPr marL="685800" lvl="1" indent="-228600">
              <a:buFont typeface="+mj-lt"/>
              <a:buAutoNum type="arabicPeriod"/>
            </a:pPr>
            <a:r>
              <a:rPr lang="pl-PL" sz="1400" dirty="0"/>
              <a:t>jeżeli plik o takiej nazwie jak nazwa kopii już istnieje, to usuwamy go, a następnie wykonujemy zmianę nazwy pliku, </a:t>
            </a:r>
          </a:p>
          <a:p>
            <a:pPr marL="685800" lvl="1" indent="-228600">
              <a:buFont typeface="+mj-lt"/>
              <a:buAutoNum type="arabicPeriod"/>
            </a:pPr>
            <a:r>
              <a:rPr lang="pl-PL" sz="1400" dirty="0"/>
              <a:t>jeżeli argumenty są dwa i są takie same oraz plik istnieje, to efekt powinien być taki, jakgdyby zmieniono nazwę pliku. </a:t>
            </a:r>
          </a:p>
        </p:txBody>
      </p:sp>
    </p:spTree>
    <p:extLst>
      <p:ext uri="{BB962C8B-B14F-4D97-AF65-F5344CB8AC3E}">
        <p14:creationId xmlns:p14="http://schemas.microsoft.com/office/powerpoint/2010/main" val="73715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pl-PL" b="1" dirty="0" smtClean="0"/>
              <a:t>Batch files - </a:t>
            </a:r>
            <a:r>
              <a:rPr lang="en-US" dirty="0" smtClean="0"/>
              <a:t>DOS users</a:t>
            </a:r>
            <a:r>
              <a:rPr lang="pl-PL" b="1" dirty="0" smtClean="0"/>
              <a:t> </a:t>
            </a:r>
            <a:endParaRPr lang="pl-PL" dirty="0"/>
          </a:p>
        </p:txBody>
      </p:sp>
      <p:sp>
        <p:nvSpPr>
          <p:cNvPr id="3" name="Symbol zastępczy zawartości 2"/>
          <p:cNvSpPr>
            <a:spLocks noGrp="1"/>
          </p:cNvSpPr>
          <p:nvPr>
            <p:ph idx="1"/>
          </p:nvPr>
        </p:nvSpPr>
        <p:spPr>
          <a:xfrm>
            <a:off x="179512" y="1196752"/>
            <a:ext cx="8712968" cy="5040560"/>
          </a:xfrm>
        </p:spPr>
        <p:txBody>
          <a:bodyPr>
            <a:normAutofit fontScale="85000" lnSpcReduction="10000"/>
          </a:bodyPr>
          <a:lstStyle/>
          <a:p>
            <a:pPr marL="0" indent="0">
              <a:buNone/>
            </a:pPr>
            <a:r>
              <a:rPr lang="pl-PL" sz="4100" dirty="0" smtClean="0"/>
              <a:t>H</a:t>
            </a:r>
            <a:r>
              <a:rPr lang="en-US" sz="4100" dirty="0" smtClean="0"/>
              <a:t>ow to create a basic batch file</a:t>
            </a:r>
            <a:r>
              <a:rPr lang="pl-PL" sz="4100" dirty="0" smtClean="0"/>
              <a:t>:</a:t>
            </a:r>
            <a:endParaRPr lang="en-US" sz="4100" dirty="0" smtClean="0"/>
          </a:p>
          <a:p>
            <a:r>
              <a:rPr lang="en-US" dirty="0" smtClean="0"/>
              <a:t>Open an MS-DOS command window or get to MS-DOS.</a:t>
            </a:r>
          </a:p>
          <a:p>
            <a:r>
              <a:rPr lang="en-US" dirty="0" smtClean="0"/>
              <a:t>At the prompt type: </a:t>
            </a:r>
            <a:r>
              <a:rPr lang="en-US" b="1" dirty="0" smtClean="0"/>
              <a:t>edit test.</a:t>
            </a:r>
            <a:r>
              <a:rPr lang="en-US" b="1" dirty="0" smtClean="0">
                <a:solidFill>
                  <a:srgbClr val="FF0000"/>
                </a:solidFill>
              </a:rPr>
              <a:t>bat</a:t>
            </a:r>
            <a:r>
              <a:rPr lang="pl-PL" dirty="0" smtClean="0"/>
              <a:t>,</a:t>
            </a:r>
            <a:r>
              <a:rPr lang="en-US" dirty="0" smtClean="0"/>
              <a:t> press </a:t>
            </a:r>
            <a:r>
              <a:rPr lang="pl-PL" dirty="0"/>
              <a:t>&lt;</a:t>
            </a:r>
            <a:r>
              <a:rPr lang="en-US" dirty="0" smtClean="0"/>
              <a:t>enter</a:t>
            </a:r>
            <a:r>
              <a:rPr lang="pl-PL" dirty="0" smtClean="0"/>
              <a:t>&gt; and</a:t>
            </a:r>
            <a:r>
              <a:rPr lang="en-US" dirty="0" smtClean="0"/>
              <a:t> type:</a:t>
            </a:r>
            <a:endParaRPr lang="pl-PL" dirty="0"/>
          </a:p>
          <a:p>
            <a:pPr marL="0" indent="0">
              <a:buNone/>
            </a:pPr>
            <a:r>
              <a:rPr lang="pl-PL" sz="4100" dirty="0" smtClean="0"/>
              <a:t>	</a:t>
            </a:r>
            <a:r>
              <a:rPr lang="pl-PL" sz="4100" dirty="0" err="1" smtClean="0"/>
              <a:t>cls</a:t>
            </a:r>
            <a:endParaRPr lang="pl-PL" sz="4100" dirty="0" smtClean="0"/>
          </a:p>
          <a:p>
            <a:pPr marL="0" indent="0">
              <a:buNone/>
            </a:pPr>
            <a:r>
              <a:rPr lang="pl-PL" sz="4100" dirty="0" smtClean="0"/>
              <a:t>	</a:t>
            </a:r>
            <a:r>
              <a:rPr lang="en-US" sz="4100" dirty="0" err="1" smtClean="0"/>
              <a:t>dir</a:t>
            </a:r>
            <a:r>
              <a:rPr lang="en-US" sz="4100" dirty="0" smtClean="0"/>
              <a:t> c:\windows</a:t>
            </a:r>
            <a:br>
              <a:rPr lang="en-US" sz="4100" dirty="0" smtClean="0"/>
            </a:br>
            <a:r>
              <a:rPr lang="pl-PL" sz="4100" dirty="0" smtClean="0"/>
              <a:t>	</a:t>
            </a:r>
            <a:r>
              <a:rPr lang="en-US" sz="4100" dirty="0" err="1" smtClean="0"/>
              <a:t>dir</a:t>
            </a:r>
            <a:r>
              <a:rPr lang="en-US" sz="4100" dirty="0" smtClean="0"/>
              <a:t> c:\windows\system</a:t>
            </a:r>
            <a:endParaRPr lang="pl-PL" sz="4100" dirty="0" smtClean="0"/>
          </a:p>
          <a:p>
            <a:pPr marL="0" indent="0">
              <a:buNone/>
            </a:pPr>
            <a:r>
              <a:rPr lang="pl-PL" sz="4100" dirty="0"/>
              <a:t>	</a:t>
            </a:r>
            <a:r>
              <a:rPr lang="pl-PL" sz="4100" dirty="0" err="1" smtClean="0"/>
              <a:t>pause</a:t>
            </a:r>
            <a:endParaRPr lang="pl-PL" sz="4100" dirty="0" smtClean="0"/>
          </a:p>
          <a:p>
            <a:endParaRPr lang="pl-PL" b="1" dirty="0"/>
          </a:p>
          <a:p>
            <a:pPr marL="0" indent="0">
              <a:buNone/>
            </a:pPr>
            <a:r>
              <a:rPr lang="pl-PL" dirty="0" smtClean="0"/>
              <a:t> &amp; </a:t>
            </a:r>
            <a:r>
              <a:rPr lang="pl-PL" dirty="0" err="1" smtClean="0"/>
              <a:t>save</a:t>
            </a:r>
            <a:r>
              <a:rPr lang="pl-PL" dirty="0" smtClean="0"/>
              <a:t> in   </a:t>
            </a:r>
            <a:r>
              <a:rPr lang="pl-PL" b="1" dirty="0" smtClean="0"/>
              <a:t>test.bat</a:t>
            </a:r>
            <a:r>
              <a:rPr lang="pl-PL" dirty="0" smtClean="0"/>
              <a:t>  file</a:t>
            </a:r>
            <a:r>
              <a:rPr lang="en-US" dirty="0" smtClean="0"/>
              <a:t/>
            </a:r>
            <a:br>
              <a:rPr lang="en-US" dirty="0" smtClean="0"/>
            </a:br>
            <a:endParaRPr lang="en-US" dirty="0"/>
          </a:p>
        </p:txBody>
      </p:sp>
      <p:sp>
        <p:nvSpPr>
          <p:cNvPr id="4" name="Prostokąt 3"/>
          <p:cNvSpPr/>
          <p:nvPr/>
        </p:nvSpPr>
        <p:spPr>
          <a:xfrm>
            <a:off x="323528" y="2780928"/>
            <a:ext cx="8208912" cy="230832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pl-PL" sz="3600" b="1" dirty="0"/>
              <a:t>	</a:t>
            </a:r>
            <a:r>
              <a:rPr lang="pl-PL" sz="3600" b="1" dirty="0" err="1"/>
              <a:t>cls</a:t>
            </a:r>
            <a:endParaRPr lang="pl-PL" sz="3600" b="1" dirty="0"/>
          </a:p>
          <a:p>
            <a:r>
              <a:rPr lang="pl-PL" sz="3600" b="1" dirty="0"/>
              <a:t>	</a:t>
            </a:r>
            <a:r>
              <a:rPr lang="en-US" sz="3600" b="1" dirty="0" err="1"/>
              <a:t>dir</a:t>
            </a:r>
            <a:r>
              <a:rPr lang="en-US" sz="3600" b="1" dirty="0"/>
              <a:t> c:\windows</a:t>
            </a:r>
            <a:br>
              <a:rPr lang="en-US" sz="3600" b="1" dirty="0"/>
            </a:br>
            <a:r>
              <a:rPr lang="pl-PL" sz="3600" b="1" dirty="0"/>
              <a:t>	</a:t>
            </a:r>
            <a:r>
              <a:rPr lang="en-US" sz="3600" b="1" dirty="0" err="1"/>
              <a:t>dir</a:t>
            </a:r>
            <a:r>
              <a:rPr lang="en-US" sz="3600" b="1" dirty="0"/>
              <a:t> c:\windows\system</a:t>
            </a:r>
            <a:endParaRPr lang="pl-PL" sz="3600" b="1" dirty="0"/>
          </a:p>
          <a:p>
            <a:r>
              <a:rPr lang="pl-PL" sz="3600" b="1" dirty="0"/>
              <a:t>	</a:t>
            </a:r>
            <a:r>
              <a:rPr lang="pl-PL" sz="3600" b="1" dirty="0" err="1"/>
              <a:t>pause</a:t>
            </a:r>
            <a:endParaRPr lang="pl-PL" sz="3600" b="1" dirty="0"/>
          </a:p>
        </p:txBody>
      </p:sp>
    </p:spTree>
    <p:extLst>
      <p:ext uri="{BB962C8B-B14F-4D97-AF65-F5344CB8AC3E}">
        <p14:creationId xmlns:p14="http://schemas.microsoft.com/office/powerpoint/2010/main" val="1625450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pl-PL" b="1" dirty="0" smtClean="0"/>
              <a:t>Batch files - </a:t>
            </a:r>
            <a:r>
              <a:rPr lang="en-US" dirty="0" smtClean="0"/>
              <a:t>DOS users</a:t>
            </a:r>
            <a:r>
              <a:rPr lang="pl-PL" b="1" dirty="0" smtClean="0"/>
              <a:t> </a:t>
            </a:r>
            <a:endParaRPr lang="pl-PL" dirty="0"/>
          </a:p>
        </p:txBody>
      </p:sp>
      <p:sp>
        <p:nvSpPr>
          <p:cNvPr id="3" name="Symbol zastępczy zawartości 2"/>
          <p:cNvSpPr>
            <a:spLocks noGrp="1"/>
          </p:cNvSpPr>
          <p:nvPr>
            <p:ph idx="1"/>
          </p:nvPr>
        </p:nvSpPr>
        <p:spPr>
          <a:xfrm>
            <a:off x="179512" y="1196752"/>
            <a:ext cx="8712968" cy="5040560"/>
          </a:xfrm>
        </p:spPr>
        <p:txBody>
          <a:bodyPr>
            <a:normAutofit fontScale="85000" lnSpcReduction="10000"/>
          </a:bodyPr>
          <a:lstStyle/>
          <a:p>
            <a:pPr marL="0" indent="0">
              <a:buNone/>
            </a:pPr>
            <a:r>
              <a:rPr lang="pl-PL" sz="4100" dirty="0" smtClean="0"/>
              <a:t>H</a:t>
            </a:r>
            <a:r>
              <a:rPr lang="en-US" sz="4100" dirty="0" smtClean="0"/>
              <a:t>ow to create a basic batch file</a:t>
            </a:r>
            <a:r>
              <a:rPr lang="pl-PL" sz="4100" dirty="0" smtClean="0"/>
              <a:t>:</a:t>
            </a:r>
            <a:endParaRPr lang="en-US" sz="4100" dirty="0" smtClean="0"/>
          </a:p>
          <a:p>
            <a:r>
              <a:rPr lang="en-US" dirty="0" smtClean="0"/>
              <a:t>Open an MS-DOS command window or get to MS-DOS.</a:t>
            </a:r>
          </a:p>
          <a:p>
            <a:r>
              <a:rPr lang="en-US" dirty="0" smtClean="0"/>
              <a:t>At the prompt type: </a:t>
            </a:r>
            <a:r>
              <a:rPr lang="en-US" b="1" dirty="0" smtClean="0"/>
              <a:t>edit </a:t>
            </a:r>
            <a:r>
              <a:rPr lang="en-US" b="1" dirty="0" smtClean="0">
                <a:solidFill>
                  <a:srgbClr val="0000CC"/>
                </a:solidFill>
              </a:rPr>
              <a:t>test.bat</a:t>
            </a:r>
            <a:r>
              <a:rPr lang="pl-PL" dirty="0" smtClean="0"/>
              <a:t>,</a:t>
            </a:r>
            <a:r>
              <a:rPr lang="en-US" dirty="0" smtClean="0"/>
              <a:t> press </a:t>
            </a:r>
            <a:r>
              <a:rPr lang="pl-PL" dirty="0"/>
              <a:t>&lt;</a:t>
            </a:r>
            <a:r>
              <a:rPr lang="en-US" dirty="0" smtClean="0"/>
              <a:t>enter</a:t>
            </a:r>
            <a:r>
              <a:rPr lang="pl-PL" dirty="0" smtClean="0"/>
              <a:t>&gt; and</a:t>
            </a:r>
            <a:r>
              <a:rPr lang="en-US" dirty="0" smtClean="0"/>
              <a:t> type:</a:t>
            </a:r>
            <a:endParaRPr lang="pl-PL" dirty="0"/>
          </a:p>
          <a:p>
            <a:pPr marL="0" indent="0">
              <a:buNone/>
            </a:pPr>
            <a:r>
              <a:rPr lang="pl-PL" sz="4100" dirty="0" smtClean="0"/>
              <a:t>	</a:t>
            </a:r>
            <a:r>
              <a:rPr lang="pl-PL" sz="4100" dirty="0" err="1" smtClean="0"/>
              <a:t>cls</a:t>
            </a:r>
            <a:endParaRPr lang="pl-PL" sz="4100" dirty="0" smtClean="0"/>
          </a:p>
          <a:p>
            <a:pPr marL="0" indent="0">
              <a:buNone/>
            </a:pPr>
            <a:r>
              <a:rPr lang="pl-PL" sz="4100" dirty="0" smtClean="0"/>
              <a:t>	</a:t>
            </a:r>
            <a:r>
              <a:rPr lang="en-US" sz="4100" dirty="0" err="1" smtClean="0"/>
              <a:t>dir</a:t>
            </a:r>
            <a:r>
              <a:rPr lang="en-US" sz="4100" dirty="0" smtClean="0"/>
              <a:t> c:\windows</a:t>
            </a:r>
            <a:br>
              <a:rPr lang="en-US" sz="4100" dirty="0" smtClean="0"/>
            </a:br>
            <a:r>
              <a:rPr lang="pl-PL" sz="4100" dirty="0" smtClean="0"/>
              <a:t>	</a:t>
            </a:r>
            <a:r>
              <a:rPr lang="en-US" sz="4100" dirty="0" err="1" smtClean="0"/>
              <a:t>dir</a:t>
            </a:r>
            <a:r>
              <a:rPr lang="en-US" sz="4100" dirty="0" smtClean="0"/>
              <a:t> c:\windows\system</a:t>
            </a:r>
            <a:endParaRPr lang="pl-PL" sz="4100" dirty="0" smtClean="0"/>
          </a:p>
          <a:p>
            <a:pPr marL="0" indent="0">
              <a:buNone/>
            </a:pPr>
            <a:r>
              <a:rPr lang="pl-PL" sz="4100" dirty="0"/>
              <a:t>	</a:t>
            </a:r>
            <a:r>
              <a:rPr lang="pl-PL" sz="4100" dirty="0" err="1" smtClean="0"/>
              <a:t>pause</a:t>
            </a:r>
            <a:endParaRPr lang="pl-PL" sz="4100" dirty="0" smtClean="0"/>
          </a:p>
          <a:p>
            <a:endParaRPr lang="pl-PL" b="1" dirty="0"/>
          </a:p>
          <a:p>
            <a:pPr marL="0" indent="0">
              <a:buNone/>
            </a:pPr>
            <a:r>
              <a:rPr lang="pl-PL" dirty="0" smtClean="0"/>
              <a:t> &amp; run:    &gt; </a:t>
            </a:r>
            <a:r>
              <a:rPr lang="pl-PL" b="1" dirty="0" smtClean="0"/>
              <a:t>test  *.exe</a:t>
            </a:r>
            <a:r>
              <a:rPr lang="en-US" b="1" dirty="0" smtClean="0"/>
              <a:t/>
            </a:r>
            <a:br>
              <a:rPr lang="en-US" b="1" dirty="0" smtClean="0"/>
            </a:br>
            <a:endParaRPr lang="en-US" b="1" dirty="0"/>
          </a:p>
        </p:txBody>
      </p:sp>
      <p:sp>
        <p:nvSpPr>
          <p:cNvPr id="4" name="Prostokąt 3"/>
          <p:cNvSpPr/>
          <p:nvPr/>
        </p:nvSpPr>
        <p:spPr>
          <a:xfrm>
            <a:off x="323528" y="2780928"/>
            <a:ext cx="8208912" cy="230832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pl-PL" sz="3600" b="1" dirty="0"/>
              <a:t>	</a:t>
            </a:r>
            <a:r>
              <a:rPr lang="pl-PL" sz="3600" b="1" dirty="0" err="1"/>
              <a:t>cls</a:t>
            </a:r>
            <a:endParaRPr lang="pl-PL" sz="3600" b="1" dirty="0"/>
          </a:p>
          <a:p>
            <a:r>
              <a:rPr lang="pl-PL" sz="3600" b="1" dirty="0"/>
              <a:t>	</a:t>
            </a:r>
            <a:r>
              <a:rPr lang="en-US" sz="3600" b="1" dirty="0" err="1"/>
              <a:t>dir</a:t>
            </a:r>
            <a:r>
              <a:rPr lang="en-US" sz="3600" b="1" dirty="0"/>
              <a:t> c:\</a:t>
            </a:r>
            <a:r>
              <a:rPr lang="en-US" sz="3600" b="1" dirty="0" smtClean="0"/>
              <a:t>windows</a:t>
            </a:r>
            <a:r>
              <a:rPr lang="pl-PL" sz="3600" b="1" dirty="0" smtClean="0"/>
              <a:t>\%1</a:t>
            </a:r>
            <a:r>
              <a:rPr lang="en-US" sz="3600" b="1" dirty="0"/>
              <a:t/>
            </a:r>
            <a:br>
              <a:rPr lang="en-US" sz="3600" b="1" dirty="0"/>
            </a:br>
            <a:r>
              <a:rPr lang="pl-PL" sz="3600" b="1" dirty="0"/>
              <a:t>	</a:t>
            </a:r>
            <a:r>
              <a:rPr lang="en-US" sz="3600" b="1" dirty="0" err="1"/>
              <a:t>dir</a:t>
            </a:r>
            <a:r>
              <a:rPr lang="en-US" sz="3600" b="1" dirty="0"/>
              <a:t> c:\</a:t>
            </a:r>
            <a:r>
              <a:rPr lang="en-US" sz="3600" b="1" dirty="0" smtClean="0"/>
              <a:t>windows\system</a:t>
            </a:r>
            <a:r>
              <a:rPr lang="pl-PL" sz="3600" b="1" dirty="0" smtClean="0"/>
              <a:t>\%1</a:t>
            </a:r>
            <a:endParaRPr lang="pl-PL" sz="3600" b="1" dirty="0">
              <a:solidFill>
                <a:srgbClr val="0000CC"/>
              </a:solidFill>
            </a:endParaRPr>
          </a:p>
          <a:p>
            <a:r>
              <a:rPr lang="pl-PL" sz="3600" b="1" dirty="0"/>
              <a:t>	</a:t>
            </a:r>
            <a:r>
              <a:rPr lang="pl-PL" sz="3600" b="1" dirty="0" err="1"/>
              <a:t>pause</a:t>
            </a:r>
            <a:endParaRPr lang="pl-PL" sz="3600" b="1" dirty="0"/>
          </a:p>
        </p:txBody>
      </p:sp>
    </p:spTree>
    <p:extLst>
      <p:ext uri="{BB962C8B-B14F-4D97-AF65-F5344CB8AC3E}">
        <p14:creationId xmlns:p14="http://schemas.microsoft.com/office/powerpoint/2010/main" val="323982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pl-PL" b="1" dirty="0" smtClean="0"/>
              <a:t>Batch files – </a:t>
            </a:r>
            <a:r>
              <a:rPr lang="pl-PL" dirty="0" smtClean="0"/>
              <a:t>examples (1)</a:t>
            </a:r>
            <a:endParaRPr lang="pl-PL" dirty="0"/>
          </a:p>
        </p:txBody>
      </p:sp>
      <p:sp>
        <p:nvSpPr>
          <p:cNvPr id="3" name="Symbol zastępczy zawartości 2"/>
          <p:cNvSpPr>
            <a:spLocks noGrp="1"/>
          </p:cNvSpPr>
          <p:nvPr>
            <p:ph idx="1"/>
          </p:nvPr>
        </p:nvSpPr>
        <p:spPr>
          <a:xfrm>
            <a:off x="467544" y="1628800"/>
            <a:ext cx="8229600" cy="4320480"/>
          </a:xfrm>
        </p:spPr>
        <p:txBody>
          <a:bodyPr>
            <a:normAutofit/>
          </a:bodyPr>
          <a:lstStyle/>
          <a:p>
            <a:pPr marL="0" indent="0">
              <a:buNone/>
            </a:pPr>
            <a:r>
              <a:rPr lang="en-US" dirty="0" smtClean="0"/>
              <a:t>@echo off</a:t>
            </a:r>
            <a:br>
              <a:rPr lang="en-US" dirty="0" smtClean="0"/>
            </a:br>
            <a:r>
              <a:rPr lang="en-US" dirty="0" smtClean="0"/>
              <a:t>echo </a:t>
            </a:r>
            <a:r>
              <a:rPr lang="pl-PL" dirty="0" smtClean="0"/>
              <a:t> </a:t>
            </a:r>
            <a:r>
              <a:rPr lang="en-US" dirty="0" smtClean="0"/>
              <a:t>Hello this a test batch file</a:t>
            </a:r>
            <a:br>
              <a:rPr lang="en-US" dirty="0" smtClean="0"/>
            </a:br>
            <a:r>
              <a:rPr lang="en-US" dirty="0" smtClean="0"/>
              <a:t>pause</a:t>
            </a:r>
            <a:br>
              <a:rPr lang="en-US" dirty="0" smtClean="0"/>
            </a:br>
            <a:r>
              <a:rPr lang="en-US" dirty="0" err="1" smtClean="0"/>
              <a:t>dir</a:t>
            </a:r>
            <a:r>
              <a:rPr lang="en-US" dirty="0" smtClean="0"/>
              <a:t> </a:t>
            </a:r>
            <a:r>
              <a:rPr lang="pl-PL" dirty="0" smtClean="0"/>
              <a:t> </a:t>
            </a:r>
            <a:r>
              <a:rPr lang="en-US" dirty="0" smtClean="0"/>
              <a:t>c:\windows</a:t>
            </a:r>
            <a:r>
              <a:rPr lang="pl-PL" dirty="0" smtClean="0"/>
              <a:t>\*.log</a:t>
            </a:r>
          </a:p>
          <a:p>
            <a:pPr marL="0" indent="0">
              <a:buNone/>
            </a:pPr>
            <a:endParaRPr lang="en-US" dirty="0"/>
          </a:p>
        </p:txBody>
      </p:sp>
    </p:spTree>
    <p:extLst>
      <p:ext uri="{BB962C8B-B14F-4D97-AF65-F5344CB8AC3E}">
        <p14:creationId xmlns:p14="http://schemas.microsoft.com/office/powerpoint/2010/main" val="2178152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r>
              <a:rPr lang="pl-PL" b="1" dirty="0" smtClean="0"/>
              <a:t>Batch files – </a:t>
            </a:r>
            <a:r>
              <a:rPr lang="pl-PL" dirty="0" smtClean="0"/>
              <a:t>examples (2)</a:t>
            </a:r>
            <a:endParaRPr lang="pl-PL" dirty="0"/>
          </a:p>
        </p:txBody>
      </p:sp>
      <p:sp>
        <p:nvSpPr>
          <p:cNvPr id="3" name="Symbol zastępczy zawartości 2"/>
          <p:cNvSpPr>
            <a:spLocks noGrp="1"/>
          </p:cNvSpPr>
          <p:nvPr>
            <p:ph idx="1"/>
          </p:nvPr>
        </p:nvSpPr>
        <p:spPr>
          <a:xfrm>
            <a:off x="166819" y="1700808"/>
            <a:ext cx="8496944" cy="4536504"/>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marL="0" indent="0">
              <a:buNone/>
            </a:pPr>
            <a:r>
              <a:rPr lang="en-US" dirty="0" smtClean="0"/>
              <a:t>rem </a:t>
            </a:r>
            <a:r>
              <a:rPr lang="en-US" dirty="0"/>
              <a:t>Creation Date: </a:t>
            </a:r>
            <a:r>
              <a:rPr lang="en-US" dirty="0" smtClean="0"/>
              <a:t>2/28/2015</a:t>
            </a:r>
            <a:r>
              <a:rPr lang="pl-PL" dirty="0" smtClean="0"/>
              <a:t>		</a:t>
            </a:r>
            <a:r>
              <a:rPr lang="en-US" dirty="0" smtClean="0"/>
              <a:t>Last </a:t>
            </a:r>
            <a:r>
              <a:rPr lang="en-US" dirty="0"/>
              <a:t>Modified: 3/15/2015</a:t>
            </a:r>
          </a:p>
          <a:p>
            <a:pPr marL="0" indent="0">
              <a:buNone/>
            </a:pPr>
            <a:r>
              <a:rPr lang="en-US" dirty="0"/>
              <a:t>rem Author: William R. </a:t>
            </a:r>
            <a:r>
              <a:rPr lang="en-US" dirty="0" err="1"/>
              <a:t>Stanek</a:t>
            </a:r>
            <a:endParaRPr lang="en-US" dirty="0"/>
          </a:p>
          <a:p>
            <a:pPr marL="0" indent="0">
              <a:buNone/>
            </a:pPr>
            <a:r>
              <a:rPr lang="en-US" dirty="0" smtClean="0"/>
              <a:t>rem </a:t>
            </a:r>
            <a:r>
              <a:rPr lang="pl-PL" dirty="0" smtClean="0"/>
              <a:t>=====================</a:t>
            </a:r>
            <a:endParaRPr lang="en-US" dirty="0"/>
          </a:p>
          <a:p>
            <a:pPr marL="0" indent="0">
              <a:buNone/>
            </a:pPr>
            <a:r>
              <a:rPr lang="en-US" dirty="0"/>
              <a:t>rem </a:t>
            </a:r>
            <a:r>
              <a:rPr lang="pl-PL" dirty="0"/>
              <a:t>  </a:t>
            </a:r>
            <a:r>
              <a:rPr lang="en-US" dirty="0"/>
              <a:t>Description</a:t>
            </a:r>
            <a:r>
              <a:rPr lang="en-US" dirty="0" smtClean="0"/>
              <a:t>:</a:t>
            </a:r>
            <a:r>
              <a:rPr lang="pl-PL" dirty="0" smtClean="0"/>
              <a:t> </a:t>
            </a:r>
          </a:p>
          <a:p>
            <a:pPr marL="0" indent="0">
              <a:buNone/>
            </a:pPr>
            <a:r>
              <a:rPr lang="en-US" dirty="0" smtClean="0"/>
              <a:t>rem </a:t>
            </a:r>
            <a:r>
              <a:rPr lang="pl-PL" dirty="0" smtClean="0"/>
              <a:t>        </a:t>
            </a:r>
            <a:r>
              <a:rPr lang="en-US" dirty="0" smtClean="0"/>
              <a:t>Displays </a:t>
            </a:r>
            <a:r>
              <a:rPr lang="en-US" dirty="0"/>
              <a:t>system configuration </a:t>
            </a:r>
            <a:r>
              <a:rPr lang="en-US" dirty="0" smtClean="0"/>
              <a:t>information</a:t>
            </a:r>
            <a:r>
              <a:rPr lang="pl-PL" dirty="0" smtClean="0"/>
              <a:t> </a:t>
            </a:r>
            <a:r>
              <a:rPr lang="en-US" dirty="0" smtClean="0"/>
              <a:t>including </a:t>
            </a:r>
            <a:r>
              <a:rPr lang="pl-PL" dirty="0" smtClean="0"/>
              <a:t> </a:t>
            </a:r>
            <a:r>
              <a:rPr lang="en-US" dirty="0" smtClean="0"/>
              <a:t>system </a:t>
            </a:r>
            <a:r>
              <a:rPr lang="en-US" dirty="0"/>
              <a:t>name, </a:t>
            </a:r>
            <a:r>
              <a:rPr lang="pl-PL" dirty="0" smtClean="0"/>
              <a:t> </a:t>
            </a:r>
          </a:p>
          <a:p>
            <a:pPr marL="0" indent="0">
              <a:buNone/>
            </a:pPr>
            <a:r>
              <a:rPr lang="pl-PL" dirty="0" smtClean="0"/>
              <a:t>rem         </a:t>
            </a:r>
            <a:r>
              <a:rPr lang="en-US" dirty="0" smtClean="0"/>
              <a:t>IP configuration</a:t>
            </a:r>
            <a:r>
              <a:rPr lang="pl-PL" dirty="0" smtClean="0"/>
              <a:t> </a:t>
            </a:r>
            <a:r>
              <a:rPr lang="en-US" dirty="0" smtClean="0"/>
              <a:t>and </a:t>
            </a:r>
            <a:r>
              <a:rPr lang="en-US" dirty="0"/>
              <a:t>Windows version.</a:t>
            </a:r>
          </a:p>
          <a:p>
            <a:pPr marL="0" indent="0">
              <a:buNone/>
            </a:pPr>
            <a:r>
              <a:rPr lang="en-US" dirty="0"/>
              <a:t>rem </a:t>
            </a:r>
            <a:r>
              <a:rPr lang="pl-PL" dirty="0" smtClean="0"/>
              <a:t> ======================================</a:t>
            </a:r>
          </a:p>
          <a:p>
            <a:pPr marL="0" indent="0">
              <a:buNone/>
            </a:pPr>
            <a:r>
              <a:rPr lang="en-US" dirty="0" smtClean="0"/>
              <a:t>rem </a:t>
            </a:r>
            <a:r>
              <a:rPr lang="pl-PL" dirty="0" smtClean="0"/>
              <a:t> </a:t>
            </a:r>
            <a:r>
              <a:rPr lang="en-US" dirty="0" smtClean="0"/>
              <a:t>Files</a:t>
            </a:r>
            <a:r>
              <a:rPr lang="en-US" dirty="0"/>
              <a:t>: </a:t>
            </a:r>
            <a:r>
              <a:rPr lang="pl-PL" dirty="0" smtClean="0"/>
              <a:t> </a:t>
            </a:r>
            <a:r>
              <a:rPr lang="en-US" dirty="0" smtClean="0"/>
              <a:t>Stores </a:t>
            </a:r>
            <a:r>
              <a:rPr lang="en-US" dirty="0"/>
              <a:t>output </a:t>
            </a:r>
            <a:r>
              <a:rPr lang="en-US" dirty="0" smtClean="0"/>
              <a:t>in</a:t>
            </a:r>
            <a:r>
              <a:rPr lang="pl-PL" dirty="0" smtClean="0"/>
              <a:t> </a:t>
            </a:r>
            <a:r>
              <a:rPr lang="en-US" dirty="0" smtClean="0"/>
              <a:t> </a:t>
            </a:r>
            <a:r>
              <a:rPr lang="en-US" dirty="0"/>
              <a:t>c:\data\current-sys.txt.</a:t>
            </a:r>
          </a:p>
          <a:p>
            <a:pPr marL="0" indent="0">
              <a:buNone/>
            </a:pPr>
            <a:r>
              <a:rPr lang="en-US" dirty="0"/>
              <a:t>rem </a:t>
            </a:r>
            <a:r>
              <a:rPr lang="pl-PL" dirty="0"/>
              <a:t> </a:t>
            </a:r>
            <a:r>
              <a:rPr lang="pl-PL" dirty="0" smtClean="0"/>
              <a:t>======================================</a:t>
            </a:r>
            <a:endParaRPr lang="pl-PL" dirty="0"/>
          </a:p>
          <a:p>
            <a:pPr marL="0" indent="0">
              <a:buNone/>
            </a:pPr>
            <a:endParaRPr lang="en-US" sz="5100" dirty="0"/>
          </a:p>
          <a:p>
            <a:pPr marL="0" indent="0">
              <a:buNone/>
            </a:pPr>
            <a:r>
              <a:rPr lang="en-US" sz="5100" b="1" dirty="0"/>
              <a:t>hostname</a:t>
            </a:r>
            <a:r>
              <a:rPr lang="en-US" sz="5100" dirty="0"/>
              <a:t> </a:t>
            </a:r>
            <a:r>
              <a:rPr lang="pl-PL" sz="5100" dirty="0" smtClean="0"/>
              <a:t>   </a:t>
            </a:r>
            <a:r>
              <a:rPr lang="en-US" sz="5100" dirty="0" smtClean="0"/>
              <a:t>&gt; </a:t>
            </a:r>
            <a:r>
              <a:rPr lang="pl-PL" sz="5100" dirty="0" smtClean="0"/>
              <a:t>  </a:t>
            </a:r>
            <a:r>
              <a:rPr lang="en-US" sz="5100" dirty="0" smtClean="0"/>
              <a:t>c</a:t>
            </a:r>
            <a:r>
              <a:rPr lang="en-US" sz="5100" dirty="0"/>
              <a:t>:\data\current-sys.txt</a:t>
            </a:r>
          </a:p>
          <a:p>
            <a:pPr marL="0" indent="0">
              <a:buNone/>
            </a:pPr>
            <a:r>
              <a:rPr lang="en-US" sz="5100" b="1" dirty="0" err="1"/>
              <a:t>ver</a:t>
            </a:r>
            <a:r>
              <a:rPr lang="en-US" sz="5100" dirty="0"/>
              <a:t> </a:t>
            </a:r>
            <a:r>
              <a:rPr lang="pl-PL" sz="5100" dirty="0" smtClean="0"/>
              <a:t>                </a:t>
            </a:r>
            <a:r>
              <a:rPr lang="en-US" sz="5100" dirty="0" smtClean="0"/>
              <a:t>&gt;&gt; </a:t>
            </a:r>
            <a:r>
              <a:rPr lang="en-US" sz="5100" dirty="0"/>
              <a:t>c:\</a:t>
            </a:r>
            <a:r>
              <a:rPr lang="en-US" sz="5100" dirty="0" smtClean="0"/>
              <a:t>data\current-sys.txt</a:t>
            </a:r>
            <a:endParaRPr lang="pl-PL" sz="5100" dirty="0" smtClean="0"/>
          </a:p>
          <a:p>
            <a:pPr marL="0" indent="0">
              <a:buNone/>
            </a:pPr>
            <a:r>
              <a:rPr lang="pl-PL" sz="5100" b="1" dirty="0" err="1" smtClean="0"/>
              <a:t>systeminfo</a:t>
            </a:r>
            <a:r>
              <a:rPr lang="en-US" sz="5100" dirty="0" smtClean="0"/>
              <a:t> </a:t>
            </a:r>
            <a:r>
              <a:rPr lang="pl-PL" sz="5100" dirty="0" smtClean="0"/>
              <a:t> </a:t>
            </a:r>
            <a:r>
              <a:rPr lang="en-US" sz="5100" dirty="0" smtClean="0"/>
              <a:t> </a:t>
            </a:r>
            <a:r>
              <a:rPr lang="en-US" sz="5100" dirty="0"/>
              <a:t>&gt;&gt; c:\data\current-sys.txt</a:t>
            </a:r>
          </a:p>
          <a:p>
            <a:pPr marL="0" indent="0">
              <a:buNone/>
            </a:pPr>
            <a:r>
              <a:rPr lang="en-US" sz="5100" b="1" dirty="0" smtClean="0"/>
              <a:t>ipconfig</a:t>
            </a:r>
            <a:r>
              <a:rPr lang="en-US" sz="5100" dirty="0" smtClean="0"/>
              <a:t> </a:t>
            </a:r>
            <a:r>
              <a:rPr lang="en-US" sz="5100" dirty="0"/>
              <a:t>-all </a:t>
            </a:r>
            <a:r>
              <a:rPr lang="pl-PL" sz="5100" dirty="0" smtClean="0"/>
              <a:t> </a:t>
            </a:r>
            <a:r>
              <a:rPr lang="en-US" sz="5100" dirty="0" smtClean="0"/>
              <a:t>&gt;&gt; </a:t>
            </a:r>
            <a:r>
              <a:rPr lang="en-US" sz="5100" dirty="0"/>
              <a:t>c:\</a:t>
            </a:r>
            <a:r>
              <a:rPr lang="en-US" sz="5100" dirty="0" smtClean="0"/>
              <a:t>data\current-sys.txt</a:t>
            </a:r>
            <a:endParaRPr lang="pl-PL" sz="5100" dirty="0" smtClean="0"/>
          </a:p>
          <a:p>
            <a:pPr marL="0" indent="0">
              <a:buNone/>
            </a:pPr>
            <a:r>
              <a:rPr lang="pl-PL" sz="5100" b="1" dirty="0" err="1" smtClean="0"/>
              <a:t>type</a:t>
            </a:r>
            <a:r>
              <a:rPr lang="pl-PL" sz="5100" b="1" dirty="0" smtClean="0"/>
              <a:t>                    </a:t>
            </a:r>
            <a:r>
              <a:rPr lang="en-US" sz="5100" dirty="0" smtClean="0"/>
              <a:t>c</a:t>
            </a:r>
            <a:r>
              <a:rPr lang="en-US" sz="5100" dirty="0"/>
              <a:t>:\</a:t>
            </a:r>
            <a:r>
              <a:rPr lang="en-US" sz="5100" dirty="0" smtClean="0"/>
              <a:t>data\current-sys.txt</a:t>
            </a:r>
            <a:endParaRPr lang="en-US" sz="5100" dirty="0"/>
          </a:p>
        </p:txBody>
      </p:sp>
      <p:sp>
        <p:nvSpPr>
          <p:cNvPr id="4" name="Rectangle 3"/>
          <p:cNvSpPr/>
          <p:nvPr/>
        </p:nvSpPr>
        <p:spPr>
          <a:xfrm>
            <a:off x="395536" y="1124744"/>
            <a:ext cx="4019755" cy="461665"/>
          </a:xfrm>
          <a:prstGeom prst="rect">
            <a:avLst/>
          </a:prstGeom>
        </p:spPr>
        <p:txBody>
          <a:bodyPr wrap="none">
            <a:spAutoFit/>
          </a:bodyPr>
          <a:lstStyle/>
          <a:p>
            <a:r>
              <a:rPr lang="en-US" sz="2400" b="1" dirty="0"/>
              <a:t>Sample Script with Comments</a:t>
            </a:r>
          </a:p>
        </p:txBody>
      </p:sp>
    </p:spTree>
    <p:extLst>
      <p:ext uri="{BB962C8B-B14F-4D97-AF65-F5344CB8AC3E}">
        <p14:creationId xmlns:p14="http://schemas.microsoft.com/office/powerpoint/2010/main" val="1334915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b="1" dirty="0" err="1" smtClean="0"/>
              <a:t>Batch</a:t>
            </a:r>
            <a:r>
              <a:rPr lang="pl-PL" b="1" dirty="0" smtClean="0"/>
              <a:t> </a:t>
            </a:r>
            <a:r>
              <a:rPr lang="pl-PL" b="1" dirty="0" err="1" smtClean="0"/>
              <a:t>commands</a:t>
            </a:r>
            <a:endParaRPr lang="en-US"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3093793133"/>
              </p:ext>
            </p:extLst>
          </p:nvPr>
        </p:nvGraphicFramePr>
        <p:xfrm>
          <a:off x="539552" y="1412776"/>
          <a:ext cx="7920880" cy="4482954"/>
        </p:xfrm>
        <a:graphic>
          <a:graphicData uri="http://schemas.openxmlformats.org/drawingml/2006/table">
            <a:tbl>
              <a:tblPr/>
              <a:tblGrid>
                <a:gridCol w="1152128"/>
                <a:gridCol w="6768752"/>
              </a:tblGrid>
              <a:tr h="1063674">
                <a:tc>
                  <a:txBody>
                    <a:bodyPr/>
                    <a:lstStyle/>
                    <a:p>
                      <a:r>
                        <a:rPr lang="pl-PL" sz="3200" b="1" dirty="0"/>
                        <a:t>@</a:t>
                      </a:r>
                      <a:endParaRPr lang="pl-PL" sz="3200" dirty="0"/>
                    </a:p>
                  </a:txBody>
                  <a:tcPr marL="66480" marR="66480" marT="33240" marB="33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Does not echo back the text after the at symbol. This most often used as </a:t>
                      </a:r>
                      <a:r>
                        <a:rPr lang="en-US" sz="2000" b="1" dirty="0"/>
                        <a:t>@ECHO OFF</a:t>
                      </a:r>
                      <a:r>
                        <a:rPr lang="en-US" sz="2000" dirty="0"/>
                        <a:t> to prevent any of the commands in the batch file from being displayed, just the information needed.</a:t>
                      </a:r>
                    </a:p>
                  </a:txBody>
                  <a:tcPr marL="66480" marR="66480" marT="33240" marB="33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7501">
                <a:tc>
                  <a:txBody>
                    <a:bodyPr/>
                    <a:lstStyle/>
                    <a:p>
                      <a:r>
                        <a:rPr lang="pl-PL" sz="3200" b="1" dirty="0" smtClean="0"/>
                        <a:t>%1</a:t>
                      </a:r>
                      <a:endParaRPr lang="pl-PL" sz="3200" dirty="0"/>
                    </a:p>
                  </a:txBody>
                  <a:tcPr marL="66480" marR="66480" marT="33240" marB="33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The percent followed by a numeric value, beginning with one, allows users to add variables within a batch file. The below line is an example of what can be used in a batch file. </a:t>
                      </a:r>
                    </a:p>
                    <a:p>
                      <a:r>
                        <a:rPr lang="en-US" sz="2000" b="1" dirty="0"/>
                        <a:t>ECHO Hello </a:t>
                      </a:r>
                      <a:r>
                        <a:rPr lang="pl-PL" sz="2000" b="1" dirty="0" smtClean="0"/>
                        <a:t>%1</a:t>
                      </a:r>
                      <a:endParaRPr lang="en-US" sz="2000" dirty="0"/>
                    </a:p>
                    <a:p>
                      <a:r>
                        <a:rPr lang="en-US" sz="2000" dirty="0"/>
                        <a:t>When the above one-line batch file is created, add your name after the batch file. For example, typing </a:t>
                      </a:r>
                      <a:r>
                        <a:rPr lang="en-US" sz="2000" dirty="0" err="1"/>
                        <a:t>myname</a:t>
                      </a:r>
                      <a:r>
                        <a:rPr lang="en-US" sz="2000" dirty="0"/>
                        <a:t> (being the name of the bat file) and then your name:</a:t>
                      </a:r>
                    </a:p>
                    <a:p>
                      <a:r>
                        <a:rPr lang="en-US" sz="2000" b="1" dirty="0" err="1"/>
                        <a:t>myname</a:t>
                      </a:r>
                      <a:r>
                        <a:rPr lang="en-US" sz="2000" b="1" dirty="0"/>
                        <a:t> </a:t>
                      </a:r>
                      <a:r>
                        <a:rPr lang="pl-PL" sz="2000" b="1" dirty="0" smtClean="0"/>
                        <a:t> B</a:t>
                      </a:r>
                      <a:r>
                        <a:rPr lang="en-US" sz="2000" b="1" dirty="0" err="1" smtClean="0"/>
                        <a:t>ob</a:t>
                      </a:r>
                      <a:endParaRPr lang="en-US" sz="2000" dirty="0"/>
                    </a:p>
                    <a:p>
                      <a:r>
                        <a:rPr lang="en-US" sz="2000" dirty="0"/>
                        <a:t>would output:</a:t>
                      </a:r>
                    </a:p>
                    <a:p>
                      <a:r>
                        <a:rPr lang="en-US" sz="2000" dirty="0"/>
                        <a:t>Hello </a:t>
                      </a:r>
                      <a:r>
                        <a:rPr lang="pl-PL" sz="2000" dirty="0" smtClean="0"/>
                        <a:t>B</a:t>
                      </a:r>
                      <a:r>
                        <a:rPr lang="en-US" sz="2000" dirty="0" err="1" smtClean="0"/>
                        <a:t>ob</a:t>
                      </a:r>
                      <a:endParaRPr lang="en-US" sz="2000" dirty="0"/>
                    </a:p>
                    <a:p>
                      <a:r>
                        <a:rPr lang="en-US" sz="2000" b="1" dirty="0"/>
                        <a:t>Note:</a:t>
                      </a:r>
                      <a:r>
                        <a:rPr lang="en-US" sz="2000" dirty="0"/>
                        <a:t> This can be extended to %2, %3, and so on.</a:t>
                      </a:r>
                    </a:p>
                  </a:txBody>
                  <a:tcPr marL="66480" marR="66480" marT="33240" marB="33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37955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b="1" dirty="0" err="1" smtClean="0"/>
              <a:t>Batch</a:t>
            </a:r>
            <a:r>
              <a:rPr lang="pl-PL" b="1" dirty="0" smtClean="0"/>
              <a:t> </a:t>
            </a:r>
            <a:r>
              <a:rPr lang="pl-PL" b="1" dirty="0" err="1" smtClean="0"/>
              <a:t>commands</a:t>
            </a:r>
            <a:endParaRPr lang="en-US" dirty="0"/>
          </a:p>
        </p:txBody>
      </p:sp>
      <p:graphicFrame>
        <p:nvGraphicFramePr>
          <p:cNvPr id="5" name="Symbol zastępczy zawartości 4"/>
          <p:cNvGraphicFramePr>
            <a:graphicFrameLocks noGrp="1"/>
          </p:cNvGraphicFramePr>
          <p:nvPr>
            <p:ph idx="1"/>
            <p:extLst>
              <p:ext uri="{D42A27DB-BD31-4B8C-83A1-F6EECF244321}">
                <p14:modId xmlns:p14="http://schemas.microsoft.com/office/powerpoint/2010/main" val="3630499236"/>
              </p:ext>
            </p:extLst>
          </p:nvPr>
        </p:nvGraphicFramePr>
        <p:xfrm>
          <a:off x="251520" y="1196752"/>
          <a:ext cx="8424936" cy="3816424"/>
        </p:xfrm>
        <a:graphic>
          <a:graphicData uri="http://schemas.openxmlformats.org/drawingml/2006/table">
            <a:tbl>
              <a:tblPr/>
              <a:tblGrid>
                <a:gridCol w="1342028"/>
                <a:gridCol w="7082908"/>
              </a:tblGrid>
              <a:tr h="991992">
                <a:tc>
                  <a:txBody>
                    <a:bodyPr/>
                    <a:lstStyle/>
                    <a:p>
                      <a:r>
                        <a:rPr lang="pl-PL" sz="3600" b="1" dirty="0"/>
                        <a: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One of two ways of adding </a:t>
                      </a:r>
                      <a:r>
                        <a:rPr lang="en-US" sz="2400" dirty="0">
                          <a:hlinkClick r:id="rId2"/>
                        </a:rPr>
                        <a:t>remarks</a:t>
                      </a:r>
                      <a:r>
                        <a:rPr lang="en-US" sz="2400" dirty="0"/>
                        <a:t> into the batch file without displaying or executing that line when the batch file is run. Unlike REM, this line will not show regardless if ECHO off is in the batch file.</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7990">
                <a:tc>
                  <a:txBody>
                    <a:bodyPr/>
                    <a:lstStyle/>
                    <a:p>
                      <a:r>
                        <a:rPr lang="pl-PL" sz="2400" b="1"/>
                        <a:t>:LABEL</a:t>
                      </a:r>
                      <a:endParaRPr lang="pl-PL" sz="24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By adding a colon in front of a word, such as </a:t>
                      </a:r>
                      <a:r>
                        <a:rPr lang="en-US" sz="2400" b="1" dirty="0"/>
                        <a:t>LABEL</a:t>
                      </a:r>
                      <a:r>
                        <a:rPr lang="en-US" sz="2400" dirty="0"/>
                        <a:t>, you create a category, more commonly known as a </a:t>
                      </a:r>
                      <a:r>
                        <a:rPr lang="en-US" sz="2400" dirty="0">
                          <a:hlinkClick r:id="rId3"/>
                        </a:rPr>
                        <a:t>label</a:t>
                      </a:r>
                      <a:r>
                        <a:rPr lang="en-US" sz="2400" dirty="0"/>
                        <a:t>. This allows you to skip to certain sections of a batch file such as the end of the batch file. Also see </a:t>
                      </a:r>
                      <a:r>
                        <a:rPr lang="en-US" sz="2400" b="1" dirty="0"/>
                        <a:t>GOTO</a:t>
                      </a:r>
                      <a:r>
                        <a:rPr lang="en-US" sz="2400" dirty="0"/>
                        <a: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6344">
                <a:tc>
                  <a:txBody>
                    <a:bodyPr/>
                    <a:lstStyle/>
                    <a:p>
                      <a:r>
                        <a:rPr lang="pl-PL" sz="2400" b="1"/>
                        <a:t>CALL</a:t>
                      </a:r>
                      <a:endParaRPr lang="pl-PL" sz="24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This used to run another batch file within a batch file.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0223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7920" y="14463"/>
            <a:ext cx="9161920" cy="966265"/>
          </a:xfrm>
        </p:spPr>
        <p:style>
          <a:lnRef idx="3">
            <a:schemeClr val="lt1"/>
          </a:lnRef>
          <a:fillRef idx="1">
            <a:schemeClr val="dk1"/>
          </a:fillRef>
          <a:effectRef idx="1">
            <a:schemeClr val="dk1"/>
          </a:effectRef>
          <a:fontRef idx="minor">
            <a:schemeClr val="lt1"/>
          </a:fontRef>
        </p:style>
        <p:txBody>
          <a:bodyPr>
            <a:normAutofit/>
          </a:bodyPr>
          <a:lstStyle/>
          <a:p>
            <a:pPr marL="0" indent="0"/>
            <a:r>
              <a:rPr lang="pl-PL" b="1" dirty="0" err="1" smtClean="0"/>
              <a:t>Batch</a:t>
            </a:r>
            <a:r>
              <a:rPr lang="pl-PL" b="1" dirty="0" smtClean="0"/>
              <a:t> </a:t>
            </a:r>
            <a:r>
              <a:rPr lang="pl-PL" b="1" dirty="0" err="1" smtClean="0"/>
              <a:t>commands</a:t>
            </a:r>
            <a:endParaRPr lang="en-US"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531921667"/>
              </p:ext>
            </p:extLst>
          </p:nvPr>
        </p:nvGraphicFramePr>
        <p:xfrm>
          <a:off x="251520" y="1124744"/>
          <a:ext cx="8640960" cy="5275844"/>
        </p:xfrm>
        <a:graphic>
          <a:graphicData uri="http://schemas.openxmlformats.org/drawingml/2006/table">
            <a:tbl>
              <a:tblPr/>
              <a:tblGrid>
                <a:gridCol w="1862276"/>
                <a:gridCol w="6778684"/>
              </a:tblGrid>
              <a:tr h="1493344">
                <a:tc>
                  <a:txBody>
                    <a:bodyPr/>
                    <a:lstStyle/>
                    <a:p>
                      <a:r>
                        <a:rPr lang="pl-PL" sz="2400" b="1" dirty="0"/>
                        <a:t>ECHO</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Will echo a message in the batch file. Such as </a:t>
                      </a:r>
                      <a:r>
                        <a:rPr lang="en-US" sz="1800" b="1" dirty="0"/>
                        <a:t>ECHO Hello World </a:t>
                      </a:r>
                      <a:r>
                        <a:rPr lang="en-US" sz="1800" dirty="0"/>
                        <a:t>prints </a:t>
                      </a:r>
                      <a:r>
                        <a:rPr lang="en-US" sz="1800" i="1" dirty="0"/>
                        <a:t>Hello World</a:t>
                      </a:r>
                      <a:r>
                        <a:rPr lang="en-US" sz="1800" dirty="0"/>
                        <a:t> on the screen when executed. However, without </a:t>
                      </a:r>
                      <a:r>
                        <a:rPr lang="en-US" sz="1800" b="1" dirty="0"/>
                        <a:t>@ECHO OFF</a:t>
                      </a:r>
                      <a:r>
                        <a:rPr lang="en-US" sz="1800" dirty="0"/>
                        <a:t> at the beginning of the batch file you'll also get "ECHO Hello World" and "Hello World." Finally, if you'd just like to create a blank line, type </a:t>
                      </a:r>
                      <a:r>
                        <a:rPr lang="en-US" sz="1800" b="1" dirty="0"/>
                        <a:t>ECHO. </a:t>
                      </a:r>
                      <a:r>
                        <a:rPr lang="en-US" sz="1800" dirty="0"/>
                        <a:t>adding the period at the end creates an empty line.</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981">
                <a:tc>
                  <a:txBody>
                    <a:bodyPr/>
                    <a:lstStyle/>
                    <a:p>
                      <a:r>
                        <a:rPr lang="pl-PL" sz="2400" b="1" dirty="0"/>
                        <a:t>EXIT</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Exits out of the DOS window if the batch file is running from Windows. </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4123">
                <a:tc>
                  <a:txBody>
                    <a:bodyPr/>
                    <a:lstStyle/>
                    <a:p>
                      <a:r>
                        <a:rPr lang="pl-PL" sz="2400" b="1" dirty="0"/>
                        <a:t>GOTO LABEL</a:t>
                      </a:r>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Used to go to a certain label, such as LABEL. An example of GOTO would be to GOTO END</a:t>
                      </a:r>
                      <a:r>
                        <a:rPr lang="en-US" sz="1800" dirty="0" smtClean="0"/>
                        <a:t>..</a:t>
                      </a:r>
                      <a:endParaRPr lang="en-US" sz="1800" dirty="0"/>
                    </a:p>
                  </a:txBody>
                  <a:tcPr marL="49736" marR="49736" marT="24868" marB="24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3396">
                <a:tc>
                  <a:txBody>
                    <a:bodyPr/>
                    <a:lstStyle/>
                    <a:p>
                      <a:r>
                        <a:rPr lang="pl-PL" sz="2400" b="1" dirty="0"/>
                        <a:t>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Used for </a:t>
                      </a:r>
                      <a:r>
                        <a:rPr lang="en-US" dirty="0" smtClean="0">
                          <a:hlinkClick r:id="rId2"/>
                        </a:rPr>
                        <a:t>Win 95</a:t>
                      </a:r>
                      <a:r>
                        <a:rPr lang="pl-PL" dirty="0" smtClean="0"/>
                        <a:t>+  </a:t>
                      </a:r>
                      <a:r>
                        <a:rPr lang="en-US" dirty="0" smtClean="0"/>
                        <a:t>to </a:t>
                      </a:r>
                      <a:r>
                        <a:rPr lang="en-US" dirty="0"/>
                        <a:t>start a Windows application; such as </a:t>
                      </a:r>
                      <a:endParaRPr lang="pl-PL" dirty="0" smtClean="0"/>
                    </a:p>
                    <a:p>
                      <a:r>
                        <a:rPr lang="en-US" b="1" dirty="0" smtClean="0"/>
                        <a:t>START </a:t>
                      </a:r>
                      <a:r>
                        <a:rPr lang="en-US" b="1" dirty="0"/>
                        <a:t>C:\</a:t>
                      </a:r>
                      <a:r>
                        <a:rPr lang="en-US" b="1" dirty="0" smtClean="0"/>
                        <a:t>WINDOW\CALC</a:t>
                      </a:r>
                      <a:r>
                        <a:rPr lang="pl-PL" b="1" dirty="0" smtClean="0"/>
                        <a:t> </a:t>
                      </a:r>
                      <a:r>
                        <a:rPr lang="en-US" dirty="0" smtClean="0"/>
                        <a:t> </a:t>
                      </a:r>
                      <a:r>
                        <a:rPr lang="en-US" dirty="0"/>
                        <a:t>would run the </a:t>
                      </a:r>
                      <a:r>
                        <a:rPr lang="en-US" dirty="0" smtClean="0"/>
                        <a:t>Calculator</a:t>
                      </a:r>
                      <a:r>
                        <a:rPr lang="en-US"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63519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1980</Words>
  <Application>Microsoft Office PowerPoint</Application>
  <PresentationFormat>Pokaz na ekranie (4:3)</PresentationFormat>
  <Paragraphs>263</Paragraphs>
  <Slides>25</Slides>
  <Notes>2</Notes>
  <HiddenSlides>0</HiddenSlides>
  <MMClips>0</MMClips>
  <ScaleCrop>false</ScaleCrop>
  <HeadingPairs>
    <vt:vector size="4" baseType="variant">
      <vt:variant>
        <vt:lpstr>Motyw</vt:lpstr>
      </vt:variant>
      <vt:variant>
        <vt:i4>1</vt:i4>
      </vt:variant>
      <vt:variant>
        <vt:lpstr>Tytuły slajdów</vt:lpstr>
      </vt:variant>
      <vt:variant>
        <vt:i4>25</vt:i4>
      </vt:variant>
    </vt:vector>
  </HeadingPairs>
  <TitlesOfParts>
    <vt:vector size="26" baseType="lpstr">
      <vt:lpstr>Motyw pakietu Office</vt:lpstr>
      <vt:lpstr>Batch files </vt:lpstr>
      <vt:lpstr>Batch files </vt:lpstr>
      <vt:lpstr>Batch files - DOS users </vt:lpstr>
      <vt:lpstr>Batch files - DOS users </vt:lpstr>
      <vt:lpstr>Batch files – examples (1)</vt:lpstr>
      <vt:lpstr>Batch files – examples (2)</vt:lpstr>
      <vt:lpstr>Batch commands</vt:lpstr>
      <vt:lpstr>Batch commands</vt:lpstr>
      <vt:lpstr>Batch commands</vt:lpstr>
      <vt:lpstr>Batch files - examples</vt:lpstr>
      <vt:lpstr>Batch files - examples</vt:lpstr>
      <vt:lpstr>Batch files - examples</vt:lpstr>
      <vt:lpstr>Batch files - examples</vt:lpstr>
      <vt:lpstr>Batch files - examples</vt:lpstr>
      <vt:lpstr>How you can implement the choice options</vt:lpstr>
      <vt:lpstr>How to start Windows files and other programs from a batch file</vt:lpstr>
      <vt:lpstr>How to make a time log in a batch file</vt:lpstr>
      <vt:lpstr>FIND  command</vt:lpstr>
      <vt:lpstr>FIND  command</vt:lpstr>
      <vt:lpstr>FINDSTR  searches for strings in files.</vt:lpstr>
      <vt:lpstr>FINDSTR  Regular expression</vt:lpstr>
      <vt:lpstr>Using the For Command</vt:lpstr>
      <vt:lpstr>Deleting files equal to 0 in a batch file</vt:lpstr>
      <vt:lpstr>Zadania</vt:lpstr>
      <vt:lpstr>Zadania</vt:lpstr>
    </vt:vector>
  </TitlesOfParts>
  <Company>ZS1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files</dc:title>
  <dc:creator>Tadeusz Wiszowaty</dc:creator>
  <cp:lastModifiedBy>Tadeusz</cp:lastModifiedBy>
  <cp:revision>41</cp:revision>
  <dcterms:created xsi:type="dcterms:W3CDTF">2014-09-24T22:17:31Z</dcterms:created>
  <dcterms:modified xsi:type="dcterms:W3CDTF">2016-10-10T09:52:44Z</dcterms:modified>
</cp:coreProperties>
</file>