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7"/>
  </p:notesMasterIdLst>
  <p:sldIdLst>
    <p:sldId id="256" r:id="rId2"/>
    <p:sldId id="257" r:id="rId3"/>
    <p:sldId id="258" r:id="rId4"/>
    <p:sldId id="281" r:id="rId5"/>
    <p:sldId id="259" r:id="rId6"/>
    <p:sldId id="277" r:id="rId7"/>
    <p:sldId id="260" r:id="rId8"/>
    <p:sldId id="261" r:id="rId9"/>
    <p:sldId id="263" r:id="rId10"/>
    <p:sldId id="265" r:id="rId11"/>
    <p:sldId id="270" r:id="rId12"/>
    <p:sldId id="282" r:id="rId13"/>
    <p:sldId id="271" r:id="rId14"/>
    <p:sldId id="272" r:id="rId15"/>
    <p:sldId id="269" r:id="rId16"/>
    <p:sldId id="266" r:id="rId17"/>
    <p:sldId id="267" r:id="rId18"/>
    <p:sldId id="273" r:id="rId19"/>
    <p:sldId id="274" r:id="rId20"/>
    <p:sldId id="275" r:id="rId21"/>
    <p:sldId id="276" r:id="rId22"/>
    <p:sldId id="268" r:id="rId23"/>
    <p:sldId id="278" r:id="rId24"/>
    <p:sldId id="279" r:id="rId25"/>
    <p:sldId id="280" r:id="rId26"/>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87D7C7-DBF9-AA10-EF9B-6540D2739580}" v="2" dt="2023-01-04T18:35:30.575"/>
    <p1510:client id="{3C8D1D24-082A-575F-3FB9-EB33C0014E8F}" v="7" dt="2023-01-06T23:11:43.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ść" userId="S::urn:spo:anon#2a6d7f99ea49f19e2ea19e22acf8c66a9b1bdeb8f28930fd3a4f16e65a32ba4a::" providerId="AD" clId="Web-{3C8D1D24-082A-575F-3FB9-EB33C0014E8F}"/>
    <pc:docChg chg="modSld">
      <pc:chgData name="Gość" userId="S::urn:spo:anon#2a6d7f99ea49f19e2ea19e22acf8c66a9b1bdeb8f28930fd3a4f16e65a32ba4a::" providerId="AD" clId="Web-{3C8D1D24-082A-575F-3FB9-EB33C0014E8F}" dt="2023-01-06T23:11:43.953" v="6" actId="1076"/>
      <pc:docMkLst>
        <pc:docMk/>
      </pc:docMkLst>
      <pc:sldChg chg="modSp">
        <pc:chgData name="Gość" userId="S::urn:spo:anon#2a6d7f99ea49f19e2ea19e22acf8c66a9b1bdeb8f28930fd3a4f16e65a32ba4a::" providerId="AD" clId="Web-{3C8D1D24-082A-575F-3FB9-EB33C0014E8F}" dt="2023-01-06T23:07:34.717" v="4" actId="20577"/>
        <pc:sldMkLst>
          <pc:docMk/>
          <pc:sldMk cId="2178152065" sldId="259"/>
        </pc:sldMkLst>
        <pc:spChg chg="mod">
          <ac:chgData name="Gość" userId="S::urn:spo:anon#2a6d7f99ea49f19e2ea19e22acf8c66a9b1bdeb8f28930fd3a4f16e65a32ba4a::" providerId="AD" clId="Web-{3C8D1D24-082A-575F-3FB9-EB33C0014E8F}" dt="2023-01-06T23:07:34.717" v="4" actId="20577"/>
          <ac:spMkLst>
            <pc:docMk/>
            <pc:sldMk cId="2178152065" sldId="259"/>
            <ac:spMk id="3" creationId="{00000000-0000-0000-0000-000000000000}"/>
          </ac:spMkLst>
        </pc:spChg>
      </pc:sldChg>
      <pc:sldChg chg="modSp">
        <pc:chgData name="Gość" userId="S::urn:spo:anon#2a6d7f99ea49f19e2ea19e22acf8c66a9b1bdeb8f28930fd3a4f16e65a32ba4a::" providerId="AD" clId="Web-{3C8D1D24-082A-575F-3FB9-EB33C0014E8F}" dt="2023-01-06T23:11:43.953" v="6" actId="1076"/>
        <pc:sldMkLst>
          <pc:docMk/>
          <pc:sldMk cId="1310196048" sldId="271"/>
        </pc:sldMkLst>
        <pc:spChg chg="mod">
          <ac:chgData name="Gość" userId="S::urn:spo:anon#2a6d7f99ea49f19e2ea19e22acf8c66a9b1bdeb8f28930fd3a4f16e65a32ba4a::" providerId="AD" clId="Web-{3C8D1D24-082A-575F-3FB9-EB33C0014E8F}" dt="2023-01-06T23:11:43.953" v="6" actId="1076"/>
          <ac:spMkLst>
            <pc:docMk/>
            <pc:sldMk cId="1310196048" sldId="271"/>
            <ac:spMk id="3" creationId="{00000000-0000-0000-0000-000000000000}"/>
          </ac:spMkLst>
        </pc:spChg>
      </pc:sldChg>
      <pc:sldChg chg="modSp">
        <pc:chgData name="Gość" userId="S::urn:spo:anon#2a6d7f99ea49f19e2ea19e22acf8c66a9b1bdeb8f28930fd3a4f16e65a32ba4a::" providerId="AD" clId="Web-{3C8D1D24-082A-575F-3FB9-EB33C0014E8F}" dt="2023-01-06T23:06:40.120" v="0" actId="1076"/>
        <pc:sldMkLst>
          <pc:docMk/>
          <pc:sldMk cId="1334915016" sldId="277"/>
        </pc:sldMkLst>
        <pc:spChg chg="mod">
          <ac:chgData name="Gość" userId="S::urn:spo:anon#2a6d7f99ea49f19e2ea19e22acf8c66a9b1bdeb8f28930fd3a4f16e65a32ba4a::" providerId="AD" clId="Web-{3C8D1D24-082A-575F-3FB9-EB33C0014E8F}" dt="2023-01-06T23:06:40.120" v="0" actId="1076"/>
          <ac:spMkLst>
            <pc:docMk/>
            <pc:sldMk cId="1334915016" sldId="277"/>
            <ac:spMk id="3" creationId="{00000000-0000-0000-0000-000000000000}"/>
          </ac:spMkLst>
        </pc:spChg>
      </pc:sldChg>
    </pc:docChg>
  </pc:docChgLst>
  <pc:docChgLst>
    <pc:chgData name="Jakub Rogala" userId="S::jakub.rogala2@live.zs1mm.edu.pl::175b901a-580e-406e-ad24-0c10f18605d9" providerId="AD" clId="Web-{1F87D7C7-DBF9-AA10-EF9B-6540D2739580}"/>
    <pc:docChg chg="addSld delSld">
      <pc:chgData name="Jakub Rogala" userId="S::jakub.rogala2@live.zs1mm.edu.pl::175b901a-580e-406e-ad24-0c10f18605d9" providerId="AD" clId="Web-{1F87D7C7-DBF9-AA10-EF9B-6540D2739580}" dt="2023-01-04T18:35:30.575" v="1"/>
      <pc:docMkLst>
        <pc:docMk/>
      </pc:docMkLst>
      <pc:sldChg chg="new del">
        <pc:chgData name="Jakub Rogala" userId="S::jakub.rogala2@live.zs1mm.edu.pl::175b901a-580e-406e-ad24-0c10f18605d9" providerId="AD" clId="Web-{1F87D7C7-DBF9-AA10-EF9B-6540D2739580}" dt="2023-01-04T18:35:30.575" v="1"/>
        <pc:sldMkLst>
          <pc:docMk/>
          <pc:sldMk cId="2312989194" sldId="2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488F51-A4BC-46F9-84D7-FAE095AA8BF5}" type="datetimeFigureOut">
              <a:rPr lang="pl-PL" smtClean="0"/>
              <a:t>06.01.2023</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8CC75D-E96D-4B92-8BDB-3162C54F367B}" type="slidenum">
              <a:rPr lang="pl-PL" smtClean="0"/>
              <a:t>‹#›</a:t>
            </a:fld>
            <a:endParaRPr lang="pl-PL"/>
          </a:p>
        </p:txBody>
      </p:sp>
    </p:spTree>
    <p:extLst>
      <p:ext uri="{BB962C8B-B14F-4D97-AF65-F5344CB8AC3E}">
        <p14:creationId xmlns:p14="http://schemas.microsoft.com/office/powerpoint/2010/main" val="2001256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t>for %%a in (01 02 03) do md %%a</a:t>
            </a:r>
            <a:endParaRPr lang="pl-PL"/>
          </a:p>
          <a:p>
            <a:endParaRPr lang="pl-PL"/>
          </a:p>
        </p:txBody>
      </p:sp>
      <p:sp>
        <p:nvSpPr>
          <p:cNvPr id="4" name="Symbol zastępczy numeru slajdu 3"/>
          <p:cNvSpPr>
            <a:spLocks noGrp="1"/>
          </p:cNvSpPr>
          <p:nvPr>
            <p:ph type="sldNum" sz="quarter" idx="10"/>
          </p:nvPr>
        </p:nvSpPr>
        <p:spPr/>
        <p:txBody>
          <a:bodyPr/>
          <a:lstStyle/>
          <a:p>
            <a:fld id="{768CC75D-E96D-4B92-8BDB-3162C54F367B}" type="slidenum">
              <a:rPr lang="pl-PL" smtClean="0"/>
              <a:t>13</a:t>
            </a:fld>
            <a:endParaRPr lang="pl-PL"/>
          </a:p>
        </p:txBody>
      </p:sp>
    </p:spTree>
    <p:extLst>
      <p:ext uri="{BB962C8B-B14F-4D97-AF65-F5344CB8AC3E}">
        <p14:creationId xmlns:p14="http://schemas.microsoft.com/office/powerpoint/2010/main" val="404246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t>for %%a in (01 02 03) do md %%a</a:t>
            </a:r>
            <a:endParaRPr lang="pl-PL"/>
          </a:p>
          <a:p>
            <a:endParaRPr lang="pl-PL"/>
          </a:p>
        </p:txBody>
      </p:sp>
      <p:sp>
        <p:nvSpPr>
          <p:cNvPr id="4" name="Symbol zastępczy numeru slajdu 3"/>
          <p:cNvSpPr>
            <a:spLocks noGrp="1"/>
          </p:cNvSpPr>
          <p:nvPr>
            <p:ph type="sldNum" sz="quarter" idx="10"/>
          </p:nvPr>
        </p:nvSpPr>
        <p:spPr/>
        <p:txBody>
          <a:bodyPr/>
          <a:lstStyle/>
          <a:p>
            <a:fld id="{768CC75D-E96D-4B92-8BDB-3162C54F367B}" type="slidenum">
              <a:rPr lang="pl-PL" smtClean="0"/>
              <a:t>14</a:t>
            </a:fld>
            <a:endParaRPr lang="pl-PL"/>
          </a:p>
        </p:txBody>
      </p:sp>
    </p:spTree>
    <p:extLst>
      <p:ext uri="{BB962C8B-B14F-4D97-AF65-F5344CB8AC3E}">
        <p14:creationId xmlns:p14="http://schemas.microsoft.com/office/powerpoint/2010/main" val="4042469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a:t>Kliknij, aby edytować styl</a:t>
            </a:r>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p>
        </p:txBody>
      </p:sp>
      <p:sp>
        <p:nvSpPr>
          <p:cNvPr id="4" name="Symbol zastępczy daty 3"/>
          <p:cNvSpPr>
            <a:spLocks noGrp="1"/>
          </p:cNvSpPr>
          <p:nvPr>
            <p:ph type="dt" sz="half" idx="10"/>
          </p:nvPr>
        </p:nvSpPr>
        <p:spPr/>
        <p:txBody>
          <a:bodyPr/>
          <a:lstStyle/>
          <a:p>
            <a:fld id="{59B0FD6E-3B78-43BE-ACC5-113836A5E6C2}" type="datetimeFigureOut">
              <a:rPr lang="pl-PL" smtClean="0"/>
              <a:t>06.01.2023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588850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59B0FD6E-3B78-43BE-ACC5-113836A5E6C2}" type="datetimeFigureOut">
              <a:rPr lang="pl-PL" smtClean="0"/>
              <a:t>06.01.2023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348068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59B0FD6E-3B78-43BE-ACC5-113836A5E6C2}" type="datetimeFigureOut">
              <a:rPr lang="pl-PL" smtClean="0"/>
              <a:t>06.01.2023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3981713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59B0FD6E-3B78-43BE-ACC5-113836A5E6C2}" type="datetimeFigureOut">
              <a:rPr lang="pl-PL" smtClean="0"/>
              <a:t>06.01.2023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1854728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a:t>Kliknij, aby edytować styl</a:t>
            </a:r>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Symbol zastępczy daty 3"/>
          <p:cNvSpPr>
            <a:spLocks noGrp="1"/>
          </p:cNvSpPr>
          <p:nvPr>
            <p:ph type="dt" sz="half" idx="10"/>
          </p:nvPr>
        </p:nvSpPr>
        <p:spPr/>
        <p:txBody>
          <a:bodyPr/>
          <a:lstStyle/>
          <a:p>
            <a:fld id="{59B0FD6E-3B78-43BE-ACC5-113836A5E6C2}" type="datetimeFigureOut">
              <a:rPr lang="pl-PL" smtClean="0"/>
              <a:t>06.01.2023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3054423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p:cNvSpPr>
            <a:spLocks noGrp="1"/>
          </p:cNvSpPr>
          <p:nvPr>
            <p:ph type="dt" sz="half" idx="10"/>
          </p:nvPr>
        </p:nvSpPr>
        <p:spPr/>
        <p:txBody>
          <a:bodyPr/>
          <a:lstStyle/>
          <a:p>
            <a:fld id="{59B0FD6E-3B78-43BE-ACC5-113836A5E6C2}" type="datetimeFigureOut">
              <a:rPr lang="pl-PL" smtClean="0"/>
              <a:t>06.01.2023</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42737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a:t>Kliknij, aby edytować styl</a:t>
            </a:r>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p:cNvSpPr>
            <a:spLocks noGrp="1"/>
          </p:cNvSpPr>
          <p:nvPr>
            <p:ph type="dt" sz="half" idx="10"/>
          </p:nvPr>
        </p:nvSpPr>
        <p:spPr/>
        <p:txBody>
          <a:bodyPr/>
          <a:lstStyle/>
          <a:p>
            <a:fld id="{59B0FD6E-3B78-43BE-ACC5-113836A5E6C2}" type="datetimeFigureOut">
              <a:rPr lang="pl-PL" smtClean="0"/>
              <a:t>06.01.2023</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608102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daty 2"/>
          <p:cNvSpPr>
            <a:spLocks noGrp="1"/>
          </p:cNvSpPr>
          <p:nvPr>
            <p:ph type="dt" sz="half" idx="10"/>
          </p:nvPr>
        </p:nvSpPr>
        <p:spPr/>
        <p:txBody>
          <a:bodyPr/>
          <a:lstStyle/>
          <a:p>
            <a:fld id="{59B0FD6E-3B78-43BE-ACC5-113836A5E6C2}" type="datetimeFigureOut">
              <a:rPr lang="pl-PL" smtClean="0"/>
              <a:t>06.01.2023</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339840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59B0FD6E-3B78-43BE-ACC5-113836A5E6C2}" type="datetimeFigureOut">
              <a:rPr lang="pl-PL" smtClean="0"/>
              <a:t>06.01.2023</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323030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a:t>Kliknij, aby edytować styl</a:t>
            </a:r>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59B0FD6E-3B78-43BE-ACC5-113836A5E6C2}" type="datetimeFigureOut">
              <a:rPr lang="pl-PL" smtClean="0"/>
              <a:t>06.01.2023</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3533600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a:t>Kliknij, aby edytować styl</a:t>
            </a:r>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59B0FD6E-3B78-43BE-ACC5-113836A5E6C2}" type="datetimeFigureOut">
              <a:rPr lang="pl-PL" smtClean="0"/>
              <a:t>06.01.2023</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200319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0FD6E-3B78-43BE-ACC5-113836A5E6C2}" type="datetimeFigureOut">
              <a:rPr lang="pl-PL" smtClean="0"/>
              <a:t>06.01.2023</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9410D-0E9B-4046-826C-905F87822C6D}" type="slidenum">
              <a:rPr lang="pl-PL" smtClean="0"/>
              <a:t>‹#›</a:t>
            </a:fld>
            <a:endParaRPr lang="pl-PL"/>
          </a:p>
        </p:txBody>
      </p:sp>
    </p:spTree>
    <p:extLst>
      <p:ext uri="{BB962C8B-B14F-4D97-AF65-F5344CB8AC3E}">
        <p14:creationId xmlns:p14="http://schemas.microsoft.com/office/powerpoint/2010/main" val="1170779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omputerhope.com/jargon/l/label.htm" TargetMode="External"/><Relationship Id="rId2" Type="http://schemas.openxmlformats.org/officeDocument/2006/relationships/hyperlink" Target="http://www.computerhope.com/jargon/r/rem.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computerhope.com/win95.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76000"/>
              </a:schemeClr>
            </a:gs>
          </a:gsLst>
          <a:lin ang="5400000" scaled="1"/>
        </a:gradFill>
        <a:effectLst/>
      </p:bgPr>
    </p:bg>
    <p:spTree>
      <p:nvGrpSpPr>
        <p:cNvPr id="1" name=""/>
        <p:cNvGrpSpPr/>
        <p:nvPr/>
      </p:nvGrpSpPr>
      <p:grpSpPr>
        <a:xfrm>
          <a:off x="0" y="0"/>
          <a:ext cx="0" cy="0"/>
          <a:chOff x="0" y="0"/>
          <a:chExt cx="0" cy="0"/>
        </a:xfrm>
      </p:grpSpPr>
      <p:sp>
        <p:nvSpPr>
          <p:cNvPr id="2" name="Tytuł 1"/>
          <p:cNvSpPr>
            <a:spLocks noGrp="1"/>
          </p:cNvSpPr>
          <p:nvPr>
            <p:ph type="ctrTitle"/>
          </p:nvPr>
        </p:nvSpPr>
        <p:spPr>
          <a:xfrm>
            <a:off x="674375" y="404664"/>
            <a:ext cx="7772400" cy="1254001"/>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pl-PL" sz="8800" b="1" err="1"/>
              <a:t>Batch</a:t>
            </a:r>
            <a:r>
              <a:rPr lang="pl-PL" sz="8800" b="1"/>
              <a:t> </a:t>
            </a:r>
            <a:r>
              <a:rPr lang="pl-PL" sz="8800" b="1" err="1"/>
              <a:t>files</a:t>
            </a:r>
            <a:r>
              <a:rPr lang="pl-PL" sz="8800" b="1"/>
              <a:t> </a:t>
            </a:r>
            <a:endParaRPr lang="pl-PL" sz="88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429000"/>
            <a:ext cx="2880320"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969518"/>
            <a:ext cx="3445661" cy="2891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5918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1254297"/>
          </a:xfrm>
        </p:spPr>
        <p:style>
          <a:lnRef idx="3">
            <a:schemeClr val="lt1"/>
          </a:lnRef>
          <a:fillRef idx="1">
            <a:schemeClr val="dk1"/>
          </a:fillRef>
          <a:effectRef idx="1">
            <a:schemeClr val="dk1"/>
          </a:effectRef>
          <a:fontRef idx="minor">
            <a:schemeClr val="lt1"/>
          </a:fontRef>
        </p:style>
        <p:txBody>
          <a:bodyPr>
            <a:normAutofit/>
          </a:bodyPr>
          <a:lstStyle/>
          <a:p>
            <a:pPr marL="0" indent="0"/>
            <a:r>
              <a:rPr lang="pl-PL"/>
              <a:t>B</a:t>
            </a:r>
            <a:r>
              <a:rPr lang="en-US" err="1"/>
              <a:t>atch</a:t>
            </a:r>
            <a:r>
              <a:rPr lang="en-US"/>
              <a:t> files</a:t>
            </a:r>
            <a:r>
              <a:rPr lang="pl-PL"/>
              <a:t> - </a:t>
            </a:r>
            <a:r>
              <a:rPr lang="pl-PL" err="1"/>
              <a:t>examples</a:t>
            </a:r>
            <a:endParaRPr lang="en-US"/>
          </a:p>
        </p:txBody>
      </p:sp>
      <p:sp>
        <p:nvSpPr>
          <p:cNvPr id="3" name="Symbol zastępczy zawartości 2"/>
          <p:cNvSpPr>
            <a:spLocks noGrp="1"/>
          </p:cNvSpPr>
          <p:nvPr>
            <p:ph idx="1"/>
          </p:nvPr>
        </p:nvSpPr>
        <p:spPr>
          <a:xfrm>
            <a:off x="323528" y="1412776"/>
            <a:ext cx="8640960" cy="3168352"/>
          </a:xfrm>
        </p:spPr>
        <p:style>
          <a:lnRef idx="1">
            <a:schemeClr val="dk1"/>
          </a:lnRef>
          <a:fillRef idx="2">
            <a:schemeClr val="dk1"/>
          </a:fillRef>
          <a:effectRef idx="1">
            <a:schemeClr val="dk1"/>
          </a:effectRef>
          <a:fontRef idx="minor">
            <a:schemeClr val="dk1"/>
          </a:fontRef>
        </p:style>
        <p:txBody>
          <a:bodyPr>
            <a:noAutofit/>
          </a:bodyPr>
          <a:lstStyle/>
          <a:p>
            <a:pPr marL="0" indent="0">
              <a:buNone/>
            </a:pPr>
            <a:r>
              <a:rPr lang="en-US" sz="2800"/>
              <a:t>@echo off</a:t>
            </a:r>
            <a:br>
              <a:rPr lang="en-US" sz="2800"/>
            </a:br>
            <a:r>
              <a:rPr lang="en-US" sz="2800"/>
              <a:t>if „</a:t>
            </a:r>
            <a:r>
              <a:rPr lang="pl-PL" sz="2800"/>
              <a:t>%1</a:t>
            </a:r>
            <a:r>
              <a:rPr lang="en-US" sz="2800"/>
              <a:t>"=="" </a:t>
            </a:r>
            <a:r>
              <a:rPr lang="en-US" sz="2800" err="1"/>
              <a:t>goto</a:t>
            </a:r>
            <a:r>
              <a:rPr lang="en-US" sz="2800"/>
              <a:t> error</a:t>
            </a:r>
            <a:br>
              <a:rPr lang="en-US" sz="2800"/>
            </a:br>
            <a:r>
              <a:rPr lang="en-US" sz="2800"/>
              <a:t>echo </a:t>
            </a:r>
            <a:r>
              <a:rPr lang="pl-PL" sz="2800"/>
              <a:t> </a:t>
            </a:r>
            <a:r>
              <a:rPr lang="en-US" sz="2800"/>
              <a:t>Hello </a:t>
            </a:r>
            <a:r>
              <a:rPr lang="pl-PL" sz="2800"/>
              <a:t>%1,</a:t>
            </a:r>
            <a:r>
              <a:rPr lang="en-US" sz="2800"/>
              <a:t> it's nice to meet you</a:t>
            </a:r>
            <a:r>
              <a:rPr lang="pl-PL" sz="2800"/>
              <a:t>!</a:t>
            </a:r>
            <a:br>
              <a:rPr lang="en-US" sz="2800"/>
            </a:br>
            <a:r>
              <a:rPr lang="en-US" sz="2800" err="1"/>
              <a:t>goto</a:t>
            </a:r>
            <a:r>
              <a:rPr lang="en-US" sz="2800"/>
              <a:t> end</a:t>
            </a:r>
            <a:br>
              <a:rPr lang="en-US" sz="2800"/>
            </a:br>
            <a:r>
              <a:rPr lang="en-US" sz="2800"/>
              <a:t>:error</a:t>
            </a:r>
            <a:br>
              <a:rPr lang="en-US" sz="2800"/>
            </a:br>
            <a:r>
              <a:rPr lang="en-US" sz="2800"/>
              <a:t>echo </a:t>
            </a:r>
            <a:r>
              <a:rPr lang="pl-PL" sz="2800"/>
              <a:t> T</a:t>
            </a:r>
            <a:r>
              <a:rPr lang="en-US" sz="2800" err="1"/>
              <a:t>ype</a:t>
            </a:r>
            <a:r>
              <a:rPr lang="en-US" sz="2800"/>
              <a:t> your name after batch file</a:t>
            </a:r>
            <a:r>
              <a:rPr lang="pl-PL" sz="2800"/>
              <a:t>!</a:t>
            </a:r>
            <a:br>
              <a:rPr lang="en-US" sz="2800"/>
            </a:br>
            <a:r>
              <a:rPr lang="en-US" sz="2800"/>
              <a:t>:end</a:t>
            </a:r>
            <a:endParaRPr lang="pl-PL" sz="2800"/>
          </a:p>
        </p:txBody>
      </p:sp>
      <p:sp>
        <p:nvSpPr>
          <p:cNvPr id="4" name="Prostokąt 3"/>
          <p:cNvSpPr/>
          <p:nvPr/>
        </p:nvSpPr>
        <p:spPr>
          <a:xfrm>
            <a:off x="323528" y="4653136"/>
            <a:ext cx="8640960" cy="147732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pl-PL" sz="2800" b="1"/>
              <a:t>e</a:t>
            </a:r>
            <a:r>
              <a:rPr lang="en-US" sz="2800" b="1" err="1"/>
              <a:t>cho</a:t>
            </a:r>
            <a:r>
              <a:rPr lang="pl-PL" sz="2800" b="1"/>
              <a:t> </a:t>
            </a:r>
            <a:r>
              <a:rPr lang="en-US" sz="2800" b="1"/>
              <a:t> Y</a:t>
            </a:r>
            <a:r>
              <a:rPr lang="pl-PL" sz="2800" b="1"/>
              <a:t> </a:t>
            </a:r>
            <a:r>
              <a:rPr lang="en-US" sz="2800" b="1"/>
              <a:t>|</a:t>
            </a:r>
            <a:r>
              <a:rPr lang="pl-PL" sz="2800" b="1"/>
              <a:t> d</a:t>
            </a:r>
            <a:r>
              <a:rPr lang="en-US" sz="2800" b="1"/>
              <a:t>el</a:t>
            </a:r>
            <a:r>
              <a:rPr lang="pl-PL" sz="2800" b="1"/>
              <a:t> </a:t>
            </a:r>
            <a:r>
              <a:rPr lang="en-US" sz="2800" b="1"/>
              <a:t> *.*</a:t>
            </a:r>
            <a:r>
              <a:rPr lang="pl-PL" sz="2800" b="1"/>
              <a:t> </a:t>
            </a:r>
            <a:r>
              <a:rPr lang="pl-PL" sz="4800" b="1"/>
              <a:t> </a:t>
            </a:r>
            <a:r>
              <a:rPr lang="pl-PL" sz="2000"/>
              <a:t> </a:t>
            </a:r>
            <a:r>
              <a:rPr lang="en-US" sz="2000"/>
              <a:t>Answers the DEL "Are you sure" question automatically</a:t>
            </a:r>
            <a:r>
              <a:rPr lang="pl-PL" sz="2000"/>
              <a:t> </a:t>
            </a:r>
          </a:p>
          <a:p>
            <a:endParaRPr lang="pl-PL" sz="1400"/>
          </a:p>
          <a:p>
            <a:r>
              <a:rPr lang="en-US" sz="2800" b="1"/>
              <a:t>echo %PATH%</a:t>
            </a:r>
            <a:r>
              <a:rPr lang="pl-PL" sz="2800" b="1"/>
              <a:t>        </a:t>
            </a:r>
            <a:r>
              <a:rPr lang="pl-PL" sz="2000"/>
              <a:t> </a:t>
            </a:r>
            <a:r>
              <a:rPr lang="en-US" sz="2000"/>
              <a:t>Displays the value of PATH, the current search path</a:t>
            </a:r>
            <a:r>
              <a:rPr lang="pl-PL" sz="2000"/>
              <a:t> </a:t>
            </a:r>
          </a:p>
        </p:txBody>
      </p:sp>
    </p:spTree>
    <p:extLst>
      <p:ext uri="{BB962C8B-B14F-4D97-AF65-F5344CB8AC3E}">
        <p14:creationId xmlns:p14="http://schemas.microsoft.com/office/powerpoint/2010/main" val="270579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894257"/>
          </a:xfrm>
        </p:spPr>
        <p:style>
          <a:lnRef idx="3">
            <a:schemeClr val="lt1"/>
          </a:lnRef>
          <a:fillRef idx="1">
            <a:schemeClr val="dk1"/>
          </a:fillRef>
          <a:effectRef idx="1">
            <a:schemeClr val="dk1"/>
          </a:effectRef>
          <a:fontRef idx="minor">
            <a:schemeClr val="lt1"/>
          </a:fontRef>
        </p:style>
        <p:txBody>
          <a:bodyPr>
            <a:normAutofit/>
          </a:bodyPr>
          <a:lstStyle/>
          <a:p>
            <a:pPr marL="0" indent="0"/>
            <a:r>
              <a:rPr lang="pl-PL"/>
              <a:t>B</a:t>
            </a:r>
            <a:r>
              <a:rPr lang="en-US" err="1"/>
              <a:t>atch</a:t>
            </a:r>
            <a:r>
              <a:rPr lang="en-US"/>
              <a:t> files</a:t>
            </a:r>
            <a:r>
              <a:rPr lang="pl-PL"/>
              <a:t> - </a:t>
            </a:r>
            <a:r>
              <a:rPr lang="pl-PL" err="1"/>
              <a:t>examples</a:t>
            </a:r>
            <a:endParaRPr lang="en-US"/>
          </a:p>
        </p:txBody>
      </p:sp>
      <p:sp>
        <p:nvSpPr>
          <p:cNvPr id="3" name="Symbol zastępczy zawartości 2"/>
          <p:cNvSpPr>
            <a:spLocks noGrp="1"/>
          </p:cNvSpPr>
          <p:nvPr>
            <p:ph idx="1"/>
          </p:nvPr>
        </p:nvSpPr>
        <p:spPr>
          <a:xfrm>
            <a:off x="323528" y="980728"/>
            <a:ext cx="8640960" cy="5760640"/>
          </a:xfrm>
        </p:spPr>
        <p:txBody>
          <a:bodyPr>
            <a:noAutofit/>
          </a:bodyPr>
          <a:lstStyle/>
          <a:p>
            <a:pPr marL="0" indent="0">
              <a:buNone/>
            </a:pPr>
            <a:r>
              <a:rPr lang="pl-PL" sz="2400" b="1"/>
              <a:t>@ECHO</a:t>
            </a:r>
            <a:r>
              <a:rPr lang="pl-PL" sz="2400"/>
              <a:t> OFF </a:t>
            </a:r>
          </a:p>
          <a:p>
            <a:pPr marL="0" indent="0">
              <a:buNone/>
            </a:pPr>
            <a:r>
              <a:rPr lang="pl-PL" sz="2400" b="1"/>
              <a:t>IF NOT EXIST</a:t>
            </a:r>
            <a:r>
              <a:rPr lang="pl-PL" sz="2400"/>
              <a:t> test.txt    </a:t>
            </a:r>
            <a:r>
              <a:rPr lang="pl-PL" sz="2400" b="1"/>
              <a:t>GOTO</a:t>
            </a:r>
            <a:r>
              <a:rPr lang="pl-PL" sz="2400"/>
              <a:t> </a:t>
            </a:r>
            <a:r>
              <a:rPr lang="pl-PL" sz="2400" err="1"/>
              <a:t>BrakPliku</a:t>
            </a:r>
            <a:r>
              <a:rPr lang="pl-PL" sz="2400"/>
              <a:t> </a:t>
            </a:r>
          </a:p>
          <a:p>
            <a:pPr marL="0" indent="0">
              <a:buNone/>
            </a:pPr>
            <a:r>
              <a:rPr lang="pl-PL" sz="2400" b="1"/>
              <a:t>IF          EXIST</a:t>
            </a:r>
            <a:r>
              <a:rPr lang="pl-PL" sz="2400"/>
              <a:t> </a:t>
            </a:r>
            <a:r>
              <a:rPr lang="pl-PL" sz="2400" err="1"/>
              <a:t>test.bak</a:t>
            </a:r>
            <a:r>
              <a:rPr lang="pl-PL" sz="2400"/>
              <a:t>  </a:t>
            </a:r>
            <a:r>
              <a:rPr lang="pl-PL" sz="2400" b="1"/>
              <a:t>GOTO</a:t>
            </a:r>
            <a:r>
              <a:rPr lang="pl-PL" sz="2400"/>
              <a:t> </a:t>
            </a:r>
            <a:r>
              <a:rPr lang="pl-PL" sz="2400" err="1"/>
              <a:t>IstniejeKopia</a:t>
            </a:r>
            <a:r>
              <a:rPr lang="pl-PL" sz="2400"/>
              <a:t> </a:t>
            </a:r>
          </a:p>
          <a:p>
            <a:pPr marL="0" indent="0">
              <a:buNone/>
            </a:pPr>
            <a:r>
              <a:rPr lang="pl-PL" sz="2400" b="1"/>
              <a:t>ECHO</a:t>
            </a:r>
            <a:r>
              <a:rPr lang="pl-PL" sz="2400"/>
              <a:t> Kopiowanie  test.txt  na  </a:t>
            </a:r>
            <a:r>
              <a:rPr lang="pl-PL" sz="2400" err="1"/>
              <a:t>test.bak</a:t>
            </a:r>
            <a:r>
              <a:rPr lang="pl-PL" sz="2400"/>
              <a:t>... </a:t>
            </a:r>
          </a:p>
          <a:p>
            <a:pPr marL="0" indent="0">
              <a:buNone/>
            </a:pPr>
            <a:r>
              <a:rPr lang="pl-PL" sz="2400" b="1"/>
              <a:t>COPY</a:t>
            </a:r>
            <a:r>
              <a:rPr lang="pl-PL" sz="2400"/>
              <a:t>  test.txt  </a:t>
            </a:r>
            <a:r>
              <a:rPr lang="pl-PL" sz="2400" err="1"/>
              <a:t>test.bak</a:t>
            </a:r>
            <a:r>
              <a:rPr lang="pl-PL" sz="2400"/>
              <a:t> &gt; </a:t>
            </a:r>
            <a:r>
              <a:rPr lang="pl-PL" sz="2400" b="1"/>
              <a:t>NUL</a:t>
            </a:r>
            <a:r>
              <a:rPr lang="pl-PL" sz="2400"/>
              <a:t> </a:t>
            </a:r>
          </a:p>
          <a:p>
            <a:pPr marL="0" indent="0">
              <a:buNone/>
            </a:pPr>
            <a:r>
              <a:rPr lang="pl-PL" sz="2400" b="1"/>
              <a:t>ECHO</a:t>
            </a:r>
            <a:r>
              <a:rPr lang="pl-PL" sz="2400"/>
              <a:t>  Wykonane... </a:t>
            </a:r>
          </a:p>
          <a:p>
            <a:pPr marL="0" indent="0">
              <a:buNone/>
            </a:pPr>
            <a:r>
              <a:rPr lang="pl-PL" sz="2400" b="1"/>
              <a:t>GOTO</a:t>
            </a:r>
            <a:r>
              <a:rPr lang="pl-PL" sz="2400"/>
              <a:t> Koniec </a:t>
            </a:r>
          </a:p>
          <a:p>
            <a:pPr marL="0" indent="0">
              <a:buNone/>
            </a:pPr>
            <a:r>
              <a:rPr lang="pl-PL" sz="2400"/>
              <a:t>:</a:t>
            </a:r>
            <a:r>
              <a:rPr lang="pl-PL" sz="2400" err="1"/>
              <a:t>BrakPliku</a:t>
            </a:r>
            <a:r>
              <a:rPr lang="pl-PL" sz="2400"/>
              <a:t> </a:t>
            </a:r>
          </a:p>
          <a:p>
            <a:pPr marL="0" indent="0">
              <a:buNone/>
            </a:pPr>
            <a:r>
              <a:rPr lang="pl-PL" sz="2400" b="1"/>
              <a:t>ECHO</a:t>
            </a:r>
            <a:r>
              <a:rPr lang="pl-PL" sz="2400"/>
              <a:t>   Plik  test.txt nie istnieje... </a:t>
            </a:r>
          </a:p>
          <a:p>
            <a:pPr marL="0" indent="0">
              <a:buNone/>
            </a:pPr>
            <a:r>
              <a:rPr lang="pl-PL" sz="2400" b="1"/>
              <a:t>GOTO</a:t>
            </a:r>
            <a:r>
              <a:rPr lang="pl-PL" sz="2400"/>
              <a:t>  Koniec </a:t>
            </a:r>
          </a:p>
          <a:p>
            <a:pPr marL="0" indent="0">
              <a:buNone/>
            </a:pPr>
            <a:r>
              <a:rPr lang="pl-PL" sz="2400"/>
              <a:t>:</a:t>
            </a:r>
            <a:r>
              <a:rPr lang="pl-PL" sz="2400" err="1"/>
              <a:t>IstniejeKopia</a:t>
            </a:r>
            <a:r>
              <a:rPr lang="pl-PL" sz="2400"/>
              <a:t> </a:t>
            </a:r>
          </a:p>
          <a:p>
            <a:pPr marL="0" indent="0">
              <a:buNone/>
            </a:pPr>
            <a:r>
              <a:rPr lang="pl-PL" sz="2400" b="1"/>
              <a:t>ECHO</a:t>
            </a:r>
            <a:r>
              <a:rPr lang="pl-PL" sz="2400"/>
              <a:t> Plik </a:t>
            </a:r>
            <a:r>
              <a:rPr lang="pl-PL" sz="2400" err="1"/>
              <a:t>test.bak</a:t>
            </a:r>
            <a:r>
              <a:rPr lang="pl-PL" sz="2400"/>
              <a:t> już istnieje... </a:t>
            </a:r>
          </a:p>
          <a:p>
            <a:pPr marL="0" indent="0">
              <a:buNone/>
            </a:pPr>
            <a:r>
              <a:rPr lang="pl-PL" sz="2400"/>
              <a:t>:Koniec </a:t>
            </a:r>
            <a:endParaRPr lang="pl-PL" sz="1800"/>
          </a:p>
        </p:txBody>
      </p:sp>
    </p:spTree>
    <p:extLst>
      <p:ext uri="{BB962C8B-B14F-4D97-AF65-F5344CB8AC3E}">
        <p14:creationId xmlns:p14="http://schemas.microsoft.com/office/powerpoint/2010/main" val="1836445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894257"/>
          </a:xfrm>
        </p:spPr>
        <p:style>
          <a:lnRef idx="3">
            <a:schemeClr val="lt1"/>
          </a:lnRef>
          <a:fillRef idx="1">
            <a:schemeClr val="dk1"/>
          </a:fillRef>
          <a:effectRef idx="1">
            <a:schemeClr val="dk1"/>
          </a:effectRef>
          <a:fontRef idx="minor">
            <a:schemeClr val="lt1"/>
          </a:fontRef>
        </p:style>
        <p:txBody>
          <a:bodyPr>
            <a:normAutofit/>
          </a:bodyPr>
          <a:lstStyle/>
          <a:p>
            <a:pPr marL="0" indent="0"/>
            <a:r>
              <a:rPr lang="pl-PL"/>
              <a:t>B</a:t>
            </a:r>
            <a:r>
              <a:rPr lang="en-US" err="1"/>
              <a:t>atch</a:t>
            </a:r>
            <a:r>
              <a:rPr lang="en-US"/>
              <a:t> files</a:t>
            </a:r>
            <a:r>
              <a:rPr lang="pl-PL"/>
              <a:t> - </a:t>
            </a:r>
            <a:r>
              <a:rPr lang="pl-PL" err="1"/>
              <a:t>examples</a:t>
            </a:r>
            <a:endParaRPr lang="en-US"/>
          </a:p>
        </p:txBody>
      </p:sp>
      <p:sp>
        <p:nvSpPr>
          <p:cNvPr id="3" name="Symbol zastępczy zawartości 2"/>
          <p:cNvSpPr>
            <a:spLocks noGrp="1"/>
          </p:cNvSpPr>
          <p:nvPr>
            <p:ph idx="1"/>
          </p:nvPr>
        </p:nvSpPr>
        <p:spPr>
          <a:xfrm>
            <a:off x="323528" y="980728"/>
            <a:ext cx="8640960" cy="5760640"/>
          </a:xfrm>
        </p:spPr>
        <p:txBody>
          <a:bodyPr>
            <a:noAutofit/>
          </a:bodyPr>
          <a:lstStyle/>
          <a:p>
            <a:pPr marL="0" indent="0">
              <a:buNone/>
            </a:pPr>
            <a:r>
              <a:rPr lang="pl-PL" sz="2400" b="1"/>
              <a:t>@ECHO</a:t>
            </a:r>
            <a:r>
              <a:rPr lang="pl-PL" sz="2400"/>
              <a:t> OFF </a:t>
            </a:r>
          </a:p>
          <a:p>
            <a:pPr marL="0" indent="0">
              <a:buNone/>
            </a:pPr>
            <a:r>
              <a:rPr lang="pl-PL" sz="2400" b="1"/>
              <a:t>IF NOT EXIST</a:t>
            </a:r>
            <a:r>
              <a:rPr lang="pl-PL" sz="2400"/>
              <a:t> </a:t>
            </a:r>
            <a:r>
              <a:rPr lang="pl-PL" sz="2400" b="1">
                <a:solidFill>
                  <a:srgbClr val="0000CC"/>
                </a:solidFill>
              </a:rPr>
              <a:t>%1</a:t>
            </a:r>
            <a:r>
              <a:rPr lang="pl-PL" sz="2400"/>
              <a:t>.txt    </a:t>
            </a:r>
            <a:r>
              <a:rPr lang="pl-PL" sz="2400" b="1"/>
              <a:t>GOTO</a:t>
            </a:r>
            <a:r>
              <a:rPr lang="pl-PL" sz="2400"/>
              <a:t> </a:t>
            </a:r>
            <a:r>
              <a:rPr lang="pl-PL" sz="2400" err="1"/>
              <a:t>BrakPliku</a:t>
            </a:r>
            <a:r>
              <a:rPr lang="pl-PL" sz="2400"/>
              <a:t> </a:t>
            </a:r>
          </a:p>
          <a:p>
            <a:pPr marL="0" indent="0">
              <a:buNone/>
            </a:pPr>
            <a:r>
              <a:rPr lang="pl-PL" sz="2400" b="1"/>
              <a:t>IF          EXIST</a:t>
            </a:r>
            <a:r>
              <a:rPr lang="pl-PL" sz="2400"/>
              <a:t> </a:t>
            </a:r>
            <a:r>
              <a:rPr lang="pl-PL" sz="2400" b="1">
                <a:solidFill>
                  <a:srgbClr val="0000CC"/>
                </a:solidFill>
              </a:rPr>
              <a:t>%1</a:t>
            </a:r>
            <a:r>
              <a:rPr lang="pl-PL" sz="2400"/>
              <a:t>.bak  </a:t>
            </a:r>
            <a:r>
              <a:rPr lang="pl-PL" sz="2400" b="1"/>
              <a:t>GOTO</a:t>
            </a:r>
            <a:r>
              <a:rPr lang="pl-PL" sz="2400"/>
              <a:t> </a:t>
            </a:r>
            <a:r>
              <a:rPr lang="pl-PL" sz="2400" err="1"/>
              <a:t>IstniejeKopia</a:t>
            </a:r>
            <a:r>
              <a:rPr lang="pl-PL" sz="2400"/>
              <a:t> </a:t>
            </a:r>
          </a:p>
          <a:p>
            <a:pPr marL="0" indent="0">
              <a:buNone/>
            </a:pPr>
            <a:r>
              <a:rPr lang="pl-PL" sz="2400" b="1"/>
              <a:t>ECHO</a:t>
            </a:r>
            <a:r>
              <a:rPr lang="pl-PL" sz="2400"/>
              <a:t> Kopiowanie  </a:t>
            </a:r>
            <a:r>
              <a:rPr lang="pl-PL" sz="2400" b="1">
                <a:solidFill>
                  <a:srgbClr val="0000CC"/>
                </a:solidFill>
              </a:rPr>
              <a:t>%1</a:t>
            </a:r>
            <a:r>
              <a:rPr lang="pl-PL" sz="2400"/>
              <a:t>.txt  na  </a:t>
            </a:r>
            <a:r>
              <a:rPr lang="pl-PL" sz="2400" b="1">
                <a:solidFill>
                  <a:srgbClr val="0000CC"/>
                </a:solidFill>
              </a:rPr>
              <a:t>%1</a:t>
            </a:r>
            <a:r>
              <a:rPr lang="pl-PL" sz="2400"/>
              <a:t>.bak... </a:t>
            </a:r>
          </a:p>
          <a:p>
            <a:pPr marL="0" indent="0">
              <a:buNone/>
            </a:pPr>
            <a:r>
              <a:rPr lang="pl-PL" sz="2400" b="1"/>
              <a:t>COPY</a:t>
            </a:r>
            <a:r>
              <a:rPr lang="pl-PL" sz="2400"/>
              <a:t>  </a:t>
            </a:r>
            <a:r>
              <a:rPr lang="pl-PL" sz="2400" b="1">
                <a:solidFill>
                  <a:srgbClr val="0000CC"/>
                </a:solidFill>
              </a:rPr>
              <a:t>%1</a:t>
            </a:r>
            <a:r>
              <a:rPr lang="pl-PL" sz="2400"/>
              <a:t>.txt  </a:t>
            </a:r>
            <a:r>
              <a:rPr lang="pl-PL" sz="2400" b="1">
                <a:solidFill>
                  <a:srgbClr val="0000CC"/>
                </a:solidFill>
              </a:rPr>
              <a:t>%1</a:t>
            </a:r>
            <a:r>
              <a:rPr lang="pl-PL" sz="2400"/>
              <a:t>.bak &gt; </a:t>
            </a:r>
            <a:r>
              <a:rPr lang="pl-PL" sz="2400" b="1"/>
              <a:t>NUL</a:t>
            </a:r>
            <a:r>
              <a:rPr lang="pl-PL" sz="2400"/>
              <a:t> </a:t>
            </a:r>
          </a:p>
          <a:p>
            <a:pPr marL="0" indent="0">
              <a:buNone/>
            </a:pPr>
            <a:r>
              <a:rPr lang="pl-PL" sz="2400" b="1"/>
              <a:t>ECHO</a:t>
            </a:r>
            <a:r>
              <a:rPr lang="pl-PL" sz="2400"/>
              <a:t>  Wykonane... </a:t>
            </a:r>
          </a:p>
          <a:p>
            <a:pPr marL="0" indent="0">
              <a:buNone/>
            </a:pPr>
            <a:r>
              <a:rPr lang="pl-PL" sz="2400" b="1"/>
              <a:t>GOTO</a:t>
            </a:r>
            <a:r>
              <a:rPr lang="pl-PL" sz="2400"/>
              <a:t> Koniec </a:t>
            </a:r>
          </a:p>
          <a:p>
            <a:pPr marL="0" indent="0">
              <a:buNone/>
            </a:pPr>
            <a:r>
              <a:rPr lang="pl-PL" sz="2400"/>
              <a:t>:</a:t>
            </a:r>
            <a:r>
              <a:rPr lang="pl-PL" sz="2400" err="1"/>
              <a:t>BrakPliku</a:t>
            </a:r>
            <a:r>
              <a:rPr lang="pl-PL" sz="2400"/>
              <a:t> </a:t>
            </a:r>
          </a:p>
          <a:p>
            <a:pPr marL="0" indent="0">
              <a:buNone/>
            </a:pPr>
            <a:r>
              <a:rPr lang="pl-PL" sz="2400" b="1"/>
              <a:t>ECHO</a:t>
            </a:r>
            <a:r>
              <a:rPr lang="pl-PL" sz="2400"/>
              <a:t>   Plik  </a:t>
            </a:r>
            <a:r>
              <a:rPr lang="pl-PL" sz="2400" b="1">
                <a:solidFill>
                  <a:srgbClr val="0000CC"/>
                </a:solidFill>
              </a:rPr>
              <a:t>%1</a:t>
            </a:r>
            <a:r>
              <a:rPr lang="pl-PL" sz="2400"/>
              <a:t>.txt nie istnieje... </a:t>
            </a:r>
          </a:p>
          <a:p>
            <a:pPr marL="0" indent="0">
              <a:buNone/>
            </a:pPr>
            <a:r>
              <a:rPr lang="pl-PL" sz="2400" b="1"/>
              <a:t>GOTO</a:t>
            </a:r>
            <a:r>
              <a:rPr lang="pl-PL" sz="2400"/>
              <a:t>  Koniec </a:t>
            </a:r>
          </a:p>
          <a:p>
            <a:pPr marL="0" indent="0">
              <a:buNone/>
            </a:pPr>
            <a:r>
              <a:rPr lang="pl-PL" sz="2400"/>
              <a:t>:</a:t>
            </a:r>
            <a:r>
              <a:rPr lang="pl-PL" sz="2400" err="1"/>
              <a:t>IstniejeKopia</a:t>
            </a:r>
            <a:r>
              <a:rPr lang="pl-PL" sz="2400"/>
              <a:t> </a:t>
            </a:r>
          </a:p>
          <a:p>
            <a:pPr marL="0" indent="0">
              <a:buNone/>
            </a:pPr>
            <a:r>
              <a:rPr lang="pl-PL" sz="2400" b="1"/>
              <a:t>ECHO</a:t>
            </a:r>
            <a:r>
              <a:rPr lang="pl-PL" sz="2400"/>
              <a:t> Plik </a:t>
            </a:r>
            <a:r>
              <a:rPr lang="pl-PL" sz="2400" b="1">
                <a:solidFill>
                  <a:srgbClr val="0000CC"/>
                </a:solidFill>
              </a:rPr>
              <a:t>%1</a:t>
            </a:r>
            <a:r>
              <a:rPr lang="pl-PL" sz="2400"/>
              <a:t>.bak już istnieje... </a:t>
            </a:r>
          </a:p>
          <a:p>
            <a:pPr marL="0" indent="0">
              <a:buNone/>
            </a:pPr>
            <a:r>
              <a:rPr lang="pl-PL" sz="2400"/>
              <a:t>:Koniec </a:t>
            </a:r>
            <a:endParaRPr lang="pl-PL" sz="1800"/>
          </a:p>
        </p:txBody>
      </p:sp>
    </p:spTree>
    <p:extLst>
      <p:ext uri="{BB962C8B-B14F-4D97-AF65-F5344CB8AC3E}">
        <p14:creationId xmlns:p14="http://schemas.microsoft.com/office/powerpoint/2010/main" val="3581538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894257"/>
          </a:xfrm>
        </p:spPr>
        <p:style>
          <a:lnRef idx="3">
            <a:schemeClr val="lt1"/>
          </a:lnRef>
          <a:fillRef idx="1">
            <a:schemeClr val="dk1"/>
          </a:fillRef>
          <a:effectRef idx="1">
            <a:schemeClr val="dk1"/>
          </a:effectRef>
          <a:fontRef idx="minor">
            <a:schemeClr val="lt1"/>
          </a:fontRef>
        </p:style>
        <p:txBody>
          <a:bodyPr>
            <a:normAutofit/>
          </a:bodyPr>
          <a:lstStyle/>
          <a:p>
            <a:pPr marL="0" indent="0"/>
            <a:r>
              <a:rPr lang="pl-PL"/>
              <a:t>B</a:t>
            </a:r>
            <a:r>
              <a:rPr lang="en-US" err="1"/>
              <a:t>atch</a:t>
            </a:r>
            <a:r>
              <a:rPr lang="en-US"/>
              <a:t> files</a:t>
            </a:r>
            <a:r>
              <a:rPr lang="pl-PL"/>
              <a:t> - </a:t>
            </a:r>
            <a:r>
              <a:rPr lang="pl-PL" err="1"/>
              <a:t>examples</a:t>
            </a:r>
            <a:endParaRPr lang="en-US"/>
          </a:p>
        </p:txBody>
      </p:sp>
      <p:sp>
        <p:nvSpPr>
          <p:cNvPr id="3" name="Symbol zastępczy zawartości 2"/>
          <p:cNvSpPr>
            <a:spLocks noGrp="1"/>
          </p:cNvSpPr>
          <p:nvPr>
            <p:ph idx="1"/>
          </p:nvPr>
        </p:nvSpPr>
        <p:spPr>
          <a:xfrm>
            <a:off x="301441" y="1013859"/>
            <a:ext cx="8640960" cy="5760640"/>
          </a:xfrm>
        </p:spPr>
        <p:txBody>
          <a:bodyPr>
            <a:noAutofit/>
          </a:bodyPr>
          <a:lstStyle/>
          <a:p>
            <a:pPr marL="0" indent="0">
              <a:buNone/>
            </a:pPr>
            <a:r>
              <a:rPr lang="pl-PL" sz="2400"/>
              <a:t>Instrukcja iteracyjna </a:t>
            </a:r>
            <a:r>
              <a:rPr lang="pl-PL" sz="2400" i="1"/>
              <a:t>FOR</a:t>
            </a:r>
            <a:r>
              <a:rPr lang="pl-PL" sz="2400"/>
              <a:t> pliku wsadowego jest pętlą o znanej liczbie powtórzeń i następującej składni:</a:t>
            </a:r>
          </a:p>
          <a:p>
            <a:pPr marL="0" indent="0">
              <a:buNone/>
            </a:pPr>
            <a:r>
              <a:rPr lang="pt-BR" sz="3600" b="1"/>
              <a:t>FOR</a:t>
            </a:r>
            <a:r>
              <a:rPr lang="pt-BR" sz="3600"/>
              <a:t> %%X </a:t>
            </a:r>
            <a:r>
              <a:rPr lang="pt-BR" sz="3600" b="1"/>
              <a:t>IN</a:t>
            </a:r>
            <a:r>
              <a:rPr lang="pt-BR" sz="3600"/>
              <a:t> (test) </a:t>
            </a:r>
            <a:r>
              <a:rPr lang="pt-BR" sz="3600" b="1"/>
              <a:t>DO</a:t>
            </a:r>
            <a:r>
              <a:rPr lang="pt-BR" sz="3600"/>
              <a:t> komenda</a:t>
            </a:r>
            <a:endParaRPr lang="pl-PL" sz="3600"/>
          </a:p>
          <a:p>
            <a:pPr marL="0" indent="0">
              <a:buNone/>
            </a:pPr>
            <a:r>
              <a:rPr lang="pl-PL" sz="1800"/>
              <a:t>Argument </a:t>
            </a:r>
            <a:r>
              <a:rPr lang="pl-PL" sz="1800" i="1"/>
              <a:t>test</a:t>
            </a:r>
            <a:r>
              <a:rPr lang="pl-PL" sz="1800"/>
              <a:t> jest obowiązkowy i zawiera pooddzielane znakami odstępu nazwy plików - w nazwach tych mogą występować znaki wieloznaczne '?' i '*'. </a:t>
            </a:r>
            <a:r>
              <a:rPr lang="pl-PL" sz="1800" b="1"/>
              <a:t>Po znakach '%%' podajemy  zmienną</a:t>
            </a:r>
            <a:r>
              <a:rPr lang="pl-PL" sz="1800"/>
              <a:t>. Zmienna ta będzie kolejno przybierać wszystkie możliwe wartości spośród wartości podanych na liście </a:t>
            </a:r>
            <a:r>
              <a:rPr lang="pl-PL" sz="1800" i="1"/>
              <a:t>(test)</a:t>
            </a:r>
            <a:r>
              <a:rPr lang="pl-PL" sz="1800"/>
              <a:t>. Dla każdej możliwej wartości zmiennej X zostanie wykonane polecenie </a:t>
            </a:r>
            <a:r>
              <a:rPr lang="pl-PL" sz="1800" i="1"/>
              <a:t>komenda</a:t>
            </a:r>
            <a:r>
              <a:rPr lang="pl-PL" sz="1800"/>
              <a:t>. </a:t>
            </a:r>
          </a:p>
          <a:p>
            <a:pPr marL="0" indent="0">
              <a:buNone/>
            </a:pPr>
            <a:r>
              <a:rPr lang="pl-PL" sz="1800"/>
              <a:t>Przykłady: </a:t>
            </a:r>
            <a:r>
              <a:rPr lang="pt-BR" sz="3600"/>
              <a:t> </a:t>
            </a:r>
            <a:endParaRPr lang="pl-PL" sz="3600"/>
          </a:p>
          <a:p>
            <a:pPr marL="0" indent="0">
              <a:buNone/>
            </a:pPr>
            <a:r>
              <a:rPr lang="pl-PL" sz="2800" b="1"/>
              <a:t>FOR</a:t>
            </a:r>
            <a:r>
              <a:rPr lang="pl-PL" sz="2800"/>
              <a:t> %%A </a:t>
            </a:r>
            <a:r>
              <a:rPr lang="pl-PL" sz="2800" b="1"/>
              <a:t>IN</a:t>
            </a:r>
            <a:r>
              <a:rPr lang="pl-PL" sz="2800"/>
              <a:t> (1 2 3) </a:t>
            </a:r>
            <a:r>
              <a:rPr lang="pl-PL" sz="2800" b="1"/>
              <a:t>DO DIR</a:t>
            </a:r>
            <a:r>
              <a:rPr lang="pl-PL" sz="2800"/>
              <a:t> </a:t>
            </a:r>
          </a:p>
          <a:p>
            <a:pPr marL="0" indent="0">
              <a:buNone/>
            </a:pPr>
            <a:r>
              <a:rPr lang="pl-PL" sz="2800" b="1"/>
              <a:t>FOR</a:t>
            </a:r>
            <a:r>
              <a:rPr lang="pl-PL" sz="2800"/>
              <a:t> %%K </a:t>
            </a:r>
            <a:r>
              <a:rPr lang="pl-PL" sz="2800" b="1"/>
              <a:t>IN</a:t>
            </a:r>
            <a:r>
              <a:rPr lang="pl-PL" sz="2800"/>
              <a:t> (zadanie zadanie.bat </a:t>
            </a:r>
            <a:r>
              <a:rPr lang="pl-PL" sz="2800" err="1"/>
              <a:t>zadanie.bak</a:t>
            </a:r>
            <a:r>
              <a:rPr lang="pl-PL" sz="2800"/>
              <a:t>) </a:t>
            </a:r>
            <a:r>
              <a:rPr lang="pl-PL" sz="2800" b="1"/>
              <a:t>DO DIR</a:t>
            </a:r>
            <a:r>
              <a:rPr lang="pl-PL" sz="2800"/>
              <a:t> </a:t>
            </a:r>
          </a:p>
        </p:txBody>
      </p:sp>
    </p:spTree>
    <p:extLst>
      <p:ext uri="{BB962C8B-B14F-4D97-AF65-F5344CB8AC3E}">
        <p14:creationId xmlns:p14="http://schemas.microsoft.com/office/powerpoint/2010/main" val="1310196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894257"/>
          </a:xfrm>
        </p:spPr>
        <p:style>
          <a:lnRef idx="3">
            <a:schemeClr val="lt1"/>
          </a:lnRef>
          <a:fillRef idx="1">
            <a:schemeClr val="dk1"/>
          </a:fillRef>
          <a:effectRef idx="1">
            <a:schemeClr val="dk1"/>
          </a:effectRef>
          <a:fontRef idx="minor">
            <a:schemeClr val="lt1"/>
          </a:fontRef>
        </p:style>
        <p:txBody>
          <a:bodyPr>
            <a:normAutofit/>
          </a:bodyPr>
          <a:lstStyle/>
          <a:p>
            <a:pPr marL="0" indent="0"/>
            <a:r>
              <a:rPr lang="pl-PL"/>
              <a:t>B</a:t>
            </a:r>
            <a:r>
              <a:rPr lang="en-US" err="1"/>
              <a:t>atch</a:t>
            </a:r>
            <a:r>
              <a:rPr lang="en-US"/>
              <a:t> files</a:t>
            </a:r>
            <a:r>
              <a:rPr lang="pl-PL"/>
              <a:t> - </a:t>
            </a:r>
            <a:r>
              <a:rPr lang="pl-PL" err="1"/>
              <a:t>examples</a:t>
            </a:r>
            <a:endParaRPr lang="en-US"/>
          </a:p>
        </p:txBody>
      </p:sp>
      <p:sp>
        <p:nvSpPr>
          <p:cNvPr id="3" name="Symbol zastępczy zawartości 2"/>
          <p:cNvSpPr>
            <a:spLocks noGrp="1"/>
          </p:cNvSpPr>
          <p:nvPr>
            <p:ph idx="1"/>
          </p:nvPr>
        </p:nvSpPr>
        <p:spPr>
          <a:xfrm>
            <a:off x="323528" y="980728"/>
            <a:ext cx="8640960" cy="5760640"/>
          </a:xfrm>
        </p:spPr>
        <p:txBody>
          <a:bodyPr>
            <a:noAutofit/>
          </a:bodyPr>
          <a:lstStyle/>
          <a:p>
            <a:pPr marL="0" indent="0">
              <a:buNone/>
            </a:pPr>
            <a:endParaRPr lang="pl-PL" sz="2400"/>
          </a:p>
          <a:p>
            <a:pPr marL="0" indent="0">
              <a:buNone/>
            </a:pPr>
            <a:r>
              <a:rPr lang="pl-PL" sz="2400"/>
              <a:t>Korzystając m.in. z poleceń </a:t>
            </a:r>
            <a:r>
              <a:rPr lang="pl-PL" sz="2400" b="1" i="1" err="1">
                <a:solidFill>
                  <a:srgbClr val="0000CC"/>
                </a:solidFill>
              </a:rPr>
              <a:t>find</a:t>
            </a:r>
            <a:r>
              <a:rPr lang="pl-PL" sz="2400"/>
              <a:t> oraz </a:t>
            </a:r>
            <a:r>
              <a:rPr lang="pl-PL" sz="2400" b="1" i="1">
                <a:solidFill>
                  <a:srgbClr val="0000CC"/>
                </a:solidFill>
              </a:rPr>
              <a:t>sort</a:t>
            </a:r>
            <a:r>
              <a:rPr lang="pl-PL" sz="2400"/>
              <a:t> napisać plik wsadowy </a:t>
            </a:r>
            <a:r>
              <a:rPr lang="pl-PL" sz="2400" b="1" i="1"/>
              <a:t>mydir.bat</a:t>
            </a:r>
            <a:r>
              <a:rPr lang="pl-PL" sz="2400"/>
              <a:t>, który </a:t>
            </a:r>
            <a:r>
              <a:rPr lang="pl-PL" sz="2400">
                <a:solidFill>
                  <a:srgbClr val="0000CC"/>
                </a:solidFill>
              </a:rPr>
              <a:t>wyświetli zawartość bieżącego katalogu</a:t>
            </a:r>
            <a:r>
              <a:rPr lang="pl-PL" sz="2400"/>
              <a:t>. </a:t>
            </a:r>
          </a:p>
          <a:p>
            <a:pPr marL="0" indent="0">
              <a:buNone/>
            </a:pPr>
            <a:r>
              <a:rPr lang="pl-PL" sz="2400"/>
              <a:t>Na wydruku powinny być widoczne tylko pliki i katalogi. </a:t>
            </a:r>
          </a:p>
          <a:p>
            <a:pPr marL="0" indent="0">
              <a:buNone/>
            </a:pPr>
            <a:r>
              <a:rPr lang="pl-PL" sz="2400"/>
              <a:t>Wydruk powinien zawierać w pierwszej kolejności listę plików a następnie listę katalogów. </a:t>
            </a:r>
          </a:p>
          <a:p>
            <a:pPr marL="0" indent="0">
              <a:buNone/>
            </a:pPr>
            <a:r>
              <a:rPr lang="pl-PL" sz="2400"/>
              <a:t>Zarówno pliki jak i katalogi należy posortować alfabetycznie. </a:t>
            </a:r>
          </a:p>
          <a:p>
            <a:pPr marL="0" indent="0">
              <a:buNone/>
            </a:pPr>
            <a:endParaRPr lang="pl-PL" sz="2800"/>
          </a:p>
        </p:txBody>
      </p:sp>
    </p:spTree>
    <p:extLst>
      <p:ext uri="{BB962C8B-B14F-4D97-AF65-F5344CB8AC3E}">
        <p14:creationId xmlns:p14="http://schemas.microsoft.com/office/powerpoint/2010/main" val="1651692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1110281"/>
          </a:xfrm>
        </p:spPr>
        <p:style>
          <a:lnRef idx="3">
            <a:schemeClr val="lt1"/>
          </a:lnRef>
          <a:fillRef idx="1">
            <a:schemeClr val="dk1"/>
          </a:fillRef>
          <a:effectRef idx="1">
            <a:schemeClr val="dk1"/>
          </a:effectRef>
          <a:fontRef idx="minor">
            <a:schemeClr val="lt1"/>
          </a:fontRef>
        </p:style>
        <p:txBody>
          <a:bodyPr>
            <a:normAutofit fontScale="90000"/>
          </a:bodyPr>
          <a:lstStyle/>
          <a:p>
            <a:pPr marL="0" indent="0"/>
            <a:r>
              <a:rPr lang="pl-PL"/>
              <a:t>H</a:t>
            </a:r>
            <a:r>
              <a:rPr lang="en-US"/>
              <a:t>ow you can implement the choice options</a:t>
            </a:r>
          </a:p>
        </p:txBody>
      </p:sp>
      <p:sp>
        <p:nvSpPr>
          <p:cNvPr id="3" name="Symbol zastępczy zawartości 2"/>
          <p:cNvSpPr>
            <a:spLocks noGrp="1"/>
          </p:cNvSpPr>
          <p:nvPr>
            <p:ph idx="1"/>
          </p:nvPr>
        </p:nvSpPr>
        <p:spPr>
          <a:xfrm>
            <a:off x="170552" y="1196752"/>
            <a:ext cx="8784976" cy="5616624"/>
          </a:xfrm>
        </p:spPr>
        <p:txBody>
          <a:bodyPr>
            <a:noAutofit/>
          </a:bodyPr>
          <a:lstStyle/>
          <a:p>
            <a:r>
              <a:rPr lang="en-US" sz="1800"/>
              <a:t>@ECHO OFF</a:t>
            </a:r>
            <a:br>
              <a:rPr lang="en-US" sz="1800"/>
            </a:br>
            <a:r>
              <a:rPr lang="en-US" sz="1800"/>
              <a:t>REM - LABEL INDICATING THE BEGINNING OF THE DOCUMENT.</a:t>
            </a:r>
            <a:br>
              <a:rPr lang="en-US" sz="1800"/>
            </a:br>
            <a:r>
              <a:rPr lang="en-US" sz="1800"/>
              <a:t>:BEGIN</a:t>
            </a:r>
            <a:br>
              <a:rPr lang="en-US" sz="1800"/>
            </a:br>
            <a:r>
              <a:rPr lang="en-US" sz="1800"/>
              <a:t>CLS</a:t>
            </a:r>
            <a:br>
              <a:rPr lang="en-US" sz="1800"/>
            </a:br>
            <a:r>
              <a:rPr lang="en-US" sz="1800"/>
              <a:t>REM - THE BELOW LINE GIVES THE USER 3 CHOICES (DEFINED AFTER /C:)</a:t>
            </a:r>
            <a:br>
              <a:rPr lang="en-US" sz="1800"/>
            </a:br>
            <a:r>
              <a:rPr lang="en-US" sz="1800"/>
              <a:t>CHOICE /N /C:123 /M "PICK A NUMBER (1, 2, or 3)"test</a:t>
            </a:r>
            <a:br>
              <a:rPr lang="en-US" sz="1800"/>
            </a:br>
            <a:r>
              <a:rPr lang="en-US" sz="1800"/>
              <a:t>REM - THE NEXT THREE LINES ARE DIRECTING USER DEPENDING UPON INPUT</a:t>
            </a:r>
            <a:br>
              <a:rPr lang="en-US" sz="1800"/>
            </a:br>
            <a:r>
              <a:rPr lang="en-US" sz="1800"/>
              <a:t>IF ERRORLEVEL ==3 GOTO THREE</a:t>
            </a:r>
            <a:br>
              <a:rPr lang="en-US" sz="1800"/>
            </a:br>
            <a:r>
              <a:rPr lang="en-US" sz="1800"/>
              <a:t>IF ERRORLEVEL ==2 GOTO TWO</a:t>
            </a:r>
            <a:br>
              <a:rPr lang="en-US" sz="1800"/>
            </a:br>
            <a:r>
              <a:rPr lang="en-US" sz="1800"/>
              <a:t>IF ERRORLEVEL ==1 GOTO ONE</a:t>
            </a:r>
            <a:br>
              <a:rPr lang="en-US" sz="1800"/>
            </a:br>
            <a:r>
              <a:rPr lang="en-US" sz="1800"/>
              <a:t>GOTO END</a:t>
            </a:r>
            <a:br>
              <a:rPr lang="en-US" sz="1800"/>
            </a:br>
            <a:r>
              <a:rPr lang="en-US" sz="1800"/>
              <a:t>:THREE</a:t>
            </a:r>
            <a:br>
              <a:rPr lang="en-US" sz="1800"/>
            </a:br>
            <a:r>
              <a:rPr lang="en-US" sz="1800"/>
              <a:t>ECHO YOU HAVE PRESSED THREE</a:t>
            </a:r>
            <a:br>
              <a:rPr lang="en-US" sz="1800"/>
            </a:br>
            <a:r>
              <a:rPr lang="en-US" sz="1800"/>
              <a:t>GOTO END</a:t>
            </a:r>
            <a:br>
              <a:rPr lang="en-US" sz="1800"/>
            </a:br>
            <a:r>
              <a:rPr lang="en-US" sz="1800"/>
              <a:t>:TWO</a:t>
            </a:r>
            <a:br>
              <a:rPr lang="en-US" sz="1800"/>
            </a:br>
            <a:r>
              <a:rPr lang="en-US" sz="1800"/>
              <a:t>ECHO YOU HAVE PRESSED TWO</a:t>
            </a:r>
            <a:br>
              <a:rPr lang="en-US" sz="1800"/>
            </a:br>
            <a:r>
              <a:rPr lang="en-US" sz="1800"/>
              <a:t>GOTO END</a:t>
            </a:r>
            <a:br>
              <a:rPr lang="en-US" sz="1800"/>
            </a:br>
            <a:r>
              <a:rPr lang="en-US" sz="1800"/>
              <a:t>:ONE</a:t>
            </a:r>
            <a:br>
              <a:rPr lang="en-US" sz="1800"/>
            </a:br>
            <a:r>
              <a:rPr lang="en-US" sz="1800"/>
              <a:t>ECHO YOU HAVE PRESSED ONE</a:t>
            </a:r>
            <a:br>
              <a:rPr lang="en-US" sz="1800"/>
            </a:br>
            <a:r>
              <a:rPr lang="en-US" sz="1800"/>
              <a:t>:END</a:t>
            </a:r>
            <a:endParaRPr lang="pl-PL" sz="1800"/>
          </a:p>
        </p:txBody>
      </p:sp>
    </p:spTree>
    <p:extLst>
      <p:ext uri="{BB962C8B-B14F-4D97-AF65-F5344CB8AC3E}">
        <p14:creationId xmlns:p14="http://schemas.microsoft.com/office/powerpoint/2010/main" val="2752113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1254297"/>
          </a:xfrm>
        </p:spPr>
        <p:style>
          <a:lnRef idx="3">
            <a:schemeClr val="lt1"/>
          </a:lnRef>
          <a:fillRef idx="1">
            <a:schemeClr val="dk1"/>
          </a:fillRef>
          <a:effectRef idx="1">
            <a:schemeClr val="dk1"/>
          </a:effectRef>
          <a:fontRef idx="minor">
            <a:schemeClr val="lt1"/>
          </a:fontRef>
        </p:style>
        <p:txBody>
          <a:bodyPr>
            <a:normAutofit fontScale="90000"/>
          </a:bodyPr>
          <a:lstStyle/>
          <a:p>
            <a:pPr marL="0" indent="0"/>
            <a:r>
              <a:rPr lang="en-US"/>
              <a:t>How to start Windows files and other programs from a batch file</a:t>
            </a:r>
          </a:p>
        </p:txBody>
      </p:sp>
      <p:sp>
        <p:nvSpPr>
          <p:cNvPr id="3" name="Symbol zastępczy zawartości 2"/>
          <p:cNvSpPr>
            <a:spLocks noGrp="1"/>
          </p:cNvSpPr>
          <p:nvPr>
            <p:ph idx="1"/>
          </p:nvPr>
        </p:nvSpPr>
        <p:spPr>
          <a:xfrm>
            <a:off x="179512" y="1556792"/>
            <a:ext cx="8784976" cy="4752528"/>
          </a:xfrm>
        </p:spPr>
        <p:txBody>
          <a:bodyPr>
            <a:noAutofit/>
          </a:bodyPr>
          <a:lstStyle/>
          <a:p>
            <a:pPr marL="0" indent="0">
              <a:buNone/>
            </a:pPr>
            <a:r>
              <a:rPr lang="pl-PL"/>
              <a:t>&gt; START /MAX C:\Windows\NOTEPAD.EXE</a:t>
            </a:r>
          </a:p>
        </p:txBody>
      </p:sp>
    </p:spTree>
    <p:extLst>
      <p:ext uri="{BB962C8B-B14F-4D97-AF65-F5344CB8AC3E}">
        <p14:creationId xmlns:p14="http://schemas.microsoft.com/office/powerpoint/2010/main" val="1965644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1254297"/>
          </a:xfrm>
        </p:spPr>
        <p:style>
          <a:lnRef idx="3">
            <a:schemeClr val="lt1"/>
          </a:lnRef>
          <a:fillRef idx="1">
            <a:schemeClr val="dk1"/>
          </a:fillRef>
          <a:effectRef idx="1">
            <a:schemeClr val="dk1"/>
          </a:effectRef>
          <a:fontRef idx="minor">
            <a:schemeClr val="lt1"/>
          </a:fontRef>
        </p:style>
        <p:txBody>
          <a:bodyPr>
            <a:normAutofit/>
          </a:bodyPr>
          <a:lstStyle/>
          <a:p>
            <a:pPr marL="0" indent="0"/>
            <a:r>
              <a:rPr lang="en-US"/>
              <a:t>How to make a time log in a batch file</a:t>
            </a:r>
          </a:p>
        </p:txBody>
      </p:sp>
      <p:sp>
        <p:nvSpPr>
          <p:cNvPr id="3" name="Symbol zastępczy zawartości 2"/>
          <p:cNvSpPr>
            <a:spLocks noGrp="1"/>
          </p:cNvSpPr>
          <p:nvPr>
            <p:ph idx="1"/>
          </p:nvPr>
        </p:nvSpPr>
        <p:spPr>
          <a:xfrm>
            <a:off x="179512" y="1556792"/>
            <a:ext cx="8784976" cy="1368152"/>
          </a:xfrm>
        </p:spPr>
        <p:txBody>
          <a:bodyPr>
            <a:noAutofit/>
          </a:bodyPr>
          <a:lstStyle/>
          <a:p>
            <a:pPr marL="0" indent="0">
              <a:buNone/>
            </a:pPr>
            <a:r>
              <a:rPr lang="en-US"/>
              <a:t>ECHO. |TIME &gt; TIME</a:t>
            </a:r>
            <a:br>
              <a:rPr lang="en-US"/>
            </a:br>
            <a:r>
              <a:rPr lang="en-US"/>
              <a:t>COPY LOG +TIME</a:t>
            </a:r>
            <a:endParaRPr lang="pl-PL"/>
          </a:p>
          <a:p>
            <a:pPr marL="0" indent="0">
              <a:buNone/>
            </a:pPr>
            <a:endParaRPr lang="pl-PL"/>
          </a:p>
          <a:p>
            <a:pPr marL="0" indent="0">
              <a:buNone/>
            </a:pPr>
            <a:r>
              <a:rPr lang="pl-PL" sz="2400" err="1"/>
              <a:t>Another</a:t>
            </a:r>
            <a:r>
              <a:rPr lang="pl-PL" sz="2400"/>
              <a:t> </a:t>
            </a:r>
            <a:r>
              <a:rPr lang="pl-PL" sz="2400" err="1"/>
              <a:t>alternative</a:t>
            </a:r>
            <a:r>
              <a:rPr lang="pl-PL" sz="2400"/>
              <a:t> </a:t>
            </a:r>
            <a:r>
              <a:rPr lang="pl-PL" sz="2400" err="1"/>
              <a:t>is</a:t>
            </a:r>
            <a:r>
              <a:rPr lang="pl-PL" sz="2400"/>
              <a:t>:</a:t>
            </a:r>
          </a:p>
        </p:txBody>
      </p:sp>
      <p:sp>
        <p:nvSpPr>
          <p:cNvPr id="4" name="Symbol zastępczy zawartości 2"/>
          <p:cNvSpPr txBox="1">
            <a:spLocks/>
          </p:cNvSpPr>
          <p:nvPr/>
        </p:nvSpPr>
        <p:spPr>
          <a:xfrm>
            <a:off x="307314" y="4005064"/>
            <a:ext cx="8784976" cy="13681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4000"/>
              <a:t>echo. |time |find "current" &gt;&gt; log</a:t>
            </a:r>
            <a:endParaRPr lang="pl-PL" sz="4000"/>
          </a:p>
        </p:txBody>
      </p:sp>
    </p:spTree>
    <p:extLst>
      <p:ext uri="{BB962C8B-B14F-4D97-AF65-F5344CB8AC3E}">
        <p14:creationId xmlns:p14="http://schemas.microsoft.com/office/powerpoint/2010/main" val="3858162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1254297"/>
          </a:xfrm>
        </p:spPr>
        <p:style>
          <a:lnRef idx="3">
            <a:schemeClr val="lt1"/>
          </a:lnRef>
          <a:fillRef idx="1">
            <a:schemeClr val="dk1"/>
          </a:fillRef>
          <a:effectRef idx="1">
            <a:schemeClr val="dk1"/>
          </a:effectRef>
          <a:fontRef idx="minor">
            <a:schemeClr val="lt1"/>
          </a:fontRef>
        </p:style>
        <p:txBody>
          <a:bodyPr>
            <a:normAutofit/>
          </a:bodyPr>
          <a:lstStyle/>
          <a:p>
            <a:r>
              <a:rPr lang="pl-PL" b="1">
                <a:solidFill>
                  <a:schemeClr val="bg1"/>
                </a:solidFill>
              </a:rPr>
              <a:t>FIND  </a:t>
            </a:r>
            <a:r>
              <a:rPr lang="pl-PL" altLang="pl-PL" err="1">
                <a:solidFill>
                  <a:schemeClr val="bg1"/>
                </a:solidFill>
                <a:latin typeface="Arial" pitchFamily="34" charset="0"/>
                <a:cs typeface="Arial" pitchFamily="34" charset="0"/>
              </a:rPr>
              <a:t>command</a:t>
            </a:r>
            <a:endParaRPr lang="pl-PL" b="1">
              <a:solidFill>
                <a:schemeClr val="bg1"/>
              </a:solidFill>
            </a:endParaRPr>
          </a:p>
        </p:txBody>
      </p:sp>
      <p:graphicFrame>
        <p:nvGraphicFramePr>
          <p:cNvPr id="7" name="Symbol zastępczy zawartości 6"/>
          <p:cNvGraphicFramePr>
            <a:graphicFrameLocks noGrp="1"/>
          </p:cNvGraphicFramePr>
          <p:nvPr>
            <p:ph idx="1"/>
            <p:extLst>
              <p:ext uri="{D42A27DB-BD31-4B8C-83A1-F6EECF244321}">
                <p14:modId xmlns:p14="http://schemas.microsoft.com/office/powerpoint/2010/main" val="2173764696"/>
              </p:ext>
            </p:extLst>
          </p:nvPr>
        </p:nvGraphicFramePr>
        <p:xfrm>
          <a:off x="467544" y="1844824"/>
          <a:ext cx="8280920" cy="4752209"/>
        </p:xfrm>
        <a:graphic>
          <a:graphicData uri="http://schemas.openxmlformats.org/drawingml/2006/table">
            <a:tbl>
              <a:tblPr/>
              <a:tblGrid>
                <a:gridCol w="1728192">
                  <a:extLst>
                    <a:ext uri="{9D8B030D-6E8A-4147-A177-3AD203B41FA5}">
                      <a16:colId xmlns:a16="http://schemas.microsoft.com/office/drawing/2014/main" val="20000"/>
                    </a:ext>
                  </a:extLst>
                </a:gridCol>
                <a:gridCol w="6552728">
                  <a:extLst>
                    <a:ext uri="{9D8B030D-6E8A-4147-A177-3AD203B41FA5}">
                      <a16:colId xmlns:a16="http://schemas.microsoft.com/office/drawing/2014/main" val="20001"/>
                    </a:ext>
                  </a:extLst>
                </a:gridCol>
              </a:tblGrid>
              <a:tr h="222880">
                <a:tc gridSpan="2">
                  <a:txBody>
                    <a:bodyPr/>
                    <a:lstStyle/>
                    <a:p>
                      <a:r>
                        <a:rPr lang="pl-PL" sz="1600" err="1"/>
                        <a:t>Syntax</a:t>
                      </a:r>
                      <a:r>
                        <a:rPr lang="pl-PL" sz="1600"/>
                        <a:t>:</a:t>
                      </a:r>
                    </a:p>
                  </a:txBody>
                  <a:tcPr marL="16272" marR="16272" marT="8136" marB="8136" anchor="ctr">
                    <a:lnL>
                      <a:noFill/>
                    </a:lnL>
                    <a:lnR>
                      <a:noFill/>
                    </a:lnR>
                    <a:lnT>
                      <a:noFill/>
                    </a:lnT>
                    <a:lnB>
                      <a:noFill/>
                    </a:lnB>
                  </a:tcPr>
                </a:tc>
                <a:tc hMerge="1">
                  <a:txBody>
                    <a:bodyPr/>
                    <a:lstStyle/>
                    <a:p>
                      <a:endParaRPr lang="pl-PL"/>
                    </a:p>
                  </a:txBody>
                  <a:tcPr/>
                </a:tc>
                <a:extLst>
                  <a:ext uri="{0D108BD9-81ED-4DB2-BD59-A6C34878D82A}">
                    <a16:rowId xmlns:a16="http://schemas.microsoft.com/office/drawing/2014/main" val="10000"/>
                  </a:ext>
                </a:extLst>
              </a:tr>
              <a:tr h="222880">
                <a:tc gridSpan="2">
                  <a:txBody>
                    <a:bodyPr/>
                    <a:lstStyle/>
                    <a:p>
                      <a:r>
                        <a:rPr lang="en-US" sz="2800" b="1"/>
                        <a:t>FIND [/V or /C][/I][/N] "string" [drive:][path]filename</a:t>
                      </a:r>
                    </a:p>
                  </a:txBody>
                  <a:tcPr marL="16272" marR="16272" marT="8136" marB="8136" anchor="ctr">
                    <a:lnL>
                      <a:noFill/>
                    </a:lnL>
                    <a:lnR>
                      <a:noFill/>
                    </a:lnR>
                    <a:lnT>
                      <a:noFill/>
                    </a:lnT>
                    <a:lnB>
                      <a:noFill/>
                    </a:lnB>
                  </a:tcPr>
                </a:tc>
                <a:tc hMerge="1">
                  <a:txBody>
                    <a:bodyPr/>
                    <a:lstStyle/>
                    <a:p>
                      <a:endParaRPr lang="pl-PL"/>
                    </a:p>
                  </a:txBody>
                  <a:tcPr/>
                </a:tc>
                <a:extLst>
                  <a:ext uri="{0D108BD9-81ED-4DB2-BD59-A6C34878D82A}">
                    <a16:rowId xmlns:a16="http://schemas.microsoft.com/office/drawing/2014/main" val="10001"/>
                  </a:ext>
                </a:extLst>
              </a:tr>
              <a:tr h="222880">
                <a:tc gridSpan="2">
                  <a:txBody>
                    <a:bodyPr/>
                    <a:lstStyle/>
                    <a:p>
                      <a:r>
                        <a:rPr lang="pl-PL" sz="1600" err="1"/>
                        <a:t>where</a:t>
                      </a:r>
                      <a:r>
                        <a:rPr lang="pl-PL" sz="1600"/>
                        <a:t>:</a:t>
                      </a:r>
                    </a:p>
                  </a:txBody>
                  <a:tcPr marL="16272" marR="16272" marT="8136" marB="8136" anchor="ctr">
                    <a:lnL>
                      <a:noFill/>
                    </a:lnL>
                    <a:lnR>
                      <a:noFill/>
                    </a:lnR>
                    <a:lnT>
                      <a:noFill/>
                    </a:lnT>
                    <a:lnB>
                      <a:noFill/>
                    </a:lnB>
                  </a:tcPr>
                </a:tc>
                <a:tc hMerge="1">
                  <a:txBody>
                    <a:bodyPr/>
                    <a:lstStyle/>
                    <a:p>
                      <a:endParaRPr lang="pl-PL"/>
                    </a:p>
                  </a:txBody>
                  <a:tcPr/>
                </a:tc>
                <a:extLst>
                  <a:ext uri="{0D108BD9-81ED-4DB2-BD59-A6C34878D82A}">
                    <a16:rowId xmlns:a16="http://schemas.microsoft.com/office/drawing/2014/main" val="10002"/>
                  </a:ext>
                </a:extLst>
              </a:tr>
              <a:tr h="557206">
                <a:tc>
                  <a:txBody>
                    <a:bodyPr/>
                    <a:lstStyle/>
                    <a:p>
                      <a:r>
                        <a:rPr lang="pl-PL" sz="1600"/>
                        <a:t>/V</a:t>
                      </a:r>
                    </a:p>
                  </a:txBody>
                  <a:tcPr marL="16272" marR="16272" marT="8136" marB="8136" anchor="ctr">
                    <a:lnL>
                      <a:noFill/>
                    </a:lnL>
                    <a:lnR>
                      <a:noFill/>
                    </a:lnR>
                    <a:lnT>
                      <a:noFill/>
                    </a:lnT>
                    <a:lnB>
                      <a:noFill/>
                    </a:lnB>
                  </a:tcPr>
                </a:tc>
                <a:tc>
                  <a:txBody>
                    <a:bodyPr/>
                    <a:lstStyle/>
                    <a:p>
                      <a:r>
                        <a:rPr lang="en-US" sz="1600"/>
                        <a:t>Displays all lines not containing the string specified.</a:t>
                      </a:r>
                    </a:p>
                  </a:txBody>
                  <a:tcPr marL="16272" marR="16272" marT="8136" marB="8136" anchor="ctr">
                    <a:lnL>
                      <a:noFill/>
                    </a:lnL>
                    <a:lnR>
                      <a:noFill/>
                    </a:lnR>
                    <a:lnT>
                      <a:noFill/>
                    </a:lnT>
                    <a:lnB>
                      <a:noFill/>
                    </a:lnB>
                  </a:tcPr>
                </a:tc>
                <a:extLst>
                  <a:ext uri="{0D108BD9-81ED-4DB2-BD59-A6C34878D82A}">
                    <a16:rowId xmlns:a16="http://schemas.microsoft.com/office/drawing/2014/main" val="10003"/>
                  </a:ext>
                </a:extLst>
              </a:tr>
              <a:tr h="390043">
                <a:tc>
                  <a:txBody>
                    <a:bodyPr/>
                    <a:lstStyle/>
                    <a:p>
                      <a:r>
                        <a:rPr lang="pl-PL" sz="1600"/>
                        <a:t>/C</a:t>
                      </a:r>
                    </a:p>
                  </a:txBody>
                  <a:tcPr marL="16272" marR="16272" marT="8136" marB="8136" anchor="ctr">
                    <a:lnL>
                      <a:noFill/>
                    </a:lnL>
                    <a:lnR>
                      <a:noFill/>
                    </a:lnR>
                    <a:lnT>
                      <a:noFill/>
                    </a:lnT>
                    <a:lnB>
                      <a:noFill/>
                    </a:lnB>
                  </a:tcPr>
                </a:tc>
                <a:tc>
                  <a:txBody>
                    <a:bodyPr/>
                    <a:lstStyle/>
                    <a:p>
                      <a:r>
                        <a:rPr lang="en-US" sz="1600"/>
                        <a:t>Displays the count of lines containing the string.</a:t>
                      </a:r>
                    </a:p>
                  </a:txBody>
                  <a:tcPr marL="16272" marR="16272" marT="8136" marB="8136" anchor="ctr">
                    <a:lnL>
                      <a:noFill/>
                    </a:lnL>
                    <a:lnR>
                      <a:noFill/>
                    </a:lnR>
                    <a:lnT>
                      <a:noFill/>
                    </a:lnT>
                    <a:lnB>
                      <a:noFill/>
                    </a:lnB>
                  </a:tcPr>
                </a:tc>
                <a:extLst>
                  <a:ext uri="{0D108BD9-81ED-4DB2-BD59-A6C34878D82A}">
                    <a16:rowId xmlns:a16="http://schemas.microsoft.com/office/drawing/2014/main" val="10004"/>
                  </a:ext>
                </a:extLst>
              </a:tr>
              <a:tr h="557206">
                <a:tc>
                  <a:txBody>
                    <a:bodyPr/>
                    <a:lstStyle/>
                    <a:p>
                      <a:r>
                        <a:rPr lang="pl-PL" sz="1600"/>
                        <a:t>/I</a:t>
                      </a:r>
                    </a:p>
                  </a:txBody>
                  <a:tcPr marL="16272" marR="16272" marT="8136" marB="8136" anchor="ctr">
                    <a:lnL>
                      <a:noFill/>
                    </a:lnL>
                    <a:lnR>
                      <a:noFill/>
                    </a:lnR>
                    <a:lnT>
                      <a:noFill/>
                    </a:lnT>
                    <a:lnB>
                      <a:noFill/>
                    </a:lnB>
                  </a:tcPr>
                </a:tc>
                <a:tc>
                  <a:txBody>
                    <a:bodyPr/>
                    <a:lstStyle/>
                    <a:p>
                      <a:r>
                        <a:rPr lang="en-US" sz="1600"/>
                        <a:t>Ignores the case of characters when searching for the string.</a:t>
                      </a:r>
                    </a:p>
                  </a:txBody>
                  <a:tcPr marL="16272" marR="16272" marT="8136" marB="8136" anchor="ctr">
                    <a:lnL>
                      <a:noFill/>
                    </a:lnL>
                    <a:lnR>
                      <a:noFill/>
                    </a:lnR>
                    <a:lnT>
                      <a:noFill/>
                    </a:lnT>
                    <a:lnB>
                      <a:noFill/>
                    </a:lnB>
                  </a:tcPr>
                </a:tc>
                <a:extLst>
                  <a:ext uri="{0D108BD9-81ED-4DB2-BD59-A6C34878D82A}">
                    <a16:rowId xmlns:a16="http://schemas.microsoft.com/office/drawing/2014/main" val="10005"/>
                  </a:ext>
                </a:extLst>
              </a:tr>
              <a:tr h="390043">
                <a:tc>
                  <a:txBody>
                    <a:bodyPr/>
                    <a:lstStyle/>
                    <a:p>
                      <a:r>
                        <a:rPr lang="pl-PL" sz="1600"/>
                        <a:t>/N</a:t>
                      </a:r>
                    </a:p>
                  </a:txBody>
                  <a:tcPr marL="16272" marR="16272" marT="8136" marB="8136" anchor="ctr">
                    <a:lnL>
                      <a:noFill/>
                    </a:lnL>
                    <a:lnR>
                      <a:noFill/>
                    </a:lnR>
                    <a:lnT>
                      <a:noFill/>
                    </a:lnT>
                    <a:lnB>
                      <a:noFill/>
                    </a:lnB>
                  </a:tcPr>
                </a:tc>
                <a:tc>
                  <a:txBody>
                    <a:bodyPr/>
                    <a:lstStyle/>
                    <a:p>
                      <a:r>
                        <a:rPr lang="en-US" sz="1600"/>
                        <a:t>Displays the line numbers with the displayed lines.</a:t>
                      </a:r>
                    </a:p>
                  </a:txBody>
                  <a:tcPr marL="16272" marR="16272" marT="8136" marB="8136" anchor="ctr">
                    <a:lnL>
                      <a:noFill/>
                    </a:lnL>
                    <a:lnR>
                      <a:noFill/>
                    </a:lnR>
                    <a:lnT>
                      <a:noFill/>
                    </a:lnT>
                    <a:lnB>
                      <a:noFill/>
                    </a:lnB>
                  </a:tcPr>
                </a:tc>
                <a:extLst>
                  <a:ext uri="{0D108BD9-81ED-4DB2-BD59-A6C34878D82A}">
                    <a16:rowId xmlns:a16="http://schemas.microsoft.com/office/drawing/2014/main" val="10006"/>
                  </a:ext>
                </a:extLst>
              </a:tr>
              <a:tr h="724366">
                <a:tc>
                  <a:txBody>
                    <a:bodyPr/>
                    <a:lstStyle/>
                    <a:p>
                      <a:r>
                        <a:rPr lang="pl-PL" sz="1600"/>
                        <a:t>/OFF[LINE]</a:t>
                      </a:r>
                    </a:p>
                  </a:txBody>
                  <a:tcPr marL="16272" marR="16272" marT="8136" marB="8136" anchor="ctr">
                    <a:lnL>
                      <a:noFill/>
                    </a:lnL>
                    <a:lnR>
                      <a:noFill/>
                    </a:lnR>
                    <a:lnT>
                      <a:noFill/>
                    </a:lnT>
                    <a:lnB>
                      <a:noFill/>
                    </a:lnB>
                  </a:tcPr>
                </a:tc>
                <a:tc>
                  <a:txBody>
                    <a:bodyPr/>
                    <a:lstStyle/>
                    <a:p>
                      <a:r>
                        <a:rPr lang="en-US" sz="1600"/>
                        <a:t>Do not skip files with offline attribute set </a:t>
                      </a:r>
                      <a:r>
                        <a:rPr lang="en-US" sz="1600" b="1"/>
                        <a:t>(only available in Windows XP and later versions)</a:t>
                      </a:r>
                      <a:r>
                        <a:rPr lang="en-US" sz="1600"/>
                        <a:t>.</a:t>
                      </a:r>
                    </a:p>
                  </a:txBody>
                  <a:tcPr marL="16272" marR="16272" marT="8136" marB="8136" anchor="ctr">
                    <a:lnL>
                      <a:noFill/>
                    </a:lnL>
                    <a:lnR>
                      <a:noFill/>
                    </a:lnR>
                    <a:lnT>
                      <a:noFill/>
                    </a:lnT>
                    <a:lnB>
                      <a:noFill/>
                    </a:lnB>
                  </a:tcPr>
                </a:tc>
                <a:extLst>
                  <a:ext uri="{0D108BD9-81ED-4DB2-BD59-A6C34878D82A}">
                    <a16:rowId xmlns:a16="http://schemas.microsoft.com/office/drawing/2014/main" val="10007"/>
                  </a:ext>
                </a:extLst>
              </a:tr>
              <a:tr h="390043">
                <a:tc>
                  <a:txBody>
                    <a:bodyPr/>
                    <a:lstStyle/>
                    <a:p>
                      <a:r>
                        <a:rPr lang="pl-PL" sz="1600"/>
                        <a:t>"string"</a:t>
                      </a:r>
                    </a:p>
                  </a:txBody>
                  <a:tcPr marL="16272" marR="16272" marT="8136" marB="8136" anchor="ctr">
                    <a:lnL>
                      <a:noFill/>
                    </a:lnL>
                    <a:lnR>
                      <a:noFill/>
                    </a:lnR>
                    <a:lnT>
                      <a:noFill/>
                    </a:lnT>
                    <a:lnB>
                      <a:noFill/>
                    </a:lnB>
                  </a:tcPr>
                </a:tc>
                <a:tc>
                  <a:txBody>
                    <a:bodyPr/>
                    <a:lstStyle/>
                    <a:p>
                      <a:r>
                        <a:rPr lang="en-US" sz="1600"/>
                        <a:t>Specifies the text string to find.</a:t>
                      </a:r>
                    </a:p>
                  </a:txBody>
                  <a:tcPr marL="16272" marR="16272" marT="8136" marB="8136" anchor="ctr">
                    <a:lnL>
                      <a:noFill/>
                    </a:lnL>
                    <a:lnR>
                      <a:noFill/>
                    </a:lnR>
                    <a:lnT>
                      <a:noFill/>
                    </a:lnT>
                    <a:lnB>
                      <a:noFill/>
                    </a:lnB>
                  </a:tcPr>
                </a:tc>
                <a:extLst>
                  <a:ext uri="{0D108BD9-81ED-4DB2-BD59-A6C34878D82A}">
                    <a16:rowId xmlns:a16="http://schemas.microsoft.com/office/drawing/2014/main" val="10008"/>
                  </a:ext>
                </a:extLst>
              </a:tr>
              <a:tr h="390043">
                <a:tc>
                  <a:txBody>
                    <a:bodyPr/>
                    <a:lstStyle/>
                    <a:p>
                      <a:r>
                        <a:rPr lang="pl-PL" sz="1600"/>
                        <a:t>drive:\path  </a:t>
                      </a:r>
                    </a:p>
                  </a:txBody>
                  <a:tcPr marL="16272" marR="16272" marT="8136" marB="8136" anchor="ctr">
                    <a:lnL>
                      <a:noFill/>
                    </a:lnL>
                    <a:lnR>
                      <a:noFill/>
                    </a:lnR>
                    <a:lnT>
                      <a:noFill/>
                    </a:lnT>
                    <a:lnB>
                      <a:noFill/>
                    </a:lnB>
                  </a:tcPr>
                </a:tc>
                <a:tc>
                  <a:txBody>
                    <a:bodyPr/>
                    <a:lstStyle/>
                    <a:p>
                      <a:r>
                        <a:rPr lang="en-US" sz="1600"/>
                        <a:t>Specifies the location of the file or files to search.</a:t>
                      </a:r>
                    </a:p>
                  </a:txBody>
                  <a:tcPr marL="16272" marR="16272" marT="8136" marB="8136" anchor="ctr">
                    <a:lnL>
                      <a:noFill/>
                    </a:lnL>
                    <a:lnR>
                      <a:noFill/>
                    </a:lnR>
                    <a:lnT>
                      <a:noFill/>
                    </a:lnT>
                    <a:lnB>
                      <a:noFill/>
                    </a:lnB>
                  </a:tcPr>
                </a:tc>
                <a:extLst>
                  <a:ext uri="{0D108BD9-81ED-4DB2-BD59-A6C34878D82A}">
                    <a16:rowId xmlns:a16="http://schemas.microsoft.com/office/drawing/2014/main" val="10009"/>
                  </a:ext>
                </a:extLst>
              </a:tr>
              <a:tr h="390043">
                <a:tc>
                  <a:txBody>
                    <a:bodyPr/>
                    <a:lstStyle/>
                    <a:p>
                      <a:r>
                        <a:rPr lang="pl-PL" sz="1600"/>
                        <a:t>filename</a:t>
                      </a:r>
                    </a:p>
                  </a:txBody>
                  <a:tcPr marL="16272" marR="16272" marT="8136" marB="8136" anchor="ctr">
                    <a:lnL>
                      <a:noFill/>
                    </a:lnL>
                    <a:lnR>
                      <a:noFill/>
                    </a:lnR>
                    <a:lnT>
                      <a:noFill/>
                    </a:lnT>
                    <a:lnB>
                      <a:noFill/>
                    </a:lnB>
                  </a:tcPr>
                </a:tc>
                <a:tc>
                  <a:txBody>
                    <a:bodyPr/>
                    <a:lstStyle/>
                    <a:p>
                      <a:r>
                        <a:rPr lang="en-US" sz="1600"/>
                        <a:t>Specifies the name of the file to be searched.</a:t>
                      </a:r>
                    </a:p>
                  </a:txBody>
                  <a:tcPr marL="16272" marR="16272" marT="8136" marB="8136" anchor="ctr">
                    <a:lnL>
                      <a:noFill/>
                    </a:lnL>
                    <a:lnR>
                      <a:noFill/>
                    </a:lnR>
                    <a:lnT>
                      <a:noFill/>
                    </a:lnT>
                    <a:lnB>
                      <a:noFill/>
                    </a:lnB>
                  </a:tcPr>
                </a:tc>
                <a:extLst>
                  <a:ext uri="{0D108BD9-81ED-4DB2-BD59-A6C34878D82A}">
                    <a16:rowId xmlns:a16="http://schemas.microsoft.com/office/drawing/2014/main" val="10010"/>
                  </a:ext>
                </a:extLst>
              </a:tr>
            </a:tbl>
          </a:graphicData>
        </a:graphic>
      </p:graphicFrame>
      <p:sp>
        <p:nvSpPr>
          <p:cNvPr id="8" name="Rectangle 2"/>
          <p:cNvSpPr>
            <a:spLocks noChangeArrowheads="1"/>
          </p:cNvSpPr>
          <p:nvPr/>
        </p:nvSpPr>
        <p:spPr bwMode="auto">
          <a:xfrm>
            <a:off x="34442" y="1325434"/>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pl-PL" sz="1800" b="1" i="0" u="none" strike="noStrike" cap="none" normalizeH="0" baseline="0">
                <a:ln>
                  <a:noFill/>
                </a:ln>
                <a:solidFill>
                  <a:schemeClr val="tx1"/>
                </a:solidFill>
                <a:effectLst/>
                <a:latin typeface="Arial" pitchFamily="34" charset="0"/>
                <a:cs typeface="Arial" pitchFamily="34" charset="0"/>
              </a:rPr>
              <a:t>- </a:t>
            </a:r>
            <a:r>
              <a:rPr kumimoji="0" lang="pl-PL" altLang="pl-PL" sz="1800" b="1" i="0" u="none" strike="noStrike" cap="none" normalizeH="0" baseline="0" err="1">
                <a:ln>
                  <a:noFill/>
                </a:ln>
                <a:solidFill>
                  <a:schemeClr val="tx1"/>
                </a:solidFill>
                <a:effectLst/>
                <a:latin typeface="Arial" pitchFamily="34" charset="0"/>
                <a:cs typeface="Arial" pitchFamily="34" charset="0"/>
              </a:rPr>
              <a:t>search</a:t>
            </a:r>
            <a:r>
              <a:rPr kumimoji="0" lang="pl-PL" altLang="pl-PL" sz="1800" b="1" i="0" u="none" strike="noStrike" cap="none" normalizeH="0" baseline="0">
                <a:ln>
                  <a:noFill/>
                </a:ln>
                <a:solidFill>
                  <a:schemeClr val="tx1"/>
                </a:solidFill>
                <a:effectLst/>
                <a:latin typeface="Arial" pitchFamily="34" charset="0"/>
                <a:cs typeface="Arial" pitchFamily="34" charset="0"/>
              </a:rPr>
              <a:t> for a </a:t>
            </a:r>
            <a:r>
              <a:rPr kumimoji="0" lang="pl-PL" altLang="pl-PL" sz="1800" b="1" i="0" u="none" strike="noStrike" cap="none" normalizeH="0" baseline="0" err="1">
                <a:ln>
                  <a:noFill/>
                </a:ln>
                <a:solidFill>
                  <a:schemeClr val="tx1"/>
                </a:solidFill>
                <a:effectLst/>
                <a:latin typeface="Arial" pitchFamily="34" charset="0"/>
                <a:cs typeface="Arial" pitchFamily="34" charset="0"/>
              </a:rPr>
              <a:t>specific</a:t>
            </a:r>
            <a:r>
              <a:rPr kumimoji="0" lang="pl-PL" altLang="pl-PL" sz="1800" b="1" i="0" u="none" strike="noStrike" cap="none" normalizeH="0" baseline="0">
                <a:ln>
                  <a:noFill/>
                </a:ln>
                <a:solidFill>
                  <a:schemeClr val="tx1"/>
                </a:solidFill>
                <a:effectLst/>
                <a:latin typeface="Arial" pitchFamily="34" charset="0"/>
                <a:cs typeface="Arial" pitchFamily="34" charset="0"/>
              </a:rPr>
              <a:t> string in a file(s) &amp; </a:t>
            </a:r>
            <a:r>
              <a:rPr kumimoji="0" lang="pl-PL" altLang="pl-PL" sz="1800" b="1" i="0" u="none" strike="noStrike" cap="none" normalizeH="0" baseline="0" err="1">
                <a:ln>
                  <a:noFill/>
                </a:ln>
                <a:solidFill>
                  <a:schemeClr val="tx1"/>
                </a:solidFill>
                <a:effectLst/>
                <a:latin typeface="Arial" pitchFamily="34" charset="0"/>
                <a:cs typeface="Arial" pitchFamily="34" charset="0"/>
              </a:rPr>
              <a:t>send</a:t>
            </a:r>
            <a:r>
              <a:rPr kumimoji="0" lang="pl-PL" altLang="pl-PL" sz="1800" b="1" i="0" u="none" strike="noStrike" cap="none" normalizeH="0" baseline="0">
                <a:ln>
                  <a:noFill/>
                </a:ln>
                <a:solidFill>
                  <a:schemeClr val="tx1"/>
                </a:solidFill>
                <a:effectLst/>
                <a:latin typeface="Arial" pitchFamily="34" charset="0"/>
                <a:cs typeface="Arial" pitchFamily="34" charset="0"/>
              </a:rPr>
              <a:t> the </a:t>
            </a:r>
            <a:r>
              <a:rPr kumimoji="0" lang="pl-PL" altLang="pl-PL" sz="1800" b="1" i="0" u="none" strike="noStrike" cap="none" normalizeH="0" baseline="0" err="1">
                <a:ln>
                  <a:noFill/>
                </a:ln>
                <a:solidFill>
                  <a:schemeClr val="tx1"/>
                </a:solidFill>
                <a:effectLst/>
                <a:latin typeface="Arial" pitchFamily="34" charset="0"/>
                <a:cs typeface="Arial" pitchFamily="34" charset="0"/>
              </a:rPr>
              <a:t>specified</a:t>
            </a:r>
            <a:r>
              <a:rPr kumimoji="0" lang="pl-PL" altLang="pl-PL" sz="1800" b="1" i="0" u="none" strike="noStrike" cap="none" normalizeH="0" baseline="0">
                <a:ln>
                  <a:noFill/>
                </a:ln>
                <a:solidFill>
                  <a:schemeClr val="tx1"/>
                </a:solidFill>
                <a:effectLst/>
                <a:latin typeface="Arial" pitchFamily="34" charset="0"/>
                <a:cs typeface="Arial" pitchFamily="34" charset="0"/>
              </a:rPr>
              <a:t> lines to </a:t>
            </a:r>
            <a:r>
              <a:rPr kumimoji="0" lang="pl-PL" altLang="pl-PL" sz="1800" b="1" i="0" u="none" strike="noStrike" cap="none" normalizeH="0" baseline="0" err="1">
                <a:ln>
                  <a:noFill/>
                </a:ln>
                <a:solidFill>
                  <a:schemeClr val="tx1"/>
                </a:solidFill>
                <a:effectLst/>
                <a:latin typeface="Arial" pitchFamily="34" charset="0"/>
                <a:cs typeface="Arial" pitchFamily="34" charset="0"/>
              </a:rPr>
              <a:t>output</a:t>
            </a:r>
            <a:r>
              <a:rPr kumimoji="0" lang="pl-PL" altLang="pl-PL" sz="1800" b="1" i="0" u="none" strike="noStrike" cap="none" normalizeH="0" baseline="0">
                <a:ln>
                  <a:noFill/>
                </a:ln>
                <a:solidFill>
                  <a:schemeClr val="tx1"/>
                </a:solidFill>
                <a:effectLst/>
                <a:latin typeface="Arial" pitchFamily="34" charset="0"/>
                <a:cs typeface="Arial" pitchFamily="34" charset="0"/>
              </a:rPr>
              <a:t> </a:t>
            </a:r>
            <a:r>
              <a:rPr kumimoji="0" lang="pl-PL" altLang="pl-PL" sz="1800" b="1" i="0" u="none" strike="noStrike" cap="none" normalizeH="0" baseline="0" err="1">
                <a:ln>
                  <a:noFill/>
                </a:ln>
                <a:solidFill>
                  <a:schemeClr val="tx1"/>
                </a:solidFill>
                <a:effectLst/>
                <a:latin typeface="Arial" pitchFamily="34" charset="0"/>
                <a:cs typeface="Arial" pitchFamily="34" charset="0"/>
              </a:rPr>
              <a:t>device</a:t>
            </a:r>
            <a:r>
              <a:rPr kumimoji="0" lang="pl-PL" altLang="pl-PL" sz="1800" b="1" i="0" u="none" strike="noStrike" cap="none" normalizeH="0" baseline="0">
                <a:ln>
                  <a:noFill/>
                </a:ln>
                <a:solidFill>
                  <a:schemeClr val="tx1"/>
                </a:solidFill>
                <a:effectLst/>
                <a:latin typeface="Arial" pitchFamily="34" charset="0"/>
                <a:cs typeface="Arial" pitchFamily="34" charset="0"/>
              </a:rPr>
              <a:t>.</a:t>
            </a:r>
          </a:p>
        </p:txBody>
      </p:sp>
    </p:spTree>
    <p:extLst>
      <p:ext uri="{BB962C8B-B14F-4D97-AF65-F5344CB8AC3E}">
        <p14:creationId xmlns:p14="http://schemas.microsoft.com/office/powerpoint/2010/main" val="2120867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966265"/>
          </a:xfrm>
        </p:spPr>
        <p:style>
          <a:lnRef idx="3">
            <a:schemeClr val="lt1"/>
          </a:lnRef>
          <a:fillRef idx="1">
            <a:schemeClr val="dk1"/>
          </a:fillRef>
          <a:effectRef idx="1">
            <a:schemeClr val="dk1"/>
          </a:effectRef>
          <a:fontRef idx="minor">
            <a:schemeClr val="lt1"/>
          </a:fontRef>
        </p:style>
        <p:txBody>
          <a:bodyPr>
            <a:normAutofit/>
          </a:bodyPr>
          <a:lstStyle/>
          <a:p>
            <a:r>
              <a:rPr lang="pl-PL" b="1">
                <a:solidFill>
                  <a:schemeClr val="bg1"/>
                </a:solidFill>
              </a:rPr>
              <a:t>FIND  </a:t>
            </a:r>
            <a:r>
              <a:rPr lang="pl-PL" altLang="pl-PL" err="1">
                <a:solidFill>
                  <a:schemeClr val="bg1"/>
                </a:solidFill>
                <a:latin typeface="Arial" pitchFamily="34" charset="0"/>
                <a:cs typeface="Arial" pitchFamily="34" charset="0"/>
              </a:rPr>
              <a:t>command</a:t>
            </a:r>
            <a:endParaRPr lang="pl-PL" b="1">
              <a:solidFill>
                <a:schemeClr val="bg1"/>
              </a:solidFill>
            </a:endParaRPr>
          </a:p>
        </p:txBody>
      </p:sp>
      <p:sp>
        <p:nvSpPr>
          <p:cNvPr id="3" name="Symbol zastępczy zawartości 2"/>
          <p:cNvSpPr>
            <a:spLocks noGrp="1"/>
          </p:cNvSpPr>
          <p:nvPr>
            <p:ph idx="1"/>
          </p:nvPr>
        </p:nvSpPr>
        <p:spPr>
          <a:xfrm>
            <a:off x="251520" y="1124744"/>
            <a:ext cx="8712968" cy="5544616"/>
          </a:xfrm>
        </p:spPr>
        <p:txBody>
          <a:bodyPr/>
          <a:lstStyle/>
          <a:p>
            <a:pPr marL="0" indent="0">
              <a:buNone/>
            </a:pPr>
            <a:r>
              <a:rPr lang="pl-PL" err="1"/>
              <a:t>Wi</a:t>
            </a:r>
            <a:r>
              <a:rPr lang="en-US" err="1"/>
              <a:t>th</a:t>
            </a:r>
            <a:r>
              <a:rPr lang="en-US"/>
              <a:t> /C, FIND may be used for counting.</a:t>
            </a:r>
            <a:endParaRPr lang="pl-PL"/>
          </a:p>
          <a:p>
            <a:pPr marL="0" indent="0">
              <a:buNone/>
            </a:pPr>
            <a:endParaRPr lang="pl-PL"/>
          </a:p>
          <a:p>
            <a:pPr marL="0" indent="0">
              <a:buNone/>
            </a:pPr>
            <a:r>
              <a:rPr lang="en-US"/>
              <a:t>Use the FIND command to check if your HTML files have a closing tag for each opening tag:</a:t>
            </a:r>
            <a:endParaRPr lang="pl-PL"/>
          </a:p>
          <a:p>
            <a:pPr marL="0" indent="0">
              <a:buNone/>
            </a:pPr>
            <a:endParaRPr lang="en-US"/>
          </a:p>
          <a:p>
            <a:pPr marL="0" indent="0">
              <a:buNone/>
            </a:pPr>
            <a:r>
              <a:rPr lang="en-US" b="1"/>
              <a:t>C:\&gt;FIND /C /I "</a:t>
            </a:r>
            <a:r>
              <a:rPr lang="en-US" b="1">
                <a:solidFill>
                  <a:srgbClr val="0000CC"/>
                </a:solidFill>
              </a:rPr>
              <a:t>&lt;TD</a:t>
            </a:r>
            <a:r>
              <a:rPr lang="en-US" b="1"/>
              <a:t>" example.html </a:t>
            </a:r>
            <a:endParaRPr lang="pl-PL" b="1"/>
          </a:p>
          <a:p>
            <a:pPr marL="0" indent="0">
              <a:buNone/>
            </a:pPr>
            <a:r>
              <a:rPr lang="en-US"/>
              <a:t>---------- example.html: 20 </a:t>
            </a:r>
            <a:endParaRPr lang="pl-PL"/>
          </a:p>
          <a:p>
            <a:pPr marL="0" indent="0">
              <a:buNone/>
            </a:pPr>
            <a:r>
              <a:rPr lang="en-US" b="1"/>
              <a:t>C:\&gt;FIND /C /I "</a:t>
            </a:r>
            <a:r>
              <a:rPr lang="en-US" b="1">
                <a:solidFill>
                  <a:srgbClr val="0000CC"/>
                </a:solidFill>
              </a:rPr>
              <a:t>&lt;/TD</a:t>
            </a:r>
            <a:r>
              <a:rPr lang="en-US" b="1"/>
              <a:t>" example.html </a:t>
            </a:r>
            <a:endParaRPr lang="pl-PL" b="1"/>
          </a:p>
          <a:p>
            <a:pPr marL="0" indent="0">
              <a:buNone/>
            </a:pPr>
            <a:r>
              <a:rPr lang="en-US"/>
              <a:t>---------- example.html: 20</a:t>
            </a:r>
          </a:p>
          <a:p>
            <a:endParaRPr lang="pl-PL"/>
          </a:p>
        </p:txBody>
      </p:sp>
    </p:spTree>
    <p:extLst>
      <p:ext uri="{BB962C8B-B14F-4D97-AF65-F5344CB8AC3E}">
        <p14:creationId xmlns:p14="http://schemas.microsoft.com/office/powerpoint/2010/main" val="190508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966265"/>
          </a:xfrm>
        </p:spPr>
        <p:style>
          <a:lnRef idx="3">
            <a:schemeClr val="lt1"/>
          </a:lnRef>
          <a:fillRef idx="1">
            <a:schemeClr val="dk1"/>
          </a:fillRef>
          <a:effectRef idx="1">
            <a:schemeClr val="dk1"/>
          </a:effectRef>
          <a:fontRef idx="minor">
            <a:schemeClr val="lt1"/>
          </a:fontRef>
        </p:style>
        <p:txBody>
          <a:bodyPr/>
          <a:lstStyle/>
          <a:p>
            <a:r>
              <a:rPr lang="pl-PL" b="1" err="1"/>
              <a:t>Batch</a:t>
            </a:r>
            <a:r>
              <a:rPr lang="pl-PL" b="1"/>
              <a:t> </a:t>
            </a:r>
            <a:r>
              <a:rPr lang="pl-PL" b="1" err="1"/>
              <a:t>files</a:t>
            </a:r>
            <a:r>
              <a:rPr lang="pl-PL" b="1"/>
              <a:t> </a:t>
            </a:r>
            <a:endParaRPr lang="pl-PL"/>
          </a:p>
        </p:txBody>
      </p:sp>
      <p:sp>
        <p:nvSpPr>
          <p:cNvPr id="3" name="Symbol zastępczy zawartości 2"/>
          <p:cNvSpPr>
            <a:spLocks noGrp="1"/>
          </p:cNvSpPr>
          <p:nvPr>
            <p:ph idx="1"/>
          </p:nvPr>
        </p:nvSpPr>
        <p:spPr>
          <a:xfrm>
            <a:off x="448240" y="1412776"/>
            <a:ext cx="8229600" cy="4320480"/>
          </a:xfrm>
        </p:spPr>
        <p:txBody>
          <a:bodyPr>
            <a:normAutofit lnSpcReduction="10000"/>
          </a:bodyPr>
          <a:lstStyle/>
          <a:p>
            <a:pPr marL="0" indent="0">
              <a:buNone/>
            </a:pPr>
            <a:r>
              <a:rPr lang="en-US"/>
              <a:t>allow MS-DOS </a:t>
            </a:r>
            <a:r>
              <a:rPr lang="pl-PL"/>
              <a:t>&amp;</a:t>
            </a:r>
            <a:r>
              <a:rPr lang="en-US"/>
              <a:t> Windows users to create a </a:t>
            </a:r>
            <a:r>
              <a:rPr lang="en-US" b="1">
                <a:solidFill>
                  <a:srgbClr val="0000CC"/>
                </a:solidFill>
              </a:rPr>
              <a:t>lists of commands to run</a:t>
            </a:r>
            <a:r>
              <a:rPr lang="en-US">
                <a:solidFill>
                  <a:srgbClr val="0000CC"/>
                </a:solidFill>
              </a:rPr>
              <a:t> </a:t>
            </a:r>
            <a:r>
              <a:rPr lang="en-US"/>
              <a:t>in sequence once the batch file has been executed. </a:t>
            </a:r>
            <a:endParaRPr lang="pl-PL"/>
          </a:p>
          <a:p>
            <a:pPr marL="0" indent="0">
              <a:buNone/>
            </a:pPr>
            <a:r>
              <a:rPr lang="en-US"/>
              <a:t>For example, a batch file could be used to run frequently run commands, deleting a series of files, moving files, etc. A simple batch file does not require any special programming skills and can be done by users </a:t>
            </a:r>
            <a:r>
              <a:rPr lang="en-US" b="1"/>
              <a:t>who have a basic understanding of MS-DOS commands</a:t>
            </a:r>
            <a:r>
              <a:rPr lang="en-US"/>
              <a:t>.</a:t>
            </a:r>
            <a:endParaRPr lang="pl-PL"/>
          </a:p>
        </p:txBody>
      </p:sp>
    </p:spTree>
    <p:extLst>
      <p:ext uri="{BB962C8B-B14F-4D97-AF65-F5344CB8AC3E}">
        <p14:creationId xmlns:p14="http://schemas.microsoft.com/office/powerpoint/2010/main" val="2231341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822249"/>
          </a:xfrm>
        </p:spPr>
        <p:style>
          <a:lnRef idx="3">
            <a:schemeClr val="lt1"/>
          </a:lnRef>
          <a:fillRef idx="1">
            <a:schemeClr val="dk1"/>
          </a:fillRef>
          <a:effectRef idx="1">
            <a:schemeClr val="dk1"/>
          </a:effectRef>
          <a:fontRef idx="minor">
            <a:schemeClr val="lt1"/>
          </a:fontRef>
        </p:style>
        <p:txBody>
          <a:bodyPr>
            <a:normAutofit/>
          </a:bodyPr>
          <a:lstStyle/>
          <a:p>
            <a:r>
              <a:rPr lang="pl-PL" b="1">
                <a:solidFill>
                  <a:srgbClr val="FFFF00"/>
                </a:solidFill>
              </a:rPr>
              <a:t>FINDSTR </a:t>
            </a:r>
            <a:r>
              <a:rPr lang="pl-PL" b="1">
                <a:solidFill>
                  <a:schemeClr val="bg1"/>
                </a:solidFill>
              </a:rPr>
              <a:t> s</a:t>
            </a:r>
            <a:r>
              <a:rPr lang="en-US" err="1"/>
              <a:t>earches</a:t>
            </a:r>
            <a:r>
              <a:rPr lang="en-US"/>
              <a:t> for strings in files.</a:t>
            </a:r>
            <a:endParaRPr lang="pl-PL" b="1">
              <a:solidFill>
                <a:schemeClr val="bg1"/>
              </a:solidFill>
            </a:endParaRPr>
          </a:p>
        </p:txBody>
      </p:sp>
      <p:graphicFrame>
        <p:nvGraphicFramePr>
          <p:cNvPr id="7" name="Tabela 6"/>
          <p:cNvGraphicFramePr>
            <a:graphicFrameLocks noGrp="1"/>
          </p:cNvGraphicFramePr>
          <p:nvPr>
            <p:extLst>
              <p:ext uri="{D42A27DB-BD31-4B8C-83A1-F6EECF244321}">
                <p14:modId xmlns:p14="http://schemas.microsoft.com/office/powerpoint/2010/main" val="3789262209"/>
              </p:ext>
            </p:extLst>
          </p:nvPr>
        </p:nvGraphicFramePr>
        <p:xfrm>
          <a:off x="251520" y="1628800"/>
          <a:ext cx="8064896" cy="5116500"/>
        </p:xfrm>
        <a:graphic>
          <a:graphicData uri="http://schemas.openxmlformats.org/drawingml/2006/table">
            <a:tbl>
              <a:tblPr/>
              <a:tblGrid>
                <a:gridCol w="888505">
                  <a:extLst>
                    <a:ext uri="{9D8B030D-6E8A-4147-A177-3AD203B41FA5}">
                      <a16:colId xmlns:a16="http://schemas.microsoft.com/office/drawing/2014/main" val="20000"/>
                    </a:ext>
                  </a:extLst>
                </a:gridCol>
                <a:gridCol w="7176391">
                  <a:extLst>
                    <a:ext uri="{9D8B030D-6E8A-4147-A177-3AD203B41FA5}">
                      <a16:colId xmlns:a16="http://schemas.microsoft.com/office/drawing/2014/main" val="20001"/>
                    </a:ext>
                  </a:extLst>
                </a:gridCol>
              </a:tblGrid>
              <a:tr h="248246">
                <a:tc>
                  <a:txBody>
                    <a:bodyPr/>
                    <a:lstStyle/>
                    <a:p>
                      <a:r>
                        <a:rPr lang="pl-PL" sz="1600"/>
                        <a:t>/B</a:t>
                      </a:r>
                    </a:p>
                  </a:txBody>
                  <a:tcPr marL="40410" marR="40410" marT="20205" marB="20205" anchor="ctr">
                    <a:lnL>
                      <a:noFill/>
                    </a:lnL>
                    <a:lnR>
                      <a:noFill/>
                    </a:lnR>
                    <a:lnT>
                      <a:noFill/>
                    </a:lnT>
                    <a:lnB>
                      <a:noFill/>
                    </a:lnB>
                  </a:tcPr>
                </a:tc>
                <a:tc>
                  <a:txBody>
                    <a:bodyPr/>
                    <a:lstStyle/>
                    <a:p>
                      <a:r>
                        <a:rPr lang="en-US" sz="1600"/>
                        <a:t>Matches pattern if at the beginning of a line.</a:t>
                      </a:r>
                    </a:p>
                  </a:txBody>
                  <a:tcPr marL="40410" marR="40410" marT="20205" marB="20205" anchor="ctr">
                    <a:lnL>
                      <a:noFill/>
                    </a:lnL>
                    <a:lnR>
                      <a:noFill/>
                    </a:lnR>
                    <a:lnT>
                      <a:noFill/>
                    </a:lnT>
                    <a:lnB>
                      <a:noFill/>
                    </a:lnB>
                  </a:tcPr>
                </a:tc>
                <a:extLst>
                  <a:ext uri="{0D108BD9-81ED-4DB2-BD59-A6C34878D82A}">
                    <a16:rowId xmlns:a16="http://schemas.microsoft.com/office/drawing/2014/main" val="10000"/>
                  </a:ext>
                </a:extLst>
              </a:tr>
              <a:tr h="248246">
                <a:tc>
                  <a:txBody>
                    <a:bodyPr/>
                    <a:lstStyle/>
                    <a:p>
                      <a:r>
                        <a:rPr lang="pl-PL" sz="1600"/>
                        <a:t>/E</a:t>
                      </a:r>
                    </a:p>
                  </a:txBody>
                  <a:tcPr marL="40410" marR="40410" marT="20205" marB="20205" anchor="ctr">
                    <a:lnL>
                      <a:noFill/>
                    </a:lnL>
                    <a:lnR>
                      <a:noFill/>
                    </a:lnR>
                    <a:lnT>
                      <a:noFill/>
                    </a:lnT>
                    <a:lnB>
                      <a:noFill/>
                    </a:lnB>
                  </a:tcPr>
                </a:tc>
                <a:tc>
                  <a:txBody>
                    <a:bodyPr/>
                    <a:lstStyle/>
                    <a:p>
                      <a:r>
                        <a:rPr lang="en-US" sz="1600"/>
                        <a:t>Matches pattern if at the end of a line.</a:t>
                      </a:r>
                    </a:p>
                  </a:txBody>
                  <a:tcPr marL="40410" marR="40410" marT="20205" marB="20205" anchor="ctr">
                    <a:lnL>
                      <a:noFill/>
                    </a:lnL>
                    <a:lnR>
                      <a:noFill/>
                    </a:lnR>
                    <a:lnT>
                      <a:noFill/>
                    </a:lnT>
                    <a:lnB>
                      <a:noFill/>
                    </a:lnB>
                  </a:tcPr>
                </a:tc>
                <a:extLst>
                  <a:ext uri="{0D108BD9-81ED-4DB2-BD59-A6C34878D82A}">
                    <a16:rowId xmlns:a16="http://schemas.microsoft.com/office/drawing/2014/main" val="10001"/>
                  </a:ext>
                </a:extLst>
              </a:tr>
              <a:tr h="248246">
                <a:tc>
                  <a:txBody>
                    <a:bodyPr/>
                    <a:lstStyle/>
                    <a:p>
                      <a:r>
                        <a:rPr lang="pl-PL" sz="1600"/>
                        <a:t>/L</a:t>
                      </a:r>
                    </a:p>
                  </a:txBody>
                  <a:tcPr marL="40410" marR="40410" marT="20205" marB="20205" anchor="ctr">
                    <a:lnL>
                      <a:noFill/>
                    </a:lnL>
                    <a:lnR>
                      <a:noFill/>
                    </a:lnR>
                    <a:lnT>
                      <a:noFill/>
                    </a:lnT>
                    <a:lnB>
                      <a:noFill/>
                    </a:lnB>
                  </a:tcPr>
                </a:tc>
                <a:tc>
                  <a:txBody>
                    <a:bodyPr/>
                    <a:lstStyle/>
                    <a:p>
                      <a:r>
                        <a:rPr lang="pl-PL" sz="1600" err="1"/>
                        <a:t>Uses</a:t>
                      </a:r>
                      <a:r>
                        <a:rPr lang="pl-PL" sz="1600"/>
                        <a:t> </a:t>
                      </a:r>
                      <a:r>
                        <a:rPr lang="pl-PL" sz="1600" err="1"/>
                        <a:t>search</a:t>
                      </a:r>
                      <a:r>
                        <a:rPr lang="pl-PL" sz="1600"/>
                        <a:t> </a:t>
                      </a:r>
                      <a:r>
                        <a:rPr lang="pl-PL" sz="1600" err="1"/>
                        <a:t>strings</a:t>
                      </a:r>
                      <a:r>
                        <a:rPr lang="pl-PL" sz="1600"/>
                        <a:t> </a:t>
                      </a:r>
                      <a:r>
                        <a:rPr lang="pl-PL" sz="1600" err="1"/>
                        <a:t>literally</a:t>
                      </a:r>
                      <a:r>
                        <a:rPr lang="pl-PL" sz="1600"/>
                        <a:t>.</a:t>
                      </a:r>
                    </a:p>
                  </a:txBody>
                  <a:tcPr marL="40410" marR="40410" marT="20205" marB="20205" anchor="ctr">
                    <a:lnL>
                      <a:noFill/>
                    </a:lnL>
                    <a:lnR>
                      <a:noFill/>
                    </a:lnR>
                    <a:lnT>
                      <a:noFill/>
                    </a:lnT>
                    <a:lnB>
                      <a:noFill/>
                    </a:lnB>
                  </a:tcPr>
                </a:tc>
                <a:extLst>
                  <a:ext uri="{0D108BD9-81ED-4DB2-BD59-A6C34878D82A}">
                    <a16:rowId xmlns:a16="http://schemas.microsoft.com/office/drawing/2014/main" val="10002"/>
                  </a:ext>
                </a:extLst>
              </a:tr>
              <a:tr h="248246">
                <a:tc>
                  <a:txBody>
                    <a:bodyPr/>
                    <a:lstStyle/>
                    <a:p>
                      <a:r>
                        <a:rPr lang="pl-PL" sz="1600"/>
                        <a:t>/R</a:t>
                      </a:r>
                    </a:p>
                  </a:txBody>
                  <a:tcPr marL="40410" marR="40410" marT="20205" marB="20205" anchor="ctr">
                    <a:lnL>
                      <a:noFill/>
                    </a:lnL>
                    <a:lnR>
                      <a:noFill/>
                    </a:lnR>
                    <a:lnT>
                      <a:noFill/>
                    </a:lnT>
                    <a:lnB>
                      <a:noFill/>
                    </a:lnB>
                  </a:tcPr>
                </a:tc>
                <a:tc>
                  <a:txBody>
                    <a:bodyPr/>
                    <a:lstStyle/>
                    <a:p>
                      <a:r>
                        <a:rPr lang="en-US" sz="1600"/>
                        <a:t>Uses search strings as regular expressions.</a:t>
                      </a:r>
                    </a:p>
                  </a:txBody>
                  <a:tcPr marL="40410" marR="40410" marT="20205" marB="20205" anchor="ctr">
                    <a:lnL>
                      <a:noFill/>
                    </a:lnL>
                    <a:lnR>
                      <a:noFill/>
                    </a:lnR>
                    <a:lnT>
                      <a:noFill/>
                    </a:lnT>
                    <a:lnB>
                      <a:noFill/>
                    </a:lnB>
                  </a:tcPr>
                </a:tc>
                <a:extLst>
                  <a:ext uri="{0D108BD9-81ED-4DB2-BD59-A6C34878D82A}">
                    <a16:rowId xmlns:a16="http://schemas.microsoft.com/office/drawing/2014/main" val="10003"/>
                  </a:ext>
                </a:extLst>
              </a:tr>
              <a:tr h="248246">
                <a:tc>
                  <a:txBody>
                    <a:bodyPr/>
                    <a:lstStyle/>
                    <a:p>
                      <a:r>
                        <a:rPr lang="pl-PL" sz="1600"/>
                        <a:t>/S</a:t>
                      </a:r>
                    </a:p>
                  </a:txBody>
                  <a:tcPr marL="40410" marR="40410" marT="20205" marB="20205" anchor="ctr">
                    <a:lnL>
                      <a:noFill/>
                    </a:lnL>
                    <a:lnR>
                      <a:noFill/>
                    </a:lnR>
                    <a:lnT>
                      <a:noFill/>
                    </a:lnT>
                    <a:lnB>
                      <a:noFill/>
                    </a:lnB>
                  </a:tcPr>
                </a:tc>
                <a:tc>
                  <a:txBody>
                    <a:bodyPr/>
                    <a:lstStyle/>
                    <a:p>
                      <a:r>
                        <a:rPr lang="en-US" sz="1600"/>
                        <a:t>Searches for matching files in the current directory and all subdirectories.</a:t>
                      </a:r>
                    </a:p>
                  </a:txBody>
                  <a:tcPr marL="40410" marR="40410" marT="20205" marB="20205" anchor="ctr">
                    <a:lnL>
                      <a:noFill/>
                    </a:lnL>
                    <a:lnR>
                      <a:noFill/>
                    </a:lnR>
                    <a:lnT>
                      <a:noFill/>
                    </a:lnT>
                    <a:lnB>
                      <a:noFill/>
                    </a:lnB>
                  </a:tcPr>
                </a:tc>
                <a:extLst>
                  <a:ext uri="{0D108BD9-81ED-4DB2-BD59-A6C34878D82A}">
                    <a16:rowId xmlns:a16="http://schemas.microsoft.com/office/drawing/2014/main" val="10004"/>
                  </a:ext>
                </a:extLst>
              </a:tr>
              <a:tr h="248246">
                <a:tc>
                  <a:txBody>
                    <a:bodyPr/>
                    <a:lstStyle/>
                    <a:p>
                      <a:r>
                        <a:rPr lang="pl-PL" sz="1600"/>
                        <a:t>/I</a:t>
                      </a:r>
                    </a:p>
                  </a:txBody>
                  <a:tcPr marL="40410" marR="40410" marT="20205" marB="20205" anchor="ctr">
                    <a:lnL>
                      <a:noFill/>
                    </a:lnL>
                    <a:lnR>
                      <a:noFill/>
                    </a:lnR>
                    <a:lnT>
                      <a:noFill/>
                    </a:lnT>
                    <a:lnB>
                      <a:noFill/>
                    </a:lnB>
                  </a:tcPr>
                </a:tc>
                <a:tc>
                  <a:txBody>
                    <a:bodyPr/>
                    <a:lstStyle/>
                    <a:p>
                      <a:r>
                        <a:rPr lang="en-US" sz="1600"/>
                        <a:t>Specifies that the search is not to be case-sensitive.</a:t>
                      </a:r>
                    </a:p>
                  </a:txBody>
                  <a:tcPr marL="40410" marR="40410" marT="20205" marB="20205" anchor="ctr">
                    <a:lnL>
                      <a:noFill/>
                    </a:lnL>
                    <a:lnR>
                      <a:noFill/>
                    </a:lnR>
                    <a:lnT>
                      <a:noFill/>
                    </a:lnT>
                    <a:lnB>
                      <a:noFill/>
                    </a:lnB>
                  </a:tcPr>
                </a:tc>
                <a:extLst>
                  <a:ext uri="{0D108BD9-81ED-4DB2-BD59-A6C34878D82A}">
                    <a16:rowId xmlns:a16="http://schemas.microsoft.com/office/drawing/2014/main" val="10005"/>
                  </a:ext>
                </a:extLst>
              </a:tr>
              <a:tr h="248246">
                <a:tc>
                  <a:txBody>
                    <a:bodyPr/>
                    <a:lstStyle/>
                    <a:p>
                      <a:r>
                        <a:rPr lang="pl-PL" sz="1600"/>
                        <a:t>/X</a:t>
                      </a:r>
                    </a:p>
                  </a:txBody>
                  <a:tcPr marL="40410" marR="40410" marT="20205" marB="20205" anchor="ctr">
                    <a:lnL>
                      <a:noFill/>
                    </a:lnL>
                    <a:lnR>
                      <a:noFill/>
                    </a:lnR>
                    <a:lnT>
                      <a:noFill/>
                    </a:lnT>
                    <a:lnB>
                      <a:noFill/>
                    </a:lnB>
                  </a:tcPr>
                </a:tc>
                <a:tc>
                  <a:txBody>
                    <a:bodyPr/>
                    <a:lstStyle/>
                    <a:p>
                      <a:r>
                        <a:rPr lang="en-US" sz="1600"/>
                        <a:t>Prints lines that match exactly.</a:t>
                      </a:r>
                    </a:p>
                  </a:txBody>
                  <a:tcPr marL="40410" marR="40410" marT="20205" marB="20205" anchor="ctr">
                    <a:lnL>
                      <a:noFill/>
                    </a:lnL>
                    <a:lnR>
                      <a:noFill/>
                    </a:lnR>
                    <a:lnT>
                      <a:noFill/>
                    </a:lnT>
                    <a:lnB>
                      <a:noFill/>
                    </a:lnB>
                  </a:tcPr>
                </a:tc>
                <a:extLst>
                  <a:ext uri="{0D108BD9-81ED-4DB2-BD59-A6C34878D82A}">
                    <a16:rowId xmlns:a16="http://schemas.microsoft.com/office/drawing/2014/main" val="10006"/>
                  </a:ext>
                </a:extLst>
              </a:tr>
              <a:tr h="248246">
                <a:tc>
                  <a:txBody>
                    <a:bodyPr/>
                    <a:lstStyle/>
                    <a:p>
                      <a:r>
                        <a:rPr lang="pl-PL" sz="1600"/>
                        <a:t>/V</a:t>
                      </a:r>
                    </a:p>
                  </a:txBody>
                  <a:tcPr marL="40410" marR="40410" marT="20205" marB="20205" anchor="ctr">
                    <a:lnL>
                      <a:noFill/>
                    </a:lnL>
                    <a:lnR>
                      <a:noFill/>
                    </a:lnR>
                    <a:lnT>
                      <a:noFill/>
                    </a:lnT>
                    <a:lnB>
                      <a:noFill/>
                    </a:lnB>
                  </a:tcPr>
                </a:tc>
                <a:tc>
                  <a:txBody>
                    <a:bodyPr/>
                    <a:lstStyle/>
                    <a:p>
                      <a:r>
                        <a:rPr lang="en-US" sz="1600"/>
                        <a:t>Prints only lines that do not contain a match.</a:t>
                      </a:r>
                    </a:p>
                  </a:txBody>
                  <a:tcPr marL="40410" marR="40410" marT="20205" marB="20205" anchor="ctr">
                    <a:lnL>
                      <a:noFill/>
                    </a:lnL>
                    <a:lnR>
                      <a:noFill/>
                    </a:lnR>
                    <a:lnT>
                      <a:noFill/>
                    </a:lnT>
                    <a:lnB>
                      <a:noFill/>
                    </a:lnB>
                  </a:tcPr>
                </a:tc>
                <a:extLst>
                  <a:ext uri="{0D108BD9-81ED-4DB2-BD59-A6C34878D82A}">
                    <a16:rowId xmlns:a16="http://schemas.microsoft.com/office/drawing/2014/main" val="10007"/>
                  </a:ext>
                </a:extLst>
              </a:tr>
              <a:tr h="248246">
                <a:tc>
                  <a:txBody>
                    <a:bodyPr/>
                    <a:lstStyle/>
                    <a:p>
                      <a:r>
                        <a:rPr lang="pl-PL" sz="1600"/>
                        <a:t>/N</a:t>
                      </a:r>
                    </a:p>
                  </a:txBody>
                  <a:tcPr marL="40410" marR="40410" marT="20205" marB="20205" anchor="ctr">
                    <a:lnL>
                      <a:noFill/>
                    </a:lnL>
                    <a:lnR>
                      <a:noFill/>
                    </a:lnR>
                    <a:lnT>
                      <a:noFill/>
                    </a:lnT>
                    <a:lnB>
                      <a:noFill/>
                    </a:lnB>
                  </a:tcPr>
                </a:tc>
                <a:tc>
                  <a:txBody>
                    <a:bodyPr/>
                    <a:lstStyle/>
                    <a:p>
                      <a:r>
                        <a:rPr lang="en-US" sz="1600"/>
                        <a:t>Prints the line number before each line that matches.</a:t>
                      </a:r>
                    </a:p>
                  </a:txBody>
                  <a:tcPr marL="40410" marR="40410" marT="20205" marB="20205" anchor="ctr">
                    <a:lnL>
                      <a:noFill/>
                    </a:lnL>
                    <a:lnR>
                      <a:noFill/>
                    </a:lnR>
                    <a:lnT>
                      <a:noFill/>
                    </a:lnT>
                    <a:lnB>
                      <a:noFill/>
                    </a:lnB>
                  </a:tcPr>
                </a:tc>
                <a:extLst>
                  <a:ext uri="{0D108BD9-81ED-4DB2-BD59-A6C34878D82A}">
                    <a16:rowId xmlns:a16="http://schemas.microsoft.com/office/drawing/2014/main" val="10008"/>
                  </a:ext>
                </a:extLst>
              </a:tr>
              <a:tr h="248246">
                <a:tc>
                  <a:txBody>
                    <a:bodyPr/>
                    <a:lstStyle/>
                    <a:p>
                      <a:r>
                        <a:rPr lang="pl-PL" sz="1600"/>
                        <a:t>/M</a:t>
                      </a:r>
                    </a:p>
                  </a:txBody>
                  <a:tcPr marL="40410" marR="40410" marT="20205" marB="20205" anchor="ctr">
                    <a:lnL>
                      <a:noFill/>
                    </a:lnL>
                    <a:lnR>
                      <a:noFill/>
                    </a:lnR>
                    <a:lnT>
                      <a:noFill/>
                    </a:lnT>
                    <a:lnB>
                      <a:noFill/>
                    </a:lnB>
                  </a:tcPr>
                </a:tc>
                <a:tc>
                  <a:txBody>
                    <a:bodyPr/>
                    <a:lstStyle/>
                    <a:p>
                      <a:r>
                        <a:rPr lang="en-US" sz="1600"/>
                        <a:t>Prints only the filename if a file contains a match.</a:t>
                      </a:r>
                    </a:p>
                  </a:txBody>
                  <a:tcPr marL="40410" marR="40410" marT="20205" marB="20205" anchor="ctr">
                    <a:lnL>
                      <a:noFill/>
                    </a:lnL>
                    <a:lnR>
                      <a:noFill/>
                    </a:lnR>
                    <a:lnT>
                      <a:noFill/>
                    </a:lnT>
                    <a:lnB>
                      <a:noFill/>
                    </a:lnB>
                  </a:tcPr>
                </a:tc>
                <a:extLst>
                  <a:ext uri="{0D108BD9-81ED-4DB2-BD59-A6C34878D82A}">
                    <a16:rowId xmlns:a16="http://schemas.microsoft.com/office/drawing/2014/main" val="10009"/>
                  </a:ext>
                </a:extLst>
              </a:tr>
              <a:tr h="248246">
                <a:tc>
                  <a:txBody>
                    <a:bodyPr/>
                    <a:lstStyle/>
                    <a:p>
                      <a:r>
                        <a:rPr lang="pl-PL" sz="1600"/>
                        <a:t>/O</a:t>
                      </a:r>
                    </a:p>
                  </a:txBody>
                  <a:tcPr marL="40410" marR="40410" marT="20205" marB="20205" anchor="ctr">
                    <a:lnL>
                      <a:noFill/>
                    </a:lnL>
                    <a:lnR>
                      <a:noFill/>
                    </a:lnR>
                    <a:lnT>
                      <a:noFill/>
                    </a:lnT>
                    <a:lnB>
                      <a:noFill/>
                    </a:lnB>
                  </a:tcPr>
                </a:tc>
                <a:tc>
                  <a:txBody>
                    <a:bodyPr/>
                    <a:lstStyle/>
                    <a:p>
                      <a:r>
                        <a:rPr lang="en-US" sz="1600"/>
                        <a:t>Prints character offset before each matching line.</a:t>
                      </a:r>
                    </a:p>
                  </a:txBody>
                  <a:tcPr marL="40410" marR="40410" marT="20205" marB="20205" anchor="ctr">
                    <a:lnL>
                      <a:noFill/>
                    </a:lnL>
                    <a:lnR>
                      <a:noFill/>
                    </a:lnR>
                    <a:lnT>
                      <a:noFill/>
                    </a:lnT>
                    <a:lnB>
                      <a:noFill/>
                    </a:lnB>
                  </a:tcPr>
                </a:tc>
                <a:extLst>
                  <a:ext uri="{0D108BD9-81ED-4DB2-BD59-A6C34878D82A}">
                    <a16:rowId xmlns:a16="http://schemas.microsoft.com/office/drawing/2014/main" val="10010"/>
                  </a:ext>
                </a:extLst>
              </a:tr>
              <a:tr h="248246">
                <a:tc>
                  <a:txBody>
                    <a:bodyPr/>
                    <a:lstStyle/>
                    <a:p>
                      <a:r>
                        <a:rPr lang="pl-PL" sz="1600"/>
                        <a:t>/P</a:t>
                      </a:r>
                    </a:p>
                  </a:txBody>
                  <a:tcPr marL="40410" marR="40410" marT="20205" marB="20205" anchor="ctr">
                    <a:lnL>
                      <a:noFill/>
                    </a:lnL>
                    <a:lnR>
                      <a:noFill/>
                    </a:lnR>
                    <a:lnT>
                      <a:noFill/>
                    </a:lnT>
                    <a:lnB>
                      <a:noFill/>
                    </a:lnB>
                  </a:tcPr>
                </a:tc>
                <a:tc>
                  <a:txBody>
                    <a:bodyPr/>
                    <a:lstStyle/>
                    <a:p>
                      <a:r>
                        <a:rPr lang="en-US" sz="1600"/>
                        <a:t>Skip files with non-printable characters.</a:t>
                      </a:r>
                    </a:p>
                  </a:txBody>
                  <a:tcPr marL="40410" marR="40410" marT="20205" marB="20205" anchor="ctr">
                    <a:lnL>
                      <a:noFill/>
                    </a:lnL>
                    <a:lnR>
                      <a:noFill/>
                    </a:lnR>
                    <a:lnT>
                      <a:noFill/>
                    </a:lnT>
                    <a:lnB>
                      <a:noFill/>
                    </a:lnB>
                  </a:tcPr>
                </a:tc>
                <a:extLst>
                  <a:ext uri="{0D108BD9-81ED-4DB2-BD59-A6C34878D82A}">
                    <a16:rowId xmlns:a16="http://schemas.microsoft.com/office/drawing/2014/main" val="10011"/>
                  </a:ext>
                </a:extLst>
              </a:tr>
              <a:tr h="248246">
                <a:tc>
                  <a:txBody>
                    <a:bodyPr/>
                    <a:lstStyle/>
                    <a:p>
                      <a:r>
                        <a:rPr lang="pl-PL" sz="1600"/>
                        <a:t>/A:</a:t>
                      </a:r>
                      <a:r>
                        <a:rPr lang="pl-PL" sz="1600" i="1"/>
                        <a:t>attr</a:t>
                      </a:r>
                      <a:endParaRPr lang="pl-PL" sz="1600"/>
                    </a:p>
                  </a:txBody>
                  <a:tcPr marL="40410" marR="40410" marT="20205" marB="20205" anchor="ctr">
                    <a:lnL>
                      <a:noFill/>
                    </a:lnL>
                    <a:lnR>
                      <a:noFill/>
                    </a:lnR>
                    <a:lnT>
                      <a:noFill/>
                    </a:lnT>
                    <a:lnB>
                      <a:noFill/>
                    </a:lnB>
                  </a:tcPr>
                </a:tc>
                <a:tc>
                  <a:txBody>
                    <a:bodyPr/>
                    <a:lstStyle/>
                    <a:p>
                      <a:r>
                        <a:rPr lang="en-US" sz="1600"/>
                        <a:t>Specifies color attribute with two hex digits. See "color /?"</a:t>
                      </a:r>
                    </a:p>
                  </a:txBody>
                  <a:tcPr marL="40410" marR="40410" marT="20205" marB="20205" anchor="ctr">
                    <a:lnL>
                      <a:noFill/>
                    </a:lnL>
                    <a:lnR>
                      <a:noFill/>
                    </a:lnR>
                    <a:lnT>
                      <a:noFill/>
                    </a:lnT>
                    <a:lnB>
                      <a:noFill/>
                    </a:lnB>
                  </a:tcPr>
                </a:tc>
                <a:extLst>
                  <a:ext uri="{0D108BD9-81ED-4DB2-BD59-A6C34878D82A}">
                    <a16:rowId xmlns:a16="http://schemas.microsoft.com/office/drawing/2014/main" val="10012"/>
                  </a:ext>
                </a:extLst>
              </a:tr>
              <a:tr h="248246">
                <a:tc>
                  <a:txBody>
                    <a:bodyPr/>
                    <a:lstStyle/>
                    <a:p>
                      <a:r>
                        <a:rPr lang="pl-PL" sz="1600"/>
                        <a:t>/F:</a:t>
                      </a:r>
                      <a:r>
                        <a:rPr lang="pl-PL" sz="1600" i="1"/>
                        <a:t>file</a:t>
                      </a:r>
                      <a:endParaRPr lang="pl-PL" sz="1600"/>
                    </a:p>
                  </a:txBody>
                  <a:tcPr marL="40410" marR="40410" marT="20205" marB="20205" anchor="ctr">
                    <a:lnL>
                      <a:noFill/>
                    </a:lnL>
                    <a:lnR>
                      <a:noFill/>
                    </a:lnR>
                    <a:lnT>
                      <a:noFill/>
                    </a:lnT>
                    <a:lnB>
                      <a:noFill/>
                    </a:lnB>
                  </a:tcPr>
                </a:tc>
                <a:tc>
                  <a:txBody>
                    <a:bodyPr/>
                    <a:lstStyle/>
                    <a:p>
                      <a:r>
                        <a:rPr lang="en-US" sz="1600"/>
                        <a:t>Reads file list from the specified file(/ stands for console).</a:t>
                      </a:r>
                    </a:p>
                  </a:txBody>
                  <a:tcPr marL="40410" marR="40410" marT="20205" marB="20205" anchor="ctr">
                    <a:lnL>
                      <a:noFill/>
                    </a:lnL>
                    <a:lnR>
                      <a:noFill/>
                    </a:lnR>
                    <a:lnT>
                      <a:noFill/>
                    </a:lnT>
                    <a:lnB>
                      <a:noFill/>
                    </a:lnB>
                  </a:tcPr>
                </a:tc>
                <a:extLst>
                  <a:ext uri="{0D108BD9-81ED-4DB2-BD59-A6C34878D82A}">
                    <a16:rowId xmlns:a16="http://schemas.microsoft.com/office/drawing/2014/main" val="10013"/>
                  </a:ext>
                </a:extLst>
              </a:tr>
              <a:tr h="248246">
                <a:tc>
                  <a:txBody>
                    <a:bodyPr/>
                    <a:lstStyle/>
                    <a:p>
                      <a:r>
                        <a:rPr lang="pl-PL" sz="1600"/>
                        <a:t>/C:</a:t>
                      </a:r>
                      <a:r>
                        <a:rPr lang="pl-PL" sz="1600" i="1"/>
                        <a:t>string</a:t>
                      </a:r>
                      <a:endParaRPr lang="pl-PL" sz="1600"/>
                    </a:p>
                  </a:txBody>
                  <a:tcPr marL="40410" marR="40410" marT="20205" marB="20205" anchor="ctr">
                    <a:lnL>
                      <a:noFill/>
                    </a:lnL>
                    <a:lnR>
                      <a:noFill/>
                    </a:lnR>
                    <a:lnT>
                      <a:noFill/>
                    </a:lnT>
                    <a:lnB>
                      <a:noFill/>
                    </a:lnB>
                  </a:tcPr>
                </a:tc>
                <a:tc>
                  <a:txBody>
                    <a:bodyPr/>
                    <a:lstStyle/>
                    <a:p>
                      <a:r>
                        <a:rPr lang="en-US" sz="1600"/>
                        <a:t>Uses specified string as a literal search string.</a:t>
                      </a:r>
                    </a:p>
                  </a:txBody>
                  <a:tcPr marL="40410" marR="40410" marT="20205" marB="20205" anchor="ctr">
                    <a:lnL>
                      <a:noFill/>
                    </a:lnL>
                    <a:lnR>
                      <a:noFill/>
                    </a:lnR>
                    <a:lnT>
                      <a:noFill/>
                    </a:lnT>
                    <a:lnB>
                      <a:noFill/>
                    </a:lnB>
                  </a:tcPr>
                </a:tc>
                <a:extLst>
                  <a:ext uri="{0D108BD9-81ED-4DB2-BD59-A6C34878D82A}">
                    <a16:rowId xmlns:a16="http://schemas.microsoft.com/office/drawing/2014/main" val="10014"/>
                  </a:ext>
                </a:extLst>
              </a:tr>
              <a:tr h="248246">
                <a:tc>
                  <a:txBody>
                    <a:bodyPr/>
                    <a:lstStyle/>
                    <a:p>
                      <a:r>
                        <a:rPr lang="pl-PL" sz="1600"/>
                        <a:t>/G:</a:t>
                      </a:r>
                      <a:r>
                        <a:rPr lang="pl-PL" sz="1600" i="1"/>
                        <a:t>file</a:t>
                      </a:r>
                      <a:endParaRPr lang="pl-PL" sz="1600"/>
                    </a:p>
                  </a:txBody>
                  <a:tcPr marL="40410" marR="40410" marT="20205" marB="20205" anchor="ctr">
                    <a:lnL>
                      <a:noFill/>
                    </a:lnL>
                    <a:lnR>
                      <a:noFill/>
                    </a:lnR>
                    <a:lnT>
                      <a:noFill/>
                    </a:lnT>
                    <a:lnB>
                      <a:noFill/>
                    </a:lnB>
                  </a:tcPr>
                </a:tc>
                <a:tc>
                  <a:txBody>
                    <a:bodyPr/>
                    <a:lstStyle/>
                    <a:p>
                      <a:r>
                        <a:rPr lang="en-US" sz="1600"/>
                        <a:t>Gets search strings from the specified file(/ stands for console).</a:t>
                      </a:r>
                    </a:p>
                  </a:txBody>
                  <a:tcPr marL="40410" marR="40410" marT="20205" marB="20205" anchor="ctr">
                    <a:lnL>
                      <a:noFill/>
                    </a:lnL>
                    <a:lnR>
                      <a:noFill/>
                    </a:lnR>
                    <a:lnT>
                      <a:noFill/>
                    </a:lnT>
                    <a:lnB>
                      <a:noFill/>
                    </a:lnB>
                  </a:tcPr>
                </a:tc>
                <a:extLst>
                  <a:ext uri="{0D108BD9-81ED-4DB2-BD59-A6C34878D82A}">
                    <a16:rowId xmlns:a16="http://schemas.microsoft.com/office/drawing/2014/main" val="10015"/>
                  </a:ext>
                </a:extLst>
              </a:tr>
              <a:tr h="248246">
                <a:tc>
                  <a:txBody>
                    <a:bodyPr/>
                    <a:lstStyle/>
                    <a:p>
                      <a:r>
                        <a:rPr lang="pl-PL" sz="1600"/>
                        <a:t>/D:</a:t>
                      </a:r>
                      <a:r>
                        <a:rPr lang="pl-PL" sz="1600" i="1"/>
                        <a:t>dir</a:t>
                      </a:r>
                      <a:endParaRPr lang="pl-PL" sz="1600"/>
                    </a:p>
                  </a:txBody>
                  <a:tcPr marL="40410" marR="40410" marT="20205" marB="20205" anchor="ctr">
                    <a:lnL>
                      <a:noFill/>
                    </a:lnL>
                    <a:lnR>
                      <a:noFill/>
                    </a:lnR>
                    <a:lnT>
                      <a:noFill/>
                    </a:lnT>
                    <a:lnB>
                      <a:noFill/>
                    </a:lnB>
                  </a:tcPr>
                </a:tc>
                <a:tc>
                  <a:txBody>
                    <a:bodyPr/>
                    <a:lstStyle/>
                    <a:p>
                      <a:r>
                        <a:rPr lang="en-US" sz="1600"/>
                        <a:t>Search a semicolon delimited list of directories.</a:t>
                      </a:r>
                    </a:p>
                  </a:txBody>
                  <a:tcPr marL="40410" marR="40410" marT="20205" marB="20205" anchor="ctr">
                    <a:lnL>
                      <a:noFill/>
                    </a:lnL>
                    <a:lnR>
                      <a:noFill/>
                    </a:lnR>
                    <a:lnT>
                      <a:noFill/>
                    </a:lnT>
                    <a:lnB>
                      <a:noFill/>
                    </a:lnB>
                  </a:tcPr>
                </a:tc>
                <a:extLst>
                  <a:ext uri="{0D108BD9-81ED-4DB2-BD59-A6C34878D82A}">
                    <a16:rowId xmlns:a16="http://schemas.microsoft.com/office/drawing/2014/main" val="10016"/>
                  </a:ext>
                </a:extLst>
              </a:tr>
              <a:tr h="248246">
                <a:tc>
                  <a:txBody>
                    <a:bodyPr/>
                    <a:lstStyle/>
                    <a:p>
                      <a:r>
                        <a:rPr lang="pl-PL" sz="1600" i="1"/>
                        <a:t>strings</a:t>
                      </a:r>
                      <a:endParaRPr lang="pl-PL" sz="1600"/>
                    </a:p>
                  </a:txBody>
                  <a:tcPr marL="40410" marR="40410" marT="20205" marB="20205" anchor="ctr">
                    <a:lnL>
                      <a:noFill/>
                    </a:lnL>
                    <a:lnR>
                      <a:noFill/>
                    </a:lnR>
                    <a:lnT>
                      <a:noFill/>
                    </a:lnT>
                    <a:lnB>
                      <a:noFill/>
                    </a:lnB>
                  </a:tcPr>
                </a:tc>
                <a:tc>
                  <a:txBody>
                    <a:bodyPr/>
                    <a:lstStyle/>
                    <a:p>
                      <a:r>
                        <a:rPr lang="en-US" sz="1600"/>
                        <a:t>Text to be searched for.</a:t>
                      </a:r>
                    </a:p>
                  </a:txBody>
                  <a:tcPr marL="40410" marR="40410" marT="20205" marB="20205" anchor="ctr">
                    <a:lnL>
                      <a:noFill/>
                    </a:lnL>
                    <a:lnR>
                      <a:noFill/>
                    </a:lnR>
                    <a:lnT>
                      <a:noFill/>
                    </a:lnT>
                    <a:lnB>
                      <a:noFill/>
                    </a:lnB>
                  </a:tcPr>
                </a:tc>
                <a:extLst>
                  <a:ext uri="{0D108BD9-81ED-4DB2-BD59-A6C34878D82A}">
                    <a16:rowId xmlns:a16="http://schemas.microsoft.com/office/drawing/2014/main" val="10017"/>
                  </a:ext>
                </a:extLst>
              </a:tr>
            </a:tbl>
          </a:graphicData>
        </a:graphic>
      </p:graphicFrame>
      <p:graphicFrame>
        <p:nvGraphicFramePr>
          <p:cNvPr id="9" name="Tabela 8"/>
          <p:cNvGraphicFramePr>
            <a:graphicFrameLocks noGrp="1"/>
          </p:cNvGraphicFramePr>
          <p:nvPr>
            <p:extLst>
              <p:ext uri="{D42A27DB-BD31-4B8C-83A1-F6EECF244321}">
                <p14:modId xmlns:p14="http://schemas.microsoft.com/office/powerpoint/2010/main" val="3988456743"/>
              </p:ext>
            </p:extLst>
          </p:nvPr>
        </p:nvGraphicFramePr>
        <p:xfrm>
          <a:off x="107504" y="908720"/>
          <a:ext cx="8856984" cy="720080"/>
        </p:xfrm>
        <a:graphic>
          <a:graphicData uri="http://schemas.openxmlformats.org/drawingml/2006/table">
            <a:tbl>
              <a:tblPr/>
              <a:tblGrid>
                <a:gridCol w="1084965">
                  <a:extLst>
                    <a:ext uri="{9D8B030D-6E8A-4147-A177-3AD203B41FA5}">
                      <a16:colId xmlns:a16="http://schemas.microsoft.com/office/drawing/2014/main" val="20000"/>
                    </a:ext>
                  </a:extLst>
                </a:gridCol>
                <a:gridCol w="7772019">
                  <a:extLst>
                    <a:ext uri="{9D8B030D-6E8A-4147-A177-3AD203B41FA5}">
                      <a16:colId xmlns:a16="http://schemas.microsoft.com/office/drawing/2014/main" val="20001"/>
                    </a:ext>
                  </a:extLst>
                </a:gridCol>
              </a:tblGrid>
              <a:tr h="720080">
                <a:tc>
                  <a:txBody>
                    <a:bodyPr/>
                    <a:lstStyle/>
                    <a:p>
                      <a:r>
                        <a:rPr lang="pl-PL"/>
                        <a:t>FINDSTR</a:t>
                      </a:r>
                    </a:p>
                  </a:txBody>
                  <a:tcPr anchor="ctr">
                    <a:lnL>
                      <a:noFill/>
                    </a:lnL>
                    <a:lnR>
                      <a:noFill/>
                    </a:lnR>
                    <a:lnT>
                      <a:noFill/>
                    </a:lnT>
                    <a:lnB>
                      <a:noFill/>
                    </a:lnB>
                  </a:tcPr>
                </a:tc>
                <a:tc>
                  <a:txBody>
                    <a:bodyPr/>
                    <a:lstStyle/>
                    <a:p>
                      <a:r>
                        <a:rPr lang="pl-PL"/>
                        <a:t>[/B] [/E] [/L] [/R] [/S] [/I] [/X] [/V] [/N] [/M] [/O] [/P] [/</a:t>
                      </a:r>
                      <a:r>
                        <a:rPr lang="pl-PL" err="1"/>
                        <a:t>F:</a:t>
                      </a:r>
                      <a:r>
                        <a:rPr lang="pl-PL" i="1" err="1"/>
                        <a:t>file</a:t>
                      </a:r>
                      <a:r>
                        <a:rPr lang="pl-PL"/>
                        <a:t>] [/</a:t>
                      </a:r>
                      <a:r>
                        <a:rPr lang="pl-PL" err="1"/>
                        <a:t>C:</a:t>
                      </a:r>
                      <a:r>
                        <a:rPr lang="pl-PL" i="1" err="1"/>
                        <a:t>string</a:t>
                      </a:r>
                      <a:r>
                        <a:rPr lang="pl-PL"/>
                        <a:t>] [/</a:t>
                      </a:r>
                      <a:r>
                        <a:rPr lang="pl-PL" err="1"/>
                        <a:t>G:</a:t>
                      </a:r>
                      <a:r>
                        <a:rPr lang="pl-PL" i="1" err="1"/>
                        <a:t>file</a:t>
                      </a:r>
                      <a:r>
                        <a:rPr lang="pl-PL"/>
                        <a:t>] [/</a:t>
                      </a:r>
                      <a:r>
                        <a:rPr lang="pl-PL" err="1"/>
                        <a:t>D:</a:t>
                      </a:r>
                      <a:r>
                        <a:rPr lang="pl-PL" i="1" err="1"/>
                        <a:t>dir</a:t>
                      </a:r>
                      <a:r>
                        <a:rPr lang="pl-PL" i="1"/>
                        <a:t> list</a:t>
                      </a:r>
                      <a:r>
                        <a:rPr lang="pl-PL"/>
                        <a:t>] [/</a:t>
                      </a:r>
                      <a:r>
                        <a:rPr lang="pl-PL" err="1"/>
                        <a:t>A:</a:t>
                      </a:r>
                      <a:r>
                        <a:rPr lang="pl-PL" i="1" err="1"/>
                        <a:t>color</a:t>
                      </a:r>
                      <a:r>
                        <a:rPr lang="pl-PL" i="1"/>
                        <a:t> </a:t>
                      </a:r>
                      <a:r>
                        <a:rPr lang="pl-PL" i="1" err="1"/>
                        <a:t>attributes</a:t>
                      </a:r>
                      <a:r>
                        <a:rPr lang="pl-PL"/>
                        <a:t>] [</a:t>
                      </a:r>
                      <a:r>
                        <a:rPr lang="pl-PL" i="1" err="1"/>
                        <a:t>strings</a:t>
                      </a:r>
                      <a:r>
                        <a:rPr lang="pl-PL"/>
                        <a:t>] [[</a:t>
                      </a:r>
                      <a:r>
                        <a:rPr lang="pl-PL" i="1" err="1"/>
                        <a:t>drive</a:t>
                      </a:r>
                      <a:r>
                        <a:rPr lang="pl-PL"/>
                        <a:t>:][</a:t>
                      </a:r>
                      <a:r>
                        <a:rPr lang="pl-PL" i="1" err="1"/>
                        <a:t>path</a:t>
                      </a:r>
                      <a:r>
                        <a:rPr lang="pl-PL"/>
                        <a:t>]</a:t>
                      </a:r>
                      <a:r>
                        <a:rPr lang="pl-PL" i="1" err="1"/>
                        <a:t>filename</a:t>
                      </a:r>
                      <a:r>
                        <a:rPr lang="pl-PL"/>
                        <a:t>[ ...]]</a:t>
                      </a:r>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96252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822249"/>
          </a:xfrm>
        </p:spPr>
        <p:style>
          <a:lnRef idx="3">
            <a:schemeClr val="lt1"/>
          </a:lnRef>
          <a:fillRef idx="1">
            <a:schemeClr val="dk1"/>
          </a:fillRef>
          <a:effectRef idx="1">
            <a:schemeClr val="dk1"/>
          </a:effectRef>
          <a:fontRef idx="minor">
            <a:schemeClr val="lt1"/>
          </a:fontRef>
        </p:style>
        <p:txBody>
          <a:bodyPr>
            <a:normAutofit/>
          </a:bodyPr>
          <a:lstStyle/>
          <a:p>
            <a:r>
              <a:rPr lang="pl-PL" b="1">
                <a:solidFill>
                  <a:schemeClr val="bg1"/>
                </a:solidFill>
              </a:rPr>
              <a:t>FINDSTR  </a:t>
            </a:r>
            <a:r>
              <a:rPr lang="pl-PL" err="1"/>
              <a:t>Regular</a:t>
            </a:r>
            <a:r>
              <a:rPr lang="pl-PL"/>
              <a:t> </a:t>
            </a:r>
            <a:r>
              <a:rPr lang="pl-PL" err="1"/>
              <a:t>expression</a:t>
            </a:r>
            <a:endParaRPr lang="pl-PL">
              <a:solidFill>
                <a:schemeClr val="bg1"/>
              </a:solidFill>
            </a:endParaRPr>
          </a:p>
        </p:txBody>
      </p:sp>
      <p:graphicFrame>
        <p:nvGraphicFramePr>
          <p:cNvPr id="3" name="Tabela 2"/>
          <p:cNvGraphicFramePr>
            <a:graphicFrameLocks noGrp="1"/>
          </p:cNvGraphicFramePr>
          <p:nvPr>
            <p:extLst>
              <p:ext uri="{D42A27DB-BD31-4B8C-83A1-F6EECF244321}">
                <p14:modId xmlns:p14="http://schemas.microsoft.com/office/powerpoint/2010/main" val="220681328"/>
              </p:ext>
            </p:extLst>
          </p:nvPr>
        </p:nvGraphicFramePr>
        <p:xfrm>
          <a:off x="251520" y="1052736"/>
          <a:ext cx="8496944" cy="4937760"/>
        </p:xfrm>
        <a:graphic>
          <a:graphicData uri="http://schemas.openxmlformats.org/drawingml/2006/table">
            <a:tbl>
              <a:tblPr/>
              <a:tblGrid>
                <a:gridCol w="1200236">
                  <a:extLst>
                    <a:ext uri="{9D8B030D-6E8A-4147-A177-3AD203B41FA5}">
                      <a16:colId xmlns:a16="http://schemas.microsoft.com/office/drawing/2014/main" val="20000"/>
                    </a:ext>
                  </a:extLst>
                </a:gridCol>
                <a:gridCol w="7296708">
                  <a:extLst>
                    <a:ext uri="{9D8B030D-6E8A-4147-A177-3AD203B41FA5}">
                      <a16:colId xmlns:a16="http://schemas.microsoft.com/office/drawing/2014/main" val="20001"/>
                    </a:ext>
                  </a:extLst>
                </a:gridCol>
              </a:tblGrid>
              <a:tr h="0">
                <a:tc>
                  <a:txBody>
                    <a:bodyPr/>
                    <a:lstStyle/>
                    <a:p>
                      <a:r>
                        <a:rPr lang="pl-PL" sz="2400" b="1"/>
                        <a:t>.</a:t>
                      </a:r>
                    </a:p>
                  </a:txBody>
                  <a:tcPr anchor="ctr">
                    <a:lnL>
                      <a:noFill/>
                    </a:lnL>
                    <a:lnR>
                      <a:noFill/>
                    </a:lnR>
                    <a:lnT>
                      <a:noFill/>
                    </a:lnT>
                    <a:lnB>
                      <a:noFill/>
                    </a:lnB>
                  </a:tcPr>
                </a:tc>
                <a:tc>
                  <a:txBody>
                    <a:bodyPr/>
                    <a:lstStyle/>
                    <a:p>
                      <a:r>
                        <a:rPr lang="pl-PL" sz="2400" err="1"/>
                        <a:t>Wildcard</a:t>
                      </a:r>
                      <a:r>
                        <a:rPr lang="pl-PL" sz="2400"/>
                        <a:t>: </a:t>
                      </a:r>
                      <a:r>
                        <a:rPr lang="pl-PL" sz="2400" err="1"/>
                        <a:t>any</a:t>
                      </a:r>
                      <a:r>
                        <a:rPr lang="pl-PL" sz="2400"/>
                        <a:t> </a:t>
                      </a:r>
                      <a:r>
                        <a:rPr lang="pl-PL" sz="2400" err="1"/>
                        <a:t>character</a:t>
                      </a:r>
                      <a:endParaRPr lang="pl-PL" sz="2400"/>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pl-PL" sz="2400" b="1"/>
                        <a:t>*</a:t>
                      </a:r>
                    </a:p>
                  </a:txBody>
                  <a:tcPr anchor="ctr">
                    <a:lnL>
                      <a:noFill/>
                    </a:lnL>
                    <a:lnR>
                      <a:noFill/>
                    </a:lnR>
                    <a:lnT>
                      <a:noFill/>
                    </a:lnT>
                    <a:lnB>
                      <a:noFill/>
                    </a:lnB>
                  </a:tcPr>
                </a:tc>
                <a:tc>
                  <a:txBody>
                    <a:bodyPr/>
                    <a:lstStyle/>
                    <a:p>
                      <a:r>
                        <a:rPr lang="en-US" sz="2400"/>
                        <a:t>Repeat: zero or more </a:t>
                      </a:r>
                      <a:r>
                        <a:rPr lang="en-US" sz="2400" err="1"/>
                        <a:t>occurances</a:t>
                      </a:r>
                      <a:r>
                        <a:rPr lang="en-US" sz="2400"/>
                        <a:t> of previous character or class</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pl-PL" sz="2400" b="1"/>
                        <a:t>ˆ</a:t>
                      </a:r>
                    </a:p>
                  </a:txBody>
                  <a:tcPr anchor="ctr">
                    <a:lnL>
                      <a:noFill/>
                    </a:lnL>
                    <a:lnR>
                      <a:noFill/>
                    </a:lnR>
                    <a:lnT>
                      <a:noFill/>
                    </a:lnT>
                    <a:lnB>
                      <a:noFill/>
                    </a:lnB>
                  </a:tcPr>
                </a:tc>
                <a:tc>
                  <a:txBody>
                    <a:bodyPr/>
                    <a:lstStyle/>
                    <a:p>
                      <a:r>
                        <a:rPr lang="en-US" sz="2400"/>
                        <a:t>Line position: beginning of line</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pl-PL" sz="2400" b="1"/>
                        <a:t>$</a:t>
                      </a:r>
                    </a:p>
                  </a:txBody>
                  <a:tcPr anchor="ctr">
                    <a:lnL>
                      <a:noFill/>
                    </a:lnL>
                    <a:lnR>
                      <a:noFill/>
                    </a:lnR>
                    <a:lnT>
                      <a:noFill/>
                    </a:lnT>
                    <a:lnB>
                      <a:noFill/>
                    </a:lnB>
                  </a:tcPr>
                </a:tc>
                <a:tc>
                  <a:txBody>
                    <a:bodyPr/>
                    <a:lstStyle/>
                    <a:p>
                      <a:r>
                        <a:rPr lang="en-US" sz="2400"/>
                        <a:t>Line position: end of line</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pl-PL" sz="2400" b="1"/>
                        <a:t>[</a:t>
                      </a:r>
                      <a:r>
                        <a:rPr lang="pl-PL" sz="2400" b="1" i="1" err="1"/>
                        <a:t>class</a:t>
                      </a:r>
                      <a:r>
                        <a:rPr lang="pl-PL" sz="2400" b="1"/>
                        <a:t>]</a:t>
                      </a:r>
                    </a:p>
                  </a:txBody>
                  <a:tcPr anchor="ctr">
                    <a:lnL>
                      <a:noFill/>
                    </a:lnL>
                    <a:lnR>
                      <a:noFill/>
                    </a:lnR>
                    <a:lnT>
                      <a:noFill/>
                    </a:lnT>
                    <a:lnB>
                      <a:noFill/>
                    </a:lnB>
                  </a:tcPr>
                </a:tc>
                <a:tc>
                  <a:txBody>
                    <a:bodyPr/>
                    <a:lstStyle/>
                    <a:p>
                      <a:r>
                        <a:rPr lang="en-US" sz="2400"/>
                        <a:t>Character class: any one character in set</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pl-PL" sz="2400" b="1"/>
                        <a:t>[ˆ</a:t>
                      </a:r>
                      <a:r>
                        <a:rPr lang="pl-PL" sz="2400" b="1" i="1" err="1"/>
                        <a:t>class</a:t>
                      </a:r>
                      <a:r>
                        <a:rPr lang="pl-PL" sz="2400" b="1"/>
                        <a:t>]</a:t>
                      </a:r>
                    </a:p>
                  </a:txBody>
                  <a:tcPr anchor="ctr">
                    <a:lnL>
                      <a:noFill/>
                    </a:lnL>
                    <a:lnR>
                      <a:noFill/>
                    </a:lnR>
                    <a:lnT>
                      <a:noFill/>
                    </a:lnT>
                    <a:lnB>
                      <a:noFill/>
                    </a:lnB>
                  </a:tcPr>
                </a:tc>
                <a:tc>
                  <a:txBody>
                    <a:bodyPr/>
                    <a:lstStyle/>
                    <a:p>
                      <a:r>
                        <a:rPr lang="en-US" sz="2400"/>
                        <a:t>Inverse class: any one character not in set</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pl-PL" sz="2400" b="1"/>
                        <a:t>[</a:t>
                      </a:r>
                      <a:r>
                        <a:rPr lang="pl-PL" sz="2400" b="1" i="1"/>
                        <a:t>x</a:t>
                      </a:r>
                      <a:r>
                        <a:rPr lang="pl-PL" sz="2400" b="1"/>
                        <a:t>-</a:t>
                      </a:r>
                      <a:r>
                        <a:rPr lang="pl-PL" sz="2400" b="1" i="1"/>
                        <a:t>y</a:t>
                      </a:r>
                      <a:r>
                        <a:rPr lang="pl-PL" sz="2400" b="1"/>
                        <a:t>]</a:t>
                      </a:r>
                    </a:p>
                  </a:txBody>
                  <a:tcPr anchor="ctr">
                    <a:lnL>
                      <a:noFill/>
                    </a:lnL>
                    <a:lnR>
                      <a:noFill/>
                    </a:lnR>
                    <a:lnT>
                      <a:noFill/>
                    </a:lnT>
                    <a:lnB>
                      <a:noFill/>
                    </a:lnB>
                  </a:tcPr>
                </a:tc>
                <a:tc>
                  <a:txBody>
                    <a:bodyPr/>
                    <a:lstStyle/>
                    <a:p>
                      <a:r>
                        <a:rPr lang="en-US" sz="2400"/>
                        <a:t>Range: any characters within the specified range</a:t>
                      </a:r>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pl-PL" sz="2400" b="1"/>
                        <a:t>\</a:t>
                      </a:r>
                      <a:r>
                        <a:rPr lang="pl-PL" sz="2400" b="1" i="1"/>
                        <a:t>x</a:t>
                      </a:r>
                      <a:endParaRPr lang="pl-PL" sz="2400" b="1"/>
                    </a:p>
                  </a:txBody>
                  <a:tcPr anchor="ctr">
                    <a:lnL>
                      <a:noFill/>
                    </a:lnL>
                    <a:lnR>
                      <a:noFill/>
                    </a:lnR>
                    <a:lnT>
                      <a:noFill/>
                    </a:lnT>
                    <a:lnB>
                      <a:noFill/>
                    </a:lnB>
                  </a:tcPr>
                </a:tc>
                <a:tc>
                  <a:txBody>
                    <a:bodyPr/>
                    <a:lstStyle/>
                    <a:p>
                      <a:r>
                        <a:rPr lang="en-US" sz="2400"/>
                        <a:t>Escape: literal use of </a:t>
                      </a:r>
                      <a:r>
                        <a:rPr lang="en-US" sz="2400" err="1"/>
                        <a:t>metacharacter</a:t>
                      </a:r>
                      <a:r>
                        <a:rPr lang="en-US" sz="2400"/>
                        <a:t> </a:t>
                      </a:r>
                      <a:r>
                        <a:rPr lang="en-US" sz="2400" i="1"/>
                        <a:t>x</a:t>
                      </a:r>
                      <a:endParaRPr lang="en-US" sz="2400"/>
                    </a:p>
                  </a:txBody>
                  <a:tcPr anchor="ctr">
                    <a:lnL>
                      <a:noFill/>
                    </a:lnL>
                    <a:lnR>
                      <a:noFill/>
                    </a:lnR>
                    <a:lnT>
                      <a:noFill/>
                    </a:lnT>
                    <a:lnB>
                      <a:noFill/>
                    </a:lnB>
                  </a:tcPr>
                </a:tc>
                <a:extLst>
                  <a:ext uri="{0D108BD9-81ED-4DB2-BD59-A6C34878D82A}">
                    <a16:rowId xmlns:a16="http://schemas.microsoft.com/office/drawing/2014/main" val="10007"/>
                  </a:ext>
                </a:extLst>
              </a:tr>
              <a:tr h="0">
                <a:tc>
                  <a:txBody>
                    <a:bodyPr/>
                    <a:lstStyle/>
                    <a:p>
                      <a:r>
                        <a:rPr lang="pl-PL" sz="2400" b="1"/>
                        <a:t>\&lt;</a:t>
                      </a:r>
                      <a:r>
                        <a:rPr lang="pl-PL" sz="2400" b="1" i="1" err="1"/>
                        <a:t>xyz</a:t>
                      </a:r>
                      <a:endParaRPr lang="pl-PL" sz="2400" b="1"/>
                    </a:p>
                  </a:txBody>
                  <a:tcPr anchor="ctr">
                    <a:lnL>
                      <a:noFill/>
                    </a:lnL>
                    <a:lnR>
                      <a:noFill/>
                    </a:lnR>
                    <a:lnT>
                      <a:noFill/>
                    </a:lnT>
                    <a:lnB>
                      <a:noFill/>
                    </a:lnB>
                  </a:tcPr>
                </a:tc>
                <a:tc>
                  <a:txBody>
                    <a:bodyPr/>
                    <a:lstStyle/>
                    <a:p>
                      <a:r>
                        <a:rPr lang="en-US" sz="2400"/>
                        <a:t>Word position: beginning of word</a:t>
                      </a:r>
                    </a:p>
                  </a:txBody>
                  <a:tcPr anchor="ctr">
                    <a:lnL>
                      <a:noFill/>
                    </a:lnL>
                    <a:lnR>
                      <a:noFill/>
                    </a:lnR>
                    <a:lnT>
                      <a:noFill/>
                    </a:lnT>
                    <a:lnB>
                      <a:noFill/>
                    </a:lnB>
                  </a:tcPr>
                </a:tc>
                <a:extLst>
                  <a:ext uri="{0D108BD9-81ED-4DB2-BD59-A6C34878D82A}">
                    <a16:rowId xmlns:a16="http://schemas.microsoft.com/office/drawing/2014/main" val="10008"/>
                  </a:ext>
                </a:extLst>
              </a:tr>
              <a:tr h="0">
                <a:tc>
                  <a:txBody>
                    <a:bodyPr/>
                    <a:lstStyle/>
                    <a:p>
                      <a:r>
                        <a:rPr lang="pl-PL" sz="2400" b="1" i="1" err="1"/>
                        <a:t>xyz</a:t>
                      </a:r>
                      <a:r>
                        <a:rPr lang="pl-PL" sz="2400" b="1"/>
                        <a:t>\&gt;</a:t>
                      </a:r>
                    </a:p>
                  </a:txBody>
                  <a:tcPr anchor="ctr">
                    <a:lnL>
                      <a:noFill/>
                    </a:lnL>
                    <a:lnR>
                      <a:noFill/>
                    </a:lnR>
                    <a:lnT>
                      <a:noFill/>
                    </a:lnT>
                    <a:lnB>
                      <a:noFill/>
                    </a:lnB>
                  </a:tcPr>
                </a:tc>
                <a:tc>
                  <a:txBody>
                    <a:bodyPr/>
                    <a:lstStyle/>
                    <a:p>
                      <a:r>
                        <a:rPr lang="en-US" sz="2400"/>
                        <a:t>Word position: end of word</a:t>
                      </a:r>
                    </a:p>
                  </a:txBody>
                  <a:tcPr anchor="ctr">
                    <a:lnL>
                      <a:noFill/>
                    </a:lnL>
                    <a:lnR>
                      <a:noFill/>
                    </a:lnR>
                    <a:lnT>
                      <a:noFill/>
                    </a:lnT>
                    <a:lnB>
                      <a:noFill/>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51607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966265"/>
          </a:xfrm>
        </p:spPr>
        <p:style>
          <a:lnRef idx="3">
            <a:schemeClr val="lt1"/>
          </a:lnRef>
          <a:fillRef idx="1">
            <a:schemeClr val="dk1"/>
          </a:fillRef>
          <a:effectRef idx="1">
            <a:schemeClr val="dk1"/>
          </a:effectRef>
          <a:fontRef idx="minor">
            <a:schemeClr val="lt1"/>
          </a:fontRef>
        </p:style>
        <p:txBody>
          <a:bodyPr>
            <a:normAutofit/>
          </a:bodyPr>
          <a:lstStyle/>
          <a:p>
            <a:r>
              <a:rPr lang="en-US"/>
              <a:t>Using the</a:t>
            </a:r>
            <a:r>
              <a:rPr lang="en-US" sz="5400" b="1">
                <a:solidFill>
                  <a:srgbClr val="FFFF00"/>
                </a:solidFill>
              </a:rPr>
              <a:t> For</a:t>
            </a:r>
            <a:r>
              <a:rPr lang="en-US"/>
              <a:t> Command</a:t>
            </a:r>
          </a:p>
        </p:txBody>
      </p:sp>
      <p:sp>
        <p:nvSpPr>
          <p:cNvPr id="3" name="Symbol zastępczy zawartości 2"/>
          <p:cNvSpPr>
            <a:spLocks noGrp="1"/>
          </p:cNvSpPr>
          <p:nvPr>
            <p:ph idx="1"/>
          </p:nvPr>
        </p:nvSpPr>
        <p:spPr>
          <a:xfrm>
            <a:off x="170552" y="1124744"/>
            <a:ext cx="8784976" cy="5400600"/>
          </a:xfrm>
        </p:spPr>
        <p:txBody>
          <a:bodyPr>
            <a:noAutofit/>
          </a:bodyPr>
          <a:lstStyle/>
          <a:p>
            <a:pPr marL="0" indent="0">
              <a:buNone/>
            </a:pPr>
            <a:r>
              <a:rPr lang="en-US" sz="1600"/>
              <a:t>The </a:t>
            </a:r>
            <a:r>
              <a:rPr lang="en-US" sz="1600">
                <a:solidFill>
                  <a:srgbClr val="0000CC"/>
                </a:solidFill>
              </a:rPr>
              <a:t>For command </a:t>
            </a:r>
            <a:r>
              <a:rPr lang="en-US" sz="1600"/>
              <a:t>fulfills a special niche in batch file programming. You know that you can use wildcard characters to make multiple file</a:t>
            </a:r>
            <a:r>
              <a:rPr lang="pl-PL" sz="1600"/>
              <a:t> </a:t>
            </a:r>
            <a:r>
              <a:rPr lang="en-US" sz="1600"/>
              <a:t>selections when needed. Unfortunately, using wildcard characters won’t always work. Sometimes you</a:t>
            </a:r>
            <a:r>
              <a:rPr lang="pl-PL" sz="1600"/>
              <a:t> </a:t>
            </a:r>
            <a:r>
              <a:rPr lang="en-US" sz="1600"/>
              <a:t>need to know the name of the file. A command line utility might not support wildcard characters or the</a:t>
            </a:r>
            <a:r>
              <a:rPr lang="pl-PL" sz="1600"/>
              <a:t> </a:t>
            </a:r>
            <a:r>
              <a:rPr lang="en-US" sz="1600"/>
              <a:t>file argument doesn’t easily fit within the wildcard method of description. That’s where the For statement comes into play for batch files. </a:t>
            </a:r>
            <a:r>
              <a:rPr lang="pl-PL" sz="1600"/>
              <a:t>T</a:t>
            </a:r>
            <a:r>
              <a:rPr lang="en-US" sz="1600"/>
              <a:t>he form</a:t>
            </a:r>
            <a:r>
              <a:rPr lang="pl-PL" sz="1600"/>
              <a:t> is</a:t>
            </a:r>
            <a:r>
              <a:rPr lang="en-US" sz="1600"/>
              <a:t>:</a:t>
            </a:r>
          </a:p>
          <a:p>
            <a:pPr marL="0" indent="0">
              <a:buNone/>
            </a:pPr>
            <a:r>
              <a:rPr lang="en-US" sz="2800" b="1"/>
              <a:t>FOR</a:t>
            </a:r>
            <a:r>
              <a:rPr lang="pl-PL" sz="2800" b="1"/>
              <a:t> </a:t>
            </a:r>
            <a:r>
              <a:rPr lang="en-US" sz="2800" b="1"/>
              <a:t> %%variable IN (set)</a:t>
            </a:r>
            <a:r>
              <a:rPr lang="pl-PL" sz="2800" b="1"/>
              <a:t> </a:t>
            </a:r>
            <a:r>
              <a:rPr lang="en-US" sz="2800" b="1"/>
              <a:t> DO command </a:t>
            </a:r>
            <a:r>
              <a:rPr lang="pl-PL" sz="2800" b="1"/>
              <a:t> </a:t>
            </a:r>
            <a:r>
              <a:rPr lang="en-US" sz="2800"/>
              <a:t>[parameters]</a:t>
            </a:r>
          </a:p>
          <a:p>
            <a:pPr marL="0" indent="0">
              <a:buNone/>
            </a:pPr>
            <a:r>
              <a:rPr lang="en-US" sz="1600"/>
              <a:t>You can also use this command at the command prompt to process files manually. Instead of</a:t>
            </a:r>
            <a:r>
              <a:rPr lang="pl-PL" sz="1600"/>
              <a:t> </a:t>
            </a:r>
            <a:r>
              <a:rPr lang="en-US" sz="1600"/>
              <a:t>using a single percent (%) symbol, you use two in front of the variable. Here’s a sample</a:t>
            </a:r>
            <a:r>
              <a:rPr lang="pl-PL" sz="1600"/>
              <a:t>:</a:t>
            </a:r>
            <a:endParaRPr lang="en-US" sz="1600"/>
          </a:p>
          <a:p>
            <a:pPr marL="0" indent="0">
              <a:buNone/>
            </a:pPr>
            <a:r>
              <a:rPr lang="en-US" b="1"/>
              <a:t>Echo Off</a:t>
            </a:r>
          </a:p>
          <a:p>
            <a:pPr marL="0" indent="0">
              <a:buNone/>
            </a:pPr>
            <a:r>
              <a:rPr lang="en-US" sz="4000" b="1"/>
              <a:t>For %%F In (*.BAT *.TXT) Do Dir %%F /B</a:t>
            </a:r>
          </a:p>
          <a:p>
            <a:pPr marL="0" indent="0">
              <a:buNone/>
            </a:pPr>
            <a:r>
              <a:rPr lang="en-US" b="1"/>
              <a:t>Echo On</a:t>
            </a:r>
          </a:p>
          <a:p>
            <a:pPr marL="0" indent="0">
              <a:buNone/>
            </a:pPr>
            <a:r>
              <a:rPr lang="en-US" sz="1600"/>
              <a:t>In this case, the For command processes all of the files that have a BAT or TXT extension in</a:t>
            </a:r>
            <a:r>
              <a:rPr lang="pl-PL" sz="1600"/>
              <a:t> </a:t>
            </a:r>
            <a:r>
              <a:rPr lang="en-US" sz="1600"/>
              <a:t>the current directory. The command processes the files in the order in which they appear in the</a:t>
            </a:r>
            <a:r>
              <a:rPr lang="pl-PL" sz="1600"/>
              <a:t> </a:t>
            </a:r>
            <a:r>
              <a:rPr lang="en-US" sz="1600"/>
              <a:t>directory and you have no guarantee what the order is. </a:t>
            </a:r>
            <a:r>
              <a:rPr lang="en-US" sz="1800" b="1"/>
              <a:t>The %%F variable contains the name of</a:t>
            </a:r>
            <a:r>
              <a:rPr lang="pl-PL" sz="1800" b="1"/>
              <a:t> </a:t>
            </a:r>
            <a:r>
              <a:rPr lang="en-US" sz="1800" b="1"/>
              <a:t>an individual file</a:t>
            </a:r>
            <a:r>
              <a:rPr lang="en-US" sz="1600"/>
              <a:t>. The Dir command is called once for each file with the %%F variable as an</a:t>
            </a:r>
            <a:r>
              <a:rPr lang="pl-PL" sz="1600"/>
              <a:t> </a:t>
            </a:r>
            <a:r>
              <a:rPr lang="en-US" sz="1600"/>
              <a:t>input.</a:t>
            </a:r>
            <a:endParaRPr lang="pl-PL" sz="1200"/>
          </a:p>
        </p:txBody>
      </p:sp>
    </p:spTree>
    <p:extLst>
      <p:ext uri="{BB962C8B-B14F-4D97-AF65-F5344CB8AC3E}">
        <p14:creationId xmlns:p14="http://schemas.microsoft.com/office/powerpoint/2010/main" val="3713058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1254297"/>
          </a:xfrm>
        </p:spPr>
        <p:style>
          <a:lnRef idx="3">
            <a:schemeClr val="lt1"/>
          </a:lnRef>
          <a:fillRef idx="1">
            <a:schemeClr val="dk1"/>
          </a:fillRef>
          <a:effectRef idx="1">
            <a:schemeClr val="dk1"/>
          </a:effectRef>
          <a:fontRef idx="minor">
            <a:schemeClr val="lt1"/>
          </a:fontRef>
        </p:style>
        <p:txBody>
          <a:bodyPr>
            <a:normAutofit/>
          </a:bodyPr>
          <a:lstStyle/>
          <a:p>
            <a:pPr marL="0" indent="0"/>
            <a:r>
              <a:rPr lang="en-US" b="1"/>
              <a:t>Deleting files equal to 0 in a batch file</a:t>
            </a:r>
            <a:endParaRPr lang="en-US"/>
          </a:p>
        </p:txBody>
      </p:sp>
      <p:sp>
        <p:nvSpPr>
          <p:cNvPr id="3" name="Symbol zastępczy zawartości 2"/>
          <p:cNvSpPr>
            <a:spLocks noGrp="1"/>
          </p:cNvSpPr>
          <p:nvPr>
            <p:ph idx="1"/>
          </p:nvPr>
        </p:nvSpPr>
        <p:spPr>
          <a:xfrm>
            <a:off x="179512" y="1556792"/>
            <a:ext cx="8784976" cy="1368152"/>
          </a:xfrm>
        </p:spPr>
        <p:txBody>
          <a:bodyPr>
            <a:noAutofit/>
          </a:bodyPr>
          <a:lstStyle/>
          <a:p>
            <a:pPr marL="0" indent="0">
              <a:buNone/>
            </a:pPr>
            <a:r>
              <a:rPr lang="pl-PL"/>
              <a:t>for /F %%A in ("pics.txt") do </a:t>
            </a:r>
            <a:r>
              <a:rPr lang="pl-PL" err="1"/>
              <a:t>If</a:t>
            </a:r>
            <a:r>
              <a:rPr lang="pl-PL"/>
              <a:t> %%~</a:t>
            </a:r>
            <a:r>
              <a:rPr lang="pl-PL" err="1"/>
              <a:t>zA</a:t>
            </a:r>
            <a:r>
              <a:rPr lang="pl-PL"/>
              <a:t> </a:t>
            </a:r>
            <a:r>
              <a:rPr lang="pl-PL" err="1"/>
              <a:t>equ</a:t>
            </a:r>
            <a:r>
              <a:rPr lang="pl-PL"/>
              <a:t> 0 del pics.txt</a:t>
            </a:r>
          </a:p>
          <a:p>
            <a:pPr marL="0" indent="0">
              <a:buNone/>
            </a:pPr>
            <a:r>
              <a:rPr lang="pl-PL" sz="2400"/>
              <a:t>Another alternative is:</a:t>
            </a:r>
          </a:p>
        </p:txBody>
      </p:sp>
      <p:sp>
        <p:nvSpPr>
          <p:cNvPr id="4" name="Symbol zastępczy zawartości 2"/>
          <p:cNvSpPr txBox="1">
            <a:spLocks/>
          </p:cNvSpPr>
          <p:nvPr/>
        </p:nvSpPr>
        <p:spPr>
          <a:xfrm>
            <a:off x="323528" y="3501008"/>
            <a:ext cx="8784976" cy="13681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4000"/>
              <a:t>FOR %%F IN (*.*) DO (</a:t>
            </a:r>
            <a:br>
              <a:rPr lang="en-US" sz="4000"/>
            </a:br>
            <a:r>
              <a:rPr lang="en-US" sz="4000"/>
              <a:t>IF %%~</a:t>
            </a:r>
            <a:r>
              <a:rPr lang="en-US" sz="4000" err="1"/>
              <a:t>zF</a:t>
            </a:r>
            <a:r>
              <a:rPr lang="en-US" sz="4000"/>
              <a:t> LSS 1 DEL %%F</a:t>
            </a:r>
            <a:br>
              <a:rPr lang="en-US" sz="4000"/>
            </a:br>
            <a:r>
              <a:rPr lang="en-US" sz="4000"/>
              <a:t>)</a:t>
            </a:r>
            <a:endParaRPr lang="pl-PL" sz="4000"/>
          </a:p>
        </p:txBody>
      </p:sp>
      <p:sp>
        <p:nvSpPr>
          <p:cNvPr id="5" name="Rectangle 4"/>
          <p:cNvSpPr/>
          <p:nvPr/>
        </p:nvSpPr>
        <p:spPr>
          <a:xfrm>
            <a:off x="4554618" y="6021288"/>
            <a:ext cx="4330609" cy="58477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pl-PL" sz="3200" b="1"/>
              <a:t>%~zF  </a:t>
            </a:r>
            <a:r>
              <a:rPr lang="pl-PL"/>
              <a:t> Obtains the size of the input file.</a:t>
            </a:r>
          </a:p>
        </p:txBody>
      </p:sp>
    </p:spTree>
    <p:extLst>
      <p:ext uri="{BB962C8B-B14F-4D97-AF65-F5344CB8AC3E}">
        <p14:creationId xmlns:p14="http://schemas.microsoft.com/office/powerpoint/2010/main" val="1603042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6"/>
          </a:lnRef>
          <a:fillRef idx="3">
            <a:schemeClr val="accent6"/>
          </a:fillRef>
          <a:effectRef idx="2">
            <a:schemeClr val="accent6"/>
          </a:effectRef>
          <a:fontRef idx="minor">
            <a:schemeClr val="lt1"/>
          </a:fontRef>
        </p:style>
        <p:txBody>
          <a:bodyPr>
            <a:normAutofit/>
          </a:bodyPr>
          <a:lstStyle/>
          <a:p>
            <a:r>
              <a:rPr lang="pl-PL" b="1"/>
              <a:t>Zadania</a:t>
            </a:r>
            <a:endParaRPr lang="pl-PL"/>
          </a:p>
        </p:txBody>
      </p:sp>
      <p:sp>
        <p:nvSpPr>
          <p:cNvPr id="3" name="Content Placeholder 2"/>
          <p:cNvSpPr>
            <a:spLocks noGrp="1"/>
          </p:cNvSpPr>
          <p:nvPr>
            <p:ph idx="1"/>
          </p:nvPr>
        </p:nvSpPr>
        <p:spPr>
          <a:xfrm>
            <a:off x="107504" y="836712"/>
            <a:ext cx="8784976" cy="5904656"/>
          </a:xfrm>
        </p:spPr>
        <p:txBody>
          <a:bodyPr>
            <a:noAutofit/>
          </a:bodyPr>
          <a:lstStyle/>
          <a:p>
            <a:pPr marL="0" indent="0">
              <a:buNone/>
            </a:pPr>
            <a:r>
              <a:rPr lang="pl-PL" sz="1600"/>
              <a:t>Wszystkie pliki wsadowe powinny działać we wszystkich możliwych przypadkach związanych z istnieniem plików. Należy również zadbać o to, aby podczas wykonywania plików wyświetlane były </a:t>
            </a:r>
            <a:r>
              <a:rPr lang="pl-PL" sz="1600" b="1"/>
              <a:t>wyłącznie</a:t>
            </a:r>
            <a:r>
              <a:rPr lang="pl-PL" sz="1600"/>
              <a:t> informacje wypisywane przez polecenie ECHO pliku wsadowego. </a:t>
            </a:r>
          </a:p>
          <a:p>
            <a:pPr marL="0" indent="0">
              <a:buNone/>
            </a:pPr>
            <a:endParaRPr lang="pl-PL" sz="1600"/>
          </a:p>
          <a:p>
            <a:pPr marL="228600" indent="-228600">
              <a:buFont typeface="+mj-lt"/>
              <a:buAutoNum type="arabicPeriod"/>
            </a:pPr>
            <a:r>
              <a:rPr lang="pl-PL" sz="1600"/>
              <a:t>Korzystając m.in. z poleceń </a:t>
            </a:r>
            <a:r>
              <a:rPr lang="pl-PL" sz="1600" i="1"/>
              <a:t>find</a:t>
            </a:r>
            <a:r>
              <a:rPr lang="pl-PL" sz="1600"/>
              <a:t> oraz </a:t>
            </a:r>
            <a:r>
              <a:rPr lang="pl-PL" sz="1600" i="1"/>
              <a:t>sort</a:t>
            </a:r>
            <a:r>
              <a:rPr lang="pl-PL" sz="1600"/>
              <a:t> </a:t>
            </a:r>
            <a:r>
              <a:rPr lang="pl-PL" sz="1600" b="1"/>
              <a:t>napisać plik wsadowy </a:t>
            </a:r>
            <a:r>
              <a:rPr lang="pl-PL" sz="1600" b="1" i="1"/>
              <a:t>mydir.bat</a:t>
            </a:r>
            <a:r>
              <a:rPr lang="pl-PL" sz="1600" b="1"/>
              <a:t>, który wyświetli zawartość katalogu bieżącego</a:t>
            </a:r>
            <a:r>
              <a:rPr lang="pl-PL" sz="1600"/>
              <a:t>. Na wydruku powinny być widoczne tylko pliki i katalogi. Wydruk powinien zawierać w pierwszej kolejności listę plików a następnie listę katalogów. Zarówno pliki jak i katalogi należy posortować alfabetycznie. </a:t>
            </a:r>
            <a:r>
              <a:rPr lang="pl-PL" sz="1600" b="1"/>
              <a:t>Nie wolno</a:t>
            </a:r>
            <a:r>
              <a:rPr lang="pl-PL" sz="1600"/>
              <a:t> korzystać z żadnych opcji polecenia </a:t>
            </a:r>
            <a:r>
              <a:rPr lang="pl-PL" sz="1600" i="1"/>
              <a:t>dir</a:t>
            </a:r>
            <a:r>
              <a:rPr lang="pl-PL" sz="1600"/>
              <a:t>, można natomiast skorzystać z tymczasowych plików pomocniczych. </a:t>
            </a:r>
          </a:p>
          <a:p>
            <a:pPr marL="228600" indent="-228600">
              <a:buFont typeface="+mj-lt"/>
              <a:buAutoNum type="arabicPeriod"/>
            </a:pPr>
            <a:r>
              <a:rPr lang="pl-PL" sz="1600"/>
              <a:t>Napisać plik wsadowy </a:t>
            </a:r>
            <a:r>
              <a:rPr lang="pl-PL" sz="1600" i="1"/>
              <a:t>mycopy.bat</a:t>
            </a:r>
            <a:r>
              <a:rPr lang="pl-PL" sz="1600"/>
              <a:t> służący do tworzenia kopii pliku pod inną nazwą, przyjmując następujące założenia:</a:t>
            </a:r>
            <a:br>
              <a:rPr lang="pl-PL" sz="1600"/>
            </a:br>
            <a:endParaRPr lang="pl-PL" sz="1600"/>
          </a:p>
          <a:p>
            <a:pPr marL="685800" lvl="1" indent="-228600">
              <a:buFont typeface="+mj-lt"/>
              <a:buAutoNum type="arabicPeriod"/>
            </a:pPr>
            <a:r>
              <a:rPr lang="pl-PL" sz="1600"/>
              <a:t>plik działa tylko w przypadku gdy został uruchomiony z dwoma różnymi argumentami, </a:t>
            </a:r>
          </a:p>
          <a:p>
            <a:pPr marL="685800" lvl="1" indent="-228600">
              <a:buFont typeface="+mj-lt"/>
              <a:buAutoNum type="arabicPeriod"/>
            </a:pPr>
            <a:r>
              <a:rPr lang="pl-PL" sz="1600"/>
              <a:t>jeżeli plik o takiej nazwie jak nazwa kopii już istnieje, to nie wykonujemy kopiowania. </a:t>
            </a:r>
          </a:p>
          <a:p>
            <a:pPr marL="685800" lvl="1" indent="-228600">
              <a:buFont typeface="+mj-lt"/>
              <a:buAutoNum type="arabicPeriod"/>
            </a:pPr>
            <a:endParaRPr lang="pl-PL" sz="1200"/>
          </a:p>
          <a:p>
            <a:pPr marL="228600" indent="-228600">
              <a:buFont typeface="+mj-lt"/>
              <a:buAutoNum type="arabicPeriod"/>
            </a:pPr>
            <a:r>
              <a:rPr lang="pl-PL" sz="1600"/>
              <a:t>Napisać plik </a:t>
            </a:r>
            <a:r>
              <a:rPr lang="pl-PL" sz="1600" i="1"/>
              <a:t>myren.bat</a:t>
            </a:r>
            <a:r>
              <a:rPr lang="pl-PL" sz="1600"/>
              <a:t> służący do zmiany nazwy na nazwę podaną, przyjmując następujące założenia:</a:t>
            </a:r>
            <a:br>
              <a:rPr lang="pl-PL" sz="1600"/>
            </a:br>
            <a:endParaRPr lang="pl-PL" sz="1600"/>
          </a:p>
          <a:p>
            <a:pPr marL="685800" lvl="1" indent="-228600">
              <a:buFont typeface="+mj-lt"/>
              <a:buAutoNum type="arabicPeriod"/>
            </a:pPr>
            <a:r>
              <a:rPr lang="pl-PL" sz="1400"/>
              <a:t>plik działa tylko w przypadku gdy został uruchomiony z dwoma argumentami, </a:t>
            </a:r>
          </a:p>
          <a:p>
            <a:pPr marL="685800" lvl="1" indent="-228600">
              <a:buFont typeface="+mj-lt"/>
              <a:buAutoNum type="arabicPeriod"/>
            </a:pPr>
            <a:r>
              <a:rPr lang="pl-PL" sz="1400"/>
              <a:t>jeżeli oba argumenty są takie same, to jeśli plik istnieje nie wykonujemy żadnych czynności, jeśli natomiast pliku nie ma wypisujemy komunikat o błędzie, </a:t>
            </a:r>
          </a:p>
          <a:p>
            <a:pPr marL="685800" lvl="1" indent="-228600">
              <a:buFont typeface="+mj-lt"/>
              <a:buAutoNum type="arabicPeriod"/>
            </a:pPr>
            <a:r>
              <a:rPr lang="pl-PL" sz="1400"/>
              <a:t>jeżeli plik o takiej nazwie jak nowa nazwa pliku już istnieje, to wypisujemy komunikat o błędzie. </a:t>
            </a:r>
          </a:p>
        </p:txBody>
      </p:sp>
    </p:spTree>
    <p:extLst>
      <p:ext uri="{BB962C8B-B14F-4D97-AF65-F5344CB8AC3E}">
        <p14:creationId xmlns:p14="http://schemas.microsoft.com/office/powerpoint/2010/main" val="2892374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6"/>
          </a:lnRef>
          <a:fillRef idx="3">
            <a:schemeClr val="accent6"/>
          </a:fillRef>
          <a:effectRef idx="2">
            <a:schemeClr val="accent6"/>
          </a:effectRef>
          <a:fontRef idx="minor">
            <a:schemeClr val="lt1"/>
          </a:fontRef>
        </p:style>
        <p:txBody>
          <a:bodyPr>
            <a:normAutofit/>
          </a:bodyPr>
          <a:lstStyle/>
          <a:p>
            <a:r>
              <a:rPr lang="pl-PL" b="1"/>
              <a:t>Zadania</a:t>
            </a:r>
            <a:endParaRPr lang="pl-PL"/>
          </a:p>
        </p:txBody>
      </p:sp>
      <p:sp>
        <p:nvSpPr>
          <p:cNvPr id="3" name="Content Placeholder 2"/>
          <p:cNvSpPr>
            <a:spLocks noGrp="1"/>
          </p:cNvSpPr>
          <p:nvPr>
            <p:ph idx="1"/>
          </p:nvPr>
        </p:nvSpPr>
        <p:spPr>
          <a:xfrm>
            <a:off x="251520" y="836712"/>
            <a:ext cx="8435280" cy="5904656"/>
          </a:xfrm>
        </p:spPr>
        <p:txBody>
          <a:bodyPr>
            <a:noAutofit/>
          </a:bodyPr>
          <a:lstStyle/>
          <a:p>
            <a:pPr marL="228600" indent="-228600">
              <a:buFont typeface="+mj-lt"/>
              <a:buAutoNum type="arabicPeriod"/>
            </a:pPr>
            <a:r>
              <a:rPr lang="pl-PL" sz="1800"/>
              <a:t>Napisać plik wsadowy </a:t>
            </a:r>
            <a:r>
              <a:rPr lang="pl-PL" sz="1800" i="1"/>
              <a:t>mycopy.bat</a:t>
            </a:r>
            <a:r>
              <a:rPr lang="pl-PL" sz="1800"/>
              <a:t> służący do tworzenia kopii pliku pod inną nazwą, przyjmując następujące założenia:</a:t>
            </a:r>
            <a:br>
              <a:rPr lang="pl-PL" sz="1800"/>
            </a:br>
            <a:endParaRPr lang="pl-PL" sz="1800"/>
          </a:p>
          <a:p>
            <a:pPr marL="685800" lvl="1" indent="-228600">
              <a:buFont typeface="+mj-lt"/>
              <a:buAutoNum type="arabicPeriod"/>
            </a:pPr>
            <a:r>
              <a:rPr lang="pl-PL" sz="1400"/>
              <a:t>plik może być uruchomiony z dowolną ilością argumentów, </a:t>
            </a:r>
          </a:p>
          <a:p>
            <a:pPr marL="685800" lvl="1" indent="-228600">
              <a:buFont typeface="+mj-lt"/>
              <a:buAutoNum type="arabicPeriod"/>
            </a:pPr>
            <a:r>
              <a:rPr lang="pl-PL" sz="1400"/>
              <a:t>jeżeli nie podano argumentów wypisujemy składnię, </a:t>
            </a:r>
          </a:p>
          <a:p>
            <a:pPr marL="685800" lvl="1" indent="-228600">
              <a:buFont typeface="+mj-lt"/>
              <a:buAutoNum type="arabicPeriod"/>
            </a:pPr>
            <a:r>
              <a:rPr lang="pl-PL" sz="1400"/>
              <a:t>jeżeli pierwszy argument jest równy "/?" wypisujemy informację o przeznaczeniu i składnię, </a:t>
            </a:r>
          </a:p>
          <a:p>
            <a:pPr marL="685800" lvl="1" indent="-228600">
              <a:buFont typeface="+mj-lt"/>
              <a:buAutoNum type="arabicPeriod"/>
            </a:pPr>
            <a:r>
              <a:rPr lang="pl-PL" sz="1400"/>
              <a:t>jeżeli podano argumenty i pierwszy z nich nie jest równy "/?" to próbujemy wykonać kopiowanie gdy podano dokładnie dwa różne argumenty, w przeciwnym wypadku (gdy podano więcej niż dwa, gdy podano jeden argument lub gdy argumenty są dwa, ale takie same) wypisujemy komunikat o błędzie, </a:t>
            </a:r>
          </a:p>
          <a:p>
            <a:pPr marL="685800" lvl="1" indent="-228600">
              <a:buFont typeface="+mj-lt"/>
              <a:buAutoNum type="arabicPeriod"/>
            </a:pPr>
            <a:r>
              <a:rPr lang="pl-PL" sz="1400"/>
              <a:t>jeżeli plik o takiej nazwie jak nazwa kopii już istnieje, to nie wykonujemy kopiowania. </a:t>
            </a:r>
          </a:p>
          <a:p>
            <a:pPr marL="228600" indent="-228600">
              <a:buFont typeface="+mj-lt"/>
              <a:buAutoNum type="arabicPeriod"/>
            </a:pPr>
            <a:r>
              <a:rPr lang="pl-PL" sz="1800"/>
              <a:t>Napisać plik wsadowy </a:t>
            </a:r>
            <a:r>
              <a:rPr lang="pl-PL" sz="1800" i="1"/>
              <a:t>myren.bat</a:t>
            </a:r>
            <a:r>
              <a:rPr lang="pl-PL" sz="1800"/>
              <a:t> służący do zmiany nazwy pliku pod podaną, przyjmując następujące założenia:</a:t>
            </a:r>
            <a:br>
              <a:rPr lang="pl-PL" sz="1800"/>
            </a:br>
            <a:endParaRPr lang="pl-PL" sz="1800"/>
          </a:p>
          <a:p>
            <a:pPr marL="685800" lvl="1" indent="-228600">
              <a:buFont typeface="+mj-lt"/>
              <a:buAutoNum type="arabicPeriod"/>
            </a:pPr>
            <a:r>
              <a:rPr lang="pl-PL" sz="1400"/>
              <a:t>plik może być uruchomiony z dowolną ilością argumentów, </a:t>
            </a:r>
          </a:p>
          <a:p>
            <a:pPr marL="685800" lvl="1" indent="-228600">
              <a:buFont typeface="+mj-lt"/>
              <a:buAutoNum type="arabicPeriod"/>
            </a:pPr>
            <a:r>
              <a:rPr lang="pl-PL" sz="1400"/>
              <a:t>jeżeli nie podano argumentów wypisujemy składnię, </a:t>
            </a:r>
          </a:p>
          <a:p>
            <a:pPr marL="685800" lvl="1" indent="-228600">
              <a:buFont typeface="+mj-lt"/>
              <a:buAutoNum type="arabicPeriod"/>
            </a:pPr>
            <a:r>
              <a:rPr lang="pl-PL" sz="1400"/>
              <a:t>jeżeli pierwszy argument jest równy "/?" wypisujemy informację o przeznaczeniu i składnię, </a:t>
            </a:r>
          </a:p>
          <a:p>
            <a:pPr marL="685800" lvl="1" indent="-228600">
              <a:buFont typeface="+mj-lt"/>
              <a:buAutoNum type="arabicPeriod"/>
            </a:pPr>
            <a:r>
              <a:rPr lang="pl-PL" sz="1400"/>
              <a:t>jeżeli podano argumenty i pierwszy z nich nie jest równy "/?" to próbujemy zmienić nazwę gdy podano dokładnie dwa argumenty, w przeciwnym wypadku (gdy podano więcej niż dwa, gdy podano jeden argument lub gdy argumenty są dwa, ale takie same) wypisujemy komunikat o błędzie, </a:t>
            </a:r>
          </a:p>
          <a:p>
            <a:pPr marL="685800" lvl="1" indent="-228600">
              <a:buFont typeface="+mj-lt"/>
              <a:buAutoNum type="arabicPeriod"/>
            </a:pPr>
            <a:r>
              <a:rPr lang="pl-PL" sz="1400"/>
              <a:t>jeżeli plik o takiej nazwie jak nazwa kopii już istnieje, to usuwamy go, a następnie wykonujemy zmianę nazwy pliku, </a:t>
            </a:r>
          </a:p>
          <a:p>
            <a:pPr marL="685800" lvl="1" indent="-228600">
              <a:buFont typeface="+mj-lt"/>
              <a:buAutoNum type="arabicPeriod"/>
            </a:pPr>
            <a:r>
              <a:rPr lang="pl-PL" sz="1400"/>
              <a:t>jeżeli argumenty są dwa i są takie same oraz plik istnieje, to efekt powinien być taki, jakgdyby zmieniono nazwę pliku. </a:t>
            </a:r>
          </a:p>
        </p:txBody>
      </p:sp>
    </p:spTree>
    <p:extLst>
      <p:ext uri="{BB962C8B-B14F-4D97-AF65-F5344CB8AC3E}">
        <p14:creationId xmlns:p14="http://schemas.microsoft.com/office/powerpoint/2010/main" val="73715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966265"/>
          </a:xfrm>
        </p:spPr>
        <p:style>
          <a:lnRef idx="3">
            <a:schemeClr val="lt1"/>
          </a:lnRef>
          <a:fillRef idx="1">
            <a:schemeClr val="dk1"/>
          </a:fillRef>
          <a:effectRef idx="1">
            <a:schemeClr val="dk1"/>
          </a:effectRef>
          <a:fontRef idx="minor">
            <a:schemeClr val="lt1"/>
          </a:fontRef>
        </p:style>
        <p:txBody>
          <a:bodyPr>
            <a:normAutofit/>
          </a:bodyPr>
          <a:lstStyle/>
          <a:p>
            <a:r>
              <a:rPr lang="pl-PL" b="1"/>
              <a:t>Batch files - </a:t>
            </a:r>
            <a:r>
              <a:rPr lang="en-US"/>
              <a:t>DOS users</a:t>
            </a:r>
            <a:r>
              <a:rPr lang="pl-PL" b="1"/>
              <a:t> </a:t>
            </a:r>
            <a:endParaRPr lang="pl-PL"/>
          </a:p>
        </p:txBody>
      </p:sp>
      <p:sp>
        <p:nvSpPr>
          <p:cNvPr id="3" name="Symbol zastępczy zawartości 2"/>
          <p:cNvSpPr>
            <a:spLocks noGrp="1"/>
          </p:cNvSpPr>
          <p:nvPr>
            <p:ph idx="1"/>
          </p:nvPr>
        </p:nvSpPr>
        <p:spPr>
          <a:xfrm>
            <a:off x="179512" y="1196752"/>
            <a:ext cx="8712968" cy="5040560"/>
          </a:xfrm>
        </p:spPr>
        <p:txBody>
          <a:bodyPr>
            <a:normAutofit fontScale="85000" lnSpcReduction="10000"/>
          </a:bodyPr>
          <a:lstStyle/>
          <a:p>
            <a:pPr marL="0" indent="0">
              <a:buNone/>
            </a:pPr>
            <a:r>
              <a:rPr lang="pl-PL" sz="4100"/>
              <a:t>H</a:t>
            </a:r>
            <a:r>
              <a:rPr lang="en-US" sz="4100"/>
              <a:t>ow to create a basic batch file</a:t>
            </a:r>
            <a:r>
              <a:rPr lang="pl-PL" sz="4100"/>
              <a:t>:</a:t>
            </a:r>
            <a:endParaRPr lang="en-US" sz="4100"/>
          </a:p>
          <a:p>
            <a:r>
              <a:rPr lang="en-US"/>
              <a:t>Open an MS-DOS command window or get to MS-DOS.</a:t>
            </a:r>
          </a:p>
          <a:p>
            <a:r>
              <a:rPr lang="en-US"/>
              <a:t>At the prompt type: </a:t>
            </a:r>
            <a:r>
              <a:rPr lang="en-US" b="1"/>
              <a:t>edit test.</a:t>
            </a:r>
            <a:r>
              <a:rPr lang="en-US" b="1">
                <a:solidFill>
                  <a:srgbClr val="FF0000"/>
                </a:solidFill>
              </a:rPr>
              <a:t>bat</a:t>
            </a:r>
            <a:r>
              <a:rPr lang="pl-PL"/>
              <a:t>,</a:t>
            </a:r>
            <a:r>
              <a:rPr lang="en-US"/>
              <a:t> press </a:t>
            </a:r>
            <a:r>
              <a:rPr lang="pl-PL"/>
              <a:t>&lt;</a:t>
            </a:r>
            <a:r>
              <a:rPr lang="en-US"/>
              <a:t>enter</a:t>
            </a:r>
            <a:r>
              <a:rPr lang="pl-PL"/>
              <a:t>&gt; and</a:t>
            </a:r>
            <a:r>
              <a:rPr lang="en-US"/>
              <a:t> type:</a:t>
            </a:r>
            <a:endParaRPr lang="pl-PL"/>
          </a:p>
          <a:p>
            <a:pPr marL="0" indent="0">
              <a:buNone/>
            </a:pPr>
            <a:r>
              <a:rPr lang="pl-PL" sz="4100"/>
              <a:t>	</a:t>
            </a:r>
            <a:r>
              <a:rPr lang="pl-PL" sz="4100" err="1"/>
              <a:t>cls</a:t>
            </a:r>
            <a:endParaRPr lang="pl-PL" sz="4100"/>
          </a:p>
          <a:p>
            <a:pPr marL="0" indent="0">
              <a:buNone/>
            </a:pPr>
            <a:r>
              <a:rPr lang="pl-PL" sz="4100"/>
              <a:t>	</a:t>
            </a:r>
            <a:r>
              <a:rPr lang="en-US" sz="4100" err="1"/>
              <a:t>dir</a:t>
            </a:r>
            <a:r>
              <a:rPr lang="en-US" sz="4100"/>
              <a:t> c:\windows</a:t>
            </a:r>
            <a:br>
              <a:rPr lang="en-US" sz="4100"/>
            </a:br>
            <a:r>
              <a:rPr lang="pl-PL" sz="4100"/>
              <a:t>	</a:t>
            </a:r>
            <a:r>
              <a:rPr lang="en-US" sz="4100" err="1"/>
              <a:t>dir</a:t>
            </a:r>
            <a:r>
              <a:rPr lang="en-US" sz="4100"/>
              <a:t> c:\windows\system</a:t>
            </a:r>
            <a:endParaRPr lang="pl-PL" sz="4100"/>
          </a:p>
          <a:p>
            <a:pPr marL="0" indent="0">
              <a:buNone/>
            </a:pPr>
            <a:r>
              <a:rPr lang="pl-PL" sz="4100"/>
              <a:t>	</a:t>
            </a:r>
            <a:r>
              <a:rPr lang="pl-PL" sz="4100" err="1"/>
              <a:t>pause</a:t>
            </a:r>
            <a:endParaRPr lang="pl-PL" sz="4100"/>
          </a:p>
          <a:p>
            <a:endParaRPr lang="pl-PL" b="1"/>
          </a:p>
          <a:p>
            <a:pPr marL="0" indent="0">
              <a:buNone/>
            </a:pPr>
            <a:r>
              <a:rPr lang="pl-PL"/>
              <a:t> &amp; </a:t>
            </a:r>
            <a:r>
              <a:rPr lang="pl-PL" err="1"/>
              <a:t>save</a:t>
            </a:r>
            <a:r>
              <a:rPr lang="pl-PL"/>
              <a:t> in   </a:t>
            </a:r>
            <a:r>
              <a:rPr lang="pl-PL" b="1"/>
              <a:t>test.bat</a:t>
            </a:r>
            <a:r>
              <a:rPr lang="pl-PL"/>
              <a:t>  file</a:t>
            </a:r>
            <a:br>
              <a:rPr lang="en-US"/>
            </a:br>
            <a:endParaRPr lang="en-US"/>
          </a:p>
        </p:txBody>
      </p:sp>
      <p:sp>
        <p:nvSpPr>
          <p:cNvPr id="4" name="Prostokąt 3"/>
          <p:cNvSpPr/>
          <p:nvPr/>
        </p:nvSpPr>
        <p:spPr>
          <a:xfrm>
            <a:off x="323528" y="2780928"/>
            <a:ext cx="8208912" cy="230832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pl-PL" sz="3600" b="1"/>
              <a:t>	</a:t>
            </a:r>
            <a:r>
              <a:rPr lang="pl-PL" sz="3600" b="1" err="1"/>
              <a:t>cls</a:t>
            </a:r>
            <a:endParaRPr lang="pl-PL" sz="3600" b="1"/>
          </a:p>
          <a:p>
            <a:r>
              <a:rPr lang="pl-PL" sz="3600" b="1"/>
              <a:t>	</a:t>
            </a:r>
            <a:r>
              <a:rPr lang="en-US" sz="3600" b="1" err="1"/>
              <a:t>dir</a:t>
            </a:r>
            <a:r>
              <a:rPr lang="en-US" sz="3600" b="1"/>
              <a:t> c:\windows</a:t>
            </a:r>
            <a:br>
              <a:rPr lang="en-US" sz="3600" b="1"/>
            </a:br>
            <a:r>
              <a:rPr lang="pl-PL" sz="3600" b="1"/>
              <a:t>	</a:t>
            </a:r>
            <a:r>
              <a:rPr lang="en-US" sz="3600" b="1" err="1"/>
              <a:t>dir</a:t>
            </a:r>
            <a:r>
              <a:rPr lang="en-US" sz="3600" b="1"/>
              <a:t> c:\windows\system</a:t>
            </a:r>
            <a:endParaRPr lang="pl-PL" sz="3600" b="1"/>
          </a:p>
          <a:p>
            <a:r>
              <a:rPr lang="pl-PL" sz="3600" b="1"/>
              <a:t>	</a:t>
            </a:r>
            <a:r>
              <a:rPr lang="pl-PL" sz="3600" b="1" err="1"/>
              <a:t>pause</a:t>
            </a:r>
            <a:endParaRPr lang="pl-PL" sz="3600" b="1"/>
          </a:p>
        </p:txBody>
      </p:sp>
    </p:spTree>
    <p:extLst>
      <p:ext uri="{BB962C8B-B14F-4D97-AF65-F5344CB8AC3E}">
        <p14:creationId xmlns:p14="http://schemas.microsoft.com/office/powerpoint/2010/main" val="1625450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966265"/>
          </a:xfrm>
        </p:spPr>
        <p:style>
          <a:lnRef idx="3">
            <a:schemeClr val="lt1"/>
          </a:lnRef>
          <a:fillRef idx="1">
            <a:schemeClr val="dk1"/>
          </a:fillRef>
          <a:effectRef idx="1">
            <a:schemeClr val="dk1"/>
          </a:effectRef>
          <a:fontRef idx="minor">
            <a:schemeClr val="lt1"/>
          </a:fontRef>
        </p:style>
        <p:txBody>
          <a:bodyPr>
            <a:normAutofit/>
          </a:bodyPr>
          <a:lstStyle/>
          <a:p>
            <a:r>
              <a:rPr lang="pl-PL" b="1"/>
              <a:t>Batch files - </a:t>
            </a:r>
            <a:r>
              <a:rPr lang="en-US"/>
              <a:t>DOS users</a:t>
            </a:r>
            <a:r>
              <a:rPr lang="pl-PL" b="1"/>
              <a:t> </a:t>
            </a:r>
            <a:endParaRPr lang="pl-PL"/>
          </a:p>
        </p:txBody>
      </p:sp>
      <p:sp>
        <p:nvSpPr>
          <p:cNvPr id="3" name="Symbol zastępczy zawartości 2"/>
          <p:cNvSpPr>
            <a:spLocks noGrp="1"/>
          </p:cNvSpPr>
          <p:nvPr>
            <p:ph idx="1"/>
          </p:nvPr>
        </p:nvSpPr>
        <p:spPr>
          <a:xfrm>
            <a:off x="179512" y="1196752"/>
            <a:ext cx="8712968" cy="5040560"/>
          </a:xfrm>
        </p:spPr>
        <p:txBody>
          <a:bodyPr>
            <a:normAutofit fontScale="85000" lnSpcReduction="10000"/>
          </a:bodyPr>
          <a:lstStyle/>
          <a:p>
            <a:pPr marL="0" indent="0">
              <a:buNone/>
            </a:pPr>
            <a:r>
              <a:rPr lang="pl-PL" sz="4100"/>
              <a:t>H</a:t>
            </a:r>
            <a:r>
              <a:rPr lang="en-US" sz="4100"/>
              <a:t>ow to create a basic batch file</a:t>
            </a:r>
            <a:r>
              <a:rPr lang="pl-PL" sz="4100"/>
              <a:t>:</a:t>
            </a:r>
            <a:endParaRPr lang="en-US" sz="4100"/>
          </a:p>
          <a:p>
            <a:r>
              <a:rPr lang="en-US"/>
              <a:t>Open an MS-DOS command window or get to MS-DOS.</a:t>
            </a:r>
          </a:p>
          <a:p>
            <a:r>
              <a:rPr lang="en-US"/>
              <a:t>At the prompt type: </a:t>
            </a:r>
            <a:r>
              <a:rPr lang="en-US" b="1"/>
              <a:t>edit </a:t>
            </a:r>
            <a:r>
              <a:rPr lang="en-US" b="1">
                <a:solidFill>
                  <a:srgbClr val="0000CC"/>
                </a:solidFill>
              </a:rPr>
              <a:t>test.bat</a:t>
            </a:r>
            <a:r>
              <a:rPr lang="pl-PL"/>
              <a:t>,</a:t>
            </a:r>
            <a:r>
              <a:rPr lang="en-US"/>
              <a:t> press </a:t>
            </a:r>
            <a:r>
              <a:rPr lang="pl-PL"/>
              <a:t>&lt;</a:t>
            </a:r>
            <a:r>
              <a:rPr lang="en-US"/>
              <a:t>enter</a:t>
            </a:r>
            <a:r>
              <a:rPr lang="pl-PL"/>
              <a:t>&gt; and</a:t>
            </a:r>
            <a:r>
              <a:rPr lang="en-US"/>
              <a:t> type:</a:t>
            </a:r>
            <a:endParaRPr lang="pl-PL"/>
          </a:p>
          <a:p>
            <a:pPr marL="0" indent="0">
              <a:buNone/>
            </a:pPr>
            <a:r>
              <a:rPr lang="pl-PL" sz="4100"/>
              <a:t>	</a:t>
            </a:r>
            <a:r>
              <a:rPr lang="pl-PL" sz="4100" err="1"/>
              <a:t>cls</a:t>
            </a:r>
            <a:endParaRPr lang="pl-PL" sz="4100"/>
          </a:p>
          <a:p>
            <a:pPr marL="0" indent="0">
              <a:buNone/>
            </a:pPr>
            <a:r>
              <a:rPr lang="pl-PL" sz="4100"/>
              <a:t>	</a:t>
            </a:r>
            <a:r>
              <a:rPr lang="en-US" sz="4100" err="1"/>
              <a:t>dir</a:t>
            </a:r>
            <a:r>
              <a:rPr lang="en-US" sz="4100"/>
              <a:t> c:\windows</a:t>
            </a:r>
            <a:br>
              <a:rPr lang="en-US" sz="4100"/>
            </a:br>
            <a:r>
              <a:rPr lang="pl-PL" sz="4100"/>
              <a:t>	</a:t>
            </a:r>
            <a:r>
              <a:rPr lang="en-US" sz="4100" err="1"/>
              <a:t>dir</a:t>
            </a:r>
            <a:r>
              <a:rPr lang="en-US" sz="4100"/>
              <a:t> c:\windows\system</a:t>
            </a:r>
            <a:endParaRPr lang="pl-PL" sz="4100"/>
          </a:p>
          <a:p>
            <a:pPr marL="0" indent="0">
              <a:buNone/>
            </a:pPr>
            <a:r>
              <a:rPr lang="pl-PL" sz="4100"/>
              <a:t>	</a:t>
            </a:r>
            <a:r>
              <a:rPr lang="pl-PL" sz="4100" err="1"/>
              <a:t>pause</a:t>
            </a:r>
            <a:endParaRPr lang="pl-PL" sz="4100"/>
          </a:p>
          <a:p>
            <a:endParaRPr lang="pl-PL" b="1"/>
          </a:p>
          <a:p>
            <a:pPr marL="0" indent="0">
              <a:buNone/>
            </a:pPr>
            <a:r>
              <a:rPr lang="pl-PL"/>
              <a:t> &amp; run:    &gt; </a:t>
            </a:r>
            <a:r>
              <a:rPr lang="pl-PL" b="1"/>
              <a:t>test  *.exe</a:t>
            </a:r>
            <a:br>
              <a:rPr lang="en-US" b="1"/>
            </a:br>
            <a:endParaRPr lang="en-US" b="1"/>
          </a:p>
        </p:txBody>
      </p:sp>
      <p:sp>
        <p:nvSpPr>
          <p:cNvPr id="4" name="Prostokąt 3"/>
          <p:cNvSpPr/>
          <p:nvPr/>
        </p:nvSpPr>
        <p:spPr>
          <a:xfrm>
            <a:off x="323528" y="2780928"/>
            <a:ext cx="8208912" cy="230832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pl-PL" sz="3600" b="1"/>
              <a:t>	</a:t>
            </a:r>
            <a:r>
              <a:rPr lang="pl-PL" sz="3600" b="1" err="1"/>
              <a:t>cls</a:t>
            </a:r>
            <a:endParaRPr lang="pl-PL" sz="3600" b="1"/>
          </a:p>
          <a:p>
            <a:r>
              <a:rPr lang="pl-PL" sz="3600" b="1"/>
              <a:t>	</a:t>
            </a:r>
            <a:r>
              <a:rPr lang="en-US" sz="3600" b="1" err="1"/>
              <a:t>dir</a:t>
            </a:r>
            <a:r>
              <a:rPr lang="en-US" sz="3600" b="1"/>
              <a:t> c:\windows</a:t>
            </a:r>
            <a:r>
              <a:rPr lang="pl-PL" sz="3600" b="1"/>
              <a:t>\%1</a:t>
            </a:r>
            <a:br>
              <a:rPr lang="en-US" sz="3600" b="1"/>
            </a:br>
            <a:r>
              <a:rPr lang="pl-PL" sz="3600" b="1"/>
              <a:t>	</a:t>
            </a:r>
            <a:r>
              <a:rPr lang="en-US" sz="3600" b="1" err="1"/>
              <a:t>dir</a:t>
            </a:r>
            <a:r>
              <a:rPr lang="en-US" sz="3600" b="1"/>
              <a:t> c:\windows\system</a:t>
            </a:r>
            <a:r>
              <a:rPr lang="pl-PL" sz="3600" b="1"/>
              <a:t>\%1</a:t>
            </a:r>
            <a:endParaRPr lang="pl-PL" sz="3600" b="1">
              <a:solidFill>
                <a:srgbClr val="0000CC"/>
              </a:solidFill>
            </a:endParaRPr>
          </a:p>
          <a:p>
            <a:r>
              <a:rPr lang="pl-PL" sz="3600" b="1"/>
              <a:t>	</a:t>
            </a:r>
            <a:r>
              <a:rPr lang="pl-PL" sz="3600" b="1" err="1"/>
              <a:t>pause</a:t>
            </a:r>
            <a:endParaRPr lang="pl-PL" sz="3600" b="1"/>
          </a:p>
        </p:txBody>
      </p:sp>
    </p:spTree>
    <p:extLst>
      <p:ext uri="{BB962C8B-B14F-4D97-AF65-F5344CB8AC3E}">
        <p14:creationId xmlns:p14="http://schemas.microsoft.com/office/powerpoint/2010/main" val="323982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966265"/>
          </a:xfrm>
        </p:spPr>
        <p:style>
          <a:lnRef idx="3">
            <a:schemeClr val="lt1"/>
          </a:lnRef>
          <a:fillRef idx="1">
            <a:schemeClr val="dk1"/>
          </a:fillRef>
          <a:effectRef idx="1">
            <a:schemeClr val="dk1"/>
          </a:effectRef>
          <a:fontRef idx="minor">
            <a:schemeClr val="lt1"/>
          </a:fontRef>
        </p:style>
        <p:txBody>
          <a:bodyPr>
            <a:normAutofit/>
          </a:bodyPr>
          <a:lstStyle/>
          <a:p>
            <a:r>
              <a:rPr lang="pl-PL" b="1"/>
              <a:t>Batch files – </a:t>
            </a:r>
            <a:r>
              <a:rPr lang="pl-PL"/>
              <a:t>examples (1)</a:t>
            </a:r>
          </a:p>
        </p:txBody>
      </p:sp>
      <p:sp>
        <p:nvSpPr>
          <p:cNvPr id="3" name="Symbol zastępczy zawartości 2"/>
          <p:cNvSpPr>
            <a:spLocks noGrp="1"/>
          </p:cNvSpPr>
          <p:nvPr>
            <p:ph idx="1"/>
          </p:nvPr>
        </p:nvSpPr>
        <p:spPr>
          <a:xfrm>
            <a:off x="622153" y="1485235"/>
            <a:ext cx="8229600" cy="4320480"/>
          </a:xfrm>
        </p:spPr>
        <p:txBody>
          <a:bodyPr vert="horz" lIns="91440" tIns="45720" rIns="91440" bIns="45720" rtlCol="0" anchor="t">
            <a:normAutofit/>
          </a:bodyPr>
          <a:lstStyle/>
          <a:p>
            <a:pPr marL="0" indent="0">
              <a:buNone/>
            </a:pPr>
            <a:r>
              <a:rPr lang="en-US"/>
              <a:t>@echo off</a:t>
            </a:r>
            <a:br>
              <a:rPr lang="en-US"/>
            </a:br>
            <a:r>
              <a:rPr lang="en-US"/>
              <a:t>echo </a:t>
            </a:r>
            <a:r>
              <a:rPr lang="pl-PL"/>
              <a:t> </a:t>
            </a:r>
            <a:r>
              <a:rPr lang="en-US"/>
              <a:t>Hello this a test batch file</a:t>
            </a:r>
            <a:br>
              <a:rPr lang="en-US"/>
            </a:br>
            <a:r>
              <a:rPr lang="en-US"/>
              <a:t>pause</a:t>
            </a:r>
            <a:br>
              <a:rPr lang="en-US"/>
            </a:br>
            <a:r>
              <a:rPr lang="en-US" err="1"/>
              <a:t>dir</a:t>
            </a:r>
            <a:r>
              <a:rPr lang="en-US"/>
              <a:t> </a:t>
            </a:r>
            <a:r>
              <a:rPr lang="pl-PL"/>
              <a:t> </a:t>
            </a:r>
            <a:r>
              <a:rPr lang="en-US"/>
              <a:t>c:\windows</a:t>
            </a:r>
            <a:r>
              <a:rPr lang="pl-PL"/>
              <a:t>\*.log</a:t>
            </a:r>
            <a:endParaRPr lang="pl-PL">
              <a:ea typeface="+mn-lt"/>
              <a:cs typeface="+mn-lt"/>
            </a:endParaRPr>
          </a:p>
          <a:p>
            <a:pPr marL="0" indent="0">
              <a:buNone/>
            </a:pPr>
            <a:endParaRPr lang="en-US"/>
          </a:p>
        </p:txBody>
      </p:sp>
    </p:spTree>
    <p:extLst>
      <p:ext uri="{BB962C8B-B14F-4D97-AF65-F5344CB8AC3E}">
        <p14:creationId xmlns:p14="http://schemas.microsoft.com/office/powerpoint/2010/main" val="217815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966265"/>
          </a:xfrm>
        </p:spPr>
        <p:style>
          <a:lnRef idx="3">
            <a:schemeClr val="lt1"/>
          </a:lnRef>
          <a:fillRef idx="1">
            <a:schemeClr val="dk1"/>
          </a:fillRef>
          <a:effectRef idx="1">
            <a:schemeClr val="dk1"/>
          </a:effectRef>
          <a:fontRef idx="minor">
            <a:schemeClr val="lt1"/>
          </a:fontRef>
        </p:style>
        <p:txBody>
          <a:bodyPr>
            <a:normAutofit/>
          </a:bodyPr>
          <a:lstStyle/>
          <a:p>
            <a:r>
              <a:rPr lang="pl-PL" b="1"/>
              <a:t>Batch files – </a:t>
            </a:r>
            <a:r>
              <a:rPr lang="pl-PL"/>
              <a:t>examples (2)</a:t>
            </a:r>
          </a:p>
        </p:txBody>
      </p:sp>
      <p:sp>
        <p:nvSpPr>
          <p:cNvPr id="3" name="Symbol zastępczy zawartości 2"/>
          <p:cNvSpPr>
            <a:spLocks noGrp="1"/>
          </p:cNvSpPr>
          <p:nvPr>
            <p:ph idx="1"/>
          </p:nvPr>
        </p:nvSpPr>
        <p:spPr>
          <a:xfrm>
            <a:off x="586471" y="1645591"/>
            <a:ext cx="8496944" cy="4536504"/>
          </a:xfrm>
        </p:spPr>
        <p:style>
          <a:lnRef idx="2">
            <a:schemeClr val="accent1"/>
          </a:lnRef>
          <a:fillRef idx="1">
            <a:schemeClr val="lt1"/>
          </a:fillRef>
          <a:effectRef idx="0">
            <a:schemeClr val="accent1"/>
          </a:effectRef>
          <a:fontRef idx="minor">
            <a:schemeClr val="dk1"/>
          </a:fontRef>
        </p:style>
        <p:txBody>
          <a:bodyPr>
            <a:normAutofit fontScale="47500" lnSpcReduction="20000"/>
          </a:bodyPr>
          <a:lstStyle/>
          <a:p>
            <a:pPr marL="0" indent="0">
              <a:buNone/>
            </a:pPr>
            <a:r>
              <a:rPr lang="en-US"/>
              <a:t>rem Creation Date: 2/28/2015</a:t>
            </a:r>
            <a:r>
              <a:rPr lang="pl-PL"/>
              <a:t>		</a:t>
            </a:r>
            <a:r>
              <a:rPr lang="en-US"/>
              <a:t>Last Modified: 3/15/2015</a:t>
            </a:r>
          </a:p>
          <a:p>
            <a:pPr marL="0" indent="0">
              <a:buNone/>
            </a:pPr>
            <a:r>
              <a:rPr lang="en-US"/>
              <a:t>rem Author: William R. </a:t>
            </a:r>
            <a:r>
              <a:rPr lang="en-US" err="1"/>
              <a:t>Stanek</a:t>
            </a:r>
            <a:endParaRPr lang="en-US"/>
          </a:p>
          <a:p>
            <a:pPr marL="0" indent="0">
              <a:buNone/>
            </a:pPr>
            <a:r>
              <a:rPr lang="en-US"/>
              <a:t>rem </a:t>
            </a:r>
            <a:r>
              <a:rPr lang="pl-PL"/>
              <a:t>=====================</a:t>
            </a:r>
            <a:endParaRPr lang="en-US"/>
          </a:p>
          <a:p>
            <a:pPr marL="0" indent="0">
              <a:buNone/>
            </a:pPr>
            <a:r>
              <a:rPr lang="en-US"/>
              <a:t>rem </a:t>
            </a:r>
            <a:r>
              <a:rPr lang="pl-PL"/>
              <a:t>  </a:t>
            </a:r>
            <a:r>
              <a:rPr lang="en-US"/>
              <a:t>Description:</a:t>
            </a:r>
            <a:r>
              <a:rPr lang="pl-PL"/>
              <a:t> </a:t>
            </a:r>
          </a:p>
          <a:p>
            <a:pPr marL="0" indent="0">
              <a:buNone/>
            </a:pPr>
            <a:r>
              <a:rPr lang="en-US"/>
              <a:t>rem </a:t>
            </a:r>
            <a:r>
              <a:rPr lang="pl-PL"/>
              <a:t>        </a:t>
            </a:r>
            <a:r>
              <a:rPr lang="en-US"/>
              <a:t>Displays system configuration information</a:t>
            </a:r>
            <a:r>
              <a:rPr lang="pl-PL"/>
              <a:t> </a:t>
            </a:r>
            <a:r>
              <a:rPr lang="en-US"/>
              <a:t>including </a:t>
            </a:r>
            <a:r>
              <a:rPr lang="pl-PL"/>
              <a:t> </a:t>
            </a:r>
            <a:r>
              <a:rPr lang="en-US"/>
              <a:t>system name, </a:t>
            </a:r>
            <a:r>
              <a:rPr lang="pl-PL"/>
              <a:t> </a:t>
            </a:r>
          </a:p>
          <a:p>
            <a:pPr marL="0" indent="0">
              <a:buNone/>
            </a:pPr>
            <a:r>
              <a:rPr lang="pl-PL"/>
              <a:t>rem         </a:t>
            </a:r>
            <a:r>
              <a:rPr lang="en-US"/>
              <a:t>IP configuration</a:t>
            </a:r>
            <a:r>
              <a:rPr lang="pl-PL"/>
              <a:t> </a:t>
            </a:r>
            <a:r>
              <a:rPr lang="en-US"/>
              <a:t>and Windows version.</a:t>
            </a:r>
          </a:p>
          <a:p>
            <a:pPr marL="0" indent="0">
              <a:buNone/>
            </a:pPr>
            <a:r>
              <a:rPr lang="en-US"/>
              <a:t>rem </a:t>
            </a:r>
            <a:r>
              <a:rPr lang="pl-PL"/>
              <a:t> ======================================</a:t>
            </a:r>
          </a:p>
          <a:p>
            <a:pPr marL="0" indent="0">
              <a:buNone/>
            </a:pPr>
            <a:r>
              <a:rPr lang="en-US"/>
              <a:t>rem </a:t>
            </a:r>
            <a:r>
              <a:rPr lang="pl-PL"/>
              <a:t> </a:t>
            </a:r>
            <a:r>
              <a:rPr lang="en-US"/>
              <a:t>Files: </a:t>
            </a:r>
            <a:r>
              <a:rPr lang="pl-PL"/>
              <a:t> </a:t>
            </a:r>
            <a:r>
              <a:rPr lang="en-US"/>
              <a:t>Stores output in</a:t>
            </a:r>
            <a:r>
              <a:rPr lang="pl-PL"/>
              <a:t> </a:t>
            </a:r>
            <a:r>
              <a:rPr lang="en-US"/>
              <a:t> c:\data\current-sys.txt.</a:t>
            </a:r>
          </a:p>
          <a:p>
            <a:pPr marL="0" indent="0">
              <a:buNone/>
            </a:pPr>
            <a:r>
              <a:rPr lang="en-US"/>
              <a:t>rem </a:t>
            </a:r>
            <a:r>
              <a:rPr lang="pl-PL"/>
              <a:t> ======================================</a:t>
            </a:r>
          </a:p>
          <a:p>
            <a:pPr marL="0" indent="0">
              <a:buNone/>
            </a:pPr>
            <a:endParaRPr lang="en-US" sz="5100"/>
          </a:p>
          <a:p>
            <a:pPr marL="0" indent="0">
              <a:buNone/>
            </a:pPr>
            <a:r>
              <a:rPr lang="en-US" sz="5100" b="1"/>
              <a:t>hostname</a:t>
            </a:r>
            <a:r>
              <a:rPr lang="en-US" sz="5100"/>
              <a:t> </a:t>
            </a:r>
            <a:r>
              <a:rPr lang="pl-PL" sz="5100"/>
              <a:t>   </a:t>
            </a:r>
            <a:r>
              <a:rPr lang="en-US" sz="5100"/>
              <a:t>&gt; </a:t>
            </a:r>
            <a:r>
              <a:rPr lang="pl-PL" sz="5100"/>
              <a:t>  </a:t>
            </a:r>
            <a:r>
              <a:rPr lang="en-US" sz="5100"/>
              <a:t>c:\data\current-sys.txt</a:t>
            </a:r>
          </a:p>
          <a:p>
            <a:pPr marL="0" indent="0">
              <a:buNone/>
            </a:pPr>
            <a:r>
              <a:rPr lang="en-US" sz="5100" b="1" err="1"/>
              <a:t>ver</a:t>
            </a:r>
            <a:r>
              <a:rPr lang="en-US" sz="5100"/>
              <a:t> </a:t>
            </a:r>
            <a:r>
              <a:rPr lang="pl-PL" sz="5100"/>
              <a:t>                </a:t>
            </a:r>
            <a:r>
              <a:rPr lang="en-US" sz="5100"/>
              <a:t>&gt;&gt; c:\data\current-sys.txt</a:t>
            </a:r>
            <a:endParaRPr lang="pl-PL" sz="5100"/>
          </a:p>
          <a:p>
            <a:pPr marL="0" indent="0">
              <a:buNone/>
            </a:pPr>
            <a:r>
              <a:rPr lang="pl-PL" sz="5100" b="1" err="1"/>
              <a:t>systeminfo</a:t>
            </a:r>
            <a:r>
              <a:rPr lang="en-US" sz="5100"/>
              <a:t> </a:t>
            </a:r>
            <a:r>
              <a:rPr lang="pl-PL" sz="5100"/>
              <a:t> </a:t>
            </a:r>
            <a:r>
              <a:rPr lang="en-US" sz="5100"/>
              <a:t> &gt;&gt; c:\data\current-sys.txt</a:t>
            </a:r>
          </a:p>
          <a:p>
            <a:pPr marL="0" indent="0">
              <a:buNone/>
            </a:pPr>
            <a:r>
              <a:rPr lang="en-US" sz="5100" b="1"/>
              <a:t>ipconfig</a:t>
            </a:r>
            <a:r>
              <a:rPr lang="en-US" sz="5100"/>
              <a:t> -all </a:t>
            </a:r>
            <a:r>
              <a:rPr lang="pl-PL" sz="5100"/>
              <a:t> </a:t>
            </a:r>
            <a:r>
              <a:rPr lang="en-US" sz="5100"/>
              <a:t>&gt;&gt; c:\data\current-sys.txt</a:t>
            </a:r>
            <a:endParaRPr lang="pl-PL" sz="5100"/>
          </a:p>
          <a:p>
            <a:pPr marL="0" indent="0">
              <a:buNone/>
            </a:pPr>
            <a:r>
              <a:rPr lang="pl-PL" sz="5100" b="1" err="1"/>
              <a:t>type</a:t>
            </a:r>
            <a:r>
              <a:rPr lang="pl-PL" sz="5100" b="1"/>
              <a:t>                    </a:t>
            </a:r>
            <a:r>
              <a:rPr lang="en-US" sz="5100"/>
              <a:t>c:\data\current-sys.txt</a:t>
            </a:r>
          </a:p>
        </p:txBody>
      </p:sp>
      <p:sp>
        <p:nvSpPr>
          <p:cNvPr id="4" name="Rectangle 3"/>
          <p:cNvSpPr/>
          <p:nvPr/>
        </p:nvSpPr>
        <p:spPr>
          <a:xfrm>
            <a:off x="395536" y="1124744"/>
            <a:ext cx="4019755" cy="461665"/>
          </a:xfrm>
          <a:prstGeom prst="rect">
            <a:avLst/>
          </a:prstGeom>
        </p:spPr>
        <p:txBody>
          <a:bodyPr wrap="none">
            <a:spAutoFit/>
          </a:bodyPr>
          <a:lstStyle/>
          <a:p>
            <a:r>
              <a:rPr lang="en-US" sz="2400" b="1"/>
              <a:t>Sample Script with Comments</a:t>
            </a:r>
          </a:p>
        </p:txBody>
      </p:sp>
    </p:spTree>
    <p:extLst>
      <p:ext uri="{BB962C8B-B14F-4D97-AF65-F5344CB8AC3E}">
        <p14:creationId xmlns:p14="http://schemas.microsoft.com/office/powerpoint/2010/main" val="133491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966265"/>
          </a:xfrm>
        </p:spPr>
        <p:style>
          <a:lnRef idx="3">
            <a:schemeClr val="lt1"/>
          </a:lnRef>
          <a:fillRef idx="1">
            <a:schemeClr val="dk1"/>
          </a:fillRef>
          <a:effectRef idx="1">
            <a:schemeClr val="dk1"/>
          </a:effectRef>
          <a:fontRef idx="minor">
            <a:schemeClr val="lt1"/>
          </a:fontRef>
        </p:style>
        <p:txBody>
          <a:bodyPr>
            <a:normAutofit/>
          </a:bodyPr>
          <a:lstStyle/>
          <a:p>
            <a:pPr marL="0" indent="0"/>
            <a:r>
              <a:rPr lang="pl-PL" b="1" err="1"/>
              <a:t>Batch</a:t>
            </a:r>
            <a:r>
              <a:rPr lang="pl-PL" b="1"/>
              <a:t> </a:t>
            </a:r>
            <a:r>
              <a:rPr lang="pl-PL" b="1" err="1"/>
              <a:t>commands</a:t>
            </a:r>
            <a:endParaRPr lang="en-US"/>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3093793133"/>
              </p:ext>
            </p:extLst>
          </p:nvPr>
        </p:nvGraphicFramePr>
        <p:xfrm>
          <a:off x="539552" y="1412776"/>
          <a:ext cx="7920880" cy="4482954"/>
        </p:xfrm>
        <a:graphic>
          <a:graphicData uri="http://schemas.openxmlformats.org/drawingml/2006/table">
            <a:tbl>
              <a:tblPr/>
              <a:tblGrid>
                <a:gridCol w="1152128">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1063674">
                <a:tc>
                  <a:txBody>
                    <a:bodyPr/>
                    <a:lstStyle/>
                    <a:p>
                      <a:r>
                        <a:rPr lang="pl-PL" sz="3200" b="1"/>
                        <a:t>@</a:t>
                      </a:r>
                      <a:endParaRPr lang="pl-PL" sz="3200"/>
                    </a:p>
                  </a:txBody>
                  <a:tcPr marL="66480" marR="66480" marT="33240" marB="33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t>Does not echo back the text after the at symbol. This most often used as </a:t>
                      </a:r>
                      <a:r>
                        <a:rPr lang="en-US" sz="2000" b="1"/>
                        <a:t>@ECHO OFF</a:t>
                      </a:r>
                      <a:r>
                        <a:rPr lang="en-US" sz="2000"/>
                        <a:t> to prevent any of the commands in the batch file from being displayed, just the information needed.</a:t>
                      </a:r>
                    </a:p>
                  </a:txBody>
                  <a:tcPr marL="66480" marR="66480" marT="33240" marB="33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57501">
                <a:tc>
                  <a:txBody>
                    <a:bodyPr/>
                    <a:lstStyle/>
                    <a:p>
                      <a:r>
                        <a:rPr lang="pl-PL" sz="3200" b="1"/>
                        <a:t>%1</a:t>
                      </a:r>
                      <a:endParaRPr lang="pl-PL" sz="3200"/>
                    </a:p>
                  </a:txBody>
                  <a:tcPr marL="66480" marR="66480" marT="33240" marB="33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t>The percent followed by a numeric value, beginning with one, allows users to add variables within a batch file. The below line is an example of what can be used in a batch file. </a:t>
                      </a:r>
                    </a:p>
                    <a:p>
                      <a:r>
                        <a:rPr lang="en-US" sz="2000" b="1"/>
                        <a:t>ECHO Hello </a:t>
                      </a:r>
                      <a:r>
                        <a:rPr lang="pl-PL" sz="2000" b="1"/>
                        <a:t>%1</a:t>
                      </a:r>
                      <a:endParaRPr lang="en-US" sz="2000"/>
                    </a:p>
                    <a:p>
                      <a:r>
                        <a:rPr lang="en-US" sz="2000"/>
                        <a:t>When the above one-line batch file is created, add your name after the batch file. For example, typing </a:t>
                      </a:r>
                      <a:r>
                        <a:rPr lang="en-US" sz="2000" err="1"/>
                        <a:t>myname</a:t>
                      </a:r>
                      <a:r>
                        <a:rPr lang="en-US" sz="2000"/>
                        <a:t> (being the name of the bat file) and then your name:</a:t>
                      </a:r>
                    </a:p>
                    <a:p>
                      <a:r>
                        <a:rPr lang="en-US" sz="2000" b="1" err="1"/>
                        <a:t>myname</a:t>
                      </a:r>
                      <a:r>
                        <a:rPr lang="en-US" sz="2000" b="1"/>
                        <a:t> </a:t>
                      </a:r>
                      <a:r>
                        <a:rPr lang="pl-PL" sz="2000" b="1"/>
                        <a:t> B</a:t>
                      </a:r>
                      <a:r>
                        <a:rPr lang="en-US" sz="2000" b="1" err="1"/>
                        <a:t>ob</a:t>
                      </a:r>
                      <a:endParaRPr lang="en-US" sz="2000"/>
                    </a:p>
                    <a:p>
                      <a:r>
                        <a:rPr lang="en-US" sz="2000"/>
                        <a:t>would output:</a:t>
                      </a:r>
                    </a:p>
                    <a:p>
                      <a:r>
                        <a:rPr lang="en-US" sz="2000"/>
                        <a:t>Hello </a:t>
                      </a:r>
                      <a:r>
                        <a:rPr lang="pl-PL" sz="2000"/>
                        <a:t>B</a:t>
                      </a:r>
                      <a:r>
                        <a:rPr lang="en-US" sz="2000" err="1"/>
                        <a:t>ob</a:t>
                      </a:r>
                      <a:endParaRPr lang="en-US" sz="2000"/>
                    </a:p>
                    <a:p>
                      <a:r>
                        <a:rPr lang="en-US" sz="2000" b="1"/>
                        <a:t>Note:</a:t>
                      </a:r>
                      <a:r>
                        <a:rPr lang="en-US" sz="2000"/>
                        <a:t> This can be extended to %2, %3, and so on.</a:t>
                      </a:r>
                    </a:p>
                  </a:txBody>
                  <a:tcPr marL="66480" marR="66480" marT="33240" marB="33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37955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966265"/>
          </a:xfrm>
        </p:spPr>
        <p:style>
          <a:lnRef idx="3">
            <a:schemeClr val="lt1"/>
          </a:lnRef>
          <a:fillRef idx="1">
            <a:schemeClr val="dk1"/>
          </a:fillRef>
          <a:effectRef idx="1">
            <a:schemeClr val="dk1"/>
          </a:effectRef>
          <a:fontRef idx="minor">
            <a:schemeClr val="lt1"/>
          </a:fontRef>
        </p:style>
        <p:txBody>
          <a:bodyPr>
            <a:normAutofit/>
          </a:bodyPr>
          <a:lstStyle/>
          <a:p>
            <a:pPr marL="0" indent="0"/>
            <a:r>
              <a:rPr lang="pl-PL" b="1" err="1"/>
              <a:t>Batch</a:t>
            </a:r>
            <a:r>
              <a:rPr lang="pl-PL" b="1"/>
              <a:t> </a:t>
            </a:r>
            <a:r>
              <a:rPr lang="pl-PL" b="1" err="1"/>
              <a:t>commands</a:t>
            </a:r>
            <a:endParaRPr lang="en-US"/>
          </a:p>
        </p:txBody>
      </p:sp>
      <p:graphicFrame>
        <p:nvGraphicFramePr>
          <p:cNvPr id="5" name="Symbol zastępczy zawartości 4"/>
          <p:cNvGraphicFramePr>
            <a:graphicFrameLocks noGrp="1"/>
          </p:cNvGraphicFramePr>
          <p:nvPr>
            <p:ph idx="1"/>
            <p:extLst>
              <p:ext uri="{D42A27DB-BD31-4B8C-83A1-F6EECF244321}">
                <p14:modId xmlns:p14="http://schemas.microsoft.com/office/powerpoint/2010/main" val="3630499236"/>
              </p:ext>
            </p:extLst>
          </p:nvPr>
        </p:nvGraphicFramePr>
        <p:xfrm>
          <a:off x="251520" y="1196752"/>
          <a:ext cx="8424936" cy="3816424"/>
        </p:xfrm>
        <a:graphic>
          <a:graphicData uri="http://schemas.openxmlformats.org/drawingml/2006/table">
            <a:tbl>
              <a:tblPr/>
              <a:tblGrid>
                <a:gridCol w="1342028">
                  <a:extLst>
                    <a:ext uri="{9D8B030D-6E8A-4147-A177-3AD203B41FA5}">
                      <a16:colId xmlns:a16="http://schemas.microsoft.com/office/drawing/2014/main" val="20000"/>
                    </a:ext>
                  </a:extLst>
                </a:gridCol>
                <a:gridCol w="7082908">
                  <a:extLst>
                    <a:ext uri="{9D8B030D-6E8A-4147-A177-3AD203B41FA5}">
                      <a16:colId xmlns:a16="http://schemas.microsoft.com/office/drawing/2014/main" val="20001"/>
                    </a:ext>
                  </a:extLst>
                </a:gridCol>
              </a:tblGrid>
              <a:tr h="991992">
                <a:tc>
                  <a:txBody>
                    <a:bodyPr/>
                    <a:lstStyle/>
                    <a:p>
                      <a:r>
                        <a:rPr lang="pl-PL" sz="3600" b="1"/>
                        <a:t>::</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One of two ways of adding </a:t>
                      </a:r>
                      <a:r>
                        <a:rPr lang="en-US" sz="2400">
                          <a:hlinkClick r:id="rId2"/>
                        </a:rPr>
                        <a:t>remarks</a:t>
                      </a:r>
                      <a:r>
                        <a:rPr lang="en-US" sz="2400"/>
                        <a:t> into the batch file without displaying or executing that line when the batch file is run. Unlike REM, this line will not show regardless if ECHO off is in the batch file.</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77990">
                <a:tc>
                  <a:txBody>
                    <a:bodyPr/>
                    <a:lstStyle/>
                    <a:p>
                      <a:r>
                        <a:rPr lang="pl-PL" sz="2400" b="1"/>
                        <a:t>:LABEL</a:t>
                      </a:r>
                      <a:endParaRPr lang="pl-PL" sz="2400"/>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By adding a colon in front of a word, such as </a:t>
                      </a:r>
                      <a:r>
                        <a:rPr lang="en-US" sz="2400" b="1"/>
                        <a:t>LABEL</a:t>
                      </a:r>
                      <a:r>
                        <a:rPr lang="en-US" sz="2400"/>
                        <a:t>, you create a category, more commonly known as a </a:t>
                      </a:r>
                      <a:r>
                        <a:rPr lang="en-US" sz="2400">
                          <a:hlinkClick r:id="rId3"/>
                        </a:rPr>
                        <a:t>label</a:t>
                      </a:r>
                      <a:r>
                        <a:rPr lang="en-US" sz="2400"/>
                        <a:t>. This allows you to skip to certain sections of a batch file such as the end of the batch file. Also see </a:t>
                      </a:r>
                      <a:r>
                        <a:rPr lang="en-US" sz="2400" b="1"/>
                        <a:t>GOTO</a:t>
                      </a:r>
                      <a:r>
                        <a:rPr lang="en-US" sz="2400"/>
                        <a:t>.</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66344">
                <a:tc>
                  <a:txBody>
                    <a:bodyPr/>
                    <a:lstStyle/>
                    <a:p>
                      <a:r>
                        <a:rPr lang="pl-PL" sz="2400" b="1"/>
                        <a:t>CALL</a:t>
                      </a:r>
                      <a:endParaRPr lang="pl-PL" sz="2400"/>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This used to run another batch file within a batch file.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60223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966265"/>
          </a:xfrm>
        </p:spPr>
        <p:style>
          <a:lnRef idx="3">
            <a:schemeClr val="lt1"/>
          </a:lnRef>
          <a:fillRef idx="1">
            <a:schemeClr val="dk1"/>
          </a:fillRef>
          <a:effectRef idx="1">
            <a:schemeClr val="dk1"/>
          </a:effectRef>
          <a:fontRef idx="minor">
            <a:schemeClr val="lt1"/>
          </a:fontRef>
        </p:style>
        <p:txBody>
          <a:bodyPr>
            <a:normAutofit/>
          </a:bodyPr>
          <a:lstStyle/>
          <a:p>
            <a:pPr marL="0" indent="0"/>
            <a:r>
              <a:rPr lang="pl-PL" b="1" err="1"/>
              <a:t>Batch</a:t>
            </a:r>
            <a:r>
              <a:rPr lang="pl-PL" b="1"/>
              <a:t> </a:t>
            </a:r>
            <a:r>
              <a:rPr lang="pl-PL" b="1" err="1"/>
              <a:t>commands</a:t>
            </a:r>
            <a:endParaRPr lang="en-US"/>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531921667"/>
              </p:ext>
            </p:extLst>
          </p:nvPr>
        </p:nvGraphicFramePr>
        <p:xfrm>
          <a:off x="251520" y="1124744"/>
          <a:ext cx="8640960" cy="5275844"/>
        </p:xfrm>
        <a:graphic>
          <a:graphicData uri="http://schemas.openxmlformats.org/drawingml/2006/table">
            <a:tbl>
              <a:tblPr/>
              <a:tblGrid>
                <a:gridCol w="1862276">
                  <a:extLst>
                    <a:ext uri="{9D8B030D-6E8A-4147-A177-3AD203B41FA5}">
                      <a16:colId xmlns:a16="http://schemas.microsoft.com/office/drawing/2014/main" val="20000"/>
                    </a:ext>
                  </a:extLst>
                </a:gridCol>
                <a:gridCol w="6778684">
                  <a:extLst>
                    <a:ext uri="{9D8B030D-6E8A-4147-A177-3AD203B41FA5}">
                      <a16:colId xmlns:a16="http://schemas.microsoft.com/office/drawing/2014/main" val="20001"/>
                    </a:ext>
                  </a:extLst>
                </a:gridCol>
              </a:tblGrid>
              <a:tr h="1493344">
                <a:tc>
                  <a:txBody>
                    <a:bodyPr/>
                    <a:lstStyle/>
                    <a:p>
                      <a:r>
                        <a:rPr lang="pl-PL" sz="2400" b="1"/>
                        <a:t>ECHO</a:t>
                      </a:r>
                    </a:p>
                  </a:txBody>
                  <a:tcPr marL="49736" marR="49736" marT="24868" marB="24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Will echo a message in the batch file. Such as </a:t>
                      </a:r>
                      <a:r>
                        <a:rPr lang="en-US" sz="1800" b="1"/>
                        <a:t>ECHO Hello World </a:t>
                      </a:r>
                      <a:r>
                        <a:rPr lang="en-US" sz="1800"/>
                        <a:t>prints </a:t>
                      </a:r>
                      <a:r>
                        <a:rPr lang="en-US" sz="1800" i="1"/>
                        <a:t>Hello World</a:t>
                      </a:r>
                      <a:r>
                        <a:rPr lang="en-US" sz="1800"/>
                        <a:t> on the screen when executed. However, without </a:t>
                      </a:r>
                      <a:r>
                        <a:rPr lang="en-US" sz="1800" b="1"/>
                        <a:t>@ECHO OFF</a:t>
                      </a:r>
                      <a:r>
                        <a:rPr lang="en-US" sz="1800"/>
                        <a:t> at the beginning of the batch file you'll also get "ECHO Hello World" and "Hello World." Finally, if you'd just like to create a blank line, type </a:t>
                      </a:r>
                      <a:r>
                        <a:rPr lang="en-US" sz="1800" b="1"/>
                        <a:t>ECHO. </a:t>
                      </a:r>
                      <a:r>
                        <a:rPr lang="en-US" sz="1800"/>
                        <a:t>adding the period at the end creates an empty line.</a:t>
                      </a:r>
                    </a:p>
                  </a:txBody>
                  <a:tcPr marL="49736" marR="49736" marT="24868" marB="24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44981">
                <a:tc>
                  <a:txBody>
                    <a:bodyPr/>
                    <a:lstStyle/>
                    <a:p>
                      <a:r>
                        <a:rPr lang="pl-PL" sz="2400" b="1"/>
                        <a:t>EXIT</a:t>
                      </a:r>
                    </a:p>
                  </a:txBody>
                  <a:tcPr marL="49736" marR="49736" marT="24868" marB="24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Exits out of the DOS window if the batch file is running from Windows. </a:t>
                      </a:r>
                    </a:p>
                  </a:txBody>
                  <a:tcPr marL="49736" marR="49736" marT="24868" marB="24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94123">
                <a:tc>
                  <a:txBody>
                    <a:bodyPr/>
                    <a:lstStyle/>
                    <a:p>
                      <a:r>
                        <a:rPr lang="pl-PL" sz="2400" b="1"/>
                        <a:t>GOTO LABEL</a:t>
                      </a:r>
                    </a:p>
                  </a:txBody>
                  <a:tcPr marL="49736" marR="49736" marT="24868" marB="24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Used to go to a certain label, such as LABEL. An example of GOTO would be to GOTO END..</a:t>
                      </a:r>
                    </a:p>
                  </a:txBody>
                  <a:tcPr marL="49736" marR="49736" marT="24868" marB="24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243396">
                <a:tc>
                  <a:txBody>
                    <a:bodyPr/>
                    <a:lstStyle/>
                    <a:p>
                      <a:r>
                        <a:rPr lang="pl-PL" sz="2400" b="1"/>
                        <a:t>START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Used for </a:t>
                      </a:r>
                      <a:r>
                        <a:rPr lang="en-US">
                          <a:hlinkClick r:id="rId2"/>
                        </a:rPr>
                        <a:t>Win 95</a:t>
                      </a:r>
                      <a:r>
                        <a:rPr lang="pl-PL"/>
                        <a:t>+  </a:t>
                      </a:r>
                      <a:r>
                        <a:rPr lang="en-US"/>
                        <a:t>to start a Windows application; such as </a:t>
                      </a:r>
                      <a:endParaRPr lang="pl-PL"/>
                    </a:p>
                    <a:p>
                      <a:r>
                        <a:rPr lang="en-US" b="1"/>
                        <a:t>START C:\WINDOW\CALC</a:t>
                      </a:r>
                      <a:r>
                        <a:rPr lang="pl-PL" b="1"/>
                        <a:t> </a:t>
                      </a:r>
                      <a:r>
                        <a:rPr lang="en-US"/>
                        <a:t> would run the Calculator.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63519775"/>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25</Slides>
  <Notes>2</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Motyw pakietu Office</vt:lpstr>
      <vt:lpstr>Batch files </vt:lpstr>
      <vt:lpstr>Batch files </vt:lpstr>
      <vt:lpstr>Batch files - DOS users </vt:lpstr>
      <vt:lpstr>Batch files - DOS users </vt:lpstr>
      <vt:lpstr>Batch files – examples (1)</vt:lpstr>
      <vt:lpstr>Batch files – examples (2)</vt:lpstr>
      <vt:lpstr>Batch commands</vt:lpstr>
      <vt:lpstr>Batch commands</vt:lpstr>
      <vt:lpstr>Batch commands</vt:lpstr>
      <vt:lpstr>Batch files - examples</vt:lpstr>
      <vt:lpstr>Batch files - examples</vt:lpstr>
      <vt:lpstr>Batch files - examples</vt:lpstr>
      <vt:lpstr>Batch files - examples</vt:lpstr>
      <vt:lpstr>Batch files - examples</vt:lpstr>
      <vt:lpstr>How you can implement the choice options</vt:lpstr>
      <vt:lpstr>How to start Windows files and other programs from a batch file</vt:lpstr>
      <vt:lpstr>How to make a time log in a batch file</vt:lpstr>
      <vt:lpstr>FIND  command</vt:lpstr>
      <vt:lpstr>FIND  command</vt:lpstr>
      <vt:lpstr>FINDSTR  searches for strings in files.</vt:lpstr>
      <vt:lpstr>FINDSTR  Regular expression</vt:lpstr>
      <vt:lpstr>Using the For Command</vt:lpstr>
      <vt:lpstr>Deleting files equal to 0 in a batch file</vt:lpstr>
      <vt:lpstr>Zadania</vt:lpstr>
      <vt:lpstr>Zadania</vt:lpstr>
    </vt:vector>
  </TitlesOfParts>
  <Company>ZS1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files</dc:title>
  <dc:creator>Tadeusz Wiszowaty</dc:creator>
  <cp:revision>1</cp:revision>
  <dcterms:created xsi:type="dcterms:W3CDTF">2014-09-24T22:17:31Z</dcterms:created>
  <dcterms:modified xsi:type="dcterms:W3CDTF">2023-01-06T23:12:26Z</dcterms:modified>
</cp:coreProperties>
</file>