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5" r:id="rId4"/>
    <p:sldId id="279" r:id="rId5"/>
    <p:sldId id="276" r:id="rId6"/>
    <p:sldId id="277" r:id="rId7"/>
    <p:sldId id="274" r:id="rId8"/>
    <p:sldId id="273" r:id="rId9"/>
    <p:sldId id="269" r:id="rId10"/>
    <p:sldId id="271" r:id="rId11"/>
    <p:sldId id="278" r:id="rId12"/>
    <p:sldId id="272" r:id="rId13"/>
    <p:sldId id="270" r:id="rId14"/>
    <p:sldId id="258" r:id="rId15"/>
    <p:sldId id="259" r:id="rId16"/>
    <p:sldId id="260" r:id="rId17"/>
    <p:sldId id="261"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84496" autoAdjust="0"/>
  </p:normalViewPr>
  <p:slideViewPr>
    <p:cSldViewPr snapToGrid="0">
      <p:cViewPr varScale="1">
        <p:scale>
          <a:sx n="95" d="100"/>
          <a:sy n="95"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61C45-6A86-4F4D-89C8-3B1126F0C011}" type="datetimeFigureOut">
              <a:rPr lang="pl-PL" smtClean="0"/>
              <a:t>18.03.2022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01FDE-8FA1-42CC-BB82-51FAC038C895}" type="slidenum">
              <a:rPr lang="pl-PL" smtClean="0"/>
              <a:t>‹#›</a:t>
            </a:fld>
            <a:endParaRPr lang="pl-PL"/>
          </a:p>
        </p:txBody>
      </p:sp>
    </p:spTree>
    <p:extLst>
      <p:ext uri="{BB962C8B-B14F-4D97-AF65-F5344CB8AC3E}">
        <p14:creationId xmlns:p14="http://schemas.microsoft.com/office/powerpoint/2010/main" val="166791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xcel.marzatela.pl/wlasciwosci-obiektu-ran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xcel.marzatela.pl/wlasciwosci-obiektu-ran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xcel.marzatela.pl/wlasciwosci-obiektu-ran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https://www.pcmag.com/how-to/22-excel-tips-for-becoming-a-spreadsheet-pro</a:t>
            </a:r>
          </a:p>
          <a:p>
            <a:endParaRPr lang="pl-PL" dirty="0"/>
          </a:p>
        </p:txBody>
      </p:sp>
      <p:sp>
        <p:nvSpPr>
          <p:cNvPr id="4" name="Symbol zastępczy numeru slajdu 3"/>
          <p:cNvSpPr>
            <a:spLocks noGrp="1"/>
          </p:cNvSpPr>
          <p:nvPr>
            <p:ph type="sldNum" sz="quarter" idx="5"/>
          </p:nvPr>
        </p:nvSpPr>
        <p:spPr/>
        <p:txBody>
          <a:bodyPr/>
          <a:lstStyle/>
          <a:p>
            <a:fld id="{FA301FDE-8FA1-42CC-BB82-51FAC038C895}" type="slidenum">
              <a:rPr lang="pl-PL" smtClean="0"/>
              <a:t>1</a:t>
            </a:fld>
            <a:endParaRPr lang="pl-PL"/>
          </a:p>
        </p:txBody>
      </p:sp>
    </p:spTree>
    <p:extLst>
      <p:ext uri="{BB962C8B-B14F-4D97-AF65-F5344CB8AC3E}">
        <p14:creationId xmlns:p14="http://schemas.microsoft.com/office/powerpoint/2010/main" val="140086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https://learntutorials.net/pl/excel-vba/topic/777/rozpoczecie-pracy-z-programem-excel-vba</a:t>
            </a:r>
          </a:p>
          <a:p>
            <a:endParaRPr lang="pl-PL"/>
          </a:p>
        </p:txBody>
      </p:sp>
      <p:sp>
        <p:nvSpPr>
          <p:cNvPr id="4" name="Symbol zastępczy numeru slajdu 3"/>
          <p:cNvSpPr>
            <a:spLocks noGrp="1"/>
          </p:cNvSpPr>
          <p:nvPr>
            <p:ph type="sldNum" sz="quarter" idx="5"/>
          </p:nvPr>
        </p:nvSpPr>
        <p:spPr/>
        <p:txBody>
          <a:bodyPr/>
          <a:lstStyle/>
          <a:p>
            <a:fld id="{FA301FDE-8FA1-42CC-BB82-51FAC038C895}" type="slidenum">
              <a:rPr lang="pl-PL" smtClean="0"/>
              <a:t>7</a:t>
            </a:fld>
            <a:endParaRPr lang="pl-PL"/>
          </a:p>
        </p:txBody>
      </p:sp>
    </p:spTree>
    <p:extLst>
      <p:ext uri="{BB962C8B-B14F-4D97-AF65-F5344CB8AC3E}">
        <p14:creationId xmlns:p14="http://schemas.microsoft.com/office/powerpoint/2010/main" val="100054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i="0" u="none" strike="noStrike" dirty="0">
                <a:solidFill>
                  <a:srgbClr val="007ACC"/>
                </a:solidFill>
                <a:effectLst/>
                <a:latin typeface="Montserrat"/>
                <a:hlinkClick r:id="rId3"/>
              </a:rPr>
              <a:t>Właściwości obiektu </a:t>
            </a:r>
            <a:r>
              <a:rPr lang="pl-PL" b="1" i="0" u="none" strike="noStrike" dirty="0" err="1">
                <a:solidFill>
                  <a:srgbClr val="007ACC"/>
                </a:solidFill>
                <a:effectLst/>
                <a:latin typeface="Montserrat"/>
                <a:hlinkClick r:id="rId3"/>
              </a:rPr>
              <a:t>Range</a:t>
            </a:r>
            <a:endParaRPr lang="pl-PL" b="1" i="0" dirty="0">
              <a:solidFill>
                <a:srgbClr val="1A1A1A"/>
              </a:solidFill>
              <a:effectLst/>
              <a:latin typeface="Montserrat"/>
            </a:endParaRPr>
          </a:p>
          <a:p>
            <a:r>
              <a:rPr lang="pl-PL" dirty="0"/>
              <a:t>https://excel.marzatela.pl/tag/zakres/</a:t>
            </a:r>
          </a:p>
          <a:p>
            <a:endParaRPr lang="pl-PL" dirty="0"/>
          </a:p>
        </p:txBody>
      </p:sp>
      <p:sp>
        <p:nvSpPr>
          <p:cNvPr id="4" name="Symbol zastępczy numeru slajdu 3"/>
          <p:cNvSpPr>
            <a:spLocks noGrp="1"/>
          </p:cNvSpPr>
          <p:nvPr>
            <p:ph type="sldNum" sz="quarter" idx="5"/>
          </p:nvPr>
        </p:nvSpPr>
        <p:spPr/>
        <p:txBody>
          <a:bodyPr/>
          <a:lstStyle/>
          <a:p>
            <a:fld id="{FA301FDE-8FA1-42CC-BB82-51FAC038C895}" type="slidenum">
              <a:rPr lang="pl-PL" smtClean="0"/>
              <a:t>10</a:t>
            </a:fld>
            <a:endParaRPr lang="pl-PL"/>
          </a:p>
        </p:txBody>
      </p:sp>
    </p:spTree>
    <p:extLst>
      <p:ext uri="{BB962C8B-B14F-4D97-AF65-F5344CB8AC3E}">
        <p14:creationId xmlns:p14="http://schemas.microsoft.com/office/powerpoint/2010/main" val="77721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i="0" u="none" strike="noStrike" dirty="0">
                <a:solidFill>
                  <a:srgbClr val="007ACC"/>
                </a:solidFill>
                <a:effectLst/>
                <a:latin typeface="Montserrat"/>
                <a:hlinkClick r:id="rId3"/>
              </a:rPr>
              <a:t>Właściwości obiektu </a:t>
            </a:r>
            <a:r>
              <a:rPr lang="pl-PL" b="1" i="0" u="none" strike="noStrike" dirty="0" err="1">
                <a:solidFill>
                  <a:srgbClr val="007ACC"/>
                </a:solidFill>
                <a:effectLst/>
                <a:latin typeface="Montserrat"/>
                <a:hlinkClick r:id="rId3"/>
              </a:rPr>
              <a:t>Range</a:t>
            </a:r>
            <a:endParaRPr lang="pl-PL" b="1" i="0" dirty="0">
              <a:solidFill>
                <a:srgbClr val="1A1A1A"/>
              </a:solidFill>
              <a:effectLst/>
              <a:latin typeface="Montserrat"/>
            </a:endParaRPr>
          </a:p>
          <a:p>
            <a:r>
              <a:rPr lang="pl-PL" dirty="0"/>
              <a:t>https://excel.marzatela.pl/tag/zakres/</a:t>
            </a:r>
          </a:p>
          <a:p>
            <a:endParaRPr lang="pl-PL" dirty="0"/>
          </a:p>
        </p:txBody>
      </p:sp>
      <p:sp>
        <p:nvSpPr>
          <p:cNvPr id="4" name="Symbol zastępczy numeru slajdu 3"/>
          <p:cNvSpPr>
            <a:spLocks noGrp="1"/>
          </p:cNvSpPr>
          <p:nvPr>
            <p:ph type="sldNum" sz="quarter" idx="5"/>
          </p:nvPr>
        </p:nvSpPr>
        <p:spPr/>
        <p:txBody>
          <a:bodyPr/>
          <a:lstStyle/>
          <a:p>
            <a:fld id="{FA301FDE-8FA1-42CC-BB82-51FAC038C895}" type="slidenum">
              <a:rPr lang="pl-PL" smtClean="0"/>
              <a:t>11</a:t>
            </a:fld>
            <a:endParaRPr lang="pl-PL"/>
          </a:p>
        </p:txBody>
      </p:sp>
    </p:spTree>
    <p:extLst>
      <p:ext uri="{BB962C8B-B14F-4D97-AF65-F5344CB8AC3E}">
        <p14:creationId xmlns:p14="http://schemas.microsoft.com/office/powerpoint/2010/main" val="22101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i="0" u="none" strike="noStrike" dirty="0">
                <a:solidFill>
                  <a:srgbClr val="007ACC"/>
                </a:solidFill>
                <a:effectLst/>
                <a:latin typeface="Montserrat"/>
                <a:hlinkClick r:id="rId3"/>
              </a:rPr>
              <a:t>Właściwości obiektu </a:t>
            </a:r>
            <a:r>
              <a:rPr lang="pl-PL" b="1" i="0" u="none" strike="noStrike" dirty="0" err="1">
                <a:solidFill>
                  <a:srgbClr val="007ACC"/>
                </a:solidFill>
                <a:effectLst/>
                <a:latin typeface="Montserrat"/>
                <a:hlinkClick r:id="rId3"/>
              </a:rPr>
              <a:t>Range</a:t>
            </a:r>
            <a:endParaRPr lang="pl-PL" b="1" i="0" dirty="0">
              <a:solidFill>
                <a:srgbClr val="1A1A1A"/>
              </a:solidFill>
              <a:effectLst/>
              <a:latin typeface="Montserrat"/>
            </a:endParaRPr>
          </a:p>
          <a:p>
            <a:r>
              <a:rPr lang="pl-PL" dirty="0"/>
              <a:t>https://excel.marzatela.pl/tag/zakres/</a:t>
            </a:r>
          </a:p>
          <a:p>
            <a:endParaRPr lang="pl-PL" dirty="0"/>
          </a:p>
        </p:txBody>
      </p:sp>
      <p:sp>
        <p:nvSpPr>
          <p:cNvPr id="4" name="Symbol zastępczy numeru slajdu 3"/>
          <p:cNvSpPr>
            <a:spLocks noGrp="1"/>
          </p:cNvSpPr>
          <p:nvPr>
            <p:ph type="sldNum" sz="quarter" idx="5"/>
          </p:nvPr>
        </p:nvSpPr>
        <p:spPr/>
        <p:txBody>
          <a:bodyPr/>
          <a:lstStyle/>
          <a:p>
            <a:fld id="{FA301FDE-8FA1-42CC-BB82-51FAC038C895}" type="slidenum">
              <a:rPr lang="pl-PL" smtClean="0"/>
              <a:t>12</a:t>
            </a:fld>
            <a:endParaRPr lang="pl-PL"/>
          </a:p>
        </p:txBody>
      </p:sp>
    </p:spTree>
    <p:extLst>
      <p:ext uri="{BB962C8B-B14F-4D97-AF65-F5344CB8AC3E}">
        <p14:creationId xmlns:p14="http://schemas.microsoft.com/office/powerpoint/2010/main" val="272000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66196C-1AE9-4599-A4ED-E0B5C3CCF578}"/>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E5424A6F-886A-43DD-9B00-5F0BA3AD1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125CC1C7-0C32-4BC7-B474-226A10D4A9BF}"/>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C4A7725A-0535-446F-8916-65F742A7DE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259F189-1A58-47B4-8205-BD240F240F2F}"/>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197740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BEAD5C-FA2E-476B-AC43-CAE606140FCC}"/>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73D2DBBC-81E1-4F36-B1FF-7BEABA1A8898}"/>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E5CCCE0-121C-4FE4-817C-39B1F3404398}"/>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F1715ED0-EA2E-4427-981E-798773824A8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06A6232-BB26-48BF-BC3B-D2B53501ED3F}"/>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223288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A026359C-592C-48D1-A2E1-81895A82D450}"/>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8F88715-6C78-46F6-B131-815D6D75CE7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310D769-79EC-495F-9031-DC15B1D7CE54}"/>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AE8654F3-9E7B-46A6-B317-2688E4895A4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76614BE-D1F8-4FAD-85C6-65EC061CD6B9}"/>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42287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92D6A5-5401-4CEC-95EE-E753DA989F2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61695BB2-B99F-4662-88AB-16711B62C85F}"/>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6779EA6-0E79-4A4F-90C1-CDA0AE5095B5}"/>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58FBD77B-A652-4268-B870-6A637E8486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1277508-8039-4C57-AD4E-E1DFC9E9B125}"/>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11174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2CC459-1D8C-4E57-8B65-278ED4A80475}"/>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B6CCDBE8-96A6-476C-A4C7-964113D41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599742E-E5DE-4DFA-9655-A32EAD1359EC}"/>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07C57F24-FFFB-413B-AD3F-2F7892F1B35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A37B2A9-F5EF-43B8-B711-6B7FCCF370F9}"/>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79217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A5A7CA-33AF-4D6E-B308-783DC04C7DE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C0933C7C-3EAC-4D8D-A2AA-430C90A23787}"/>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33EB43B7-4228-4C0A-8792-48C4F60ED93B}"/>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DBA9DA8-07A0-4298-9CAD-0CAFF4220A6D}"/>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6" name="Symbol zastępczy stopki 5">
            <a:extLst>
              <a:ext uri="{FF2B5EF4-FFF2-40B4-BE49-F238E27FC236}">
                <a16:creationId xmlns:a16="http://schemas.microsoft.com/office/drawing/2014/main" id="{CD2F4F97-8811-4F0E-8294-B451CC01DBA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9F9F0CF-7F44-4FDB-98B0-BBA8D86AF4B3}"/>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385503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E7B90A-C4C1-4A08-84C4-A0A2FD950C12}"/>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51697D97-AF01-4EF8-A294-860DBD95E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C4300D0-95EA-4EDF-8E46-74D6613B69EA}"/>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F4FDB6DC-A59A-418B-80D4-AE538F18B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D948ADEA-0FD7-4819-8573-35698D9B82D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DCF5D1F-A14B-4354-963F-75EC800CA718}"/>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8" name="Symbol zastępczy stopki 7">
            <a:extLst>
              <a:ext uri="{FF2B5EF4-FFF2-40B4-BE49-F238E27FC236}">
                <a16:creationId xmlns:a16="http://schemas.microsoft.com/office/drawing/2014/main" id="{0F8A153C-CF16-4D23-A84B-9AB4C5B4E9BE}"/>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6AADD67D-A923-4E82-BBDE-4AF3CCF97A95}"/>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427699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8131CE-010E-487A-AB11-99295E21AE4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A5969695-ECA9-4241-8A73-E723C6153AAE}"/>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4" name="Symbol zastępczy stopki 3">
            <a:extLst>
              <a:ext uri="{FF2B5EF4-FFF2-40B4-BE49-F238E27FC236}">
                <a16:creationId xmlns:a16="http://schemas.microsoft.com/office/drawing/2014/main" id="{7F142200-0576-4130-A989-555BCC31AB4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0B369C0C-D35D-4E57-9B1A-9FFA7362A449}"/>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336046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10A4B493-FB03-4012-A813-34EC7C56D50A}"/>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3" name="Symbol zastępczy stopki 2">
            <a:extLst>
              <a:ext uri="{FF2B5EF4-FFF2-40B4-BE49-F238E27FC236}">
                <a16:creationId xmlns:a16="http://schemas.microsoft.com/office/drawing/2014/main" id="{82FE8442-9D50-42F1-B494-FBD439F0660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AC81E8F-2B6A-4DFC-9827-5E121303182F}"/>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41951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4F696D-9C8F-40C5-8F35-4B6BE2D6E800}"/>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EF8C9C7D-338A-4D71-851D-C01B21314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58A4274D-73B3-4106-B561-59CE2792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E7CD353-9E11-4E34-9B03-CEB233A9A0D4}"/>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6" name="Symbol zastępczy stopki 5">
            <a:extLst>
              <a:ext uri="{FF2B5EF4-FFF2-40B4-BE49-F238E27FC236}">
                <a16:creationId xmlns:a16="http://schemas.microsoft.com/office/drawing/2014/main" id="{37B6FBC9-A3B2-45E8-859D-1153901A0E1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833019C-8C91-4960-A5B5-CB63E72D103B}"/>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367391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310CD9-5DFE-4EEA-A022-540208E96FB9}"/>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C71E4610-B8A9-4818-BEC8-8A5C7A35A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F4BB1B41-1A6F-49C3-8CE9-86E5F6128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D0B56E9D-AE54-4B0B-A37A-48CEE5110EC5}"/>
              </a:ext>
            </a:extLst>
          </p:cNvPr>
          <p:cNvSpPr>
            <a:spLocks noGrp="1"/>
          </p:cNvSpPr>
          <p:nvPr>
            <p:ph type="dt" sz="half" idx="10"/>
          </p:nvPr>
        </p:nvSpPr>
        <p:spPr/>
        <p:txBody>
          <a:bodyPr/>
          <a:lstStyle/>
          <a:p>
            <a:fld id="{77B791AE-DC2B-412F-B897-64C4F52D5AD2}" type="datetimeFigureOut">
              <a:rPr lang="pl-PL" smtClean="0"/>
              <a:t>18.03.2022</a:t>
            </a:fld>
            <a:endParaRPr lang="pl-PL"/>
          </a:p>
        </p:txBody>
      </p:sp>
      <p:sp>
        <p:nvSpPr>
          <p:cNvPr id="6" name="Symbol zastępczy stopki 5">
            <a:extLst>
              <a:ext uri="{FF2B5EF4-FFF2-40B4-BE49-F238E27FC236}">
                <a16:creationId xmlns:a16="http://schemas.microsoft.com/office/drawing/2014/main" id="{4D96FB7F-A505-42AD-931F-12013EB0E2A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B39CD10-9689-4FB3-9A1C-1402AE10CB71}"/>
              </a:ext>
            </a:extLst>
          </p:cNvPr>
          <p:cNvSpPr>
            <a:spLocks noGrp="1"/>
          </p:cNvSpPr>
          <p:nvPr>
            <p:ph type="sldNum" sz="quarter" idx="12"/>
          </p:nvPr>
        </p:nvSpPr>
        <p:spPr/>
        <p:txBody>
          <a:bodyPr/>
          <a:lstStyle/>
          <a:p>
            <a:fld id="{EFAD5B6B-6C4E-42C6-A5D7-C96B8BBE73A9}" type="slidenum">
              <a:rPr lang="pl-PL" smtClean="0"/>
              <a:t>‹#›</a:t>
            </a:fld>
            <a:endParaRPr lang="pl-PL"/>
          </a:p>
        </p:txBody>
      </p:sp>
    </p:spTree>
    <p:extLst>
      <p:ext uri="{BB962C8B-B14F-4D97-AF65-F5344CB8AC3E}">
        <p14:creationId xmlns:p14="http://schemas.microsoft.com/office/powerpoint/2010/main" val="65440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C37FB7D-AD9D-4391-B72C-4E0EF8186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7EC09897-5C9B-45E1-AD30-BC7643675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B1CE7D6-09F7-4E8A-B738-B646803DF7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791AE-DC2B-412F-B897-64C4F52D5AD2}" type="datetimeFigureOut">
              <a:rPr lang="pl-PL" smtClean="0"/>
              <a:t>18.03.2022</a:t>
            </a:fld>
            <a:endParaRPr lang="pl-PL"/>
          </a:p>
        </p:txBody>
      </p:sp>
      <p:sp>
        <p:nvSpPr>
          <p:cNvPr id="5" name="Symbol zastępczy stopki 4">
            <a:extLst>
              <a:ext uri="{FF2B5EF4-FFF2-40B4-BE49-F238E27FC236}">
                <a16:creationId xmlns:a16="http://schemas.microsoft.com/office/drawing/2014/main" id="{03D6308F-6BFC-449A-9AB3-9A8D5284D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A42CE07-BFD7-4C93-B2E4-7AEA9CB76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D5B6B-6C4E-42C6-A5D7-C96B8BBE73A9}" type="slidenum">
              <a:rPr lang="pl-PL" smtClean="0"/>
              <a:t>‹#›</a:t>
            </a:fld>
            <a:endParaRPr lang="pl-PL"/>
          </a:p>
        </p:txBody>
      </p:sp>
    </p:spTree>
    <p:extLst>
      <p:ext uri="{BB962C8B-B14F-4D97-AF65-F5344CB8AC3E}">
        <p14:creationId xmlns:p14="http://schemas.microsoft.com/office/powerpoint/2010/main" val="214160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cmag.com/how-to/22-excel-tips-for-becoming-a-spreadsheet-pr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86AFC7-FEA1-4FE3-8C0F-27D2DBFE4688}"/>
              </a:ext>
            </a:extLst>
          </p:cNvPr>
          <p:cNvSpPr>
            <a:spLocks noGrp="1"/>
          </p:cNvSpPr>
          <p:nvPr>
            <p:ph type="ctrTitle"/>
          </p:nvPr>
        </p:nvSpPr>
        <p:spPr>
          <a:xfrm>
            <a:off x="1523999" y="311903"/>
            <a:ext cx="9144000" cy="1527847"/>
          </a:xfrm>
          <a:solidFill>
            <a:schemeClr val="accent6">
              <a:lumMod val="75000"/>
            </a:schemeClr>
          </a:solidFill>
        </p:spPr>
        <p:txBody>
          <a:bodyPr>
            <a:normAutofit fontScale="90000"/>
          </a:bodyPr>
          <a:lstStyle/>
          <a:p>
            <a:pPr algn="ctr"/>
            <a:r>
              <a:rPr lang="en-US" sz="7300" dirty="0">
                <a:solidFill>
                  <a:schemeClr val="bg1"/>
                </a:solidFill>
                <a:effectLst/>
                <a:latin typeface="benton-sans-compressed"/>
              </a:rPr>
              <a:t>26 Excel Tips</a:t>
            </a:r>
            <a:br>
              <a:rPr lang="pl-PL" sz="7300" dirty="0">
                <a:solidFill>
                  <a:schemeClr val="bg1"/>
                </a:solidFill>
                <a:effectLst/>
                <a:latin typeface="benton-sans-compressed"/>
              </a:rPr>
            </a:br>
            <a:r>
              <a:rPr lang="en-US" sz="3600" dirty="0">
                <a:solidFill>
                  <a:schemeClr val="bg1"/>
                </a:solidFill>
                <a:effectLst/>
                <a:latin typeface="benton-sans-compressed"/>
              </a:rPr>
              <a:t>for Becoming a Spreadsheet Pro</a:t>
            </a:r>
          </a:p>
        </p:txBody>
      </p:sp>
      <p:pic>
        <p:nvPicPr>
          <p:cNvPr id="4" name="Obraz 3">
            <a:hlinkClick r:id="rId3"/>
            <a:extLst>
              <a:ext uri="{FF2B5EF4-FFF2-40B4-BE49-F238E27FC236}">
                <a16:creationId xmlns:a16="http://schemas.microsoft.com/office/drawing/2014/main" id="{6537D91E-E979-43BD-8801-1273C5DA5A5F}"/>
              </a:ext>
            </a:extLst>
          </p:cNvPr>
          <p:cNvPicPr>
            <a:picLocks noChangeAspect="1"/>
          </p:cNvPicPr>
          <p:nvPr/>
        </p:nvPicPr>
        <p:blipFill>
          <a:blip r:embed="rId4"/>
          <a:stretch>
            <a:fillRect/>
          </a:stretch>
        </p:blipFill>
        <p:spPr>
          <a:xfrm>
            <a:off x="2205925" y="2169763"/>
            <a:ext cx="7780149" cy="4376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236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6398DFBA-D8C9-4F49-A0C6-AA4FEFD373FE}"/>
              </a:ext>
            </a:extLst>
          </p:cNvPr>
          <p:cNvSpPr>
            <a:spLocks noGrp="1"/>
          </p:cNvSpPr>
          <p:nvPr>
            <p:ph type="title"/>
          </p:nvPr>
        </p:nvSpPr>
        <p:spPr>
          <a:xfrm>
            <a:off x="514350" y="183171"/>
            <a:ext cx="11201400" cy="839424"/>
          </a:xfrm>
          <a:solidFill>
            <a:schemeClr val="accent4">
              <a:lumMod val="50000"/>
            </a:schemeClr>
          </a:solidFill>
        </p:spPr>
        <p:txBody>
          <a:bodyPr>
            <a:normAutofit/>
          </a:bodyPr>
          <a:lstStyle/>
          <a:p>
            <a:r>
              <a:rPr lang="pl-PL" dirty="0">
                <a:solidFill>
                  <a:schemeClr val="bg1">
                    <a:lumMod val="95000"/>
                  </a:schemeClr>
                </a:solidFill>
              </a:rPr>
              <a:t>  </a:t>
            </a:r>
            <a:r>
              <a:rPr lang="pl-PL" i="0" u="none" strike="noStrike" dirty="0">
                <a:solidFill>
                  <a:srgbClr val="FFFF00"/>
                </a:solidFill>
                <a:effectLst/>
                <a:latin typeface="Montserrat"/>
              </a:rPr>
              <a:t>Właściwości obiektu </a:t>
            </a:r>
            <a:r>
              <a:rPr lang="pl-PL" i="0" u="none" strike="noStrike" dirty="0" err="1">
                <a:solidFill>
                  <a:srgbClr val="FFFF00"/>
                </a:solidFill>
                <a:effectLst/>
                <a:latin typeface="Montserrat"/>
              </a:rPr>
              <a:t>Range</a:t>
            </a:r>
            <a:endParaRPr lang="pl-PL" dirty="0">
              <a:solidFill>
                <a:srgbClr val="FFFF00"/>
              </a:solidFill>
            </a:endParaRPr>
          </a:p>
        </p:txBody>
      </p:sp>
      <p:sp>
        <p:nvSpPr>
          <p:cNvPr id="11" name="Symbol zastępczy zawartości 10">
            <a:extLst>
              <a:ext uri="{FF2B5EF4-FFF2-40B4-BE49-F238E27FC236}">
                <a16:creationId xmlns:a16="http://schemas.microsoft.com/office/drawing/2014/main" id="{1F49B1B0-377C-42FA-8FE2-3FD8C3E60E4D}"/>
              </a:ext>
            </a:extLst>
          </p:cNvPr>
          <p:cNvSpPr>
            <a:spLocks noGrp="1"/>
          </p:cNvSpPr>
          <p:nvPr>
            <p:ph idx="1"/>
          </p:nvPr>
        </p:nvSpPr>
        <p:spPr>
          <a:xfrm>
            <a:off x="514351" y="1825625"/>
            <a:ext cx="6467058" cy="4351338"/>
          </a:xfrm>
        </p:spPr>
        <p:txBody>
          <a:bodyPr>
            <a:normAutofit/>
          </a:bodyPr>
          <a:lstStyle/>
          <a:p>
            <a:pPr marL="0" indent="0">
              <a:buNone/>
            </a:pPr>
            <a:r>
              <a:rPr lang="pl-PL" dirty="0"/>
              <a:t> </a:t>
            </a:r>
          </a:p>
        </p:txBody>
      </p:sp>
      <p:sp>
        <p:nvSpPr>
          <p:cNvPr id="6" name="pole tekstowe 5">
            <a:extLst>
              <a:ext uri="{FF2B5EF4-FFF2-40B4-BE49-F238E27FC236}">
                <a16:creationId xmlns:a16="http://schemas.microsoft.com/office/drawing/2014/main" id="{2D5FCA2D-0E5E-4473-862F-031FC9547631}"/>
              </a:ext>
            </a:extLst>
          </p:cNvPr>
          <p:cNvSpPr txBox="1"/>
          <p:nvPr/>
        </p:nvSpPr>
        <p:spPr>
          <a:xfrm>
            <a:off x="514350" y="1042518"/>
            <a:ext cx="8395519" cy="5632311"/>
          </a:xfrm>
          <a:prstGeom prst="rect">
            <a:avLst/>
          </a:prstGeom>
          <a:noFill/>
        </p:spPr>
        <p:txBody>
          <a:bodyPr wrap="square">
            <a:spAutoFit/>
          </a:bodyPr>
          <a:lstStyle/>
          <a:p>
            <a:r>
              <a:rPr lang="pl-PL" b="1" dirty="0"/>
              <a:t>adres zakresu</a:t>
            </a:r>
          </a:p>
          <a:p>
            <a:r>
              <a:rPr lang="pl-PL" sz="2400" dirty="0" err="1"/>
              <a:t>Address</a:t>
            </a:r>
            <a:r>
              <a:rPr lang="pl-PL" dirty="0"/>
              <a:t> -zwraca adres zakresu lub nazwę obiektu </a:t>
            </a:r>
            <a:r>
              <a:rPr lang="pl-PL" dirty="0" err="1"/>
              <a:t>Range</a:t>
            </a:r>
            <a:endParaRPr lang="pl-PL" dirty="0"/>
          </a:p>
          <a:p>
            <a:endParaRPr lang="pl-PL" dirty="0"/>
          </a:p>
          <a:p>
            <a:r>
              <a:rPr lang="pl-PL" b="1" dirty="0"/>
              <a:t>liczba obiektów</a:t>
            </a:r>
          </a:p>
          <a:p>
            <a:r>
              <a:rPr lang="pl-PL" sz="2400" dirty="0" err="1"/>
              <a:t>Count</a:t>
            </a:r>
            <a:r>
              <a:rPr lang="pl-PL" dirty="0"/>
              <a:t> – liczba obiektów w </a:t>
            </a:r>
            <a:r>
              <a:rPr lang="pl-PL" dirty="0" err="1"/>
              <a:t>Range</a:t>
            </a:r>
            <a:r>
              <a:rPr lang="pl-PL" dirty="0"/>
              <a:t>. Dla zakresu komórek zwracana jest ich liczba</a:t>
            </a:r>
          </a:p>
          <a:p>
            <a:endParaRPr lang="pl-PL" b="1" dirty="0"/>
          </a:p>
          <a:p>
            <a:r>
              <a:rPr lang="pl-PL" b="1" dirty="0"/>
              <a:t>przesunięcie</a:t>
            </a:r>
          </a:p>
          <a:p>
            <a:r>
              <a:rPr lang="pl-PL" sz="2400" dirty="0"/>
              <a:t>Offset</a:t>
            </a:r>
            <a:r>
              <a:rPr lang="pl-PL" dirty="0"/>
              <a:t> -przesunięcie o określoną liczbę wierszy i kolumn od obiektu </a:t>
            </a:r>
            <a:r>
              <a:rPr lang="pl-PL" dirty="0" err="1"/>
              <a:t>Range</a:t>
            </a:r>
            <a:endParaRPr lang="pl-PL" dirty="0"/>
          </a:p>
          <a:p>
            <a:endParaRPr lang="pl-PL" b="1" dirty="0"/>
          </a:p>
          <a:p>
            <a:r>
              <a:rPr lang="pl-PL" b="1" dirty="0"/>
              <a:t>położenie</a:t>
            </a:r>
          </a:p>
          <a:p>
            <a:r>
              <a:rPr lang="pl-PL" sz="2400" dirty="0"/>
              <a:t>Top</a:t>
            </a:r>
            <a:r>
              <a:rPr lang="pl-PL" dirty="0"/>
              <a:t> – zwraca położenie od góry górnego wierzchołka obiektu </a:t>
            </a:r>
            <a:r>
              <a:rPr lang="pl-PL" dirty="0" err="1"/>
              <a:t>Range</a:t>
            </a:r>
            <a:endParaRPr lang="pl-PL" dirty="0"/>
          </a:p>
          <a:p>
            <a:r>
              <a:rPr lang="pl-PL" sz="2400" dirty="0" err="1"/>
              <a:t>Left</a:t>
            </a:r>
            <a:r>
              <a:rPr lang="pl-PL" sz="2400" dirty="0"/>
              <a:t> </a:t>
            </a:r>
            <a:r>
              <a:rPr lang="pl-PL" dirty="0"/>
              <a:t>– zwraca położenie od lewej strony wierzchołka obiektu </a:t>
            </a:r>
            <a:r>
              <a:rPr lang="pl-PL" dirty="0" err="1"/>
              <a:t>Range</a:t>
            </a:r>
            <a:endParaRPr lang="pl-PL" dirty="0"/>
          </a:p>
          <a:p>
            <a:endParaRPr lang="pl-PL" b="1" dirty="0"/>
          </a:p>
          <a:p>
            <a:r>
              <a:rPr lang="pl-PL" b="1" dirty="0"/>
              <a:t>wartość</a:t>
            </a:r>
          </a:p>
          <a:p>
            <a:r>
              <a:rPr lang="pl-PL" sz="2400" dirty="0"/>
              <a:t>Value</a:t>
            </a:r>
            <a:r>
              <a:rPr lang="pl-PL" dirty="0"/>
              <a:t> – wartość zakresu (</a:t>
            </a:r>
            <a:r>
              <a:rPr lang="pl-PL" dirty="0" err="1"/>
              <a:t>np.komórki</a:t>
            </a:r>
            <a:r>
              <a:rPr lang="pl-PL" dirty="0"/>
              <a:t>). Jest to właściwość domyślna obiektu </a:t>
            </a:r>
            <a:r>
              <a:rPr lang="pl-PL" dirty="0" err="1"/>
              <a:t>Range</a:t>
            </a:r>
            <a:endParaRPr lang="pl-PL" dirty="0"/>
          </a:p>
          <a:p>
            <a:r>
              <a:rPr lang="pl-PL" dirty="0"/>
              <a:t>Tak, jak w przypadku metod obiektu </a:t>
            </a:r>
            <a:r>
              <a:rPr lang="pl-PL" dirty="0" err="1"/>
              <a:t>Range</a:t>
            </a:r>
            <a:r>
              <a:rPr lang="pl-PL" dirty="0"/>
              <a:t> chcąc wywołać daną właściwość, po nawiasie zamykającym oznaczenie obiektu wstawiamy kropkę i wybieramy z listy rozwijalnej daną właściwość.</a:t>
            </a:r>
          </a:p>
        </p:txBody>
      </p:sp>
      <p:pic>
        <p:nvPicPr>
          <p:cNvPr id="3" name="Obraz 2">
            <a:extLst>
              <a:ext uri="{FF2B5EF4-FFF2-40B4-BE49-F238E27FC236}">
                <a16:creationId xmlns:a16="http://schemas.microsoft.com/office/drawing/2014/main" id="{4E742AC6-ECD3-461E-BD5C-233EB096E742}"/>
              </a:ext>
            </a:extLst>
          </p:cNvPr>
          <p:cNvPicPr>
            <a:picLocks noChangeAspect="1"/>
          </p:cNvPicPr>
          <p:nvPr/>
        </p:nvPicPr>
        <p:blipFill>
          <a:blip r:embed="rId3"/>
          <a:stretch>
            <a:fillRect/>
          </a:stretch>
        </p:blipFill>
        <p:spPr>
          <a:xfrm>
            <a:off x="8455660" y="4757712"/>
            <a:ext cx="3599233" cy="1917117"/>
          </a:xfrm>
          <a:prstGeom prst="rect">
            <a:avLst/>
          </a:prstGeom>
        </p:spPr>
      </p:pic>
      <p:pic>
        <p:nvPicPr>
          <p:cNvPr id="2" name="Obraz 1">
            <a:extLst>
              <a:ext uri="{FF2B5EF4-FFF2-40B4-BE49-F238E27FC236}">
                <a16:creationId xmlns:a16="http://schemas.microsoft.com/office/drawing/2014/main" id="{ECB4D255-D296-498B-8C5F-CC63B1ECB175}"/>
              </a:ext>
            </a:extLst>
          </p:cNvPr>
          <p:cNvPicPr>
            <a:picLocks noChangeAspect="1"/>
          </p:cNvPicPr>
          <p:nvPr/>
        </p:nvPicPr>
        <p:blipFill>
          <a:blip r:embed="rId4"/>
          <a:stretch>
            <a:fillRect/>
          </a:stretch>
        </p:blipFill>
        <p:spPr>
          <a:xfrm>
            <a:off x="8349630" y="2730260"/>
            <a:ext cx="3599233" cy="1874785"/>
          </a:xfrm>
          <a:prstGeom prst="rect">
            <a:avLst/>
          </a:prstGeom>
        </p:spPr>
      </p:pic>
      <p:sp>
        <p:nvSpPr>
          <p:cNvPr id="8" name="pole tekstowe 7">
            <a:extLst>
              <a:ext uri="{FF2B5EF4-FFF2-40B4-BE49-F238E27FC236}">
                <a16:creationId xmlns:a16="http://schemas.microsoft.com/office/drawing/2014/main" id="{0DA87714-2079-47F3-8E85-D6539971FD35}"/>
              </a:ext>
            </a:extLst>
          </p:cNvPr>
          <p:cNvSpPr txBox="1"/>
          <p:nvPr/>
        </p:nvSpPr>
        <p:spPr>
          <a:xfrm>
            <a:off x="8349630" y="2328367"/>
            <a:ext cx="355050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Range("A1").Offset(7, 2).Value = 100</a:t>
            </a:r>
            <a:endParaRPr lang="pl-PL" dirty="0"/>
          </a:p>
        </p:txBody>
      </p:sp>
    </p:spTree>
    <p:extLst>
      <p:ext uri="{BB962C8B-B14F-4D97-AF65-F5344CB8AC3E}">
        <p14:creationId xmlns:p14="http://schemas.microsoft.com/office/powerpoint/2010/main" val="27841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6398DFBA-D8C9-4F49-A0C6-AA4FEFD373FE}"/>
              </a:ext>
            </a:extLst>
          </p:cNvPr>
          <p:cNvSpPr>
            <a:spLocks noGrp="1"/>
          </p:cNvSpPr>
          <p:nvPr>
            <p:ph type="title"/>
          </p:nvPr>
        </p:nvSpPr>
        <p:spPr>
          <a:xfrm>
            <a:off x="495300" y="233320"/>
            <a:ext cx="11201400" cy="839424"/>
          </a:xfrm>
          <a:solidFill>
            <a:schemeClr val="accent4">
              <a:lumMod val="50000"/>
            </a:schemeClr>
          </a:solidFill>
        </p:spPr>
        <p:txBody>
          <a:bodyPr>
            <a:normAutofit/>
          </a:bodyPr>
          <a:lstStyle/>
          <a:p>
            <a:r>
              <a:rPr lang="pl-PL" dirty="0">
                <a:solidFill>
                  <a:schemeClr val="bg1">
                    <a:lumMod val="95000"/>
                  </a:schemeClr>
                </a:solidFill>
              </a:rPr>
              <a:t>  </a:t>
            </a:r>
            <a:r>
              <a:rPr lang="pl-PL" i="0" u="none" strike="noStrike" dirty="0">
                <a:solidFill>
                  <a:srgbClr val="FFFF00"/>
                </a:solidFill>
                <a:effectLst/>
                <a:latin typeface="Montserrat"/>
              </a:rPr>
              <a:t>Właściwości i metody obiektu  </a:t>
            </a:r>
            <a:r>
              <a:rPr lang="pl-PL" i="0" u="none" strike="noStrike" dirty="0" err="1">
                <a:solidFill>
                  <a:srgbClr val="FFFF00"/>
                </a:solidFill>
                <a:effectLst/>
                <a:latin typeface="Montserrat"/>
              </a:rPr>
              <a:t>Range</a:t>
            </a:r>
            <a:endParaRPr lang="pl-PL" dirty="0">
              <a:solidFill>
                <a:srgbClr val="FFFF00"/>
              </a:solidFill>
            </a:endParaRPr>
          </a:p>
        </p:txBody>
      </p:sp>
      <p:pic>
        <p:nvPicPr>
          <p:cNvPr id="7" name="Obraz 6">
            <a:extLst>
              <a:ext uri="{FF2B5EF4-FFF2-40B4-BE49-F238E27FC236}">
                <a16:creationId xmlns:a16="http://schemas.microsoft.com/office/drawing/2014/main" id="{2E0A45D3-2C81-4F24-823C-B7551BA6988E}"/>
              </a:ext>
            </a:extLst>
          </p:cNvPr>
          <p:cNvPicPr>
            <a:picLocks noChangeAspect="1"/>
          </p:cNvPicPr>
          <p:nvPr/>
        </p:nvPicPr>
        <p:blipFill>
          <a:blip r:embed="rId3"/>
          <a:stretch>
            <a:fillRect/>
          </a:stretch>
        </p:blipFill>
        <p:spPr>
          <a:xfrm>
            <a:off x="1276864" y="1130410"/>
            <a:ext cx="9234617" cy="5651393"/>
          </a:xfrm>
          <a:prstGeom prst="rect">
            <a:avLst/>
          </a:prstGeom>
        </p:spPr>
      </p:pic>
    </p:spTree>
    <p:extLst>
      <p:ext uri="{BB962C8B-B14F-4D97-AF65-F5344CB8AC3E}">
        <p14:creationId xmlns:p14="http://schemas.microsoft.com/office/powerpoint/2010/main" val="15540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6398DFBA-D8C9-4F49-A0C6-AA4FEFD373FE}"/>
              </a:ext>
            </a:extLst>
          </p:cNvPr>
          <p:cNvSpPr>
            <a:spLocks noGrp="1"/>
          </p:cNvSpPr>
          <p:nvPr>
            <p:ph type="title"/>
          </p:nvPr>
        </p:nvSpPr>
        <p:spPr>
          <a:xfrm>
            <a:off x="514350" y="365126"/>
            <a:ext cx="11201400" cy="839424"/>
          </a:xfrm>
          <a:solidFill>
            <a:schemeClr val="accent4">
              <a:lumMod val="50000"/>
            </a:schemeClr>
          </a:solidFill>
        </p:spPr>
        <p:txBody>
          <a:bodyPr>
            <a:normAutofit fontScale="90000"/>
          </a:bodyPr>
          <a:lstStyle/>
          <a:p>
            <a:r>
              <a:rPr lang="pl-PL" sz="4000" dirty="0">
                <a:solidFill>
                  <a:schemeClr val="bg1"/>
                </a:solidFill>
              </a:rPr>
              <a:t>  </a:t>
            </a:r>
            <a:r>
              <a:rPr lang="pl-PL" sz="4000" i="0" u="none" strike="noStrike" dirty="0">
                <a:solidFill>
                  <a:schemeClr val="bg1"/>
                </a:solidFill>
                <a:effectLst/>
                <a:latin typeface="Montserrat"/>
              </a:rPr>
              <a:t>Właściwości obiektu </a:t>
            </a:r>
            <a:r>
              <a:rPr lang="pl-PL" dirty="0" err="1">
                <a:solidFill>
                  <a:srgbClr val="FFFF00"/>
                </a:solidFill>
              </a:rPr>
              <a:t>Scripting.FileSystemObject</a:t>
            </a:r>
            <a:r>
              <a:rPr lang="pl-PL" dirty="0">
                <a:solidFill>
                  <a:srgbClr val="FFFF00"/>
                </a:solidFill>
              </a:rPr>
              <a:t> </a:t>
            </a:r>
          </a:p>
        </p:txBody>
      </p:sp>
      <p:sp>
        <p:nvSpPr>
          <p:cNvPr id="11" name="Symbol zastępczy zawartości 10">
            <a:extLst>
              <a:ext uri="{FF2B5EF4-FFF2-40B4-BE49-F238E27FC236}">
                <a16:creationId xmlns:a16="http://schemas.microsoft.com/office/drawing/2014/main" id="{1F49B1B0-377C-42FA-8FE2-3FD8C3E60E4D}"/>
              </a:ext>
            </a:extLst>
          </p:cNvPr>
          <p:cNvSpPr>
            <a:spLocks noGrp="1"/>
          </p:cNvSpPr>
          <p:nvPr>
            <p:ph idx="1"/>
          </p:nvPr>
        </p:nvSpPr>
        <p:spPr>
          <a:xfrm>
            <a:off x="514351" y="1825625"/>
            <a:ext cx="6467058" cy="4351338"/>
          </a:xfrm>
        </p:spPr>
        <p:txBody>
          <a:bodyPr>
            <a:normAutofit/>
          </a:bodyPr>
          <a:lstStyle/>
          <a:p>
            <a:pPr marL="0" indent="0">
              <a:buNone/>
            </a:pPr>
            <a:r>
              <a:rPr lang="pl-PL" dirty="0"/>
              <a:t> </a:t>
            </a:r>
          </a:p>
        </p:txBody>
      </p:sp>
      <p:sp>
        <p:nvSpPr>
          <p:cNvPr id="5" name="pole tekstowe 4">
            <a:extLst>
              <a:ext uri="{FF2B5EF4-FFF2-40B4-BE49-F238E27FC236}">
                <a16:creationId xmlns:a16="http://schemas.microsoft.com/office/drawing/2014/main" id="{DB3AC385-BD03-4573-84FC-6957E48BE1CC}"/>
              </a:ext>
            </a:extLst>
          </p:cNvPr>
          <p:cNvSpPr txBox="1"/>
          <p:nvPr/>
        </p:nvSpPr>
        <p:spPr>
          <a:xfrm>
            <a:off x="580718" y="1318022"/>
            <a:ext cx="11030563" cy="5032147"/>
          </a:xfrm>
          <a:prstGeom prst="rect">
            <a:avLst/>
          </a:prstGeom>
          <a:noFill/>
        </p:spPr>
        <p:txBody>
          <a:bodyPr wrap="square">
            <a:spAutoFit/>
          </a:bodyPr>
          <a:lstStyle/>
          <a:p>
            <a:r>
              <a:rPr lang="pl-PL" dirty="0"/>
              <a:t>to obiekt VBA służący do zarządzania plikami i  folderami. W kodzie VBA są dostępne funkcje  Dir, </a:t>
            </a:r>
            <a:r>
              <a:rPr lang="pl-PL" dirty="0" err="1"/>
              <a:t>MkDir</a:t>
            </a:r>
            <a:r>
              <a:rPr lang="pl-PL" dirty="0"/>
              <a:t> itp., ale przy </a:t>
            </a:r>
            <a:r>
              <a:rPr lang="pl-PL" dirty="0" err="1"/>
              <a:t>odwołaniach</a:t>
            </a:r>
            <a:r>
              <a:rPr lang="pl-PL" dirty="0"/>
              <a:t> do folderów sieciowych zawodzą. Wówczas pozostaje wykorzystanie właśnie obiektu </a:t>
            </a:r>
            <a:r>
              <a:rPr lang="pl-PL" dirty="0" err="1"/>
              <a:t>FileSystemObject</a:t>
            </a:r>
            <a:r>
              <a:rPr lang="pl-PL" dirty="0"/>
              <a:t>. </a:t>
            </a:r>
          </a:p>
          <a:p>
            <a:r>
              <a:rPr lang="pl-PL" dirty="0"/>
              <a:t>Dostępne są tu następujące właściwości i metody:</a:t>
            </a:r>
          </a:p>
          <a:p>
            <a:pPr lvl="1"/>
            <a:r>
              <a:rPr lang="pl-PL" sz="2000" dirty="0" err="1"/>
              <a:t>GetDrive</a:t>
            </a:r>
            <a:r>
              <a:rPr lang="pl-PL" sz="2000" dirty="0"/>
              <a:t> – informacje o napędzie (dysku)</a:t>
            </a:r>
          </a:p>
          <a:p>
            <a:pPr lvl="1"/>
            <a:r>
              <a:rPr lang="pl-PL" sz="2000" dirty="0" err="1"/>
              <a:t>GetFolder</a:t>
            </a:r>
            <a:r>
              <a:rPr lang="pl-PL" sz="2000" dirty="0"/>
              <a:t> – informacje o folderze</a:t>
            </a:r>
          </a:p>
          <a:p>
            <a:pPr lvl="1"/>
            <a:r>
              <a:rPr lang="pl-PL" sz="2000" dirty="0" err="1"/>
              <a:t>GetFile</a:t>
            </a:r>
            <a:r>
              <a:rPr lang="pl-PL" sz="2000" dirty="0"/>
              <a:t>– informacje o pliku</a:t>
            </a:r>
          </a:p>
          <a:p>
            <a:pPr lvl="1"/>
            <a:endParaRPr lang="pl-PL" sz="1200" dirty="0"/>
          </a:p>
          <a:p>
            <a:pPr lvl="1"/>
            <a:r>
              <a:rPr lang="pl-PL" sz="2000" dirty="0" err="1"/>
              <a:t>CreateFolder</a:t>
            </a:r>
            <a:r>
              <a:rPr lang="pl-PL" sz="2000" dirty="0"/>
              <a:t> – tworzenie folderu</a:t>
            </a:r>
          </a:p>
          <a:p>
            <a:pPr lvl="1"/>
            <a:r>
              <a:rPr lang="pl-PL" sz="2000" dirty="0" err="1"/>
              <a:t>CreateFile</a:t>
            </a:r>
            <a:r>
              <a:rPr lang="pl-PL" sz="2000" dirty="0"/>
              <a:t> – tworzenie pliku</a:t>
            </a:r>
          </a:p>
          <a:p>
            <a:pPr lvl="1"/>
            <a:endParaRPr lang="pl-PL" sz="1200" dirty="0"/>
          </a:p>
          <a:p>
            <a:pPr lvl="1"/>
            <a:r>
              <a:rPr lang="pl-PL" sz="2000" dirty="0" err="1"/>
              <a:t>DeleteFolder</a:t>
            </a:r>
            <a:r>
              <a:rPr lang="pl-PL" sz="2000" dirty="0"/>
              <a:t> – usuwanie folderu</a:t>
            </a:r>
          </a:p>
          <a:p>
            <a:pPr lvl="1"/>
            <a:r>
              <a:rPr lang="pl-PL" sz="2000" dirty="0" err="1"/>
              <a:t>DeleteFile</a:t>
            </a:r>
            <a:r>
              <a:rPr lang="pl-PL" sz="2000" dirty="0"/>
              <a:t> – usuwanie pliku</a:t>
            </a:r>
          </a:p>
          <a:p>
            <a:pPr lvl="1"/>
            <a:endParaRPr lang="pl-PL" sz="1200" dirty="0"/>
          </a:p>
          <a:p>
            <a:pPr lvl="1"/>
            <a:r>
              <a:rPr lang="pl-PL" sz="2000" dirty="0" err="1"/>
              <a:t>CopyFolder</a:t>
            </a:r>
            <a:r>
              <a:rPr lang="pl-PL" sz="2000" dirty="0"/>
              <a:t> – kopiowanie folderu</a:t>
            </a:r>
          </a:p>
          <a:p>
            <a:pPr lvl="1"/>
            <a:r>
              <a:rPr lang="pl-PL" sz="2000" dirty="0" err="1"/>
              <a:t>CopyFile</a:t>
            </a:r>
            <a:r>
              <a:rPr lang="pl-PL" sz="2000" dirty="0"/>
              <a:t> – kopiowanie pliku</a:t>
            </a:r>
          </a:p>
          <a:p>
            <a:pPr lvl="1"/>
            <a:endParaRPr lang="pl-PL" sz="1100" dirty="0"/>
          </a:p>
          <a:p>
            <a:pPr lvl="1"/>
            <a:r>
              <a:rPr lang="pl-PL" sz="2000" dirty="0" err="1"/>
              <a:t>MoveFolder</a:t>
            </a:r>
            <a:r>
              <a:rPr lang="pl-PL" sz="2000" dirty="0"/>
              <a:t> – przenoszenie folderu</a:t>
            </a:r>
          </a:p>
          <a:p>
            <a:pPr lvl="1"/>
            <a:r>
              <a:rPr lang="pl-PL" sz="2000" dirty="0" err="1"/>
              <a:t>MoveFile</a:t>
            </a:r>
            <a:r>
              <a:rPr lang="pl-PL" sz="2000" dirty="0"/>
              <a:t> – przenoszenie pliku</a:t>
            </a:r>
            <a:endParaRPr lang="pl-PL" sz="2400" dirty="0"/>
          </a:p>
        </p:txBody>
      </p:sp>
    </p:spTree>
    <p:extLst>
      <p:ext uri="{BB962C8B-B14F-4D97-AF65-F5344CB8AC3E}">
        <p14:creationId xmlns:p14="http://schemas.microsoft.com/office/powerpoint/2010/main" val="366353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6398DFBA-D8C9-4F49-A0C6-AA4FEFD373FE}"/>
              </a:ext>
            </a:extLst>
          </p:cNvPr>
          <p:cNvSpPr>
            <a:spLocks noGrp="1"/>
          </p:cNvSpPr>
          <p:nvPr>
            <p:ph type="title"/>
          </p:nvPr>
        </p:nvSpPr>
        <p:spPr>
          <a:xfrm>
            <a:off x="514350" y="365126"/>
            <a:ext cx="11201400" cy="839424"/>
          </a:xfrm>
          <a:solidFill>
            <a:schemeClr val="accent4">
              <a:lumMod val="50000"/>
            </a:schemeClr>
          </a:solidFill>
        </p:spPr>
        <p:txBody>
          <a:bodyPr/>
          <a:lstStyle/>
          <a:p>
            <a:pPr algn="l" fontAlgn="base"/>
            <a:r>
              <a:rPr lang="pl-PL" b="0" i="0" dirty="0">
                <a:solidFill>
                  <a:schemeClr val="bg1"/>
                </a:solidFill>
                <a:effectLst/>
                <a:latin typeface="inherit"/>
              </a:rPr>
              <a:t> </a:t>
            </a:r>
            <a:r>
              <a:rPr lang="pl-PL" b="0" i="0" dirty="0" err="1">
                <a:solidFill>
                  <a:schemeClr val="bg1"/>
                </a:solidFill>
                <a:effectLst/>
                <a:latin typeface="inherit"/>
              </a:rPr>
              <a:t>Border</a:t>
            </a:r>
            <a:r>
              <a:rPr lang="pl-PL" b="0" i="0" dirty="0">
                <a:solidFill>
                  <a:schemeClr val="bg1"/>
                </a:solidFill>
                <a:effectLst/>
                <a:latin typeface="inherit"/>
              </a:rPr>
              <a:t> Line </a:t>
            </a:r>
            <a:r>
              <a:rPr lang="pl-PL" b="0" i="0" dirty="0" err="1">
                <a:solidFill>
                  <a:schemeClr val="bg1"/>
                </a:solidFill>
                <a:effectLst/>
                <a:latin typeface="inherit"/>
              </a:rPr>
              <a:t>Styles</a:t>
            </a:r>
            <a:r>
              <a:rPr lang="pl-PL" b="0" i="0" dirty="0">
                <a:solidFill>
                  <a:schemeClr val="bg1"/>
                </a:solidFill>
                <a:effectLst/>
                <a:latin typeface="inherit"/>
              </a:rPr>
              <a:t>, .</a:t>
            </a:r>
            <a:r>
              <a:rPr lang="pl-PL" b="0" i="1" dirty="0" err="1">
                <a:solidFill>
                  <a:schemeClr val="bg1"/>
                </a:solidFill>
                <a:effectLst/>
                <a:latin typeface="inherit"/>
              </a:rPr>
              <a:t>LineStyle</a:t>
            </a:r>
            <a:r>
              <a:rPr lang="pl-PL" b="0" i="0" dirty="0">
                <a:solidFill>
                  <a:schemeClr val="bg1"/>
                </a:solidFill>
                <a:effectLst/>
                <a:latin typeface="inherit"/>
              </a:rPr>
              <a:t>:</a:t>
            </a:r>
            <a:endParaRPr lang="pl-PL" b="0" i="0" dirty="0">
              <a:solidFill>
                <a:schemeClr val="bg1"/>
              </a:solidFill>
              <a:effectLst/>
              <a:latin typeface="Arial" panose="020B0604020202020204" pitchFamily="34" charset="0"/>
            </a:endParaRPr>
          </a:p>
        </p:txBody>
      </p:sp>
      <p:sp>
        <p:nvSpPr>
          <p:cNvPr id="6" name="pole tekstowe 5">
            <a:extLst>
              <a:ext uri="{FF2B5EF4-FFF2-40B4-BE49-F238E27FC236}">
                <a16:creationId xmlns:a16="http://schemas.microsoft.com/office/drawing/2014/main" id="{14A62752-C240-4870-8421-99EBC1ADC19B}"/>
              </a:ext>
            </a:extLst>
          </p:cNvPr>
          <p:cNvSpPr txBox="1"/>
          <p:nvPr/>
        </p:nvSpPr>
        <p:spPr>
          <a:xfrm>
            <a:off x="514350" y="1443841"/>
            <a:ext cx="3486150" cy="3416320"/>
          </a:xfrm>
          <a:prstGeom prst="rect">
            <a:avLst/>
          </a:prstGeom>
          <a:noFill/>
        </p:spPr>
        <p:txBody>
          <a:bodyPr wrap="square">
            <a:spAutoFit/>
          </a:bodyPr>
          <a:lstStyle/>
          <a:p>
            <a:pPr marL="285750" indent="-285750">
              <a:buFont typeface="Arial" panose="020B0604020202020204" pitchFamily="34" charset="0"/>
              <a:buChar char="•"/>
            </a:pPr>
            <a:r>
              <a:rPr lang="pl-PL" sz="3600" dirty="0" err="1"/>
              <a:t>xlContinuous</a:t>
            </a:r>
            <a:endParaRPr lang="pl-PL" sz="3600" dirty="0"/>
          </a:p>
          <a:p>
            <a:pPr marL="285750" indent="-285750">
              <a:buFont typeface="Arial" panose="020B0604020202020204" pitchFamily="34" charset="0"/>
              <a:buChar char="•"/>
            </a:pPr>
            <a:r>
              <a:rPr lang="pl-PL" sz="3600" dirty="0" err="1"/>
              <a:t>xlDot</a:t>
            </a:r>
            <a:endParaRPr lang="pl-PL" sz="3600" dirty="0"/>
          </a:p>
          <a:p>
            <a:pPr marL="285750" indent="-285750">
              <a:buFont typeface="Arial" panose="020B0604020202020204" pitchFamily="34" charset="0"/>
              <a:buChar char="•"/>
            </a:pPr>
            <a:r>
              <a:rPr lang="pl-PL" sz="3600" dirty="0" err="1"/>
              <a:t>xlDashDotDot</a:t>
            </a:r>
            <a:endParaRPr lang="pl-PL" sz="3600" dirty="0"/>
          </a:p>
          <a:p>
            <a:pPr marL="285750" indent="-285750">
              <a:buFont typeface="Arial" panose="020B0604020202020204" pitchFamily="34" charset="0"/>
              <a:buChar char="•"/>
            </a:pPr>
            <a:r>
              <a:rPr lang="pl-PL" sz="3600" dirty="0" err="1"/>
              <a:t>xlDash</a:t>
            </a:r>
            <a:endParaRPr lang="pl-PL" sz="3600" dirty="0"/>
          </a:p>
          <a:p>
            <a:pPr marL="285750" indent="-285750">
              <a:buFont typeface="Arial" panose="020B0604020202020204" pitchFamily="34" charset="0"/>
              <a:buChar char="•"/>
            </a:pPr>
            <a:r>
              <a:rPr lang="pl-PL" sz="3600" dirty="0" err="1"/>
              <a:t>xlSlantDashDot</a:t>
            </a:r>
            <a:endParaRPr lang="pl-PL" sz="3600" dirty="0"/>
          </a:p>
          <a:p>
            <a:pPr marL="285750" indent="-285750">
              <a:buFont typeface="Arial" panose="020B0604020202020204" pitchFamily="34" charset="0"/>
              <a:buChar char="•"/>
            </a:pPr>
            <a:r>
              <a:rPr lang="pl-PL" sz="3600" dirty="0" err="1"/>
              <a:t>xlDouble</a:t>
            </a:r>
            <a:endParaRPr lang="pl-PL" sz="3600" dirty="0"/>
          </a:p>
        </p:txBody>
      </p:sp>
      <p:pic>
        <p:nvPicPr>
          <p:cNvPr id="4" name="Obraz 3">
            <a:extLst>
              <a:ext uri="{FF2B5EF4-FFF2-40B4-BE49-F238E27FC236}">
                <a16:creationId xmlns:a16="http://schemas.microsoft.com/office/drawing/2014/main" id="{CB2D7EAD-9FD0-4B32-802C-D70A88917976}"/>
              </a:ext>
            </a:extLst>
          </p:cNvPr>
          <p:cNvPicPr>
            <a:picLocks noChangeAspect="1"/>
          </p:cNvPicPr>
          <p:nvPr/>
        </p:nvPicPr>
        <p:blipFill>
          <a:blip r:embed="rId2"/>
          <a:stretch>
            <a:fillRect/>
          </a:stretch>
        </p:blipFill>
        <p:spPr>
          <a:xfrm>
            <a:off x="4399962" y="1376932"/>
            <a:ext cx="6515688" cy="3483229"/>
          </a:xfrm>
          <a:prstGeom prst="rect">
            <a:avLst/>
          </a:prstGeom>
        </p:spPr>
      </p:pic>
      <p:sp>
        <p:nvSpPr>
          <p:cNvPr id="12" name="pole tekstowe 11">
            <a:extLst>
              <a:ext uri="{FF2B5EF4-FFF2-40B4-BE49-F238E27FC236}">
                <a16:creationId xmlns:a16="http://schemas.microsoft.com/office/drawing/2014/main" id="{C81AA8C7-D9AE-47D9-AFBC-08670E3CC633}"/>
              </a:ext>
            </a:extLst>
          </p:cNvPr>
          <p:cNvSpPr txBox="1"/>
          <p:nvPr/>
        </p:nvSpPr>
        <p:spPr>
          <a:xfrm>
            <a:off x="514350" y="5099452"/>
            <a:ext cx="11677650" cy="1200329"/>
          </a:xfrm>
          <a:prstGeom prst="rect">
            <a:avLst/>
          </a:prstGeom>
          <a:noFill/>
        </p:spPr>
        <p:txBody>
          <a:bodyPr wrap="square">
            <a:spAutoFit/>
          </a:bodyPr>
          <a:lstStyle/>
          <a:p>
            <a:r>
              <a:rPr lang="en-US" sz="2400" dirty="0"/>
              <a:t>The borders were created using the code below:</a:t>
            </a:r>
            <a:endParaRPr lang="pl-PL" sz="2400" dirty="0"/>
          </a:p>
          <a:p>
            <a:r>
              <a:rPr lang="pl-PL" sz="2400" b="0" i="0" dirty="0" err="1">
                <a:solidFill>
                  <a:srgbClr val="444444"/>
                </a:solidFill>
                <a:effectLst/>
                <a:latin typeface="courier new" panose="02070309020205020404" pitchFamily="49" charset="0"/>
              </a:rPr>
              <a:t>Range</a:t>
            </a:r>
            <a:r>
              <a:rPr lang="pl-PL" sz="2400" b="0" i="0" dirty="0">
                <a:solidFill>
                  <a:srgbClr val="444444"/>
                </a:solidFill>
                <a:effectLst/>
                <a:latin typeface="courier new" panose="02070309020205020404" pitchFamily="49" charset="0"/>
              </a:rPr>
              <a:t>("C1:E1").</a:t>
            </a:r>
            <a:r>
              <a:rPr lang="pl-PL" sz="2400" b="0" i="0" dirty="0" err="1">
                <a:solidFill>
                  <a:srgbClr val="444444"/>
                </a:solidFill>
                <a:effectLst/>
                <a:latin typeface="courier new" panose="02070309020205020404" pitchFamily="49" charset="0"/>
              </a:rPr>
              <a:t>Borders</a:t>
            </a:r>
            <a:r>
              <a:rPr lang="pl-PL" sz="2400" b="0" i="0" dirty="0">
                <a:solidFill>
                  <a:srgbClr val="444444"/>
                </a:solidFill>
                <a:effectLst/>
                <a:latin typeface="courier new" panose="02070309020205020404" pitchFamily="49" charset="0"/>
              </a:rPr>
              <a:t>(</a:t>
            </a:r>
            <a:r>
              <a:rPr lang="pl-PL" sz="2400" b="0" i="0" dirty="0" err="1">
                <a:solidFill>
                  <a:srgbClr val="444444"/>
                </a:solidFill>
                <a:effectLst/>
                <a:latin typeface="courier new" panose="02070309020205020404" pitchFamily="49" charset="0"/>
              </a:rPr>
              <a:t>xlEdgeBottom</a:t>
            </a:r>
            <a:r>
              <a:rPr lang="pl-PL" sz="2400" b="0" i="0" dirty="0">
                <a:solidFill>
                  <a:srgbClr val="444444"/>
                </a:solidFill>
                <a:effectLst/>
                <a:latin typeface="courier new" panose="02070309020205020404" pitchFamily="49" charset="0"/>
              </a:rPr>
              <a:t>).</a:t>
            </a:r>
            <a:r>
              <a:rPr lang="pl-PL" sz="2400" b="0" i="0" dirty="0" err="1">
                <a:solidFill>
                  <a:srgbClr val="444444"/>
                </a:solidFill>
                <a:effectLst/>
                <a:latin typeface="courier new" panose="02070309020205020404" pitchFamily="49" charset="0"/>
              </a:rPr>
              <a:t>LineStyle</a:t>
            </a:r>
            <a:r>
              <a:rPr lang="pl-PL" sz="2400" b="0" i="0" dirty="0">
                <a:solidFill>
                  <a:srgbClr val="444444"/>
                </a:solidFill>
                <a:effectLst/>
                <a:latin typeface="courier new" panose="02070309020205020404" pitchFamily="49" charset="0"/>
              </a:rPr>
              <a:t> = </a:t>
            </a:r>
            <a:r>
              <a:rPr lang="pl-PL" sz="2400" b="0" i="0" dirty="0" err="1">
                <a:solidFill>
                  <a:srgbClr val="444444"/>
                </a:solidFill>
                <a:effectLst/>
                <a:latin typeface="courier new" panose="02070309020205020404" pitchFamily="49" charset="0"/>
              </a:rPr>
              <a:t>xlContinuous</a:t>
            </a:r>
            <a:br>
              <a:rPr lang="pl-PL" sz="2400" b="0" i="0" dirty="0">
                <a:solidFill>
                  <a:srgbClr val="444444"/>
                </a:solidFill>
                <a:effectLst/>
                <a:latin typeface="courier new" panose="02070309020205020404" pitchFamily="49" charset="0"/>
              </a:rPr>
            </a:br>
            <a:r>
              <a:rPr lang="pl-PL" sz="2400" b="0" i="0" dirty="0" err="1">
                <a:solidFill>
                  <a:srgbClr val="444444"/>
                </a:solidFill>
                <a:effectLst/>
                <a:latin typeface="courier new" panose="02070309020205020404" pitchFamily="49" charset="0"/>
              </a:rPr>
              <a:t>Range</a:t>
            </a:r>
            <a:r>
              <a:rPr lang="pl-PL" sz="2400" b="0" i="0" dirty="0">
                <a:solidFill>
                  <a:srgbClr val="444444"/>
                </a:solidFill>
                <a:effectLst/>
                <a:latin typeface="courier new" panose="02070309020205020404" pitchFamily="49" charset="0"/>
              </a:rPr>
              <a:t>("C3:E3").</a:t>
            </a:r>
            <a:r>
              <a:rPr lang="pl-PL" sz="2400" b="0" i="0" dirty="0" err="1">
                <a:solidFill>
                  <a:srgbClr val="444444"/>
                </a:solidFill>
                <a:effectLst/>
                <a:latin typeface="courier new" panose="02070309020205020404" pitchFamily="49" charset="0"/>
              </a:rPr>
              <a:t>Borders</a:t>
            </a:r>
            <a:r>
              <a:rPr lang="pl-PL" sz="2400" b="0" i="0" dirty="0">
                <a:solidFill>
                  <a:srgbClr val="444444"/>
                </a:solidFill>
                <a:effectLst/>
                <a:latin typeface="courier new" panose="02070309020205020404" pitchFamily="49" charset="0"/>
              </a:rPr>
              <a:t>(</a:t>
            </a:r>
            <a:r>
              <a:rPr lang="pl-PL" sz="2400" b="0" i="0" dirty="0" err="1">
                <a:solidFill>
                  <a:srgbClr val="444444"/>
                </a:solidFill>
                <a:effectLst/>
                <a:latin typeface="courier new" panose="02070309020205020404" pitchFamily="49" charset="0"/>
              </a:rPr>
              <a:t>xlEdgeBottom</a:t>
            </a:r>
            <a:r>
              <a:rPr lang="pl-PL" sz="2400" b="0" i="0" dirty="0">
                <a:solidFill>
                  <a:srgbClr val="444444"/>
                </a:solidFill>
                <a:effectLst/>
                <a:latin typeface="courier new" panose="02070309020205020404" pitchFamily="49" charset="0"/>
              </a:rPr>
              <a:t>).</a:t>
            </a:r>
            <a:r>
              <a:rPr lang="pl-PL" sz="2400" b="0" i="0" dirty="0" err="1">
                <a:solidFill>
                  <a:srgbClr val="444444"/>
                </a:solidFill>
                <a:effectLst/>
                <a:latin typeface="courier new" panose="02070309020205020404" pitchFamily="49" charset="0"/>
              </a:rPr>
              <a:t>LineStyle</a:t>
            </a:r>
            <a:r>
              <a:rPr lang="pl-PL" sz="2400" b="0" i="0" dirty="0">
                <a:solidFill>
                  <a:srgbClr val="444444"/>
                </a:solidFill>
                <a:effectLst/>
                <a:latin typeface="courier new" panose="02070309020205020404" pitchFamily="49" charset="0"/>
              </a:rPr>
              <a:t> = </a:t>
            </a:r>
            <a:r>
              <a:rPr lang="pl-PL" sz="2400" b="0" i="0" dirty="0" err="1">
                <a:solidFill>
                  <a:srgbClr val="444444"/>
                </a:solidFill>
                <a:effectLst/>
                <a:latin typeface="courier new" panose="02070309020205020404" pitchFamily="49" charset="0"/>
              </a:rPr>
              <a:t>xlDot</a:t>
            </a:r>
            <a:endParaRPr lang="pl-PL" sz="2400" dirty="0"/>
          </a:p>
        </p:txBody>
      </p:sp>
    </p:spTree>
    <p:extLst>
      <p:ext uri="{BB962C8B-B14F-4D97-AF65-F5344CB8AC3E}">
        <p14:creationId xmlns:p14="http://schemas.microsoft.com/office/powerpoint/2010/main" val="71445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365126"/>
            <a:ext cx="11049000" cy="993412"/>
          </a:xfrm>
          <a:solidFill>
            <a:schemeClr val="accent6">
              <a:lumMod val="50000"/>
            </a:schemeClr>
          </a:solidFill>
        </p:spPr>
        <p:txBody>
          <a:bodyPr/>
          <a:lstStyle/>
          <a:p>
            <a:r>
              <a:rPr lang="pl-PL" i="0" dirty="0">
                <a:solidFill>
                  <a:schemeClr val="bg1"/>
                </a:solidFill>
                <a:effectLst/>
                <a:latin typeface="benton-sans"/>
              </a:rPr>
              <a:t>  </a:t>
            </a:r>
            <a:r>
              <a:rPr lang="en-US" i="0" dirty="0">
                <a:solidFill>
                  <a:schemeClr val="bg1"/>
                </a:solidFill>
                <a:effectLst/>
                <a:latin typeface="benton-sans"/>
              </a:rPr>
              <a:t>Line Breaks and Wrapping Text</a:t>
            </a:r>
            <a:endParaRPr lang="pl-PL" dirty="0">
              <a:solidFill>
                <a:schemeClr val="bg1"/>
              </a:solidFill>
            </a:endParaRPr>
          </a:p>
        </p:txBody>
      </p:sp>
      <p:sp>
        <p:nvSpPr>
          <p:cNvPr id="3" name="Symbol zastępczy zawartości 2">
            <a:extLst>
              <a:ext uri="{FF2B5EF4-FFF2-40B4-BE49-F238E27FC236}">
                <a16:creationId xmlns:a16="http://schemas.microsoft.com/office/drawing/2014/main" id="{4CDD31D0-1F0F-4A78-BD2E-ED098D1DCBFF}"/>
              </a:ext>
            </a:extLst>
          </p:cNvPr>
          <p:cNvSpPr>
            <a:spLocks noGrp="1"/>
          </p:cNvSpPr>
          <p:nvPr>
            <p:ph idx="1"/>
          </p:nvPr>
        </p:nvSpPr>
        <p:spPr>
          <a:xfrm>
            <a:off x="571499" y="1541417"/>
            <a:ext cx="6247311" cy="4951457"/>
          </a:xfrm>
          <a:solidFill>
            <a:schemeClr val="bg1">
              <a:lumMod val="95000"/>
            </a:schemeClr>
          </a:solidFill>
        </p:spPr>
        <p:txBody>
          <a:bodyPr>
            <a:normAutofit fontScale="92500" lnSpcReduction="20000"/>
          </a:bodyPr>
          <a:lstStyle/>
          <a:p>
            <a:pPr algn="l"/>
            <a:r>
              <a:rPr lang="en-US" b="0" i="0" dirty="0">
                <a:solidFill>
                  <a:srgbClr val="292929"/>
                </a:solidFill>
                <a:effectLst/>
                <a:latin typeface="-apple-system"/>
              </a:rPr>
              <a:t>Typing into spreadsheet cells can be frustrating, as the default for text you type is to continue on forever, without wrapping back down to a new line. You can change that. Create a new line by typing </a:t>
            </a:r>
            <a:r>
              <a:rPr lang="en-US" b="1" i="0" dirty="0" err="1">
                <a:solidFill>
                  <a:srgbClr val="292929"/>
                </a:solidFill>
                <a:effectLst/>
                <a:latin typeface="-apple-system"/>
              </a:rPr>
              <a:t>Alt+Enter</a:t>
            </a:r>
            <a:r>
              <a:rPr lang="en-US" b="0" i="0" dirty="0">
                <a:solidFill>
                  <a:srgbClr val="292929"/>
                </a:solidFill>
                <a:effectLst/>
                <a:latin typeface="-apple-system"/>
              </a:rPr>
              <a:t>. </a:t>
            </a:r>
            <a:endParaRPr lang="pl-PL" b="0" i="0" dirty="0">
              <a:solidFill>
                <a:srgbClr val="292929"/>
              </a:solidFill>
              <a:effectLst/>
              <a:latin typeface="-apple-system"/>
            </a:endParaRPr>
          </a:p>
          <a:p>
            <a:pPr algn="l"/>
            <a:r>
              <a:rPr lang="en-US" b="0" i="0" dirty="0">
                <a:solidFill>
                  <a:srgbClr val="292929"/>
                </a:solidFill>
                <a:effectLst/>
                <a:latin typeface="-apple-system"/>
              </a:rPr>
              <a:t>Or, click the </a:t>
            </a:r>
            <a:r>
              <a:rPr lang="en-US" b="1" i="0" dirty="0">
                <a:solidFill>
                  <a:srgbClr val="292929"/>
                </a:solidFill>
                <a:effectLst/>
                <a:latin typeface="-apple-system"/>
              </a:rPr>
              <a:t>Wrap Text option</a:t>
            </a:r>
            <a:r>
              <a:rPr lang="en-US" b="0" i="0" dirty="0">
                <a:solidFill>
                  <a:srgbClr val="292929"/>
                </a:solidFill>
                <a:effectLst/>
                <a:latin typeface="-apple-system"/>
              </a:rPr>
              <a:t> under the Home tab at the top of the screen, which means all text wraps right at the edge of the cell you're in. Resize the row/column and the text re-wraps to fit.</a:t>
            </a:r>
          </a:p>
          <a:p>
            <a:pPr algn="l"/>
            <a:r>
              <a:rPr lang="en-US" b="0" i="0" dirty="0">
                <a:solidFill>
                  <a:srgbClr val="292929"/>
                </a:solidFill>
                <a:effectLst/>
                <a:latin typeface="-apple-system"/>
              </a:rPr>
              <a:t>If you've got multiple cells that have text overruns, select them all before you click Wrap Text. Or, select all the cells before you even type in them and click Wrap Text. Then whatever you type will wrap in the future.</a:t>
            </a:r>
          </a:p>
          <a:p>
            <a:endParaRPr lang="pl-PL" dirty="0"/>
          </a:p>
        </p:txBody>
      </p:sp>
      <p:pic>
        <p:nvPicPr>
          <p:cNvPr id="5" name="Obraz 4">
            <a:extLst>
              <a:ext uri="{FF2B5EF4-FFF2-40B4-BE49-F238E27FC236}">
                <a16:creationId xmlns:a16="http://schemas.microsoft.com/office/drawing/2014/main" id="{EF9D5F33-3678-4F24-83AA-094E9007B7D7}"/>
              </a:ext>
            </a:extLst>
          </p:cNvPr>
          <p:cNvPicPr>
            <a:picLocks noChangeAspect="1"/>
          </p:cNvPicPr>
          <p:nvPr/>
        </p:nvPicPr>
        <p:blipFill>
          <a:blip r:embed="rId2"/>
          <a:stretch>
            <a:fillRect/>
          </a:stretch>
        </p:blipFill>
        <p:spPr>
          <a:xfrm>
            <a:off x="7027817" y="1541417"/>
            <a:ext cx="4592683" cy="5078645"/>
          </a:xfrm>
          <a:prstGeom prst="rect">
            <a:avLst/>
          </a:prstGeom>
        </p:spPr>
      </p:pic>
    </p:spTree>
    <p:extLst>
      <p:ext uri="{BB962C8B-B14F-4D97-AF65-F5344CB8AC3E}">
        <p14:creationId xmlns:p14="http://schemas.microsoft.com/office/powerpoint/2010/main" val="296899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365125"/>
            <a:ext cx="11049000" cy="941161"/>
          </a:xfrm>
          <a:solidFill>
            <a:schemeClr val="accent6">
              <a:lumMod val="50000"/>
            </a:schemeClr>
          </a:solidFill>
        </p:spPr>
        <p:txBody>
          <a:bodyPr/>
          <a:lstStyle/>
          <a:p>
            <a:r>
              <a:rPr lang="pl-PL" i="0" dirty="0">
                <a:solidFill>
                  <a:srgbClr val="292929"/>
                </a:solidFill>
                <a:effectLst/>
                <a:latin typeface="benton-sans"/>
              </a:rPr>
              <a:t>  </a:t>
            </a:r>
            <a:r>
              <a:rPr lang="pl-PL" i="0" dirty="0" err="1">
                <a:solidFill>
                  <a:schemeClr val="bg1"/>
                </a:solidFill>
                <a:effectLst/>
                <a:latin typeface="benton-sans"/>
              </a:rPr>
              <a:t>AutoFill</a:t>
            </a:r>
            <a:r>
              <a:rPr lang="pl-PL" i="0" dirty="0">
                <a:solidFill>
                  <a:schemeClr val="bg1"/>
                </a:solidFill>
                <a:effectLst/>
                <a:latin typeface="benton-sans"/>
              </a:rPr>
              <a:t> </a:t>
            </a:r>
            <a:r>
              <a:rPr lang="pl-PL" i="0" dirty="0" err="1">
                <a:solidFill>
                  <a:schemeClr val="bg1"/>
                </a:solidFill>
                <a:effectLst/>
                <a:latin typeface="benton-sans"/>
              </a:rPr>
              <a:t>Your</a:t>
            </a:r>
            <a:r>
              <a:rPr lang="pl-PL" i="0" dirty="0">
                <a:solidFill>
                  <a:schemeClr val="bg1"/>
                </a:solidFill>
                <a:effectLst/>
                <a:latin typeface="benton-sans"/>
              </a:rPr>
              <a:t> </a:t>
            </a:r>
            <a:r>
              <a:rPr lang="pl-PL" i="0" dirty="0" err="1">
                <a:solidFill>
                  <a:schemeClr val="bg1"/>
                </a:solidFill>
                <a:effectLst/>
                <a:latin typeface="benton-sans"/>
              </a:rPr>
              <a:t>Cells</a:t>
            </a:r>
            <a:endParaRPr lang="pl-PL" dirty="0">
              <a:solidFill>
                <a:schemeClr val="bg1"/>
              </a:solidFill>
            </a:endParaRPr>
          </a:p>
        </p:txBody>
      </p:sp>
      <p:sp>
        <p:nvSpPr>
          <p:cNvPr id="3" name="Symbol zastępczy zawartości 2">
            <a:extLst>
              <a:ext uri="{FF2B5EF4-FFF2-40B4-BE49-F238E27FC236}">
                <a16:creationId xmlns:a16="http://schemas.microsoft.com/office/drawing/2014/main" id="{4CDD31D0-1F0F-4A78-BD2E-ED098D1DCBFF}"/>
              </a:ext>
            </a:extLst>
          </p:cNvPr>
          <p:cNvSpPr>
            <a:spLocks noGrp="1"/>
          </p:cNvSpPr>
          <p:nvPr>
            <p:ph idx="1"/>
          </p:nvPr>
        </p:nvSpPr>
        <p:spPr>
          <a:xfrm>
            <a:off x="571500" y="1463676"/>
            <a:ext cx="4980214" cy="5029834"/>
          </a:xfrm>
          <a:solidFill>
            <a:schemeClr val="bg1">
              <a:lumMod val="95000"/>
            </a:schemeClr>
          </a:solidFill>
        </p:spPr>
        <p:txBody>
          <a:bodyPr>
            <a:normAutofit fontScale="77500" lnSpcReduction="20000"/>
          </a:bodyPr>
          <a:lstStyle/>
          <a:p>
            <a:pPr algn="l"/>
            <a:r>
              <a:rPr lang="en-US" b="0" i="0" dirty="0">
                <a:solidFill>
                  <a:srgbClr val="292929"/>
                </a:solidFill>
                <a:effectLst/>
                <a:latin typeface="-apple-system"/>
              </a:rPr>
              <a:t>This is a no-brainer, but so easily overlooked. You start typing a series of repetitive things like dates (1/1/20, 1/2/20, 1/3/20, etc.) and you know you're in for a long day. Instead, begin the series and move the cursor on the screen to the lower-right part of the last cell—the fill handle. When it turns into a plus sign (</a:t>
            </a:r>
            <a:r>
              <a:rPr lang="en-US" b="1" i="0" dirty="0">
                <a:solidFill>
                  <a:srgbClr val="292929"/>
                </a:solidFill>
                <a:effectLst/>
                <a:latin typeface="-apple-system"/>
              </a:rPr>
              <a:t>+</a:t>
            </a:r>
            <a:r>
              <a:rPr lang="en-US" b="0" i="0" dirty="0">
                <a:solidFill>
                  <a:srgbClr val="292929"/>
                </a:solidFill>
                <a:effectLst/>
                <a:latin typeface="-apple-system"/>
              </a:rPr>
              <a:t>), click and drag down to select all the cells you need to fill. They'll magically fill using the pattern you started. It can also go up a column, or left or right on a row.</a:t>
            </a:r>
          </a:p>
          <a:p>
            <a:pPr algn="l"/>
            <a:r>
              <a:rPr lang="en-US" b="0" i="0" dirty="0">
                <a:solidFill>
                  <a:srgbClr val="292929"/>
                </a:solidFill>
                <a:effectLst/>
                <a:latin typeface="-apple-system"/>
              </a:rPr>
              <a:t>Even better—you can Auto Fill without much of a pattern. Again, pick a cell or cells, move to the fill handle, right-click, and drag. You'll get a menu of options. The more data you input at first, the better the Fill Series option will do creating your AutoFill options.</a:t>
            </a:r>
          </a:p>
          <a:p>
            <a:endParaRPr lang="pl-PL" dirty="0"/>
          </a:p>
        </p:txBody>
      </p:sp>
      <p:pic>
        <p:nvPicPr>
          <p:cNvPr id="4" name="Obraz 3">
            <a:extLst>
              <a:ext uri="{FF2B5EF4-FFF2-40B4-BE49-F238E27FC236}">
                <a16:creationId xmlns:a16="http://schemas.microsoft.com/office/drawing/2014/main" id="{D1DBF2B8-93E2-4E2C-99C9-EB33459406A2}"/>
              </a:ext>
            </a:extLst>
          </p:cNvPr>
          <p:cNvPicPr>
            <a:picLocks noChangeAspect="1"/>
          </p:cNvPicPr>
          <p:nvPr/>
        </p:nvPicPr>
        <p:blipFill>
          <a:blip r:embed="rId2"/>
          <a:stretch>
            <a:fillRect/>
          </a:stretch>
        </p:blipFill>
        <p:spPr>
          <a:xfrm>
            <a:off x="5658247" y="1463041"/>
            <a:ext cx="5994365" cy="3984170"/>
          </a:xfrm>
          <a:prstGeom prst="rect">
            <a:avLst/>
          </a:prstGeom>
        </p:spPr>
      </p:pic>
    </p:spTree>
    <p:extLst>
      <p:ext uri="{BB962C8B-B14F-4D97-AF65-F5344CB8AC3E}">
        <p14:creationId xmlns:p14="http://schemas.microsoft.com/office/powerpoint/2010/main" val="26947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411480" y="282829"/>
            <a:ext cx="2734056" cy="1125347"/>
          </a:xfrm>
          <a:solidFill>
            <a:schemeClr val="accent6">
              <a:lumMod val="50000"/>
            </a:schemeClr>
          </a:solidFill>
        </p:spPr>
        <p:txBody>
          <a:bodyPr>
            <a:normAutofit/>
          </a:bodyPr>
          <a:lstStyle/>
          <a:p>
            <a:pPr algn="l"/>
            <a:r>
              <a:rPr lang="pl-PL" sz="3600" i="0" dirty="0">
                <a:solidFill>
                  <a:srgbClr val="292929"/>
                </a:solidFill>
                <a:effectLst/>
                <a:latin typeface="tablet-gothic"/>
              </a:rPr>
              <a:t> </a:t>
            </a:r>
            <a:r>
              <a:rPr lang="pl-PL" sz="3600" i="0" dirty="0" err="1">
                <a:solidFill>
                  <a:schemeClr val="bg1"/>
                </a:solidFill>
                <a:effectLst/>
                <a:latin typeface="tablet-gothic"/>
              </a:rPr>
              <a:t>Conditionally</a:t>
            </a:r>
            <a:br>
              <a:rPr lang="pl-PL" sz="3600" i="0" dirty="0">
                <a:solidFill>
                  <a:schemeClr val="bg1"/>
                </a:solidFill>
                <a:effectLst/>
                <a:latin typeface="tablet-gothic"/>
              </a:rPr>
            </a:br>
            <a:r>
              <a:rPr lang="pl-PL" sz="3600" i="0" dirty="0">
                <a:solidFill>
                  <a:schemeClr val="bg1"/>
                </a:solidFill>
                <a:effectLst/>
                <a:latin typeface="tablet-gothic"/>
              </a:rPr>
              <a:t> Format</a:t>
            </a:r>
          </a:p>
        </p:txBody>
      </p:sp>
      <p:pic>
        <p:nvPicPr>
          <p:cNvPr id="5" name="Obraz 4">
            <a:extLst>
              <a:ext uri="{FF2B5EF4-FFF2-40B4-BE49-F238E27FC236}">
                <a16:creationId xmlns:a16="http://schemas.microsoft.com/office/drawing/2014/main" id="{35E2D2C9-6475-4475-B2FC-4826F75DF339}"/>
              </a:ext>
            </a:extLst>
          </p:cNvPr>
          <p:cNvPicPr>
            <a:picLocks noChangeAspect="1"/>
          </p:cNvPicPr>
          <p:nvPr/>
        </p:nvPicPr>
        <p:blipFill>
          <a:blip r:embed="rId2"/>
          <a:stretch>
            <a:fillRect/>
          </a:stretch>
        </p:blipFill>
        <p:spPr>
          <a:xfrm>
            <a:off x="3380559" y="269248"/>
            <a:ext cx="8223177" cy="6319503"/>
          </a:xfrm>
          <a:prstGeom prst="rect">
            <a:avLst/>
          </a:prstGeom>
        </p:spPr>
      </p:pic>
    </p:spTree>
    <p:extLst>
      <p:ext uri="{BB962C8B-B14F-4D97-AF65-F5344CB8AC3E}">
        <p14:creationId xmlns:p14="http://schemas.microsoft.com/office/powerpoint/2010/main" val="254002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365125"/>
            <a:ext cx="3579876" cy="4353179"/>
          </a:xfrm>
          <a:solidFill>
            <a:schemeClr val="accent6">
              <a:lumMod val="50000"/>
            </a:schemeClr>
          </a:solidFill>
        </p:spPr>
        <p:txBody>
          <a:bodyPr/>
          <a:lstStyle/>
          <a:p>
            <a:r>
              <a:rPr lang="en-US" i="0" dirty="0">
                <a:solidFill>
                  <a:schemeClr val="bg1"/>
                </a:solidFill>
                <a:effectLst/>
                <a:latin typeface="tablet-gothic"/>
              </a:rPr>
              <a:t>Validate Data to Make </a:t>
            </a:r>
            <a:br>
              <a:rPr lang="pl-PL" i="0" dirty="0">
                <a:solidFill>
                  <a:schemeClr val="bg1"/>
                </a:solidFill>
                <a:effectLst/>
                <a:latin typeface="tablet-gothic"/>
              </a:rPr>
            </a:br>
            <a:r>
              <a:rPr lang="en-US" i="0" dirty="0">
                <a:solidFill>
                  <a:schemeClr val="bg1"/>
                </a:solidFill>
                <a:effectLst/>
                <a:latin typeface="tablet-gothic"/>
              </a:rPr>
              <a:t>Drop Downs</a:t>
            </a:r>
            <a:endParaRPr lang="pl-PL" dirty="0">
              <a:solidFill>
                <a:schemeClr val="bg1"/>
              </a:solidFill>
            </a:endParaRPr>
          </a:p>
        </p:txBody>
      </p:sp>
      <p:pic>
        <p:nvPicPr>
          <p:cNvPr id="5" name="Obraz 4">
            <a:extLst>
              <a:ext uri="{FF2B5EF4-FFF2-40B4-BE49-F238E27FC236}">
                <a16:creationId xmlns:a16="http://schemas.microsoft.com/office/drawing/2014/main" id="{29BB7DF6-1DC7-4BF5-B860-79C9DA8104A9}"/>
              </a:ext>
            </a:extLst>
          </p:cNvPr>
          <p:cNvPicPr>
            <a:picLocks noChangeAspect="1"/>
          </p:cNvPicPr>
          <p:nvPr/>
        </p:nvPicPr>
        <p:blipFill>
          <a:blip r:embed="rId2"/>
          <a:stretch>
            <a:fillRect/>
          </a:stretch>
        </p:blipFill>
        <p:spPr>
          <a:xfrm>
            <a:off x="4398263" y="238890"/>
            <a:ext cx="7327467" cy="6380219"/>
          </a:xfrm>
          <a:prstGeom prst="rect">
            <a:avLst/>
          </a:prstGeom>
        </p:spPr>
      </p:pic>
    </p:spTree>
    <p:extLst>
      <p:ext uri="{BB962C8B-B14F-4D97-AF65-F5344CB8AC3E}">
        <p14:creationId xmlns:p14="http://schemas.microsoft.com/office/powerpoint/2010/main" val="134955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273685"/>
            <a:ext cx="11258006" cy="934267"/>
          </a:xfrm>
        </p:spPr>
        <p:style>
          <a:lnRef idx="0">
            <a:schemeClr val="dk1"/>
          </a:lnRef>
          <a:fillRef idx="3">
            <a:schemeClr val="dk1"/>
          </a:fillRef>
          <a:effectRef idx="3">
            <a:schemeClr val="dk1"/>
          </a:effectRef>
          <a:fontRef idx="minor">
            <a:schemeClr val="lt1"/>
          </a:fontRef>
        </p:style>
        <p:txBody>
          <a:bodyPr>
            <a:normAutofit/>
          </a:bodyPr>
          <a:lstStyle/>
          <a:p>
            <a:r>
              <a:rPr lang="pl-PL" dirty="0">
                <a:solidFill>
                  <a:schemeClr val="bg1"/>
                </a:solidFill>
              </a:rPr>
              <a:t> </a:t>
            </a:r>
            <a:r>
              <a:rPr lang="pl-PL" b="0" i="0" dirty="0">
                <a:solidFill>
                  <a:schemeClr val="bg1"/>
                </a:solidFill>
                <a:effectLst/>
                <a:latin typeface="-apple-system"/>
              </a:rPr>
              <a:t>Czym jest obiekt w VBA?</a:t>
            </a:r>
            <a:endParaRPr lang="pl-PL" dirty="0">
              <a:solidFill>
                <a:schemeClr val="bg1"/>
              </a:solidFill>
            </a:endParaRPr>
          </a:p>
        </p:txBody>
      </p:sp>
      <p:sp>
        <p:nvSpPr>
          <p:cNvPr id="3" name="Symbol zastępczy zawartości 2">
            <a:extLst>
              <a:ext uri="{FF2B5EF4-FFF2-40B4-BE49-F238E27FC236}">
                <a16:creationId xmlns:a16="http://schemas.microsoft.com/office/drawing/2014/main" id="{4CDD31D0-1F0F-4A78-BD2E-ED098D1DCBFF}"/>
              </a:ext>
            </a:extLst>
          </p:cNvPr>
          <p:cNvSpPr>
            <a:spLocks noGrp="1"/>
          </p:cNvSpPr>
          <p:nvPr>
            <p:ph idx="1"/>
          </p:nvPr>
        </p:nvSpPr>
        <p:spPr>
          <a:xfrm>
            <a:off x="571501" y="3184792"/>
            <a:ext cx="6743700" cy="3104448"/>
          </a:xfrm>
          <a:solidFill>
            <a:schemeClr val="bg1">
              <a:lumMod val="95000"/>
            </a:schemeClr>
          </a:solidFill>
        </p:spPr>
        <p:txBody>
          <a:bodyPr>
            <a:normAutofit fontScale="77500" lnSpcReduction="20000"/>
          </a:bodyPr>
          <a:lstStyle/>
          <a:p>
            <a:pPr algn="l"/>
            <a:endParaRPr lang="pl-PL" b="0" i="0" dirty="0">
              <a:solidFill>
                <a:srgbClr val="292929"/>
              </a:solidFill>
              <a:effectLst/>
              <a:latin typeface="-apple-system"/>
            </a:endParaRPr>
          </a:p>
          <a:p>
            <a:pPr algn="l"/>
            <a:r>
              <a:rPr lang="pl-PL" b="0" i="0" dirty="0">
                <a:solidFill>
                  <a:srgbClr val="292929"/>
                </a:solidFill>
                <a:effectLst/>
                <a:latin typeface="-apple-system"/>
              </a:rPr>
              <a:t>W Excelu np.: </a:t>
            </a:r>
          </a:p>
          <a:p>
            <a:pPr marL="0" indent="0" algn="l">
              <a:buNone/>
            </a:pPr>
            <a:r>
              <a:rPr lang="pl-PL" b="0" i="0" dirty="0">
                <a:solidFill>
                  <a:srgbClr val="292929"/>
                </a:solidFill>
                <a:effectLst/>
                <a:latin typeface="-apple-system"/>
              </a:rPr>
              <a:t>        wykres, komórka, zakres komórek, arkusz, </a:t>
            </a:r>
          </a:p>
          <a:p>
            <a:pPr marL="0" indent="0" algn="l">
              <a:buNone/>
            </a:pPr>
            <a:r>
              <a:rPr lang="pl-PL" dirty="0">
                <a:solidFill>
                  <a:srgbClr val="292929"/>
                </a:solidFill>
                <a:latin typeface="-apple-system"/>
              </a:rPr>
              <a:t>        </a:t>
            </a:r>
            <a:r>
              <a:rPr lang="pl-PL" b="0" i="0" dirty="0">
                <a:solidFill>
                  <a:srgbClr val="292929"/>
                </a:solidFill>
                <a:effectLst/>
                <a:latin typeface="-apple-system"/>
              </a:rPr>
              <a:t>tabela przestawna, plik, a nawet sam Excel </a:t>
            </a:r>
          </a:p>
          <a:p>
            <a:pPr marL="0" indent="0" algn="l">
              <a:buNone/>
            </a:pPr>
            <a:r>
              <a:rPr lang="pl-PL" b="0" i="0" dirty="0">
                <a:solidFill>
                  <a:srgbClr val="292929"/>
                </a:solidFill>
                <a:effectLst/>
                <a:latin typeface="-apple-system"/>
              </a:rPr>
              <a:t>        (Application) są obiektami. </a:t>
            </a:r>
          </a:p>
          <a:p>
            <a:pPr marL="0" indent="0" algn="l">
              <a:buNone/>
            </a:pPr>
            <a:endParaRPr lang="pl-PL" b="0" i="0" dirty="0">
              <a:solidFill>
                <a:srgbClr val="292929"/>
              </a:solidFill>
              <a:effectLst/>
              <a:latin typeface="-apple-system"/>
            </a:endParaRPr>
          </a:p>
          <a:p>
            <a:pPr marL="0" indent="0" algn="l">
              <a:buNone/>
            </a:pPr>
            <a:r>
              <a:rPr lang="pl-PL" b="0" i="0" dirty="0">
                <a:solidFill>
                  <a:srgbClr val="292929"/>
                </a:solidFill>
                <a:effectLst/>
                <a:latin typeface="-apple-system"/>
              </a:rPr>
              <a:t>Praktycznie </a:t>
            </a:r>
            <a:r>
              <a:rPr lang="pl-PL" sz="4200" b="0" i="0" dirty="0">
                <a:solidFill>
                  <a:srgbClr val="0000FF"/>
                </a:solidFill>
                <a:effectLst/>
                <a:latin typeface="-apple-system"/>
              </a:rPr>
              <a:t>wszystko, z czym mamy do czynienia w Excelu, jest obiektem</a:t>
            </a:r>
            <a:r>
              <a:rPr lang="pl-PL" sz="4200" dirty="0">
                <a:solidFill>
                  <a:srgbClr val="292929"/>
                </a:solidFill>
                <a:latin typeface="-apple-system"/>
              </a:rPr>
              <a:t>!</a:t>
            </a:r>
            <a:endParaRPr lang="pl-PL" b="0" i="0" dirty="0">
              <a:solidFill>
                <a:srgbClr val="292929"/>
              </a:solidFill>
              <a:effectLst/>
              <a:latin typeface="-apple-system"/>
            </a:endParaRPr>
          </a:p>
          <a:p>
            <a:pPr algn="l"/>
            <a:endParaRPr lang="pl-PL" b="0" i="0" dirty="0">
              <a:solidFill>
                <a:srgbClr val="292929"/>
              </a:solidFill>
              <a:effectLst/>
              <a:latin typeface="-apple-system"/>
            </a:endParaRPr>
          </a:p>
        </p:txBody>
      </p:sp>
      <p:pic>
        <p:nvPicPr>
          <p:cNvPr id="4" name="Obraz 3">
            <a:extLst>
              <a:ext uri="{FF2B5EF4-FFF2-40B4-BE49-F238E27FC236}">
                <a16:creationId xmlns:a16="http://schemas.microsoft.com/office/drawing/2014/main" id="{884E87EF-3145-405F-8E30-7C5F201D905A}"/>
              </a:ext>
            </a:extLst>
          </p:cNvPr>
          <p:cNvPicPr>
            <a:picLocks noChangeAspect="1"/>
          </p:cNvPicPr>
          <p:nvPr/>
        </p:nvPicPr>
        <p:blipFill>
          <a:blip r:embed="rId2"/>
          <a:stretch>
            <a:fillRect/>
          </a:stretch>
        </p:blipFill>
        <p:spPr>
          <a:xfrm>
            <a:off x="7458739" y="3184792"/>
            <a:ext cx="4161761" cy="3104448"/>
          </a:xfrm>
          <a:prstGeom prst="rect">
            <a:avLst/>
          </a:prstGeom>
        </p:spPr>
      </p:pic>
      <p:sp>
        <p:nvSpPr>
          <p:cNvPr id="7" name="pole tekstowe 6">
            <a:extLst>
              <a:ext uri="{FF2B5EF4-FFF2-40B4-BE49-F238E27FC236}">
                <a16:creationId xmlns:a16="http://schemas.microsoft.com/office/drawing/2014/main" id="{E4B0CA87-DD8A-44B6-86E4-EC8D1526673B}"/>
              </a:ext>
            </a:extLst>
          </p:cNvPr>
          <p:cNvSpPr txBox="1"/>
          <p:nvPr/>
        </p:nvSpPr>
        <p:spPr>
          <a:xfrm>
            <a:off x="463186" y="1328693"/>
            <a:ext cx="11366320" cy="1569660"/>
          </a:xfrm>
          <a:prstGeom prst="rect">
            <a:avLst/>
          </a:prstGeom>
          <a:noFill/>
        </p:spPr>
        <p:txBody>
          <a:bodyPr wrap="square">
            <a:spAutoFit/>
          </a:bodyPr>
          <a:lstStyle/>
          <a:p>
            <a:r>
              <a:rPr lang="pl-PL" sz="2400" dirty="0"/>
              <a:t>W wielu aspektach obiekt w programowaniu przypomina obiekt z realnego świata. Analiza obiektów realnego świata (np.: piłka, samochód, zegarek, kot Filemon), łatwiej zrozumiemy, czym są obiekty w VBA. Tu w każdym przypadku chodzi o jeden konkretny obiekt, a nie jego klasę, czyli piłka Ali, nasz samochód, …</a:t>
            </a:r>
          </a:p>
        </p:txBody>
      </p:sp>
    </p:spTree>
    <p:extLst>
      <p:ext uri="{BB962C8B-B14F-4D97-AF65-F5344CB8AC3E}">
        <p14:creationId xmlns:p14="http://schemas.microsoft.com/office/powerpoint/2010/main" val="18799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273685"/>
            <a:ext cx="11258006" cy="934267"/>
          </a:xfrm>
        </p:spPr>
        <p:style>
          <a:lnRef idx="0">
            <a:schemeClr val="dk1"/>
          </a:lnRef>
          <a:fillRef idx="3">
            <a:schemeClr val="dk1"/>
          </a:fillRef>
          <a:effectRef idx="3">
            <a:schemeClr val="dk1"/>
          </a:effectRef>
          <a:fontRef idx="minor">
            <a:schemeClr val="lt1"/>
          </a:fontRef>
        </p:style>
        <p:txBody>
          <a:bodyPr>
            <a:normAutofit/>
          </a:bodyPr>
          <a:lstStyle/>
          <a:p>
            <a:r>
              <a:rPr lang="pl-PL" dirty="0">
                <a:solidFill>
                  <a:schemeClr val="bg1"/>
                </a:solidFill>
              </a:rPr>
              <a:t>  </a:t>
            </a:r>
            <a:r>
              <a:rPr lang="pl-PL" b="0" i="0" dirty="0">
                <a:solidFill>
                  <a:schemeClr val="bg1"/>
                </a:solidFill>
                <a:effectLst/>
                <a:latin typeface="-apple-system"/>
              </a:rPr>
              <a:t>Obiekt  </a:t>
            </a:r>
            <a:r>
              <a:rPr lang="pl-PL" b="0" i="0" dirty="0">
                <a:solidFill>
                  <a:srgbClr val="FFFF00"/>
                </a:solidFill>
                <a:effectLst/>
                <a:latin typeface="-apple-system"/>
              </a:rPr>
              <a:t>zakres</a:t>
            </a:r>
            <a:r>
              <a:rPr lang="pl-PL" b="0" i="0" dirty="0">
                <a:solidFill>
                  <a:schemeClr val="bg1"/>
                </a:solidFill>
                <a:effectLst/>
                <a:latin typeface="-apple-system"/>
              </a:rPr>
              <a:t> (</a:t>
            </a:r>
            <a:r>
              <a:rPr lang="pl-PL" b="0" i="0" dirty="0" err="1">
                <a:solidFill>
                  <a:srgbClr val="FFFF00"/>
                </a:solidFill>
                <a:effectLst/>
                <a:latin typeface="-apple-system"/>
              </a:rPr>
              <a:t>range</a:t>
            </a:r>
            <a:r>
              <a:rPr lang="pl-PL" b="0" i="0" dirty="0">
                <a:solidFill>
                  <a:schemeClr val="bg1"/>
                </a:solidFill>
                <a:effectLst/>
                <a:latin typeface="-apple-system"/>
              </a:rPr>
              <a:t>) </a:t>
            </a:r>
            <a:endParaRPr lang="pl-PL" dirty="0">
              <a:solidFill>
                <a:schemeClr val="bg1"/>
              </a:solidFill>
            </a:endParaRPr>
          </a:p>
        </p:txBody>
      </p:sp>
      <p:sp>
        <p:nvSpPr>
          <p:cNvPr id="7" name="pole tekstowe 6">
            <a:extLst>
              <a:ext uri="{FF2B5EF4-FFF2-40B4-BE49-F238E27FC236}">
                <a16:creationId xmlns:a16="http://schemas.microsoft.com/office/drawing/2014/main" id="{E4B0CA87-DD8A-44B6-86E4-EC8D1526673B}"/>
              </a:ext>
            </a:extLst>
          </p:cNvPr>
          <p:cNvSpPr txBox="1"/>
          <p:nvPr/>
        </p:nvSpPr>
        <p:spPr>
          <a:xfrm>
            <a:off x="463186" y="1281991"/>
            <a:ext cx="11366320" cy="4647426"/>
          </a:xfrm>
          <a:prstGeom prst="rect">
            <a:avLst/>
          </a:prstGeom>
          <a:noFill/>
        </p:spPr>
        <p:txBody>
          <a:bodyPr wrap="square">
            <a:spAutoFit/>
          </a:bodyPr>
          <a:lstStyle/>
          <a:p>
            <a:r>
              <a:rPr lang="pl-PL" sz="2400" dirty="0"/>
              <a:t>Większość pracy z Excelem polega na modyfikowaniu komórek. Prawie każdy element Excela ma odpowiadający sobie obiekt, w efekcie </a:t>
            </a:r>
            <a:r>
              <a:rPr lang="pl-PL" sz="2400" dirty="0">
                <a:solidFill>
                  <a:srgbClr val="0000FF"/>
                </a:solidFill>
              </a:rPr>
              <a:t>dużą część pracy w VBA wykonujemy przy pomocy zakresów</a:t>
            </a:r>
            <a:r>
              <a:rPr lang="pl-PL" sz="2400" dirty="0"/>
              <a:t> - obiekt </a:t>
            </a:r>
            <a:r>
              <a:rPr lang="pl-PL" sz="2400" dirty="0" err="1">
                <a:solidFill>
                  <a:srgbClr val="FF0000"/>
                </a:solidFill>
              </a:rPr>
              <a:t>Range</a:t>
            </a:r>
            <a:r>
              <a:rPr lang="pl-PL" sz="2400" dirty="0"/>
              <a:t>, który może reprezentować pojedynczą komórkę, wiersz, kolumnę, grupę komórek z zakresu ciągłego lub nie albo nawet zakres z kilku skoroszytów jednocześnie.</a:t>
            </a:r>
          </a:p>
          <a:p>
            <a:r>
              <a:rPr lang="pl-PL" sz="2400" b="0" i="0" dirty="0">
                <a:solidFill>
                  <a:srgbClr val="000000"/>
                </a:solidFill>
                <a:effectLst/>
                <a:latin typeface="Lato"/>
              </a:rPr>
              <a:t>Właściwość </a:t>
            </a:r>
            <a:r>
              <a:rPr lang="pl-PL" sz="2400" b="1" i="0" dirty="0" err="1">
                <a:solidFill>
                  <a:srgbClr val="000000"/>
                </a:solidFill>
                <a:effectLst/>
                <a:latin typeface="Lato"/>
              </a:rPr>
              <a:t>Range</a:t>
            </a:r>
            <a:r>
              <a:rPr lang="pl-PL" sz="2400" b="0" i="0" dirty="0">
                <a:solidFill>
                  <a:srgbClr val="000000"/>
                </a:solidFill>
                <a:effectLst/>
                <a:latin typeface="Lato"/>
              </a:rPr>
              <a:t> obiektu zwraca obiekt typu</a:t>
            </a:r>
            <a:r>
              <a:rPr lang="pl-PL" sz="2400" b="1" i="0" dirty="0">
                <a:solidFill>
                  <a:srgbClr val="000000"/>
                </a:solidFill>
                <a:effectLst/>
                <a:latin typeface="Lato"/>
              </a:rPr>
              <a:t> </a:t>
            </a:r>
            <a:r>
              <a:rPr lang="pl-PL" sz="2400" b="1" i="0" dirty="0" err="1">
                <a:solidFill>
                  <a:srgbClr val="000000"/>
                </a:solidFill>
                <a:effectLst/>
                <a:latin typeface="Lato"/>
              </a:rPr>
              <a:t>Range</a:t>
            </a:r>
            <a:r>
              <a:rPr lang="pl-PL" sz="2400" b="0" i="0" dirty="0">
                <a:solidFill>
                  <a:srgbClr val="000000"/>
                </a:solidFill>
                <a:effectLst/>
                <a:latin typeface="Lato"/>
              </a:rPr>
              <a:t>. Użycie:</a:t>
            </a:r>
          </a:p>
          <a:p>
            <a:r>
              <a:rPr lang="pl-PL" sz="2400" b="0" i="0" dirty="0">
                <a:solidFill>
                  <a:srgbClr val="272727"/>
                </a:solidFill>
                <a:effectLst/>
                <a:latin typeface="Lato"/>
              </a:rPr>
              <a:t>	</a:t>
            </a:r>
            <a:r>
              <a:rPr lang="pl-PL" sz="2400" b="0" i="0" dirty="0" err="1">
                <a:solidFill>
                  <a:srgbClr val="272727"/>
                </a:solidFill>
                <a:effectLst/>
                <a:latin typeface="Lato"/>
              </a:rPr>
              <a:t>ObiektNadrzedny.Range</a:t>
            </a:r>
            <a:r>
              <a:rPr lang="pl-PL" sz="2400" b="0" i="0" dirty="0">
                <a:solidFill>
                  <a:srgbClr val="272727"/>
                </a:solidFill>
                <a:effectLst/>
                <a:latin typeface="Lato"/>
              </a:rPr>
              <a:t>(komorka1)</a:t>
            </a:r>
            <a:br>
              <a:rPr lang="pl-PL" sz="2400" dirty="0"/>
            </a:br>
            <a:r>
              <a:rPr lang="pl-PL" sz="2400" dirty="0"/>
              <a:t>	</a:t>
            </a:r>
            <a:r>
              <a:rPr lang="pl-PL" sz="2400" b="0" i="0" dirty="0" err="1">
                <a:solidFill>
                  <a:srgbClr val="272727"/>
                </a:solidFill>
                <a:effectLst/>
                <a:latin typeface="Lato"/>
              </a:rPr>
              <a:t>ObiektNadrzedny.Range</a:t>
            </a:r>
            <a:r>
              <a:rPr lang="pl-PL" sz="2400" b="0" i="0" dirty="0">
                <a:solidFill>
                  <a:srgbClr val="272727"/>
                </a:solidFill>
                <a:effectLst/>
                <a:latin typeface="Lato"/>
              </a:rPr>
              <a:t>(komorka1, komorka2)</a:t>
            </a:r>
          </a:p>
          <a:p>
            <a:endParaRPr lang="pl-PL" sz="2400" b="0" i="0" dirty="0">
              <a:solidFill>
                <a:srgbClr val="000000"/>
              </a:solidFill>
              <a:effectLst/>
              <a:latin typeface="Lato"/>
            </a:endParaRPr>
          </a:p>
          <a:p>
            <a:r>
              <a:rPr lang="pl-PL" sz="2000" b="0" i="0" dirty="0">
                <a:solidFill>
                  <a:srgbClr val="000000"/>
                </a:solidFill>
                <a:effectLst/>
                <a:latin typeface="Lato"/>
              </a:rPr>
              <a:t>Pierwszy przykład zwraca zakres wyznaczony przez jedną komórkę, drugi zakres między dwoma komórkami;</a:t>
            </a:r>
          </a:p>
          <a:p>
            <a:r>
              <a:rPr lang="pl-PL" sz="2000" dirty="0">
                <a:solidFill>
                  <a:srgbClr val="000000"/>
                </a:solidFill>
                <a:latin typeface="Lato"/>
              </a:rPr>
              <a:t>w</a:t>
            </a:r>
            <a:r>
              <a:rPr lang="pl-PL" sz="2000" b="0" i="0" dirty="0">
                <a:solidFill>
                  <a:srgbClr val="000000"/>
                </a:solidFill>
                <a:effectLst/>
                <a:latin typeface="Lato"/>
              </a:rPr>
              <a:t> powyższych przykładach </a:t>
            </a:r>
            <a:r>
              <a:rPr lang="pl-PL" sz="2000" b="0" i="1" dirty="0" err="1">
                <a:solidFill>
                  <a:srgbClr val="000000"/>
                </a:solidFill>
                <a:effectLst/>
                <a:latin typeface="Lato"/>
              </a:rPr>
              <a:t>ObiektNadrzedny</a:t>
            </a:r>
            <a:r>
              <a:rPr lang="pl-PL" sz="2000" b="0" i="0" dirty="0">
                <a:solidFill>
                  <a:srgbClr val="000000"/>
                </a:solidFill>
                <a:effectLst/>
                <a:latin typeface="Lato"/>
              </a:rPr>
              <a:t> oznacza obiekt </a:t>
            </a:r>
            <a:r>
              <a:rPr lang="pl-PL" sz="2000" b="1" i="0" dirty="0">
                <a:solidFill>
                  <a:srgbClr val="000000"/>
                </a:solidFill>
                <a:effectLst/>
                <a:latin typeface="Lato"/>
              </a:rPr>
              <a:t>Application</a:t>
            </a:r>
            <a:r>
              <a:rPr lang="pl-PL" sz="2000" b="0" i="0" dirty="0">
                <a:solidFill>
                  <a:srgbClr val="000000"/>
                </a:solidFill>
                <a:effectLst/>
                <a:latin typeface="Lato"/>
              </a:rPr>
              <a:t>, </a:t>
            </a:r>
            <a:r>
              <a:rPr lang="pl-PL" sz="2000" b="1" i="0" dirty="0" err="1">
                <a:solidFill>
                  <a:srgbClr val="000000"/>
                </a:solidFill>
                <a:effectLst/>
                <a:latin typeface="Lato"/>
              </a:rPr>
              <a:t>Range</a:t>
            </a:r>
            <a:r>
              <a:rPr lang="pl-PL" sz="2000" b="1" i="0" dirty="0">
                <a:solidFill>
                  <a:srgbClr val="000000"/>
                </a:solidFill>
                <a:effectLst/>
                <a:latin typeface="Lato"/>
              </a:rPr>
              <a:t> </a:t>
            </a:r>
            <a:r>
              <a:rPr lang="pl-PL" sz="2000" b="0" i="0" dirty="0">
                <a:solidFill>
                  <a:srgbClr val="000000"/>
                </a:solidFill>
                <a:effectLst/>
                <a:latin typeface="Lato"/>
              </a:rPr>
              <a:t>lub </a:t>
            </a:r>
            <a:r>
              <a:rPr lang="pl-PL" sz="2000" b="1" i="0" dirty="0" err="1">
                <a:solidFill>
                  <a:srgbClr val="000000"/>
                </a:solidFill>
                <a:effectLst/>
                <a:latin typeface="Lato"/>
              </a:rPr>
              <a:t>Worksheet</a:t>
            </a:r>
            <a:r>
              <a:rPr lang="pl-PL" sz="2000" b="0" i="0" dirty="0">
                <a:solidFill>
                  <a:srgbClr val="000000"/>
                </a:solidFill>
                <a:effectLst/>
                <a:latin typeface="Lato"/>
              </a:rPr>
              <a:t>. Jeżeli nie podamy go, zostanie tam domyślnie wstawiony </a:t>
            </a:r>
            <a:r>
              <a:rPr lang="pl-PL" sz="2000" b="0" i="0" dirty="0" err="1">
                <a:solidFill>
                  <a:srgbClr val="000000"/>
                </a:solidFill>
                <a:effectLst/>
                <a:latin typeface="Lato"/>
              </a:rPr>
              <a:t>ActiveSheet</a:t>
            </a:r>
            <a:r>
              <a:rPr lang="pl-PL" sz="2000" b="0" i="0" dirty="0">
                <a:solidFill>
                  <a:srgbClr val="000000"/>
                </a:solidFill>
                <a:effectLst/>
                <a:latin typeface="Lato"/>
              </a:rPr>
              <a:t>.</a:t>
            </a:r>
            <a:endParaRPr lang="pl-PL" sz="2000" dirty="0"/>
          </a:p>
        </p:txBody>
      </p:sp>
    </p:spTree>
    <p:extLst>
      <p:ext uri="{BB962C8B-B14F-4D97-AF65-F5344CB8AC3E}">
        <p14:creationId xmlns:p14="http://schemas.microsoft.com/office/powerpoint/2010/main" val="980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C5A2C0F0-713F-4AC8-B04B-15B1F04F4485}"/>
              </a:ext>
            </a:extLst>
          </p:cNvPr>
          <p:cNvPicPr>
            <a:picLocks noChangeAspect="1"/>
          </p:cNvPicPr>
          <p:nvPr/>
        </p:nvPicPr>
        <p:blipFill>
          <a:blip r:embed="rId2"/>
          <a:stretch>
            <a:fillRect/>
          </a:stretch>
        </p:blipFill>
        <p:spPr>
          <a:xfrm>
            <a:off x="6845645" y="155663"/>
            <a:ext cx="4585689" cy="6546674"/>
          </a:xfrm>
          <a:prstGeom prst="rect">
            <a:avLst/>
          </a:prstGeom>
          <a:ln>
            <a:noFill/>
          </a:ln>
          <a:effectLst>
            <a:outerShdw blurRad="292100" dist="139700" dir="2700000" algn="tl" rotWithShape="0">
              <a:srgbClr val="333333">
                <a:alpha val="65000"/>
              </a:srgbClr>
            </a:outerShdw>
          </a:effectLst>
        </p:spPr>
      </p:pic>
      <p:sp>
        <p:nvSpPr>
          <p:cNvPr id="7" name="Tytuł 1">
            <a:extLst>
              <a:ext uri="{FF2B5EF4-FFF2-40B4-BE49-F238E27FC236}">
                <a16:creationId xmlns:a16="http://schemas.microsoft.com/office/drawing/2014/main" id="{3A63C37E-46FF-4F7C-AB70-D1F746D3DFC1}"/>
              </a:ext>
            </a:extLst>
          </p:cNvPr>
          <p:cNvSpPr txBox="1">
            <a:spLocks/>
          </p:cNvSpPr>
          <p:nvPr/>
        </p:nvSpPr>
        <p:spPr>
          <a:xfrm>
            <a:off x="180202" y="439266"/>
            <a:ext cx="6237073" cy="286410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pl-PL" dirty="0">
                <a:solidFill>
                  <a:schemeClr val="bg1"/>
                </a:solidFill>
              </a:rPr>
              <a:t>Obiekty:</a:t>
            </a:r>
          </a:p>
          <a:p>
            <a:r>
              <a:rPr lang="pl-PL" dirty="0">
                <a:solidFill>
                  <a:schemeClr val="bg1"/>
                </a:solidFill>
              </a:rPr>
              <a:t>  Skoroszyt (</a:t>
            </a:r>
            <a:r>
              <a:rPr lang="pl-PL" dirty="0" err="1">
                <a:solidFill>
                  <a:srgbClr val="FFFF00"/>
                </a:solidFill>
              </a:rPr>
              <a:t>WorkSheets</a:t>
            </a:r>
            <a:r>
              <a:rPr lang="pl-PL" dirty="0">
                <a:solidFill>
                  <a:schemeClr val="bg1"/>
                </a:solidFill>
              </a:rPr>
              <a:t>)  </a:t>
            </a:r>
          </a:p>
          <a:p>
            <a:r>
              <a:rPr lang="pl-PL" dirty="0">
                <a:solidFill>
                  <a:schemeClr val="bg1"/>
                </a:solidFill>
              </a:rPr>
              <a:t>  Zakres       (</a:t>
            </a:r>
            <a:r>
              <a:rPr lang="pl-PL" dirty="0" err="1">
                <a:solidFill>
                  <a:srgbClr val="FFFF00"/>
                </a:solidFill>
              </a:rPr>
              <a:t>Range</a:t>
            </a:r>
            <a:r>
              <a:rPr lang="pl-PL" dirty="0">
                <a:solidFill>
                  <a:schemeClr val="bg1"/>
                </a:solidFill>
              </a:rPr>
              <a:t>)</a:t>
            </a:r>
          </a:p>
          <a:p>
            <a:endParaRPr lang="pl-PL" dirty="0">
              <a:solidFill>
                <a:schemeClr val="bg1"/>
              </a:solidFill>
              <a:latin typeface="-apple-system"/>
            </a:endParaRPr>
          </a:p>
          <a:p>
            <a:r>
              <a:rPr lang="pl-PL" dirty="0">
                <a:solidFill>
                  <a:schemeClr val="bg1"/>
                </a:solidFill>
                <a:latin typeface="-apple-system"/>
              </a:rPr>
              <a:t>Zarządzanie  obiektami</a:t>
            </a:r>
          </a:p>
          <a:p>
            <a:pPr marL="571500" indent="-571500">
              <a:buFontTx/>
              <a:buChar char="-"/>
            </a:pPr>
            <a:r>
              <a:rPr lang="pl-PL" dirty="0">
                <a:solidFill>
                  <a:schemeClr val="bg1"/>
                </a:solidFill>
              </a:rPr>
              <a:t>w arkuszu</a:t>
            </a:r>
          </a:p>
          <a:p>
            <a:pPr marL="571500" indent="-571500">
              <a:buFontTx/>
              <a:buChar char="-"/>
            </a:pPr>
            <a:r>
              <a:rPr lang="pl-PL" dirty="0">
                <a:solidFill>
                  <a:schemeClr val="bg1"/>
                </a:solidFill>
              </a:rPr>
              <a:t>z VBA (</a:t>
            </a:r>
            <a:r>
              <a:rPr lang="pl-PL" dirty="0">
                <a:solidFill>
                  <a:schemeClr val="accent4">
                    <a:lumMod val="20000"/>
                    <a:lumOff val="80000"/>
                  </a:schemeClr>
                </a:solidFill>
              </a:rPr>
              <a:t>Moduł</a:t>
            </a:r>
            <a:r>
              <a:rPr lang="pl-PL" dirty="0">
                <a:solidFill>
                  <a:schemeClr val="bg1"/>
                </a:solidFill>
              </a:rPr>
              <a:t> i </a:t>
            </a:r>
            <a:r>
              <a:rPr lang="pl-PL" dirty="0" err="1">
                <a:solidFill>
                  <a:schemeClr val="accent4">
                    <a:lumMod val="20000"/>
                    <a:lumOff val="80000"/>
                  </a:schemeClr>
                </a:solidFill>
              </a:rPr>
              <a:t>Imediate</a:t>
            </a:r>
            <a:r>
              <a:rPr lang="pl-PL" dirty="0">
                <a:solidFill>
                  <a:schemeClr val="accent4">
                    <a:lumMod val="20000"/>
                    <a:lumOff val="80000"/>
                  </a:schemeClr>
                </a:solidFill>
              </a:rPr>
              <a:t> </a:t>
            </a:r>
            <a:r>
              <a:rPr lang="pl-PL" dirty="0" err="1">
                <a:solidFill>
                  <a:schemeClr val="accent4">
                    <a:lumMod val="20000"/>
                    <a:lumOff val="80000"/>
                  </a:schemeClr>
                </a:solidFill>
              </a:rPr>
              <a:t>Window</a:t>
            </a:r>
            <a:r>
              <a:rPr lang="pl-PL" dirty="0">
                <a:solidFill>
                  <a:schemeClr val="bg1"/>
                </a:solidFill>
              </a:rPr>
              <a:t>)</a:t>
            </a:r>
          </a:p>
        </p:txBody>
      </p:sp>
      <p:pic>
        <p:nvPicPr>
          <p:cNvPr id="3" name="Obraz 2">
            <a:extLst>
              <a:ext uri="{FF2B5EF4-FFF2-40B4-BE49-F238E27FC236}">
                <a16:creationId xmlns:a16="http://schemas.microsoft.com/office/drawing/2014/main" id="{9EFB5955-3E22-4072-A50D-60A6019AAA5F}"/>
              </a:ext>
            </a:extLst>
          </p:cNvPr>
          <p:cNvPicPr>
            <a:picLocks noChangeAspect="1"/>
          </p:cNvPicPr>
          <p:nvPr/>
        </p:nvPicPr>
        <p:blipFill>
          <a:blip r:embed="rId3"/>
          <a:stretch>
            <a:fillRect/>
          </a:stretch>
        </p:blipFill>
        <p:spPr>
          <a:xfrm>
            <a:off x="116944" y="3554628"/>
            <a:ext cx="6363588" cy="2943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121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273685"/>
            <a:ext cx="11258006" cy="934267"/>
          </a:xfrm>
        </p:spPr>
        <p:style>
          <a:lnRef idx="0">
            <a:schemeClr val="dk1"/>
          </a:lnRef>
          <a:fillRef idx="3">
            <a:schemeClr val="dk1"/>
          </a:fillRef>
          <a:effectRef idx="3">
            <a:schemeClr val="dk1"/>
          </a:effectRef>
          <a:fontRef idx="minor">
            <a:schemeClr val="lt1"/>
          </a:fontRef>
        </p:style>
        <p:txBody>
          <a:bodyPr>
            <a:normAutofit/>
          </a:bodyPr>
          <a:lstStyle/>
          <a:p>
            <a:r>
              <a:rPr lang="pl-PL" dirty="0">
                <a:solidFill>
                  <a:schemeClr val="bg1"/>
                </a:solidFill>
              </a:rPr>
              <a:t>  </a:t>
            </a:r>
            <a:r>
              <a:rPr lang="pl-PL" b="0" i="0" dirty="0">
                <a:solidFill>
                  <a:schemeClr val="bg1"/>
                </a:solidFill>
                <a:effectLst/>
                <a:latin typeface="-apple-system"/>
              </a:rPr>
              <a:t>Obiekt  </a:t>
            </a:r>
            <a:r>
              <a:rPr lang="pl-PL" b="0" i="0" dirty="0">
                <a:solidFill>
                  <a:srgbClr val="FFFF00"/>
                </a:solidFill>
                <a:effectLst/>
                <a:latin typeface="-apple-system"/>
              </a:rPr>
              <a:t>zakres</a:t>
            </a:r>
            <a:r>
              <a:rPr lang="pl-PL" b="0" i="0" dirty="0">
                <a:solidFill>
                  <a:schemeClr val="bg1"/>
                </a:solidFill>
                <a:effectLst/>
                <a:latin typeface="-apple-system"/>
              </a:rPr>
              <a:t> (</a:t>
            </a:r>
            <a:r>
              <a:rPr lang="pl-PL" b="0" i="0" dirty="0" err="1">
                <a:solidFill>
                  <a:srgbClr val="FFFF00"/>
                </a:solidFill>
                <a:effectLst/>
                <a:latin typeface="-apple-system"/>
              </a:rPr>
              <a:t>range</a:t>
            </a:r>
            <a:r>
              <a:rPr lang="pl-PL" b="0" i="0" dirty="0">
                <a:solidFill>
                  <a:schemeClr val="bg1"/>
                </a:solidFill>
                <a:effectLst/>
                <a:latin typeface="-apple-system"/>
              </a:rPr>
              <a:t>) – przykłady </a:t>
            </a:r>
            <a:endParaRPr lang="pl-PL" dirty="0">
              <a:solidFill>
                <a:schemeClr val="bg1"/>
              </a:solidFill>
            </a:endParaRPr>
          </a:p>
        </p:txBody>
      </p:sp>
      <p:pic>
        <p:nvPicPr>
          <p:cNvPr id="4" name="Obraz 3">
            <a:extLst>
              <a:ext uri="{FF2B5EF4-FFF2-40B4-BE49-F238E27FC236}">
                <a16:creationId xmlns:a16="http://schemas.microsoft.com/office/drawing/2014/main" id="{B98A6F2F-9177-4E51-B1EB-79D609125343}"/>
              </a:ext>
            </a:extLst>
          </p:cNvPr>
          <p:cNvPicPr>
            <a:picLocks noChangeAspect="1"/>
          </p:cNvPicPr>
          <p:nvPr/>
        </p:nvPicPr>
        <p:blipFill>
          <a:blip r:embed="rId2"/>
          <a:stretch>
            <a:fillRect/>
          </a:stretch>
        </p:blipFill>
        <p:spPr>
          <a:xfrm>
            <a:off x="571501" y="1323398"/>
            <a:ext cx="3445274" cy="4137835"/>
          </a:xfrm>
          <a:prstGeom prst="rect">
            <a:avLst/>
          </a:prstGeom>
        </p:spPr>
      </p:pic>
      <p:pic>
        <p:nvPicPr>
          <p:cNvPr id="6" name="Obraz 5">
            <a:extLst>
              <a:ext uri="{FF2B5EF4-FFF2-40B4-BE49-F238E27FC236}">
                <a16:creationId xmlns:a16="http://schemas.microsoft.com/office/drawing/2014/main" id="{C2A3532D-BDF6-4B8D-98F3-6976363C2F07}"/>
              </a:ext>
            </a:extLst>
          </p:cNvPr>
          <p:cNvPicPr>
            <a:picLocks noChangeAspect="1"/>
          </p:cNvPicPr>
          <p:nvPr/>
        </p:nvPicPr>
        <p:blipFill>
          <a:blip r:embed="rId3"/>
          <a:stretch>
            <a:fillRect/>
          </a:stretch>
        </p:blipFill>
        <p:spPr>
          <a:xfrm>
            <a:off x="4183347" y="1323398"/>
            <a:ext cx="5430616" cy="4827215"/>
          </a:xfrm>
          <a:prstGeom prst="rect">
            <a:avLst/>
          </a:prstGeom>
        </p:spPr>
      </p:pic>
      <p:pic>
        <p:nvPicPr>
          <p:cNvPr id="9" name="Obraz 8">
            <a:extLst>
              <a:ext uri="{FF2B5EF4-FFF2-40B4-BE49-F238E27FC236}">
                <a16:creationId xmlns:a16="http://schemas.microsoft.com/office/drawing/2014/main" id="{1D41E1DA-EC0D-4D91-9CEA-90F27DCDCAF4}"/>
              </a:ext>
            </a:extLst>
          </p:cNvPr>
          <p:cNvPicPr>
            <a:picLocks noChangeAspect="1"/>
          </p:cNvPicPr>
          <p:nvPr/>
        </p:nvPicPr>
        <p:blipFill>
          <a:blip r:embed="rId4"/>
          <a:stretch>
            <a:fillRect/>
          </a:stretch>
        </p:blipFill>
        <p:spPr>
          <a:xfrm>
            <a:off x="4183347" y="1320764"/>
            <a:ext cx="6401693" cy="4829849"/>
          </a:xfrm>
          <a:prstGeom prst="rect">
            <a:avLst/>
          </a:prstGeom>
        </p:spPr>
      </p:pic>
    </p:spTree>
    <p:extLst>
      <p:ext uri="{BB962C8B-B14F-4D97-AF65-F5344CB8AC3E}">
        <p14:creationId xmlns:p14="http://schemas.microsoft.com/office/powerpoint/2010/main" val="399913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273685"/>
            <a:ext cx="11258006" cy="934267"/>
          </a:xfrm>
        </p:spPr>
        <p:style>
          <a:lnRef idx="0">
            <a:schemeClr val="dk1"/>
          </a:lnRef>
          <a:fillRef idx="3">
            <a:schemeClr val="dk1"/>
          </a:fillRef>
          <a:effectRef idx="3">
            <a:schemeClr val="dk1"/>
          </a:effectRef>
          <a:fontRef idx="minor">
            <a:schemeClr val="lt1"/>
          </a:fontRef>
        </p:style>
        <p:txBody>
          <a:bodyPr>
            <a:normAutofit/>
          </a:bodyPr>
          <a:lstStyle/>
          <a:p>
            <a:r>
              <a:rPr lang="pl-PL" dirty="0">
                <a:solidFill>
                  <a:schemeClr val="bg1"/>
                </a:solidFill>
              </a:rPr>
              <a:t>  </a:t>
            </a:r>
            <a:r>
              <a:rPr lang="pl-PL" b="0" i="0" dirty="0">
                <a:solidFill>
                  <a:schemeClr val="bg1"/>
                </a:solidFill>
                <a:effectLst/>
                <a:latin typeface="-apple-system"/>
              </a:rPr>
              <a:t>Obiekt  </a:t>
            </a:r>
            <a:r>
              <a:rPr lang="pl-PL" b="0" i="0" dirty="0">
                <a:solidFill>
                  <a:srgbClr val="FFFF00"/>
                </a:solidFill>
                <a:effectLst/>
                <a:latin typeface="-apple-system"/>
              </a:rPr>
              <a:t>zakres</a:t>
            </a:r>
            <a:r>
              <a:rPr lang="pl-PL" b="0" i="0" dirty="0">
                <a:solidFill>
                  <a:schemeClr val="bg1"/>
                </a:solidFill>
                <a:effectLst/>
                <a:latin typeface="-apple-system"/>
              </a:rPr>
              <a:t> (</a:t>
            </a:r>
            <a:r>
              <a:rPr lang="pl-PL" b="0" i="0" dirty="0" err="1">
                <a:solidFill>
                  <a:srgbClr val="FFFF00"/>
                </a:solidFill>
                <a:effectLst/>
                <a:latin typeface="-apple-system"/>
              </a:rPr>
              <a:t>range</a:t>
            </a:r>
            <a:r>
              <a:rPr lang="pl-PL" b="0" i="0" dirty="0">
                <a:solidFill>
                  <a:schemeClr val="bg1"/>
                </a:solidFill>
                <a:effectLst/>
                <a:latin typeface="-apple-system"/>
              </a:rPr>
              <a:t>) – wpisywanie wartości</a:t>
            </a:r>
            <a:endParaRPr lang="pl-PL" dirty="0">
              <a:solidFill>
                <a:schemeClr val="bg1"/>
              </a:solidFill>
            </a:endParaRPr>
          </a:p>
        </p:txBody>
      </p:sp>
      <p:sp>
        <p:nvSpPr>
          <p:cNvPr id="7" name="pole tekstowe 6">
            <a:extLst>
              <a:ext uri="{FF2B5EF4-FFF2-40B4-BE49-F238E27FC236}">
                <a16:creationId xmlns:a16="http://schemas.microsoft.com/office/drawing/2014/main" id="{436568BA-FCA2-46C2-90FC-809A7B156759}"/>
              </a:ext>
            </a:extLst>
          </p:cNvPr>
          <p:cNvSpPr txBox="1"/>
          <p:nvPr/>
        </p:nvSpPr>
        <p:spPr>
          <a:xfrm>
            <a:off x="571500" y="1490008"/>
            <a:ext cx="5430027" cy="224676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pl-PL" sz="2000" dirty="0"/>
              <a:t>w VBA są 4 możliwości odwołania się do zakresu :</a:t>
            </a:r>
          </a:p>
          <a:p>
            <a:endParaRPr lang="pl-PL" sz="2000" dirty="0"/>
          </a:p>
          <a:p>
            <a:r>
              <a:rPr lang="pl-PL" sz="2000" dirty="0"/>
              <a:t>-    za pomocą właściwości </a:t>
            </a:r>
            <a:r>
              <a:rPr lang="pl-PL" sz="2000" b="1" dirty="0" err="1"/>
              <a:t>Range</a:t>
            </a:r>
            <a:endParaRPr lang="pl-PL" sz="2000" b="1" dirty="0"/>
          </a:p>
          <a:p>
            <a:r>
              <a:rPr lang="pl-PL" sz="2000" dirty="0"/>
              <a:t>-    za pomocą właściwości </a:t>
            </a:r>
            <a:r>
              <a:rPr lang="pl-PL" sz="2000" b="1" dirty="0" err="1"/>
              <a:t>Cells</a:t>
            </a:r>
            <a:endParaRPr lang="pl-PL" sz="2000" b="1" dirty="0"/>
          </a:p>
          <a:p>
            <a:pPr marL="285750" indent="-285750">
              <a:buFontTx/>
              <a:buChar char="-"/>
            </a:pPr>
            <a:r>
              <a:rPr lang="pl-PL" sz="2000" dirty="0"/>
              <a:t>wykorzystując </a:t>
            </a:r>
            <a:r>
              <a:rPr lang="pl-PL" sz="2000" b="1" dirty="0"/>
              <a:t>nazwane zakresy </a:t>
            </a:r>
            <a:r>
              <a:rPr lang="pl-PL" sz="2000" dirty="0"/>
              <a:t>komórek</a:t>
            </a:r>
          </a:p>
          <a:p>
            <a:pPr marL="285750" indent="-285750">
              <a:buFontTx/>
              <a:buChar char="-"/>
            </a:pPr>
            <a:r>
              <a:rPr lang="pl-PL" sz="2000" dirty="0"/>
              <a:t>Podanie </a:t>
            </a:r>
            <a:r>
              <a:rPr lang="pl-PL" sz="2000" b="1" dirty="0"/>
              <a:t>adresu zakresu w [ ]  </a:t>
            </a:r>
            <a:r>
              <a:rPr lang="pl-PL" sz="2000" dirty="0"/>
              <a:t>bez cudzysłowów</a:t>
            </a:r>
          </a:p>
          <a:p>
            <a:endParaRPr lang="pl-PL" sz="2000" dirty="0"/>
          </a:p>
        </p:txBody>
      </p:sp>
      <p:pic>
        <p:nvPicPr>
          <p:cNvPr id="8" name="Obraz 7">
            <a:extLst>
              <a:ext uri="{FF2B5EF4-FFF2-40B4-BE49-F238E27FC236}">
                <a16:creationId xmlns:a16="http://schemas.microsoft.com/office/drawing/2014/main" id="{F8AF439C-A4A4-440D-BF9C-7941E23D8C50}"/>
              </a:ext>
            </a:extLst>
          </p:cNvPr>
          <p:cNvPicPr>
            <a:picLocks noChangeAspect="1"/>
          </p:cNvPicPr>
          <p:nvPr/>
        </p:nvPicPr>
        <p:blipFill>
          <a:blip r:embed="rId2"/>
          <a:stretch>
            <a:fillRect/>
          </a:stretch>
        </p:blipFill>
        <p:spPr>
          <a:xfrm>
            <a:off x="7163029" y="1346424"/>
            <a:ext cx="3917009" cy="5345961"/>
          </a:xfrm>
          <a:prstGeom prst="rect">
            <a:avLst/>
          </a:prstGeom>
        </p:spPr>
      </p:pic>
    </p:spTree>
    <p:extLst>
      <p:ext uri="{BB962C8B-B14F-4D97-AF65-F5344CB8AC3E}">
        <p14:creationId xmlns:p14="http://schemas.microsoft.com/office/powerpoint/2010/main" val="20814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499" y="177079"/>
            <a:ext cx="11258006" cy="934267"/>
          </a:xfrm>
        </p:spPr>
        <p:style>
          <a:lnRef idx="0">
            <a:schemeClr val="dk1"/>
          </a:lnRef>
          <a:fillRef idx="3">
            <a:schemeClr val="dk1"/>
          </a:fillRef>
          <a:effectRef idx="3">
            <a:schemeClr val="dk1"/>
          </a:effectRef>
          <a:fontRef idx="minor">
            <a:schemeClr val="lt1"/>
          </a:fontRef>
        </p:style>
        <p:txBody>
          <a:bodyPr>
            <a:normAutofit/>
          </a:bodyPr>
          <a:lstStyle/>
          <a:p>
            <a:r>
              <a:rPr lang="pl-PL" dirty="0">
                <a:solidFill>
                  <a:schemeClr val="bg1"/>
                </a:solidFill>
              </a:rPr>
              <a:t> </a:t>
            </a:r>
            <a:r>
              <a:rPr lang="pl-PL" b="0" i="0" dirty="0">
                <a:solidFill>
                  <a:schemeClr val="bg1"/>
                </a:solidFill>
                <a:effectLst/>
                <a:latin typeface="-apple-system"/>
              </a:rPr>
              <a:t>Obiekty w VBA</a:t>
            </a:r>
            <a:endParaRPr lang="pl-PL" dirty="0">
              <a:solidFill>
                <a:schemeClr val="bg1"/>
              </a:solidFill>
            </a:endParaRPr>
          </a:p>
        </p:txBody>
      </p:sp>
      <p:sp>
        <p:nvSpPr>
          <p:cNvPr id="3" name="Symbol zastępczy zawartości 2">
            <a:extLst>
              <a:ext uri="{FF2B5EF4-FFF2-40B4-BE49-F238E27FC236}">
                <a16:creationId xmlns:a16="http://schemas.microsoft.com/office/drawing/2014/main" id="{4CDD31D0-1F0F-4A78-BD2E-ED098D1DCBFF}"/>
              </a:ext>
            </a:extLst>
          </p:cNvPr>
          <p:cNvSpPr>
            <a:spLocks noGrp="1"/>
          </p:cNvSpPr>
          <p:nvPr>
            <p:ph idx="1"/>
          </p:nvPr>
        </p:nvSpPr>
        <p:spPr>
          <a:xfrm>
            <a:off x="571500" y="1235800"/>
            <a:ext cx="11258006" cy="2496061"/>
          </a:xfrm>
          <a:solidFill>
            <a:schemeClr val="bg1">
              <a:lumMod val="95000"/>
            </a:schemeClr>
          </a:solidFill>
        </p:spPr>
        <p:txBody>
          <a:bodyPr>
            <a:normAutofit fontScale="55000" lnSpcReduction="20000"/>
          </a:bodyPr>
          <a:lstStyle/>
          <a:p>
            <a:pPr algn="l"/>
            <a:r>
              <a:rPr lang="pl-PL" dirty="0"/>
              <a:t>Każdy obiekt w języku programowania ma swoje cechy/właściwości oraz metody/procedury. Po analizie naszego Budzika widzimy, że jego cechą/właściwością jest godzina, którą pokazuje kolor wskazówek, kolor obudowy, wysokość itp.</a:t>
            </a:r>
          </a:p>
          <a:p>
            <a:pPr algn="l"/>
            <a:r>
              <a:rPr lang="pl-PL" dirty="0"/>
              <a:t>Analizując obiekt Excela – Komórkę, można stwierdzić, że jej właściwościami są m.in. wpisana wartość, wysokość, szerokość, kolor czcionki i kolor wypełnienia.</a:t>
            </a:r>
          </a:p>
          <a:p>
            <a:pPr algn="l"/>
            <a:r>
              <a:rPr lang="pl-PL" dirty="0"/>
              <a:t>Trudniej zrozumieć, czym jest metoda/procedura obiektu. Możemy sobie wyobrazić, że jest to czynność, którą my wykonujemy z naszym obiektem, albo wykonuje sam obiekt. Metodą dla Budzika może być np. włączenie alarmu. Nie zawsze jest to jasne, bo ustawienie godziny może się wydawać czynnością, ale tak naprawdę jest zmianą właściwości. Z kolei jeśli powiemy, że musimy przestawić zegar do przodu o godzinę, bo np. była zmiana czasu na letni, to już będzie procedura, ponieważ najpierw sprawdzamy, jaka jest właściwość godziny Budzika, a następnie dodajemy do niej godzinę i dopiero tę obliczoną godzinę wpisujemy do właściwości Budzika.</a:t>
            </a:r>
          </a:p>
          <a:p>
            <a:r>
              <a:rPr lang="pl-PL" dirty="0"/>
              <a:t>ponieważ najpierw sprawdzamy, jaka jest właściwość godziny Budzika, a następnie dodajemy do niej godzinę i dopiero tę obliczoną godzinę wpisujemy do właściwości Budzika.</a:t>
            </a:r>
          </a:p>
          <a:p>
            <a:pPr algn="l"/>
            <a:endParaRPr lang="pl-PL" dirty="0"/>
          </a:p>
        </p:txBody>
      </p:sp>
      <p:sp>
        <p:nvSpPr>
          <p:cNvPr id="6" name="Symbol zastępczy zawartości 2">
            <a:extLst>
              <a:ext uri="{FF2B5EF4-FFF2-40B4-BE49-F238E27FC236}">
                <a16:creationId xmlns:a16="http://schemas.microsoft.com/office/drawing/2014/main" id="{C41F6BA7-D89C-47E9-A9FE-A141BEFB4E20}"/>
              </a:ext>
            </a:extLst>
          </p:cNvPr>
          <p:cNvSpPr txBox="1">
            <a:spLocks/>
          </p:cNvSpPr>
          <p:nvPr/>
        </p:nvSpPr>
        <p:spPr>
          <a:xfrm>
            <a:off x="571501" y="3954269"/>
            <a:ext cx="7327594" cy="2496061"/>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800" dirty="0"/>
              <a:t>Obiekty w Excelu mają dużo właściwości i metod  </a:t>
            </a:r>
            <a:r>
              <a:rPr lang="pl-PL" sz="1600" i="1" dirty="0"/>
              <a:t>ale</a:t>
            </a:r>
            <a:r>
              <a:rPr lang="pl-PL" sz="1800" dirty="0"/>
              <a:t>. </a:t>
            </a:r>
          </a:p>
          <a:p>
            <a:r>
              <a:rPr lang="pl-PL" sz="1800" dirty="0"/>
              <a:t>VBA ma przyjazny sposób odwoływania się do nich. </a:t>
            </a:r>
          </a:p>
          <a:p>
            <a:r>
              <a:rPr lang="pl-PL" sz="1800" dirty="0"/>
              <a:t>Jeśli w kodzie napiszesz odwołanie do konkretnego obiektu i zaraz po nim postawisz kropkę (np. </a:t>
            </a:r>
            <a:r>
              <a:rPr lang="pl-PL" sz="1800" dirty="0" err="1"/>
              <a:t>Range</a:t>
            </a:r>
            <a:r>
              <a:rPr lang="pl-PL" sz="1800" dirty="0"/>
              <a:t>(„A1”). ), to edytor VBA wyświetli listę wszystkich właściwości i metod tego obiektu (rys).</a:t>
            </a:r>
          </a:p>
          <a:p>
            <a:r>
              <a:rPr lang="pl-PL" sz="1800" b="1" dirty="0">
                <a:solidFill>
                  <a:schemeClr val="accent6">
                    <a:lumMod val="75000"/>
                  </a:schemeClr>
                </a:solidFill>
              </a:rPr>
              <a:t>Metody</a:t>
            </a:r>
            <a:r>
              <a:rPr lang="pl-PL" sz="1800" dirty="0"/>
              <a:t> są oznaczone ikoną ruchomego pudełka, a </a:t>
            </a:r>
          </a:p>
          <a:p>
            <a:r>
              <a:rPr lang="pl-PL" sz="1800" b="1" dirty="0"/>
              <a:t>Właściwości</a:t>
            </a:r>
            <a:r>
              <a:rPr lang="pl-PL" sz="1800" dirty="0"/>
              <a:t> – ikoną palca wskazującego na tekst</a:t>
            </a:r>
          </a:p>
        </p:txBody>
      </p:sp>
      <p:pic>
        <p:nvPicPr>
          <p:cNvPr id="7" name="Obraz 6">
            <a:extLst>
              <a:ext uri="{FF2B5EF4-FFF2-40B4-BE49-F238E27FC236}">
                <a16:creationId xmlns:a16="http://schemas.microsoft.com/office/drawing/2014/main" id="{12186DAE-228A-43E5-9109-75D9359EDDE0}"/>
              </a:ext>
            </a:extLst>
          </p:cNvPr>
          <p:cNvPicPr>
            <a:picLocks noChangeAspect="1"/>
          </p:cNvPicPr>
          <p:nvPr/>
        </p:nvPicPr>
        <p:blipFill>
          <a:blip r:embed="rId3"/>
          <a:stretch>
            <a:fillRect/>
          </a:stretch>
        </p:blipFill>
        <p:spPr>
          <a:xfrm>
            <a:off x="8038443" y="3978468"/>
            <a:ext cx="3989678" cy="1994839"/>
          </a:xfrm>
          <a:prstGeom prst="rect">
            <a:avLst/>
          </a:prstGeom>
        </p:spPr>
      </p:pic>
      <p:cxnSp>
        <p:nvCxnSpPr>
          <p:cNvPr id="9" name="Łącznik prosty ze strzałką 8">
            <a:extLst>
              <a:ext uri="{FF2B5EF4-FFF2-40B4-BE49-F238E27FC236}">
                <a16:creationId xmlns:a16="http://schemas.microsoft.com/office/drawing/2014/main" id="{5A0BB9CA-5606-4ADC-A16B-6DF7E9AA05EF}"/>
              </a:ext>
            </a:extLst>
          </p:cNvPr>
          <p:cNvCxnSpPr/>
          <p:nvPr/>
        </p:nvCxnSpPr>
        <p:spPr>
          <a:xfrm flipV="1">
            <a:off x="5640636" y="4671152"/>
            <a:ext cx="3580482" cy="109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61D5C034-F330-45BF-BFB9-459307299C62}"/>
              </a:ext>
            </a:extLst>
          </p:cNvPr>
          <p:cNvCxnSpPr>
            <a:cxnSpLocks/>
          </p:cNvCxnSpPr>
          <p:nvPr/>
        </p:nvCxnSpPr>
        <p:spPr>
          <a:xfrm flipV="1">
            <a:off x="5506598" y="5533715"/>
            <a:ext cx="3714520" cy="572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48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8D911-FD1A-4BA5-AF62-37B27575DE39}"/>
              </a:ext>
            </a:extLst>
          </p:cNvPr>
          <p:cNvSpPr>
            <a:spLocks noGrp="1"/>
          </p:cNvSpPr>
          <p:nvPr>
            <p:ph type="title"/>
          </p:nvPr>
        </p:nvSpPr>
        <p:spPr>
          <a:xfrm>
            <a:off x="571500" y="273685"/>
            <a:ext cx="11258006" cy="934267"/>
          </a:xfrm>
          <a:solidFill>
            <a:schemeClr val="accent6">
              <a:lumMod val="50000"/>
            </a:schemeClr>
          </a:solidFill>
        </p:spPr>
        <p:txBody>
          <a:bodyPr/>
          <a:lstStyle/>
          <a:p>
            <a:r>
              <a:rPr lang="pl-PL" dirty="0">
                <a:solidFill>
                  <a:schemeClr val="bg1"/>
                </a:solidFill>
              </a:rPr>
              <a:t> </a:t>
            </a:r>
            <a:r>
              <a:rPr lang="en-US" i="0" dirty="0">
                <a:solidFill>
                  <a:schemeClr val="bg1"/>
                </a:solidFill>
                <a:effectLst/>
                <a:latin typeface="benton-sans"/>
              </a:rPr>
              <a:t>Paint Cells to a New Format</a:t>
            </a:r>
            <a:endParaRPr lang="pl-PL" dirty="0">
              <a:solidFill>
                <a:schemeClr val="bg1"/>
              </a:solidFill>
            </a:endParaRPr>
          </a:p>
        </p:txBody>
      </p:sp>
      <p:sp>
        <p:nvSpPr>
          <p:cNvPr id="3" name="Symbol zastępczy zawartości 2">
            <a:extLst>
              <a:ext uri="{FF2B5EF4-FFF2-40B4-BE49-F238E27FC236}">
                <a16:creationId xmlns:a16="http://schemas.microsoft.com/office/drawing/2014/main" id="{4CDD31D0-1F0F-4A78-BD2E-ED098D1DCBFF}"/>
              </a:ext>
            </a:extLst>
          </p:cNvPr>
          <p:cNvSpPr>
            <a:spLocks noGrp="1"/>
          </p:cNvSpPr>
          <p:nvPr>
            <p:ph idx="1"/>
          </p:nvPr>
        </p:nvSpPr>
        <p:spPr>
          <a:xfrm>
            <a:off x="571500" y="1463041"/>
            <a:ext cx="5395510" cy="5029834"/>
          </a:xfrm>
          <a:solidFill>
            <a:schemeClr val="bg1">
              <a:lumMod val="95000"/>
            </a:schemeClr>
          </a:solidFill>
        </p:spPr>
        <p:txBody>
          <a:bodyPr>
            <a:normAutofit fontScale="92500" lnSpcReduction="10000"/>
          </a:bodyPr>
          <a:lstStyle/>
          <a:p>
            <a:pPr algn="l"/>
            <a:r>
              <a:rPr lang="en-US" b="0" i="0" dirty="0">
                <a:solidFill>
                  <a:srgbClr val="292929"/>
                </a:solidFill>
                <a:effectLst/>
                <a:latin typeface="-apple-system"/>
              </a:rPr>
              <a:t>Let's say you change the entire look—the font, the color, whatever. And you want to apply it to many, many other cells. </a:t>
            </a:r>
            <a:r>
              <a:rPr lang="pl-PL" b="0" i="0" dirty="0">
                <a:solidFill>
                  <a:srgbClr val="292929"/>
                </a:solidFill>
                <a:effectLst/>
                <a:latin typeface="-apple-system"/>
              </a:rPr>
              <a:t>Solution:  </a:t>
            </a:r>
            <a:r>
              <a:rPr lang="en-US" b="0" i="0" dirty="0">
                <a:solidFill>
                  <a:srgbClr val="292929"/>
                </a:solidFill>
                <a:effectLst/>
                <a:latin typeface="-apple-system"/>
              </a:rPr>
              <a:t>the </a:t>
            </a:r>
            <a:r>
              <a:rPr lang="en-US" b="1" i="0" dirty="0">
                <a:solidFill>
                  <a:srgbClr val="292929"/>
                </a:solidFill>
                <a:effectLst/>
                <a:latin typeface="-apple-system"/>
              </a:rPr>
              <a:t>Format Painter</a:t>
            </a:r>
            <a:r>
              <a:rPr lang="en-US" b="0" i="0" dirty="0">
                <a:solidFill>
                  <a:srgbClr val="292929"/>
                </a:solidFill>
                <a:effectLst/>
                <a:latin typeface="-apple-system"/>
              </a:rPr>
              <a:t> tool, the one that is on the Home tab </a:t>
            </a:r>
            <a:r>
              <a:rPr lang="pl-PL" b="0" i="0" dirty="0">
                <a:solidFill>
                  <a:srgbClr val="292929"/>
                </a:solidFill>
                <a:effectLst/>
                <a:latin typeface="-apple-system"/>
              </a:rPr>
              <a:t>(</a:t>
            </a:r>
            <a:r>
              <a:rPr lang="en-US" b="0" i="0" dirty="0">
                <a:solidFill>
                  <a:srgbClr val="292929"/>
                </a:solidFill>
                <a:effectLst/>
                <a:latin typeface="-apple-system"/>
              </a:rPr>
              <a:t>looks like a paint brush</a:t>
            </a:r>
            <a:r>
              <a:rPr lang="pl-PL" b="0" i="0" dirty="0">
                <a:solidFill>
                  <a:srgbClr val="292929"/>
                </a:solidFill>
                <a:effectLst/>
                <a:latin typeface="-apple-system"/>
              </a:rPr>
              <a:t>)</a:t>
            </a:r>
            <a:r>
              <a:rPr lang="en-US" b="0" i="0" dirty="0">
                <a:solidFill>
                  <a:srgbClr val="292929"/>
                </a:solidFill>
                <a:effectLst/>
                <a:latin typeface="-apple-system"/>
              </a:rPr>
              <a:t>.</a:t>
            </a:r>
          </a:p>
          <a:p>
            <a:pPr algn="l"/>
            <a:r>
              <a:rPr lang="en-US" b="0" i="0" dirty="0">
                <a:solidFill>
                  <a:srgbClr val="292929"/>
                </a:solidFill>
                <a:effectLst/>
                <a:latin typeface="-apple-system"/>
              </a:rPr>
              <a:t>Select the sell you like, </a:t>
            </a:r>
            <a:r>
              <a:rPr lang="en-US" b="1" i="0" dirty="0">
                <a:solidFill>
                  <a:srgbClr val="292929"/>
                </a:solidFill>
                <a:effectLst/>
                <a:latin typeface="-apple-system"/>
              </a:rPr>
              <a:t>click the icon</a:t>
            </a:r>
            <a:r>
              <a:rPr lang="en-US" b="0" i="0" dirty="0">
                <a:solidFill>
                  <a:srgbClr val="292929"/>
                </a:solidFill>
                <a:effectLst/>
                <a:latin typeface="-apple-system"/>
              </a:rPr>
              <a:t>, and then click on a different cell to paint in the format—they'll match in looks, not in content. Want to apply it to multiple tabs? </a:t>
            </a:r>
            <a:r>
              <a:rPr lang="en-US" b="1" i="0" dirty="0">
                <a:solidFill>
                  <a:srgbClr val="292929"/>
                </a:solidFill>
                <a:effectLst/>
                <a:latin typeface="-apple-system"/>
              </a:rPr>
              <a:t>Double-click</a:t>
            </a:r>
            <a:r>
              <a:rPr lang="en-US" b="0" i="0" dirty="0">
                <a:solidFill>
                  <a:srgbClr val="292929"/>
                </a:solidFill>
                <a:effectLst/>
                <a:latin typeface="-apple-system"/>
              </a:rPr>
              <a:t> the paint brush icon, then click away on multiple cells.</a:t>
            </a:r>
          </a:p>
          <a:p>
            <a:endParaRPr lang="pl-PL" dirty="0"/>
          </a:p>
        </p:txBody>
      </p:sp>
      <p:pic>
        <p:nvPicPr>
          <p:cNvPr id="1026" name="Picture 2" descr="Paint Cells to a New Format">
            <a:extLst>
              <a:ext uri="{FF2B5EF4-FFF2-40B4-BE49-F238E27FC236}">
                <a16:creationId xmlns:a16="http://schemas.microsoft.com/office/drawing/2014/main" id="{42139AAD-8E83-4C70-B76B-586E1488E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589"/>
          <a:stretch/>
        </p:blipFill>
        <p:spPr bwMode="auto">
          <a:xfrm>
            <a:off x="6224991" y="1463041"/>
            <a:ext cx="5604515" cy="46843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2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9" name="Obraz 8">
            <a:extLst>
              <a:ext uri="{FF2B5EF4-FFF2-40B4-BE49-F238E27FC236}">
                <a16:creationId xmlns:a16="http://schemas.microsoft.com/office/drawing/2014/main" id="{1186E79D-C3CD-42D5-BC3B-218769E5E53E}"/>
              </a:ext>
            </a:extLst>
          </p:cNvPr>
          <p:cNvPicPr>
            <a:picLocks noChangeAspect="1"/>
          </p:cNvPicPr>
          <p:nvPr/>
        </p:nvPicPr>
        <p:blipFill rotWithShape="1">
          <a:blip r:embed="rId2"/>
          <a:srcRect r="20611"/>
          <a:stretch/>
        </p:blipFill>
        <p:spPr>
          <a:xfrm>
            <a:off x="6981409" y="1281972"/>
            <a:ext cx="4734341" cy="5210902"/>
          </a:xfrm>
          <a:prstGeom prst="rect">
            <a:avLst/>
          </a:prstGeom>
        </p:spPr>
      </p:pic>
      <p:sp>
        <p:nvSpPr>
          <p:cNvPr id="10" name="Tytuł 9">
            <a:extLst>
              <a:ext uri="{FF2B5EF4-FFF2-40B4-BE49-F238E27FC236}">
                <a16:creationId xmlns:a16="http://schemas.microsoft.com/office/drawing/2014/main" id="{6398DFBA-D8C9-4F49-A0C6-AA4FEFD373FE}"/>
              </a:ext>
            </a:extLst>
          </p:cNvPr>
          <p:cNvSpPr>
            <a:spLocks noGrp="1"/>
          </p:cNvSpPr>
          <p:nvPr>
            <p:ph type="title"/>
          </p:nvPr>
        </p:nvSpPr>
        <p:spPr>
          <a:xfrm>
            <a:off x="514350" y="365126"/>
            <a:ext cx="11201400" cy="839424"/>
          </a:xfrm>
          <a:solidFill>
            <a:schemeClr val="accent4">
              <a:lumMod val="50000"/>
            </a:schemeClr>
          </a:solidFill>
        </p:spPr>
        <p:txBody>
          <a:bodyPr/>
          <a:lstStyle/>
          <a:p>
            <a:r>
              <a:rPr lang="pl-PL" dirty="0">
                <a:solidFill>
                  <a:schemeClr val="bg1">
                    <a:lumMod val="95000"/>
                  </a:schemeClr>
                </a:solidFill>
              </a:rPr>
              <a:t>  Zakresy w Excel</a:t>
            </a:r>
          </a:p>
        </p:txBody>
      </p:sp>
      <p:sp>
        <p:nvSpPr>
          <p:cNvPr id="11" name="Symbol zastępczy zawartości 10">
            <a:extLst>
              <a:ext uri="{FF2B5EF4-FFF2-40B4-BE49-F238E27FC236}">
                <a16:creationId xmlns:a16="http://schemas.microsoft.com/office/drawing/2014/main" id="{1F49B1B0-377C-42FA-8FE2-3FD8C3E60E4D}"/>
              </a:ext>
            </a:extLst>
          </p:cNvPr>
          <p:cNvSpPr>
            <a:spLocks noGrp="1"/>
          </p:cNvSpPr>
          <p:nvPr>
            <p:ph idx="1"/>
          </p:nvPr>
        </p:nvSpPr>
        <p:spPr>
          <a:xfrm>
            <a:off x="514351" y="1825625"/>
            <a:ext cx="6467058" cy="4351338"/>
          </a:xfrm>
        </p:spPr>
        <p:txBody>
          <a:bodyPr>
            <a:normAutofit/>
          </a:bodyPr>
          <a:lstStyle/>
          <a:p>
            <a:pPr marL="0" indent="0">
              <a:buNone/>
            </a:pPr>
            <a:r>
              <a:rPr lang="pl-PL" dirty="0"/>
              <a:t>Część pracy w VBA wykonujemy przy pomocy zakresów (obiekt </a:t>
            </a:r>
            <a:r>
              <a:rPr lang="pl-PL" dirty="0" err="1"/>
              <a:t>Range</a:t>
            </a:r>
            <a:r>
              <a:rPr lang="pl-PL" dirty="0"/>
              <a:t>). </a:t>
            </a:r>
          </a:p>
          <a:p>
            <a:pPr marL="0" indent="0">
              <a:buNone/>
            </a:pPr>
            <a:r>
              <a:rPr lang="pl-PL" dirty="0" err="1"/>
              <a:t>Range</a:t>
            </a:r>
            <a:r>
              <a:rPr lang="pl-PL" dirty="0"/>
              <a:t> może reprezentować:</a:t>
            </a:r>
          </a:p>
          <a:p>
            <a:r>
              <a:rPr lang="pl-PL" dirty="0"/>
              <a:t>pojedynczą komórkę</a:t>
            </a:r>
          </a:p>
          <a:p>
            <a:r>
              <a:rPr lang="pl-PL" dirty="0"/>
              <a:t>wiersz</a:t>
            </a:r>
          </a:p>
          <a:p>
            <a:r>
              <a:rPr lang="pl-PL" dirty="0"/>
              <a:t>kolumnę</a:t>
            </a:r>
          </a:p>
          <a:p>
            <a:r>
              <a:rPr lang="pl-PL" dirty="0"/>
              <a:t>grupę komórek z zakresu ciągłego lub nie</a:t>
            </a:r>
          </a:p>
          <a:p>
            <a:r>
              <a:rPr lang="pl-PL" dirty="0"/>
              <a:t>zakres z kilku skoroszytów jednocześnie.</a:t>
            </a:r>
          </a:p>
        </p:txBody>
      </p:sp>
    </p:spTree>
    <p:extLst>
      <p:ext uri="{BB962C8B-B14F-4D97-AF65-F5344CB8AC3E}">
        <p14:creationId xmlns:p14="http://schemas.microsoft.com/office/powerpoint/2010/main" val="2264703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1443</Words>
  <Application>Microsoft Office PowerPoint</Application>
  <PresentationFormat>Panoramiczny</PresentationFormat>
  <Paragraphs>123</Paragraphs>
  <Slides>17</Slides>
  <Notes>5</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17</vt:i4>
      </vt:variant>
    </vt:vector>
  </HeadingPairs>
  <TitlesOfParts>
    <vt:vector size="29" baseType="lpstr">
      <vt:lpstr>-apple-system</vt:lpstr>
      <vt:lpstr>Arial</vt:lpstr>
      <vt:lpstr>benton-sans</vt:lpstr>
      <vt:lpstr>benton-sans-compressed</vt:lpstr>
      <vt:lpstr>Calibri</vt:lpstr>
      <vt:lpstr>Calibri Light</vt:lpstr>
      <vt:lpstr>courier new</vt:lpstr>
      <vt:lpstr>inherit</vt:lpstr>
      <vt:lpstr>Lato</vt:lpstr>
      <vt:lpstr>Montserrat</vt:lpstr>
      <vt:lpstr>tablet-gothic</vt:lpstr>
      <vt:lpstr>Motyw pakietu Office</vt:lpstr>
      <vt:lpstr>26 Excel Tips for Becoming a Spreadsheet Pro</vt:lpstr>
      <vt:lpstr> Czym jest obiekt w VBA?</vt:lpstr>
      <vt:lpstr>  Obiekt  zakres (range) </vt:lpstr>
      <vt:lpstr>Prezentacja programu PowerPoint</vt:lpstr>
      <vt:lpstr>  Obiekt  zakres (range) – przykłady </vt:lpstr>
      <vt:lpstr>  Obiekt  zakres (range) – wpisywanie wartości</vt:lpstr>
      <vt:lpstr> Obiekty w VBA</vt:lpstr>
      <vt:lpstr> Paint Cells to a New Format</vt:lpstr>
      <vt:lpstr>  Zakresy w Excel</vt:lpstr>
      <vt:lpstr>  Właściwości obiektu Range</vt:lpstr>
      <vt:lpstr>  Właściwości i metody obiektu  Range</vt:lpstr>
      <vt:lpstr>  Właściwości obiektu Scripting.FileSystemObject </vt:lpstr>
      <vt:lpstr> Border Line Styles, .LineStyle:</vt:lpstr>
      <vt:lpstr>  Line Breaks and Wrapping Text</vt:lpstr>
      <vt:lpstr>  AutoFill Your Cells</vt:lpstr>
      <vt:lpstr> Conditionally  Format</vt:lpstr>
      <vt:lpstr>Validate Data to Make  Drop Downs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 Excel Tips for Becoming a Spreadsheet Pro</dc:title>
  <dc:creator>Tadeusz Wiszowaty</dc:creator>
  <cp:lastModifiedBy>Tadeusz Wiszowaty</cp:lastModifiedBy>
  <cp:revision>13</cp:revision>
  <dcterms:created xsi:type="dcterms:W3CDTF">2022-01-22T11:30:56Z</dcterms:created>
  <dcterms:modified xsi:type="dcterms:W3CDTF">2022-03-18T20:15:47Z</dcterms:modified>
</cp:coreProperties>
</file>