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65"/>
  </p:notesMasterIdLst>
  <p:sldIdLst>
    <p:sldId id="256" r:id="rId2"/>
    <p:sldId id="265" r:id="rId3"/>
    <p:sldId id="258" r:id="rId4"/>
    <p:sldId id="259" r:id="rId5"/>
    <p:sldId id="320" r:id="rId6"/>
    <p:sldId id="260" r:id="rId7"/>
    <p:sldId id="322" r:id="rId8"/>
    <p:sldId id="261" r:id="rId9"/>
    <p:sldId id="321" r:id="rId10"/>
    <p:sldId id="262" r:id="rId11"/>
    <p:sldId id="264" r:id="rId12"/>
    <p:sldId id="257" r:id="rId13"/>
    <p:sldId id="266" r:id="rId14"/>
    <p:sldId id="263" r:id="rId15"/>
    <p:sldId id="268" r:id="rId16"/>
    <p:sldId id="269" r:id="rId17"/>
    <p:sldId id="311" r:id="rId18"/>
    <p:sldId id="312" r:id="rId19"/>
    <p:sldId id="270" r:id="rId20"/>
    <p:sldId id="271" r:id="rId21"/>
    <p:sldId id="272" r:id="rId22"/>
    <p:sldId id="287" r:id="rId23"/>
    <p:sldId id="288" r:id="rId24"/>
    <p:sldId id="273" r:id="rId25"/>
    <p:sldId id="274" r:id="rId26"/>
    <p:sldId id="276" r:id="rId27"/>
    <p:sldId id="275" r:id="rId28"/>
    <p:sldId id="278" r:id="rId29"/>
    <p:sldId id="279" r:id="rId30"/>
    <p:sldId id="280" r:id="rId31"/>
    <p:sldId id="281" r:id="rId32"/>
    <p:sldId id="282" r:id="rId33"/>
    <p:sldId id="283" r:id="rId34"/>
    <p:sldId id="284" r:id="rId35"/>
    <p:sldId id="323" r:id="rId36"/>
    <p:sldId id="296" r:id="rId37"/>
    <p:sldId id="297" r:id="rId38"/>
    <p:sldId id="285" r:id="rId39"/>
    <p:sldId id="286" r:id="rId40"/>
    <p:sldId id="289" r:id="rId41"/>
    <p:sldId id="290" r:id="rId42"/>
    <p:sldId id="291" r:id="rId43"/>
    <p:sldId id="292" r:id="rId44"/>
    <p:sldId id="313" r:id="rId45"/>
    <p:sldId id="293" r:id="rId46"/>
    <p:sldId id="294" r:id="rId47"/>
    <p:sldId id="295" r:id="rId48"/>
    <p:sldId id="298" r:id="rId49"/>
    <p:sldId id="299" r:id="rId50"/>
    <p:sldId id="300" r:id="rId51"/>
    <p:sldId id="301" r:id="rId52"/>
    <p:sldId id="302" r:id="rId53"/>
    <p:sldId id="303" r:id="rId54"/>
    <p:sldId id="304" r:id="rId55"/>
    <p:sldId id="305" r:id="rId56"/>
    <p:sldId id="306" r:id="rId57"/>
    <p:sldId id="307" r:id="rId58"/>
    <p:sldId id="310" r:id="rId59"/>
    <p:sldId id="314" r:id="rId60"/>
    <p:sldId id="315" r:id="rId61"/>
    <p:sldId id="316" r:id="rId62"/>
    <p:sldId id="317" r:id="rId63"/>
    <p:sldId id="319" r:id="rId64"/>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23" autoAdjust="0"/>
  </p:normalViewPr>
  <p:slideViewPr>
    <p:cSldViewPr>
      <p:cViewPr varScale="1">
        <p:scale>
          <a:sx n="92" d="100"/>
          <a:sy n="92" d="100"/>
        </p:scale>
        <p:origin x="84" y="59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9A67B2-07A6-42D5-8166-B715B0E05389}" type="datetimeFigureOut">
              <a:rPr lang="pl-PL" smtClean="0"/>
              <a:t>18.03.2021</a:t>
            </a:fld>
            <a:endParaRPr lang="pl-P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19501D-4F55-4F38-954F-96973ADCB78D}" type="slidenum">
              <a:rPr lang="pl-PL" smtClean="0"/>
              <a:t>‹#›</a:t>
            </a:fld>
            <a:endParaRPr lang="pl-PL"/>
          </a:p>
        </p:txBody>
      </p:sp>
    </p:spTree>
    <p:extLst>
      <p:ext uri="{BB962C8B-B14F-4D97-AF65-F5344CB8AC3E}">
        <p14:creationId xmlns:p14="http://schemas.microsoft.com/office/powerpoint/2010/main" val="40838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http://www.functionx.com/vbaccess/Lesson01.htm</a:t>
            </a:r>
          </a:p>
          <a:p>
            <a:endParaRPr lang="pl-PL" dirty="0"/>
          </a:p>
        </p:txBody>
      </p:sp>
      <p:sp>
        <p:nvSpPr>
          <p:cNvPr id="4" name="Slide Number Placeholder 3"/>
          <p:cNvSpPr>
            <a:spLocks noGrp="1"/>
          </p:cNvSpPr>
          <p:nvPr>
            <p:ph type="sldNum" sz="quarter" idx="10"/>
          </p:nvPr>
        </p:nvSpPr>
        <p:spPr/>
        <p:txBody>
          <a:bodyPr/>
          <a:lstStyle/>
          <a:p>
            <a:fld id="{FA19501D-4F55-4F38-954F-96973ADCB78D}" type="slidenum">
              <a:rPr lang="pl-PL" smtClean="0"/>
              <a:t>1</a:t>
            </a:fld>
            <a:endParaRPr lang="pl-PL"/>
          </a:p>
        </p:txBody>
      </p:sp>
    </p:spTree>
    <p:extLst>
      <p:ext uri="{BB962C8B-B14F-4D97-AF65-F5344CB8AC3E}">
        <p14:creationId xmlns:p14="http://schemas.microsoft.com/office/powerpoint/2010/main" val="2757535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http://www.functionx.com/vbaccess/Lesson03.htm</a:t>
            </a:r>
          </a:p>
          <a:p>
            <a:endParaRPr lang="pl-PL" dirty="0"/>
          </a:p>
        </p:txBody>
      </p:sp>
      <p:sp>
        <p:nvSpPr>
          <p:cNvPr id="4" name="Slide Number Placeholder 3"/>
          <p:cNvSpPr>
            <a:spLocks noGrp="1"/>
          </p:cNvSpPr>
          <p:nvPr>
            <p:ph type="sldNum" sz="quarter" idx="10"/>
          </p:nvPr>
        </p:nvSpPr>
        <p:spPr/>
        <p:txBody>
          <a:bodyPr/>
          <a:lstStyle/>
          <a:p>
            <a:fld id="{FA19501D-4F55-4F38-954F-96973ADCB78D}" type="slidenum">
              <a:rPr lang="pl-PL" smtClean="0"/>
              <a:t>48</a:t>
            </a:fld>
            <a:endParaRPr lang="pl-PL"/>
          </a:p>
        </p:txBody>
      </p:sp>
    </p:spTree>
    <p:extLst>
      <p:ext uri="{BB962C8B-B14F-4D97-AF65-F5344CB8AC3E}">
        <p14:creationId xmlns:p14="http://schemas.microsoft.com/office/powerpoint/2010/main" val="2757535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b="1" dirty="0">
                <a:effectLst/>
              </a:rPr>
              <a:t>Hire  </a:t>
            </a:r>
            <a:r>
              <a:rPr lang="pl-PL" i="1" dirty="0">
                <a:effectLst/>
              </a:rPr>
              <a:t> </a:t>
            </a:r>
            <a:r>
              <a:rPr lang="pl-PL" dirty="0">
                <a:effectLst/>
              </a:rPr>
              <a:t>(</a:t>
            </a:r>
            <a:r>
              <a:rPr lang="pl-PL" i="1" dirty="0">
                <a:effectLst/>
              </a:rPr>
              <a:t>employment</a:t>
            </a:r>
            <a:r>
              <a:rPr lang="pl-PL" dirty="0">
                <a:effectLst/>
              </a:rPr>
              <a:t>) najem; (</a:t>
            </a:r>
            <a:r>
              <a:rPr lang="pl-PL" i="1" dirty="0">
                <a:effectLst/>
              </a:rPr>
              <a:t>thgs</a:t>
            </a:r>
            <a:r>
              <a:rPr lang="pl-PL" dirty="0">
                <a:effectLst/>
              </a:rPr>
              <a:t>) dzierżawa; </a:t>
            </a:r>
            <a:r>
              <a:rPr lang="pl-PL" b="1" dirty="0">
                <a:effectLst/>
              </a:rPr>
              <a:t>cars for </a:t>
            </a:r>
            <a:r>
              <a:rPr lang="pl-PL" dirty="0">
                <a:effectLst/>
              </a:rPr>
              <a:t>~ samochody do wynajęcia;</a:t>
            </a:r>
            <a:r>
              <a:rPr lang="pl-PL" b="1" dirty="0">
                <a:effectLst/>
              </a:rPr>
              <a:t> he let his boat out on </a:t>
            </a:r>
            <a:r>
              <a:rPr lang="pl-PL" dirty="0">
                <a:effectLst/>
              </a:rPr>
              <a:t>~ wynajął swoją łódź.</a:t>
            </a:r>
            <a:br>
              <a:rPr lang="pl-PL" dirty="0">
                <a:effectLst/>
              </a:rPr>
            </a:br>
            <a:r>
              <a:rPr lang="pl-PL" i="1" dirty="0">
                <a:effectLst/>
              </a:rPr>
              <a:t>vt </a:t>
            </a:r>
            <a:r>
              <a:rPr lang="pl-PL" b="1" dirty="0">
                <a:effectLst/>
              </a:rPr>
              <a:t>1.</a:t>
            </a:r>
            <a:r>
              <a:rPr lang="pl-PL" dirty="0">
                <a:effectLst/>
              </a:rPr>
              <a:t> wynajmować; najmować; (</a:t>
            </a:r>
            <a:r>
              <a:rPr lang="pl-PL" i="1" dirty="0">
                <a:effectLst/>
              </a:rPr>
              <a:t>servant/maid</a:t>
            </a:r>
            <a:r>
              <a:rPr lang="pl-PL" dirty="0">
                <a:effectLst/>
              </a:rPr>
              <a:t>)</a:t>
            </a:r>
            <a:r>
              <a:rPr lang="pl-PL" i="1" dirty="0">
                <a:effectLst/>
              </a:rPr>
              <a:t> n </a:t>
            </a:r>
            <a:r>
              <a:rPr lang="pl-PL" dirty="0">
                <a:effectLst/>
              </a:rPr>
              <a:t>~</a:t>
            </a:r>
            <a:r>
              <a:rPr lang="pl-PL" b="1" dirty="0">
                <a:effectLst/>
              </a:rPr>
              <a:t>d help </a:t>
            </a:r>
            <a:r>
              <a:rPr lang="pl-PL" dirty="0">
                <a:effectLst/>
              </a:rPr>
              <a:t>służący;pomoc najemna. </a:t>
            </a:r>
            <a:r>
              <a:rPr lang="pl-PL" b="1" dirty="0">
                <a:effectLst/>
              </a:rPr>
              <a:t>2.</a:t>
            </a:r>
            <a:r>
              <a:rPr lang="pl-PL" dirty="0">
                <a:effectLst/>
              </a:rPr>
              <a:t> (</a:t>
            </a:r>
            <a:r>
              <a:rPr lang="pl-PL" i="1" dirty="0">
                <a:effectLst/>
              </a:rPr>
              <a:t>rent</a:t>
            </a:r>
            <a:r>
              <a:rPr lang="pl-PL" dirty="0">
                <a:effectLst/>
              </a:rPr>
              <a:t>)wypożyczać.~ </a:t>
            </a:r>
            <a:r>
              <a:rPr lang="pl-PL" i="1" dirty="0">
                <a:effectLst/>
              </a:rPr>
              <a:t>cpd </a:t>
            </a:r>
            <a:r>
              <a:rPr lang="pl-PL" dirty="0">
                <a:effectLst/>
              </a:rPr>
              <a:t>~</a:t>
            </a:r>
            <a:r>
              <a:rPr lang="pl-PL" b="1" dirty="0">
                <a:effectLst/>
              </a:rPr>
              <a:t>-purchase</a:t>
            </a:r>
            <a:r>
              <a:rPr lang="pl-PL" dirty="0">
                <a:effectLst/>
              </a:rPr>
              <a:t> </a:t>
            </a:r>
            <a:r>
              <a:rPr lang="pl-PL" i="1" dirty="0">
                <a:effectLst/>
              </a:rPr>
              <a:t>n </a:t>
            </a:r>
            <a:r>
              <a:rPr lang="pl-PL" dirty="0">
                <a:effectLst/>
              </a:rPr>
              <a:t>kupno/sprzeda na raty; </a:t>
            </a:r>
            <a:r>
              <a:rPr lang="pl-PL" b="1" dirty="0">
                <a:effectLst/>
              </a:rPr>
              <a:t>on</a:t>
            </a:r>
            <a:r>
              <a:rPr lang="pl-PL" dirty="0">
                <a:effectLst/>
              </a:rPr>
              <a:t> ~</a:t>
            </a:r>
            <a:r>
              <a:rPr lang="pl-PL" b="1" dirty="0">
                <a:effectLst/>
              </a:rPr>
              <a:t> purchase</a:t>
            </a:r>
            <a:r>
              <a:rPr lang="pl-PL" dirty="0">
                <a:effectLst/>
              </a:rPr>
              <a:t> na raty.</a:t>
            </a:r>
          </a:p>
          <a:p>
            <a:endParaRPr lang="pl-PL" dirty="0">
              <a:effectLst/>
            </a:endParaRPr>
          </a:p>
          <a:p>
            <a:endParaRPr lang="pl-PL" dirty="0"/>
          </a:p>
        </p:txBody>
      </p:sp>
      <p:sp>
        <p:nvSpPr>
          <p:cNvPr id="4" name="Slide Number Placeholder 3"/>
          <p:cNvSpPr>
            <a:spLocks noGrp="1"/>
          </p:cNvSpPr>
          <p:nvPr>
            <p:ph type="sldNum" sz="quarter" idx="10"/>
          </p:nvPr>
        </p:nvSpPr>
        <p:spPr/>
        <p:txBody>
          <a:bodyPr/>
          <a:lstStyle/>
          <a:p>
            <a:fld id="{FA19501D-4F55-4F38-954F-96973ADCB78D}" type="slidenum">
              <a:rPr lang="pl-PL" smtClean="0"/>
              <a:t>57</a:t>
            </a:fld>
            <a:endParaRPr lang="pl-PL"/>
          </a:p>
        </p:txBody>
      </p:sp>
    </p:spTree>
    <p:extLst>
      <p:ext uri="{BB962C8B-B14F-4D97-AF65-F5344CB8AC3E}">
        <p14:creationId xmlns:p14="http://schemas.microsoft.com/office/powerpoint/2010/main" val="3696931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200" dirty="0"/>
              <a:t>http://www.functionx.com/vbaccess/Lesson03.htm</a:t>
            </a:r>
          </a:p>
          <a:p>
            <a:endParaRPr lang="pl-PL" dirty="0"/>
          </a:p>
        </p:txBody>
      </p:sp>
      <p:sp>
        <p:nvSpPr>
          <p:cNvPr id="4" name="Slide Number Placeholder 3"/>
          <p:cNvSpPr>
            <a:spLocks noGrp="1"/>
          </p:cNvSpPr>
          <p:nvPr>
            <p:ph type="sldNum" sz="quarter" idx="10"/>
          </p:nvPr>
        </p:nvSpPr>
        <p:spPr/>
        <p:txBody>
          <a:bodyPr/>
          <a:lstStyle/>
          <a:p>
            <a:fld id="{FA19501D-4F55-4F38-954F-96973ADCB78D}" type="slidenum">
              <a:rPr lang="pl-PL" smtClean="0"/>
              <a:t>58</a:t>
            </a:fld>
            <a:endParaRPr lang="pl-PL"/>
          </a:p>
        </p:txBody>
      </p:sp>
    </p:spTree>
    <p:extLst>
      <p:ext uri="{BB962C8B-B14F-4D97-AF65-F5344CB8AC3E}">
        <p14:creationId xmlns:p14="http://schemas.microsoft.com/office/powerpoint/2010/main" val="369214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Private </a:t>
            </a:r>
            <a:r>
              <a:rPr lang="pl-PL" dirty="0" err="1"/>
              <a:t>Sub</a:t>
            </a:r>
            <a:r>
              <a:rPr lang="pl-PL" dirty="0"/>
              <a:t> </a:t>
            </a:r>
            <a:r>
              <a:rPr lang="pl-PL" dirty="0" err="1"/>
              <a:t>Constant_demo_Click</a:t>
            </a:r>
            <a:r>
              <a:rPr lang="pl-PL" dirty="0"/>
              <a:t>()</a:t>
            </a:r>
          </a:p>
          <a:p>
            <a:r>
              <a:rPr lang="pl-PL" dirty="0"/>
              <a:t>   </a:t>
            </a:r>
            <a:r>
              <a:rPr lang="pl-PL" dirty="0" err="1"/>
              <a:t>Const</a:t>
            </a:r>
            <a:r>
              <a:rPr lang="pl-PL" dirty="0"/>
              <a:t> </a:t>
            </a:r>
            <a:r>
              <a:rPr lang="pl-PL" dirty="0" err="1"/>
              <a:t>EU_PL_Year</a:t>
            </a:r>
            <a:r>
              <a:rPr lang="pl-PL" dirty="0"/>
              <a:t> As </a:t>
            </a:r>
            <a:r>
              <a:rPr lang="pl-PL" dirty="0" err="1"/>
              <a:t>Integer</a:t>
            </a:r>
            <a:r>
              <a:rPr lang="pl-PL" dirty="0"/>
              <a:t> = 2004</a:t>
            </a:r>
          </a:p>
          <a:p>
            <a:r>
              <a:rPr lang="pl-PL" dirty="0"/>
              <a:t>   </a:t>
            </a:r>
            <a:r>
              <a:rPr lang="pl-PL" dirty="0" err="1"/>
              <a:t>Const</a:t>
            </a:r>
            <a:r>
              <a:rPr lang="pl-PL" dirty="0"/>
              <a:t> </a:t>
            </a:r>
            <a:r>
              <a:rPr lang="pl-PL" dirty="0" err="1"/>
              <a:t>myBDate</a:t>
            </a:r>
            <a:r>
              <a:rPr lang="pl-PL" dirty="0"/>
              <a:t> As </a:t>
            </a:r>
            <a:r>
              <a:rPr lang="pl-PL" dirty="0" err="1"/>
              <a:t>Date</a:t>
            </a:r>
            <a:r>
              <a:rPr lang="pl-PL" dirty="0"/>
              <a:t> = #2/2/1988#</a:t>
            </a:r>
          </a:p>
          <a:p>
            <a:r>
              <a:rPr lang="pl-PL" dirty="0"/>
              <a:t>   </a:t>
            </a:r>
            <a:r>
              <a:rPr lang="pl-PL" dirty="0" err="1"/>
              <a:t>Const</a:t>
            </a:r>
            <a:r>
              <a:rPr lang="pl-PL" dirty="0"/>
              <a:t> </a:t>
            </a:r>
            <a:r>
              <a:rPr lang="pl-PL" dirty="0" err="1"/>
              <a:t>myDay</a:t>
            </a:r>
            <a:r>
              <a:rPr lang="pl-PL" dirty="0"/>
              <a:t> As String = "</a:t>
            </a:r>
            <a:r>
              <a:rPr lang="pl-PL" dirty="0" err="1"/>
              <a:t>Sunday</a:t>
            </a:r>
            <a:r>
              <a:rPr lang="pl-PL" dirty="0"/>
              <a:t>"</a:t>
            </a:r>
          </a:p>
          <a:p>
            <a:r>
              <a:rPr lang="pl-PL" dirty="0"/>
              <a:t>   </a:t>
            </a:r>
          </a:p>
          <a:p>
            <a:r>
              <a:rPr lang="pl-PL" dirty="0"/>
              <a:t>   </a:t>
            </a:r>
            <a:r>
              <a:rPr lang="pl-PL" dirty="0" err="1"/>
              <a:t>MsgBox</a:t>
            </a:r>
            <a:r>
              <a:rPr lang="pl-PL" dirty="0"/>
              <a:t> "</a:t>
            </a:r>
            <a:r>
              <a:rPr lang="pl-PL" dirty="0" err="1"/>
              <a:t>Integer</a:t>
            </a:r>
            <a:r>
              <a:rPr lang="pl-PL" dirty="0"/>
              <a:t> </a:t>
            </a:r>
            <a:r>
              <a:rPr lang="pl-PL" dirty="0" err="1"/>
              <a:t>is</a:t>
            </a:r>
            <a:r>
              <a:rPr lang="pl-PL" dirty="0"/>
              <a:t> " &amp; </a:t>
            </a:r>
            <a:r>
              <a:rPr lang="pl-PL" dirty="0" err="1"/>
              <a:t>EU_PL_Year</a:t>
            </a:r>
            <a:r>
              <a:rPr lang="pl-PL" dirty="0"/>
              <a:t> &amp; </a:t>
            </a:r>
            <a:r>
              <a:rPr lang="pl-PL" dirty="0" err="1"/>
              <a:t>Chr</a:t>
            </a:r>
            <a:r>
              <a:rPr lang="pl-PL" dirty="0"/>
              <a:t>(10) &amp; _</a:t>
            </a:r>
          </a:p>
          <a:p>
            <a:r>
              <a:rPr lang="pl-PL" dirty="0"/>
              <a:t>                 "</a:t>
            </a:r>
            <a:r>
              <a:rPr lang="pl-PL" dirty="0" err="1"/>
              <a:t>myBDate</a:t>
            </a:r>
            <a:r>
              <a:rPr lang="pl-PL" dirty="0"/>
              <a:t> </a:t>
            </a:r>
            <a:r>
              <a:rPr lang="pl-PL" dirty="0" err="1"/>
              <a:t>is</a:t>
            </a:r>
            <a:r>
              <a:rPr lang="pl-PL" dirty="0"/>
              <a:t> " &amp; </a:t>
            </a:r>
            <a:r>
              <a:rPr lang="pl-PL" dirty="0" err="1"/>
              <a:t>myBDate</a:t>
            </a:r>
            <a:r>
              <a:rPr lang="pl-PL" dirty="0"/>
              <a:t> &amp; </a:t>
            </a:r>
            <a:r>
              <a:rPr lang="pl-PL" dirty="0" err="1"/>
              <a:t>Chr</a:t>
            </a:r>
            <a:r>
              <a:rPr lang="pl-PL" dirty="0"/>
              <a:t>(10) &amp; _</a:t>
            </a:r>
          </a:p>
          <a:p>
            <a:r>
              <a:rPr lang="pl-PL" dirty="0"/>
              <a:t>                 "</a:t>
            </a:r>
            <a:r>
              <a:rPr lang="pl-PL" dirty="0" err="1"/>
              <a:t>myDay</a:t>
            </a:r>
            <a:r>
              <a:rPr lang="pl-PL" dirty="0"/>
              <a:t> </a:t>
            </a:r>
            <a:r>
              <a:rPr lang="pl-PL" dirty="0" err="1"/>
              <a:t>is</a:t>
            </a:r>
            <a:r>
              <a:rPr lang="pl-PL" dirty="0"/>
              <a:t> " &amp; </a:t>
            </a:r>
            <a:r>
              <a:rPr lang="pl-PL" dirty="0" err="1"/>
              <a:t>myDay</a:t>
            </a:r>
            <a:endParaRPr lang="pl-PL" dirty="0"/>
          </a:p>
          <a:p>
            <a:r>
              <a:rPr lang="pl-PL" dirty="0"/>
              <a:t>End </a:t>
            </a:r>
            <a:r>
              <a:rPr lang="pl-PL" dirty="0" err="1"/>
              <a:t>Sub</a:t>
            </a:r>
            <a:endParaRPr lang="pl-PL" dirty="0"/>
          </a:p>
          <a:p>
            <a:endParaRPr lang="pl-PL" dirty="0"/>
          </a:p>
        </p:txBody>
      </p:sp>
      <p:sp>
        <p:nvSpPr>
          <p:cNvPr id="4" name="Symbol zastępczy numeru slajdu 3"/>
          <p:cNvSpPr>
            <a:spLocks noGrp="1"/>
          </p:cNvSpPr>
          <p:nvPr>
            <p:ph type="sldNum" sz="quarter" idx="5"/>
          </p:nvPr>
        </p:nvSpPr>
        <p:spPr/>
        <p:txBody>
          <a:bodyPr/>
          <a:lstStyle/>
          <a:p>
            <a:fld id="{FA19501D-4F55-4F38-954F-96973ADCB78D}" type="slidenum">
              <a:rPr lang="pl-PL" smtClean="0"/>
              <a:t>62</a:t>
            </a:fld>
            <a:endParaRPr lang="pl-PL"/>
          </a:p>
        </p:txBody>
      </p:sp>
    </p:spTree>
    <p:extLst>
      <p:ext uri="{BB962C8B-B14F-4D97-AF65-F5344CB8AC3E}">
        <p14:creationId xmlns:p14="http://schemas.microsoft.com/office/powerpoint/2010/main" val="3574279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Private </a:t>
            </a:r>
            <a:r>
              <a:rPr lang="pl-PL" dirty="0" err="1"/>
              <a:t>Sub</a:t>
            </a:r>
            <a:r>
              <a:rPr lang="pl-PL" dirty="0"/>
              <a:t> Create_Table_Customers1()</a:t>
            </a:r>
          </a:p>
          <a:p>
            <a:r>
              <a:rPr lang="pl-PL" dirty="0"/>
              <a:t>  </a:t>
            </a:r>
            <a:r>
              <a:rPr lang="pl-PL" dirty="0" err="1"/>
              <a:t>DoCmd.RunSQL</a:t>
            </a:r>
            <a:r>
              <a:rPr lang="pl-PL" dirty="0"/>
              <a:t> "CREATE TABLE Customers1, (</a:t>
            </a:r>
            <a:r>
              <a:rPr lang="pl-PL" dirty="0" err="1"/>
              <a:t>FName</a:t>
            </a:r>
            <a:r>
              <a:rPr lang="pl-PL" dirty="0"/>
              <a:t> String(8), </a:t>
            </a:r>
            <a:r>
              <a:rPr lang="pl-PL" dirty="0" err="1"/>
              <a:t>Name</a:t>
            </a:r>
            <a:r>
              <a:rPr lang="pl-PL" dirty="0"/>
              <a:t> </a:t>
            </a:r>
            <a:r>
              <a:rPr lang="pl-PL" dirty="0" err="1"/>
              <a:t>Text</a:t>
            </a:r>
            <a:r>
              <a:rPr lang="pl-PL" dirty="0"/>
              <a:t>(9), City </a:t>
            </a:r>
            <a:r>
              <a:rPr lang="pl-PL" dirty="0" err="1"/>
              <a:t>varchar</a:t>
            </a:r>
            <a:r>
              <a:rPr lang="pl-PL" dirty="0"/>
              <a:t>(32), </a:t>
            </a:r>
            <a:r>
              <a:rPr lang="pl-PL" dirty="0" err="1"/>
              <a:t>State</a:t>
            </a:r>
            <a:r>
              <a:rPr lang="pl-PL" dirty="0"/>
              <a:t> CHAR(2));"</a:t>
            </a:r>
          </a:p>
          <a:p>
            <a:r>
              <a:rPr lang="pl-PL" dirty="0"/>
              <a:t>End </a:t>
            </a:r>
            <a:r>
              <a:rPr lang="pl-PL" dirty="0" err="1"/>
              <a:t>Sub</a:t>
            </a:r>
            <a:endParaRPr lang="pl-PL" dirty="0"/>
          </a:p>
          <a:p>
            <a:endParaRPr lang="pl-PL" dirty="0"/>
          </a:p>
          <a:p>
            <a:endParaRPr lang="pl-PL" dirty="0"/>
          </a:p>
          <a:p>
            <a:r>
              <a:rPr lang="pl-PL" dirty="0"/>
              <a:t>Private </a:t>
            </a:r>
            <a:r>
              <a:rPr lang="pl-PL" dirty="0" err="1"/>
              <a:t>Sub</a:t>
            </a:r>
            <a:r>
              <a:rPr lang="pl-PL" dirty="0"/>
              <a:t> Create_Table_Customers2()</a:t>
            </a:r>
          </a:p>
          <a:p>
            <a:r>
              <a:rPr lang="pl-PL" dirty="0"/>
              <a:t>  </a:t>
            </a:r>
            <a:r>
              <a:rPr lang="pl-PL" dirty="0" err="1"/>
              <a:t>DoCmd.RunSQL</a:t>
            </a:r>
            <a:r>
              <a:rPr lang="pl-PL" dirty="0"/>
              <a:t> "CREATE TABLE Customers2" &amp; _</a:t>
            </a:r>
          </a:p>
          <a:p>
            <a:r>
              <a:rPr lang="pl-PL" dirty="0"/>
              <a:t>        " (</a:t>
            </a:r>
            <a:r>
              <a:rPr lang="pl-PL" dirty="0" err="1"/>
              <a:t>FName</a:t>
            </a:r>
            <a:r>
              <a:rPr lang="pl-PL" dirty="0"/>
              <a:t> String(8), " &amp; _</a:t>
            </a:r>
          </a:p>
          <a:p>
            <a:r>
              <a:rPr lang="pl-PL" dirty="0"/>
              <a:t>        "  </a:t>
            </a:r>
            <a:r>
              <a:rPr lang="pl-PL" dirty="0" err="1"/>
              <a:t>Name</a:t>
            </a:r>
            <a:r>
              <a:rPr lang="pl-PL" dirty="0"/>
              <a:t> </a:t>
            </a:r>
            <a:r>
              <a:rPr lang="pl-PL" dirty="0" err="1"/>
              <a:t>Text</a:t>
            </a:r>
            <a:r>
              <a:rPr lang="pl-PL" dirty="0"/>
              <a:t>(9), " &amp; _</a:t>
            </a:r>
          </a:p>
          <a:p>
            <a:r>
              <a:rPr lang="pl-PL" dirty="0"/>
              <a:t>        "  City </a:t>
            </a:r>
            <a:r>
              <a:rPr lang="pl-PL" dirty="0" err="1"/>
              <a:t>varchar</a:t>
            </a:r>
            <a:r>
              <a:rPr lang="pl-PL" dirty="0"/>
              <a:t>(32), " &amp; _</a:t>
            </a:r>
          </a:p>
          <a:p>
            <a:r>
              <a:rPr lang="pl-PL" dirty="0"/>
              <a:t>        "  </a:t>
            </a:r>
            <a:r>
              <a:rPr lang="pl-PL" dirty="0" err="1"/>
              <a:t>State</a:t>
            </a:r>
            <a:r>
              <a:rPr lang="pl-PL" dirty="0"/>
              <a:t> CHAR(2));"</a:t>
            </a:r>
          </a:p>
          <a:p>
            <a:r>
              <a:rPr lang="pl-PL" dirty="0"/>
              <a:t>End </a:t>
            </a:r>
            <a:r>
              <a:rPr lang="pl-PL" dirty="0" err="1"/>
              <a:t>Sub</a:t>
            </a:r>
            <a:endParaRPr lang="pl-PL" dirty="0"/>
          </a:p>
        </p:txBody>
      </p:sp>
      <p:sp>
        <p:nvSpPr>
          <p:cNvPr id="4" name="Symbol zastępczy numeru slajdu 3"/>
          <p:cNvSpPr>
            <a:spLocks noGrp="1"/>
          </p:cNvSpPr>
          <p:nvPr>
            <p:ph type="sldNum" sz="quarter" idx="5"/>
          </p:nvPr>
        </p:nvSpPr>
        <p:spPr/>
        <p:txBody>
          <a:bodyPr/>
          <a:lstStyle/>
          <a:p>
            <a:fld id="{FA19501D-4F55-4F38-954F-96973ADCB78D}" type="slidenum">
              <a:rPr lang="pl-PL" smtClean="0"/>
              <a:t>63</a:t>
            </a:fld>
            <a:endParaRPr lang="pl-PL"/>
          </a:p>
        </p:txBody>
      </p:sp>
    </p:spTree>
    <p:extLst>
      <p:ext uri="{BB962C8B-B14F-4D97-AF65-F5344CB8AC3E}">
        <p14:creationId xmlns:p14="http://schemas.microsoft.com/office/powerpoint/2010/main" val="1927323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FA19501D-4F55-4F38-954F-96973ADCB78D}" type="slidenum">
              <a:rPr lang="pl-PL" smtClean="0"/>
              <a:t>5</a:t>
            </a:fld>
            <a:endParaRPr lang="pl-PL"/>
          </a:p>
        </p:txBody>
      </p:sp>
    </p:spTree>
    <p:extLst>
      <p:ext uri="{BB962C8B-B14F-4D97-AF65-F5344CB8AC3E}">
        <p14:creationId xmlns:p14="http://schemas.microsoft.com/office/powerpoint/2010/main" val="568611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FA19501D-4F55-4F38-954F-96973ADCB78D}" type="slidenum">
              <a:rPr lang="pl-PL" smtClean="0"/>
              <a:t>6</a:t>
            </a:fld>
            <a:endParaRPr lang="pl-PL"/>
          </a:p>
        </p:txBody>
      </p:sp>
    </p:spTree>
    <p:extLst>
      <p:ext uri="{BB962C8B-B14F-4D97-AF65-F5344CB8AC3E}">
        <p14:creationId xmlns:p14="http://schemas.microsoft.com/office/powerpoint/2010/main" val="3869952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FA19501D-4F55-4F38-954F-96973ADCB78D}" type="slidenum">
              <a:rPr lang="pl-PL" smtClean="0"/>
              <a:t>7</a:t>
            </a:fld>
            <a:endParaRPr lang="pl-PL"/>
          </a:p>
        </p:txBody>
      </p:sp>
    </p:spTree>
    <p:extLst>
      <p:ext uri="{BB962C8B-B14F-4D97-AF65-F5344CB8AC3E}">
        <p14:creationId xmlns:p14="http://schemas.microsoft.com/office/powerpoint/2010/main" val="3591289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http://www.functionx.com/vbaccess/Lesson01.htm</a:t>
            </a:r>
          </a:p>
          <a:p>
            <a:endParaRPr lang="pl-PL" dirty="0"/>
          </a:p>
        </p:txBody>
      </p:sp>
      <p:sp>
        <p:nvSpPr>
          <p:cNvPr id="4" name="Slide Number Placeholder 3"/>
          <p:cNvSpPr>
            <a:spLocks noGrp="1"/>
          </p:cNvSpPr>
          <p:nvPr>
            <p:ph type="sldNum" sz="quarter" idx="10"/>
          </p:nvPr>
        </p:nvSpPr>
        <p:spPr/>
        <p:txBody>
          <a:bodyPr/>
          <a:lstStyle/>
          <a:p>
            <a:fld id="{FA19501D-4F55-4F38-954F-96973ADCB78D}" type="slidenum">
              <a:rPr lang="pl-PL" smtClean="0"/>
              <a:t>11</a:t>
            </a:fld>
            <a:endParaRPr lang="pl-PL"/>
          </a:p>
        </p:txBody>
      </p:sp>
    </p:spTree>
    <p:extLst>
      <p:ext uri="{BB962C8B-B14F-4D97-AF65-F5344CB8AC3E}">
        <p14:creationId xmlns:p14="http://schemas.microsoft.com/office/powerpoint/2010/main" val="2757535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200" dirty="0"/>
              <a:t>http://www.functionx.com/vbaccess/Lesson01.htm</a:t>
            </a:r>
          </a:p>
          <a:p>
            <a:endParaRPr lang="pl-PL" dirty="0"/>
          </a:p>
        </p:txBody>
      </p:sp>
      <p:sp>
        <p:nvSpPr>
          <p:cNvPr id="4" name="Slide Number Placeholder 3"/>
          <p:cNvSpPr>
            <a:spLocks noGrp="1"/>
          </p:cNvSpPr>
          <p:nvPr>
            <p:ph type="sldNum" sz="quarter" idx="10"/>
          </p:nvPr>
        </p:nvSpPr>
        <p:spPr/>
        <p:txBody>
          <a:bodyPr/>
          <a:lstStyle/>
          <a:p>
            <a:fld id="{FA19501D-4F55-4F38-954F-96973ADCB78D}" type="slidenum">
              <a:rPr lang="pl-PL" smtClean="0"/>
              <a:t>13</a:t>
            </a:fld>
            <a:endParaRPr lang="pl-PL"/>
          </a:p>
        </p:txBody>
      </p:sp>
    </p:spTree>
    <p:extLst>
      <p:ext uri="{BB962C8B-B14F-4D97-AF65-F5344CB8AC3E}">
        <p14:creationId xmlns:p14="http://schemas.microsoft.com/office/powerpoint/2010/main" val="923979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http://www.functionx.com/vbaccess/Lesson01.htm</a:t>
            </a:r>
          </a:p>
          <a:p>
            <a:endParaRPr lang="pl-PL" dirty="0"/>
          </a:p>
        </p:txBody>
      </p:sp>
      <p:sp>
        <p:nvSpPr>
          <p:cNvPr id="4" name="Slide Number Placeholder 3"/>
          <p:cNvSpPr>
            <a:spLocks noGrp="1"/>
          </p:cNvSpPr>
          <p:nvPr>
            <p:ph type="sldNum" sz="quarter" idx="10"/>
          </p:nvPr>
        </p:nvSpPr>
        <p:spPr/>
        <p:txBody>
          <a:bodyPr/>
          <a:lstStyle/>
          <a:p>
            <a:fld id="{FA19501D-4F55-4F38-954F-96973ADCB78D}" type="slidenum">
              <a:rPr lang="pl-PL" smtClean="0"/>
              <a:t>15</a:t>
            </a:fld>
            <a:endParaRPr lang="pl-PL"/>
          </a:p>
        </p:txBody>
      </p:sp>
    </p:spTree>
    <p:extLst>
      <p:ext uri="{BB962C8B-B14F-4D97-AF65-F5344CB8AC3E}">
        <p14:creationId xmlns:p14="http://schemas.microsoft.com/office/powerpoint/2010/main" val="2757535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http://www.functionx.com/vbaccess/Lesson01.htm</a:t>
            </a:r>
          </a:p>
          <a:p>
            <a:endParaRPr lang="pl-PL" dirty="0"/>
          </a:p>
        </p:txBody>
      </p:sp>
      <p:sp>
        <p:nvSpPr>
          <p:cNvPr id="4" name="Slide Number Placeholder 3"/>
          <p:cNvSpPr>
            <a:spLocks noGrp="1"/>
          </p:cNvSpPr>
          <p:nvPr>
            <p:ph type="sldNum" sz="quarter" idx="10"/>
          </p:nvPr>
        </p:nvSpPr>
        <p:spPr/>
        <p:txBody>
          <a:bodyPr/>
          <a:lstStyle/>
          <a:p>
            <a:fld id="{FA19501D-4F55-4F38-954F-96973ADCB78D}" type="slidenum">
              <a:rPr lang="pl-PL" smtClean="0"/>
              <a:t>24</a:t>
            </a:fld>
            <a:endParaRPr lang="pl-PL"/>
          </a:p>
        </p:txBody>
      </p:sp>
    </p:spTree>
    <p:extLst>
      <p:ext uri="{BB962C8B-B14F-4D97-AF65-F5344CB8AC3E}">
        <p14:creationId xmlns:p14="http://schemas.microsoft.com/office/powerpoint/2010/main" val="2757535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Private </a:t>
            </a:r>
            <a:r>
              <a:rPr lang="pl-PL" dirty="0" err="1"/>
              <a:t>Sub</a:t>
            </a:r>
            <a:r>
              <a:rPr lang="pl-PL" dirty="0"/>
              <a:t> </a:t>
            </a:r>
            <a:r>
              <a:rPr lang="pl-PL" dirty="0" err="1"/>
              <a:t>pokaz_prostokat_Click</a:t>
            </a:r>
            <a:r>
              <a:rPr lang="pl-PL" dirty="0"/>
              <a:t>()</a:t>
            </a:r>
          </a:p>
          <a:p>
            <a:r>
              <a:rPr lang="pl-PL" dirty="0"/>
              <a:t>    </a:t>
            </a:r>
            <a:r>
              <a:rPr lang="pl-PL" dirty="0" err="1"/>
              <a:t>prostokat.Visible</a:t>
            </a:r>
            <a:r>
              <a:rPr lang="pl-PL" dirty="0"/>
              <a:t> = True</a:t>
            </a:r>
          </a:p>
          <a:p>
            <a:r>
              <a:rPr lang="pl-PL" dirty="0"/>
              <a:t>End </a:t>
            </a:r>
            <a:r>
              <a:rPr lang="pl-PL" dirty="0" err="1"/>
              <a:t>Sub</a:t>
            </a:r>
            <a:endParaRPr lang="pl-PL" dirty="0"/>
          </a:p>
          <a:p>
            <a:endParaRPr lang="pl-PL" dirty="0"/>
          </a:p>
          <a:p>
            <a:r>
              <a:rPr lang="pl-PL" dirty="0"/>
              <a:t>Private </a:t>
            </a:r>
            <a:r>
              <a:rPr lang="pl-PL" dirty="0" err="1"/>
              <a:t>Sub</a:t>
            </a:r>
            <a:r>
              <a:rPr lang="pl-PL" dirty="0"/>
              <a:t> </a:t>
            </a:r>
            <a:r>
              <a:rPr lang="pl-PL" dirty="0" err="1"/>
              <a:t>ukryj_Click</a:t>
            </a:r>
            <a:r>
              <a:rPr lang="pl-PL" dirty="0"/>
              <a:t>()</a:t>
            </a:r>
          </a:p>
          <a:p>
            <a:r>
              <a:rPr lang="pl-PL" dirty="0"/>
              <a:t>  </a:t>
            </a:r>
            <a:r>
              <a:rPr lang="pl-PL" dirty="0" err="1"/>
              <a:t>prostokat.Visible</a:t>
            </a:r>
            <a:r>
              <a:rPr lang="pl-PL" dirty="0"/>
              <a:t> = </a:t>
            </a:r>
            <a:r>
              <a:rPr lang="pl-PL" dirty="0" err="1"/>
              <a:t>False</a:t>
            </a:r>
            <a:endParaRPr lang="pl-PL" dirty="0"/>
          </a:p>
          <a:p>
            <a:r>
              <a:rPr lang="pl-PL" dirty="0"/>
              <a:t>End </a:t>
            </a:r>
            <a:r>
              <a:rPr lang="pl-PL" dirty="0" err="1"/>
              <a:t>Sub</a:t>
            </a:r>
            <a:endParaRPr lang="pl-PL" dirty="0"/>
          </a:p>
          <a:p>
            <a:endParaRPr lang="pl-PL" dirty="0"/>
          </a:p>
          <a:p>
            <a:endParaRPr lang="pl-PL" dirty="0"/>
          </a:p>
          <a:p>
            <a:r>
              <a:rPr lang="pl-PL" dirty="0"/>
              <a:t>Private </a:t>
            </a:r>
            <a:r>
              <a:rPr lang="pl-PL" dirty="0" err="1"/>
              <a:t>Sub</a:t>
            </a:r>
            <a:r>
              <a:rPr lang="pl-PL" dirty="0"/>
              <a:t> </a:t>
            </a:r>
            <a:r>
              <a:rPr lang="pl-PL" dirty="0" err="1"/>
              <a:t>tlo_prostokata_Click</a:t>
            </a:r>
            <a:r>
              <a:rPr lang="pl-PL" dirty="0"/>
              <a:t>()</a:t>
            </a:r>
          </a:p>
          <a:p>
            <a:endParaRPr lang="pl-PL" dirty="0"/>
          </a:p>
          <a:p>
            <a:r>
              <a:rPr lang="pl-PL" dirty="0"/>
              <a:t>    </a:t>
            </a:r>
            <a:r>
              <a:rPr lang="pl-PL" dirty="0" err="1"/>
              <a:t>If</a:t>
            </a:r>
            <a:r>
              <a:rPr lang="pl-PL" dirty="0"/>
              <a:t> </a:t>
            </a:r>
            <a:r>
              <a:rPr lang="pl-PL" dirty="0" err="1"/>
              <a:t>prostokat.BackColor</a:t>
            </a:r>
            <a:r>
              <a:rPr lang="pl-PL" dirty="0"/>
              <a:t> = </a:t>
            </a:r>
            <a:r>
              <a:rPr lang="pl-PL" dirty="0" err="1"/>
              <a:t>vbRed</a:t>
            </a:r>
            <a:r>
              <a:rPr lang="pl-PL" dirty="0"/>
              <a:t> Then</a:t>
            </a:r>
          </a:p>
          <a:p>
            <a:r>
              <a:rPr lang="pl-PL" dirty="0"/>
              <a:t>        </a:t>
            </a:r>
            <a:r>
              <a:rPr lang="pl-PL" dirty="0" err="1"/>
              <a:t>prostokat.BackColor</a:t>
            </a:r>
            <a:r>
              <a:rPr lang="pl-PL" dirty="0"/>
              <a:t> = </a:t>
            </a:r>
            <a:r>
              <a:rPr lang="pl-PL" dirty="0" err="1"/>
              <a:t>vbGreen</a:t>
            </a:r>
            <a:endParaRPr lang="pl-PL" dirty="0"/>
          </a:p>
          <a:p>
            <a:r>
              <a:rPr lang="pl-PL" dirty="0"/>
              <a:t>    </a:t>
            </a:r>
            <a:r>
              <a:rPr lang="pl-PL" dirty="0" err="1"/>
              <a:t>ElseIf</a:t>
            </a:r>
            <a:r>
              <a:rPr lang="pl-PL" dirty="0"/>
              <a:t> </a:t>
            </a:r>
            <a:r>
              <a:rPr lang="pl-PL" dirty="0" err="1"/>
              <a:t>prostokat.BackColor</a:t>
            </a:r>
            <a:r>
              <a:rPr lang="pl-PL" dirty="0"/>
              <a:t> = </a:t>
            </a:r>
            <a:r>
              <a:rPr lang="pl-PL" dirty="0" err="1"/>
              <a:t>vbGreen</a:t>
            </a:r>
            <a:r>
              <a:rPr lang="pl-PL" dirty="0"/>
              <a:t> Then</a:t>
            </a:r>
          </a:p>
          <a:p>
            <a:r>
              <a:rPr lang="pl-PL" dirty="0"/>
              <a:t>        </a:t>
            </a:r>
            <a:r>
              <a:rPr lang="pl-PL" dirty="0" err="1"/>
              <a:t>prostokat.BackColor</a:t>
            </a:r>
            <a:r>
              <a:rPr lang="pl-PL" dirty="0"/>
              <a:t> = </a:t>
            </a:r>
            <a:r>
              <a:rPr lang="pl-PL" dirty="0" err="1"/>
              <a:t>vbBlue</a:t>
            </a:r>
            <a:endParaRPr lang="pl-PL" dirty="0"/>
          </a:p>
          <a:p>
            <a:r>
              <a:rPr lang="pl-PL" dirty="0"/>
              <a:t>    </a:t>
            </a:r>
            <a:r>
              <a:rPr lang="pl-PL" dirty="0" err="1"/>
              <a:t>Else</a:t>
            </a:r>
            <a:endParaRPr lang="pl-PL" dirty="0"/>
          </a:p>
          <a:p>
            <a:r>
              <a:rPr lang="pl-PL" dirty="0"/>
              <a:t>           </a:t>
            </a:r>
            <a:r>
              <a:rPr lang="pl-PL" dirty="0" err="1"/>
              <a:t>prostokat.BackColor</a:t>
            </a:r>
            <a:r>
              <a:rPr lang="pl-PL" dirty="0"/>
              <a:t> = </a:t>
            </a:r>
            <a:r>
              <a:rPr lang="pl-PL" dirty="0" err="1"/>
              <a:t>vbRed</a:t>
            </a:r>
            <a:endParaRPr lang="pl-PL" dirty="0"/>
          </a:p>
          <a:p>
            <a:r>
              <a:rPr lang="pl-PL" dirty="0"/>
              <a:t>    End </a:t>
            </a:r>
            <a:r>
              <a:rPr lang="pl-PL" dirty="0" err="1"/>
              <a:t>If</a:t>
            </a:r>
            <a:endParaRPr lang="pl-PL" dirty="0"/>
          </a:p>
          <a:p>
            <a:r>
              <a:rPr lang="pl-PL" dirty="0"/>
              <a:t>        </a:t>
            </a:r>
          </a:p>
          <a:p>
            <a:r>
              <a:rPr lang="pl-PL" dirty="0"/>
              <a:t>End </a:t>
            </a:r>
            <a:r>
              <a:rPr lang="pl-PL" dirty="0" err="1"/>
              <a:t>Sub</a:t>
            </a:r>
            <a:endParaRPr lang="pl-PL" dirty="0"/>
          </a:p>
          <a:p>
            <a:endParaRPr lang="pl-PL" dirty="0"/>
          </a:p>
          <a:p>
            <a:endParaRPr lang="pl-PL" dirty="0"/>
          </a:p>
        </p:txBody>
      </p:sp>
      <p:sp>
        <p:nvSpPr>
          <p:cNvPr id="4" name="Symbol zastępczy numeru slajdu 3"/>
          <p:cNvSpPr>
            <a:spLocks noGrp="1"/>
          </p:cNvSpPr>
          <p:nvPr>
            <p:ph type="sldNum" sz="quarter" idx="5"/>
          </p:nvPr>
        </p:nvSpPr>
        <p:spPr/>
        <p:txBody>
          <a:bodyPr/>
          <a:lstStyle/>
          <a:p>
            <a:fld id="{FA19501D-4F55-4F38-954F-96973ADCB78D}" type="slidenum">
              <a:rPr lang="pl-PL" smtClean="0"/>
              <a:t>35</a:t>
            </a:fld>
            <a:endParaRPr lang="pl-PL"/>
          </a:p>
        </p:txBody>
      </p:sp>
    </p:spTree>
    <p:extLst>
      <p:ext uri="{BB962C8B-B14F-4D97-AF65-F5344CB8AC3E}">
        <p14:creationId xmlns:p14="http://schemas.microsoft.com/office/powerpoint/2010/main" val="983428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l-P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l-PL"/>
          </a:p>
        </p:txBody>
      </p:sp>
      <p:sp>
        <p:nvSpPr>
          <p:cNvPr id="4" name="Date Placeholder 3"/>
          <p:cNvSpPr>
            <a:spLocks noGrp="1"/>
          </p:cNvSpPr>
          <p:nvPr>
            <p:ph type="dt" sz="half" idx="10"/>
          </p:nvPr>
        </p:nvSpPr>
        <p:spPr/>
        <p:txBody>
          <a:bodyPr/>
          <a:lstStyle/>
          <a:p>
            <a:fld id="{E19297AA-AFC6-4BEB-B4F2-F0735F44F738}" type="datetimeFigureOut">
              <a:rPr lang="pl-PL" smtClean="0"/>
              <a:t>18.03.2021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A8FC277-8CFA-46DB-B6E4-75D9245ED419}" type="slidenum">
              <a:rPr lang="pl-PL" smtClean="0"/>
              <a:t>‹#›</a:t>
            </a:fld>
            <a:endParaRPr lang="pl-PL"/>
          </a:p>
        </p:txBody>
      </p:sp>
    </p:spTree>
    <p:extLst>
      <p:ext uri="{BB962C8B-B14F-4D97-AF65-F5344CB8AC3E}">
        <p14:creationId xmlns:p14="http://schemas.microsoft.com/office/powerpoint/2010/main" val="75460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E19297AA-AFC6-4BEB-B4F2-F0735F44F738}" type="datetimeFigureOut">
              <a:rPr lang="pl-PL" smtClean="0"/>
              <a:t>18.03.2021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A8FC277-8CFA-46DB-B6E4-75D9245ED419}" type="slidenum">
              <a:rPr lang="pl-PL" smtClean="0"/>
              <a:t>‹#›</a:t>
            </a:fld>
            <a:endParaRPr lang="pl-PL"/>
          </a:p>
        </p:txBody>
      </p:sp>
    </p:spTree>
    <p:extLst>
      <p:ext uri="{BB962C8B-B14F-4D97-AF65-F5344CB8AC3E}">
        <p14:creationId xmlns:p14="http://schemas.microsoft.com/office/powerpoint/2010/main" val="3427394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l-P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E19297AA-AFC6-4BEB-B4F2-F0735F44F738}" type="datetimeFigureOut">
              <a:rPr lang="pl-PL" smtClean="0"/>
              <a:t>18.03.2021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A8FC277-8CFA-46DB-B6E4-75D9245ED419}" type="slidenum">
              <a:rPr lang="pl-PL" smtClean="0"/>
              <a:t>‹#›</a:t>
            </a:fld>
            <a:endParaRPr lang="pl-PL"/>
          </a:p>
        </p:txBody>
      </p:sp>
    </p:spTree>
    <p:extLst>
      <p:ext uri="{BB962C8B-B14F-4D97-AF65-F5344CB8AC3E}">
        <p14:creationId xmlns:p14="http://schemas.microsoft.com/office/powerpoint/2010/main" val="264364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E19297AA-AFC6-4BEB-B4F2-F0735F44F738}" type="datetimeFigureOut">
              <a:rPr lang="pl-PL" smtClean="0"/>
              <a:t>18.03.2021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A8FC277-8CFA-46DB-B6E4-75D9245ED419}" type="slidenum">
              <a:rPr lang="pl-PL" smtClean="0"/>
              <a:t>‹#›</a:t>
            </a:fld>
            <a:endParaRPr lang="pl-PL"/>
          </a:p>
        </p:txBody>
      </p:sp>
    </p:spTree>
    <p:extLst>
      <p:ext uri="{BB962C8B-B14F-4D97-AF65-F5344CB8AC3E}">
        <p14:creationId xmlns:p14="http://schemas.microsoft.com/office/powerpoint/2010/main" val="396985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l-P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9297AA-AFC6-4BEB-B4F2-F0735F44F738}" type="datetimeFigureOut">
              <a:rPr lang="pl-PL" smtClean="0"/>
              <a:t>18.03.2021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A8FC277-8CFA-46DB-B6E4-75D9245ED419}" type="slidenum">
              <a:rPr lang="pl-PL" smtClean="0"/>
              <a:t>‹#›</a:t>
            </a:fld>
            <a:endParaRPr lang="pl-PL"/>
          </a:p>
        </p:txBody>
      </p:sp>
    </p:spTree>
    <p:extLst>
      <p:ext uri="{BB962C8B-B14F-4D97-AF65-F5344CB8AC3E}">
        <p14:creationId xmlns:p14="http://schemas.microsoft.com/office/powerpoint/2010/main" val="165031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p:cNvSpPr>
            <a:spLocks noGrp="1"/>
          </p:cNvSpPr>
          <p:nvPr>
            <p:ph type="dt" sz="half" idx="10"/>
          </p:nvPr>
        </p:nvSpPr>
        <p:spPr/>
        <p:txBody>
          <a:bodyPr/>
          <a:lstStyle/>
          <a:p>
            <a:fld id="{E19297AA-AFC6-4BEB-B4F2-F0735F44F738}" type="datetimeFigureOut">
              <a:rPr lang="pl-PL" smtClean="0"/>
              <a:t>18.03.2021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A8FC277-8CFA-46DB-B6E4-75D9245ED419}" type="slidenum">
              <a:rPr lang="pl-PL" smtClean="0"/>
              <a:t>‹#›</a:t>
            </a:fld>
            <a:endParaRPr lang="pl-PL"/>
          </a:p>
        </p:txBody>
      </p:sp>
    </p:spTree>
    <p:extLst>
      <p:ext uri="{BB962C8B-B14F-4D97-AF65-F5344CB8AC3E}">
        <p14:creationId xmlns:p14="http://schemas.microsoft.com/office/powerpoint/2010/main" val="280098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l-P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p:cNvSpPr>
            <a:spLocks noGrp="1"/>
          </p:cNvSpPr>
          <p:nvPr>
            <p:ph type="dt" sz="half" idx="10"/>
          </p:nvPr>
        </p:nvSpPr>
        <p:spPr/>
        <p:txBody>
          <a:bodyPr/>
          <a:lstStyle/>
          <a:p>
            <a:fld id="{E19297AA-AFC6-4BEB-B4F2-F0735F44F738}" type="datetimeFigureOut">
              <a:rPr lang="pl-PL" smtClean="0"/>
              <a:t>18.03.2021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FA8FC277-8CFA-46DB-B6E4-75D9245ED419}" type="slidenum">
              <a:rPr lang="pl-PL" smtClean="0"/>
              <a:t>‹#›</a:t>
            </a:fld>
            <a:endParaRPr lang="pl-PL"/>
          </a:p>
        </p:txBody>
      </p:sp>
    </p:spTree>
    <p:extLst>
      <p:ext uri="{BB962C8B-B14F-4D97-AF65-F5344CB8AC3E}">
        <p14:creationId xmlns:p14="http://schemas.microsoft.com/office/powerpoint/2010/main" val="371744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Date Placeholder 2"/>
          <p:cNvSpPr>
            <a:spLocks noGrp="1"/>
          </p:cNvSpPr>
          <p:nvPr>
            <p:ph type="dt" sz="half" idx="10"/>
          </p:nvPr>
        </p:nvSpPr>
        <p:spPr/>
        <p:txBody>
          <a:bodyPr/>
          <a:lstStyle/>
          <a:p>
            <a:fld id="{E19297AA-AFC6-4BEB-B4F2-F0735F44F738}" type="datetimeFigureOut">
              <a:rPr lang="pl-PL" smtClean="0"/>
              <a:t>18.03.2021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FA8FC277-8CFA-46DB-B6E4-75D9245ED419}" type="slidenum">
              <a:rPr lang="pl-PL" smtClean="0"/>
              <a:t>‹#›</a:t>
            </a:fld>
            <a:endParaRPr lang="pl-PL"/>
          </a:p>
        </p:txBody>
      </p:sp>
    </p:spTree>
    <p:extLst>
      <p:ext uri="{BB962C8B-B14F-4D97-AF65-F5344CB8AC3E}">
        <p14:creationId xmlns:p14="http://schemas.microsoft.com/office/powerpoint/2010/main" val="400883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9297AA-AFC6-4BEB-B4F2-F0735F44F738}" type="datetimeFigureOut">
              <a:rPr lang="pl-PL" smtClean="0"/>
              <a:t>18.03.2021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FA8FC277-8CFA-46DB-B6E4-75D9245ED419}" type="slidenum">
              <a:rPr lang="pl-PL" smtClean="0"/>
              <a:t>‹#›</a:t>
            </a:fld>
            <a:endParaRPr lang="pl-PL"/>
          </a:p>
        </p:txBody>
      </p:sp>
    </p:spTree>
    <p:extLst>
      <p:ext uri="{BB962C8B-B14F-4D97-AF65-F5344CB8AC3E}">
        <p14:creationId xmlns:p14="http://schemas.microsoft.com/office/powerpoint/2010/main" val="2076437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l-P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9297AA-AFC6-4BEB-B4F2-F0735F44F738}" type="datetimeFigureOut">
              <a:rPr lang="pl-PL" smtClean="0"/>
              <a:t>18.03.2021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A8FC277-8CFA-46DB-B6E4-75D9245ED419}" type="slidenum">
              <a:rPr lang="pl-PL" smtClean="0"/>
              <a:t>‹#›</a:t>
            </a:fld>
            <a:endParaRPr lang="pl-PL"/>
          </a:p>
        </p:txBody>
      </p:sp>
    </p:spTree>
    <p:extLst>
      <p:ext uri="{BB962C8B-B14F-4D97-AF65-F5344CB8AC3E}">
        <p14:creationId xmlns:p14="http://schemas.microsoft.com/office/powerpoint/2010/main" val="368360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l-P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9297AA-AFC6-4BEB-B4F2-F0735F44F738}" type="datetimeFigureOut">
              <a:rPr lang="pl-PL" smtClean="0"/>
              <a:t>18.03.2021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A8FC277-8CFA-46DB-B6E4-75D9245ED419}" type="slidenum">
              <a:rPr lang="pl-PL" smtClean="0"/>
              <a:t>‹#›</a:t>
            </a:fld>
            <a:endParaRPr lang="pl-PL"/>
          </a:p>
        </p:txBody>
      </p:sp>
    </p:spTree>
    <p:extLst>
      <p:ext uri="{BB962C8B-B14F-4D97-AF65-F5344CB8AC3E}">
        <p14:creationId xmlns:p14="http://schemas.microsoft.com/office/powerpoint/2010/main" val="237536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297AA-AFC6-4BEB-B4F2-F0735F44F738}" type="datetimeFigureOut">
              <a:rPr lang="pl-PL" smtClean="0"/>
              <a:t>18.03.2021</a:t>
            </a:fld>
            <a:endParaRPr lang="pl-P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FC277-8CFA-46DB-B6E4-75D9245ED419}" type="slidenum">
              <a:rPr lang="pl-PL" smtClean="0"/>
              <a:t>‹#›</a:t>
            </a:fld>
            <a:endParaRPr lang="pl-PL"/>
          </a:p>
        </p:txBody>
      </p:sp>
    </p:spTree>
    <p:extLst>
      <p:ext uri="{BB962C8B-B14F-4D97-AF65-F5344CB8AC3E}">
        <p14:creationId xmlns:p14="http://schemas.microsoft.com/office/powerpoint/2010/main" val="248832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gif"/><Relationship Id="rId1" Type="http://schemas.openxmlformats.org/officeDocument/2006/relationships/slideLayout" Target="../slideLayouts/slideLayout2.xml"/><Relationship Id="rId4" Type="http://schemas.openxmlformats.org/officeDocument/2006/relationships/image" Target="../media/image36.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functionx.com/vbaccess2010/topics/numsystem.htm"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Set"/><Relationship Id="rId2" Type="http://schemas.openxmlformats.org/officeDocument/2006/relationships/hyperlink" Target="#DataType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75000"/>
              </a:schemeClr>
            </a:gs>
            <a:gs pos="53000">
              <a:schemeClr val="accent6">
                <a:lumMod val="40000"/>
                <a:lumOff val="60000"/>
              </a:schemeClr>
            </a:gs>
            <a:gs pos="100000">
              <a:schemeClr val="accent6">
                <a:lumMod val="5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3528" y="476672"/>
            <a:ext cx="8424936" cy="2664296"/>
          </a:xfrm>
          <a:solidFill>
            <a:schemeClr val="bg1">
              <a:lumMod val="95000"/>
            </a:schemeClr>
          </a:solidFill>
          <a:effectLst>
            <a:outerShdw blurRad="50800" dist="38100" dir="2700000" algn="tl" rotWithShape="0">
              <a:prstClr val="black">
                <a:alpha val="40000"/>
              </a:prstClr>
            </a:outerShdw>
          </a:effectLst>
          <a:scene3d>
            <a:camera prst="orthographicFront"/>
            <a:lightRig rig="threePt" dir="t"/>
          </a:scene3d>
          <a:sp3d extrusionH="82550">
            <a:bevelT/>
            <a:extrusionClr>
              <a:schemeClr val="tx1"/>
            </a:extrusionClr>
          </a:sp3d>
        </p:spPr>
        <p:txBody>
          <a:bodyPr>
            <a:noAutofit/>
          </a:bodyPr>
          <a:lstStyle/>
          <a:p>
            <a:r>
              <a:rPr lang="en-US" sz="4800" dirty="0"/>
              <a:t>Introduction</a:t>
            </a:r>
            <a:r>
              <a:rPr lang="pl-PL" sz="4800" dirty="0"/>
              <a:t>  </a:t>
            </a:r>
            <a:r>
              <a:rPr lang="en-US" sz="4800" dirty="0"/>
              <a:t> to</a:t>
            </a:r>
            <a:br>
              <a:rPr lang="pl-PL" sz="5400" dirty="0"/>
            </a:br>
            <a:r>
              <a:rPr lang="en-US" sz="8000" dirty="0">
                <a:ln w="0"/>
                <a:solidFill>
                  <a:schemeClr val="accent6">
                    <a:lumMod val="50000"/>
                  </a:schemeClr>
                </a:solidFill>
                <a:effectLst>
                  <a:outerShdw blurRad="38100" dist="19050" dir="2700000" algn="tl" rotWithShape="0">
                    <a:schemeClr val="dk1">
                      <a:alpha val="40000"/>
                    </a:schemeClr>
                  </a:outerShdw>
                </a:effectLst>
              </a:rPr>
              <a:t>Access </a:t>
            </a:r>
            <a:r>
              <a:rPr lang="pl-PL" sz="4800" dirty="0">
                <a:ln w="0"/>
                <a:solidFill>
                  <a:schemeClr val="accent6">
                    <a:lumMod val="50000"/>
                  </a:schemeClr>
                </a:solidFill>
                <a:effectLst>
                  <a:outerShdw blurRad="38100" dist="19050" dir="2700000" algn="tl" rotWithShape="0">
                    <a:schemeClr val="dk1">
                      <a:alpha val="40000"/>
                    </a:schemeClr>
                  </a:outerShdw>
                </a:effectLst>
              </a:rPr>
              <a:t>&amp; </a:t>
            </a:r>
            <a:r>
              <a:rPr lang="en-US" sz="8000" dirty="0">
                <a:ln w="0"/>
                <a:solidFill>
                  <a:schemeClr val="accent6">
                    <a:lumMod val="50000"/>
                  </a:schemeClr>
                </a:solidFill>
                <a:effectLst>
                  <a:outerShdw blurRad="38100" dist="19050" dir="2700000" algn="tl" rotWithShape="0">
                    <a:schemeClr val="dk1">
                      <a:alpha val="40000"/>
                    </a:schemeClr>
                  </a:outerShdw>
                </a:effectLst>
              </a:rPr>
              <a:t>VBA</a:t>
            </a:r>
            <a:endParaRPr lang="pl-PL" sz="5400" dirty="0">
              <a:solidFill>
                <a:schemeClr val="accent6">
                  <a:lumMod val="50000"/>
                </a:schemeClr>
              </a:solidFill>
            </a:endParaRPr>
          </a:p>
        </p:txBody>
      </p:sp>
      <p:pic>
        <p:nvPicPr>
          <p:cNvPr id="3" name="Obraz 2">
            <a:extLst>
              <a:ext uri="{FF2B5EF4-FFF2-40B4-BE49-F238E27FC236}">
                <a16:creationId xmlns:a16="http://schemas.microsoft.com/office/drawing/2014/main" id="{A41B49E9-65C3-4E49-AEE0-B210B785852A}"/>
              </a:ext>
            </a:extLst>
          </p:cNvPr>
          <p:cNvPicPr>
            <a:picLocks noChangeAspect="1"/>
          </p:cNvPicPr>
          <p:nvPr/>
        </p:nvPicPr>
        <p:blipFill>
          <a:blip r:embed="rId3"/>
          <a:stretch>
            <a:fillRect/>
          </a:stretch>
        </p:blipFill>
        <p:spPr>
          <a:xfrm>
            <a:off x="2267744" y="3645024"/>
            <a:ext cx="4824536" cy="1959968"/>
          </a:xfrm>
          <a:prstGeom prst="rect">
            <a:avLst/>
          </a:prstGeom>
        </p:spPr>
      </p:pic>
    </p:spTree>
    <p:extLst>
      <p:ext uri="{BB962C8B-B14F-4D97-AF65-F5344CB8AC3E}">
        <p14:creationId xmlns:p14="http://schemas.microsoft.com/office/powerpoint/2010/main" val="708782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697" y="476672"/>
            <a:ext cx="8229600" cy="699903"/>
          </a:xfrm>
          <a:solidFill>
            <a:schemeClr val="bg1">
              <a:lumMod val="95000"/>
            </a:schemeClr>
          </a:solidFill>
        </p:spPr>
        <p:txBody>
          <a:bodyPr>
            <a:noAutofit/>
          </a:bodyPr>
          <a:lstStyle/>
          <a:p>
            <a:r>
              <a:rPr lang="en-US" dirty="0">
                <a:solidFill>
                  <a:srgbClr val="0000FF"/>
                </a:solidFill>
              </a:rPr>
              <a:t>Various Libraries for a Database</a:t>
            </a:r>
          </a:p>
        </p:txBody>
      </p:sp>
      <p:sp>
        <p:nvSpPr>
          <p:cNvPr id="3" name="Content Placeholder 2"/>
          <p:cNvSpPr>
            <a:spLocks noGrp="1"/>
          </p:cNvSpPr>
          <p:nvPr>
            <p:ph idx="1"/>
          </p:nvPr>
        </p:nvSpPr>
        <p:spPr>
          <a:xfrm>
            <a:off x="471697" y="1268760"/>
            <a:ext cx="8229600" cy="5112568"/>
          </a:xfrm>
        </p:spPr>
        <p:txBody>
          <a:bodyPr>
            <a:noAutofit/>
          </a:bodyPr>
          <a:lstStyle/>
          <a:p>
            <a:pPr marL="0" indent="0">
              <a:buNone/>
            </a:pPr>
            <a:r>
              <a:rPr lang="en-US" b="1" dirty="0">
                <a:solidFill>
                  <a:srgbClr val="FF0000"/>
                </a:solidFill>
              </a:rPr>
              <a:t>ADO.NET</a:t>
            </a:r>
            <a:r>
              <a:rPr lang="en-US" sz="2000" dirty="0"/>
              <a:t>: </a:t>
            </a:r>
            <a:endParaRPr lang="pl-PL" sz="2000" dirty="0"/>
          </a:p>
          <a:p>
            <a:pPr marL="0" indent="0">
              <a:buNone/>
            </a:pPr>
            <a:r>
              <a:rPr lang="en-US" sz="2000" b="1" dirty="0"/>
              <a:t>is a technique </a:t>
            </a:r>
            <a:r>
              <a:rPr lang="en-US" sz="2000" dirty="0"/>
              <a:t>developed by M</a:t>
            </a:r>
            <a:r>
              <a:rPr lang="pl-PL" sz="2000" dirty="0"/>
              <a:t>S, it</a:t>
            </a:r>
            <a:r>
              <a:rPr lang="en-US" sz="2000" dirty="0"/>
              <a:t> is part of the .NET Framework. </a:t>
            </a:r>
            <a:endParaRPr lang="pl-PL" sz="2000" dirty="0"/>
          </a:p>
          <a:p>
            <a:pPr marL="0" indent="0">
              <a:buNone/>
            </a:pPr>
            <a:r>
              <a:rPr lang="en-US" sz="2000" dirty="0"/>
              <a:t>This technology allows you to use one or more libraries of the .NET Framework and one or more of the languages of the .NET Framework to create and manage a </a:t>
            </a:r>
            <a:r>
              <a:rPr lang="pl-PL" sz="2000" dirty="0"/>
              <a:t>DB</a:t>
            </a:r>
            <a:r>
              <a:rPr lang="en-US" sz="2000" dirty="0"/>
              <a:t>. Although its name includes ADO, ADO.NET is neither ADO nor a real library, it is a </a:t>
            </a:r>
            <a:r>
              <a:rPr lang="en-US" sz="2400" b="1" dirty="0"/>
              <a:t>technique of creating and managing dbs</a:t>
            </a:r>
            <a:r>
              <a:rPr lang="en-US" sz="2000" dirty="0"/>
              <a:t>. For example, while ADO contains objects and collections, ADO.NET does not own anything (because it is not a library; it is only a concept of dealing with d</a:t>
            </a:r>
            <a:r>
              <a:rPr lang="pl-PL" sz="2000" dirty="0"/>
              <a:t>b</a:t>
            </a:r>
            <a:r>
              <a:rPr lang="en-US" sz="2000" dirty="0"/>
              <a:t>).</a:t>
            </a:r>
          </a:p>
          <a:p>
            <a:pPr marL="0" indent="0">
              <a:buNone/>
            </a:pPr>
            <a:r>
              <a:rPr lang="en-US" b="1" dirty="0">
                <a:solidFill>
                  <a:srgbClr val="FF0000"/>
                </a:solidFill>
              </a:rPr>
              <a:t>Win32 API</a:t>
            </a:r>
            <a:r>
              <a:rPr lang="en-US" sz="2000" dirty="0"/>
              <a:t>: A library is practically never complete. To complement those cited above, you can use others. One the external libraries you can use is called Win32. It belongs to Windows </a:t>
            </a:r>
            <a:r>
              <a:rPr lang="pl-PL" sz="2000" dirty="0"/>
              <a:t>&amp;</a:t>
            </a:r>
            <a:r>
              <a:rPr lang="en-US" sz="2000" dirty="0"/>
              <a:t> is already </a:t>
            </a:r>
            <a:r>
              <a:rPr lang="en-US" sz="2000" u="sng" dirty="0">
                <a:hlinkClick r:id="" action="ppaction://hlinkfile"/>
              </a:rPr>
              <a:t>installed</a:t>
            </a:r>
            <a:r>
              <a:rPr lang="en-US" sz="2000" dirty="0"/>
              <a:t> with the operating system. Because most of its functions are written in C, they cannot be directly used in a Access database: you must import them.</a:t>
            </a:r>
          </a:p>
          <a:p>
            <a:pPr marL="0" indent="0">
              <a:buNone/>
            </a:pPr>
            <a:endParaRPr lang="pl-PL" sz="2400" dirty="0"/>
          </a:p>
        </p:txBody>
      </p:sp>
    </p:spTree>
    <p:extLst>
      <p:ext uri="{BB962C8B-B14F-4D97-AF65-F5344CB8AC3E}">
        <p14:creationId xmlns:p14="http://schemas.microsoft.com/office/powerpoint/2010/main" val="22799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79000"/>
              </a:schemeClr>
            </a:gs>
            <a:gs pos="100000">
              <a:schemeClr val="accent6">
                <a:lumMod val="50000"/>
                <a:alpha val="28000"/>
              </a:schemeClr>
            </a:gs>
          </a:gsLst>
          <a:lin ang="162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08720"/>
            <a:ext cx="7272808" cy="3170783"/>
          </a:xfrm>
          <a:solidFill>
            <a:schemeClr val="bg1">
              <a:lumMod val="95000"/>
            </a:schemeClr>
          </a:solidFill>
          <a:effectLst>
            <a:outerShdw blurRad="50800" dist="38100" dir="2700000" algn="tl" rotWithShape="0">
              <a:prstClr val="black">
                <a:alpha val="40000"/>
              </a:prstClr>
            </a:outerShdw>
          </a:effectLst>
          <a:scene3d>
            <a:camera prst="orthographicFront"/>
            <a:lightRig rig="threePt" dir="t"/>
          </a:scene3d>
          <a:sp3d extrusionH="82550">
            <a:bevelT/>
            <a:extrusionClr>
              <a:schemeClr val="tx1"/>
            </a:extrusionClr>
          </a:sp3d>
        </p:spPr>
        <p:txBody>
          <a:bodyPr>
            <a:noAutofit/>
          </a:bodyPr>
          <a:lstStyle/>
          <a:p>
            <a:r>
              <a:rPr lang="pl-PL" sz="4000" dirty="0" err="1"/>
              <a:t>Creating</a:t>
            </a:r>
            <a:r>
              <a:rPr lang="pl-PL" sz="4000" dirty="0"/>
              <a:t> </a:t>
            </a:r>
            <a:r>
              <a:rPr lang="pl-PL" sz="4000" dirty="0" err="1"/>
              <a:t>an</a:t>
            </a:r>
            <a:r>
              <a:rPr lang="pl-PL" sz="4000" dirty="0"/>
              <a:t> </a:t>
            </a:r>
            <a:br>
              <a:rPr lang="pl-PL" sz="4000" dirty="0"/>
            </a:br>
            <a:r>
              <a:rPr lang="pl-PL" sz="8000" dirty="0">
                <a:ln w="0"/>
                <a:solidFill>
                  <a:schemeClr val="accent6">
                    <a:lumMod val="50000"/>
                  </a:schemeClr>
                </a:solidFill>
                <a:effectLst>
                  <a:outerShdw blurRad="38100" dist="19050" dir="2700000" algn="tl" rotWithShape="0">
                    <a:schemeClr val="dk1">
                      <a:alpha val="40000"/>
                    </a:schemeClr>
                  </a:outerShdw>
                </a:effectLst>
              </a:rPr>
              <a:t>Access</a:t>
            </a:r>
            <a:br>
              <a:rPr lang="pl-PL" sz="8000" dirty="0">
                <a:ln w="0"/>
                <a:solidFill>
                  <a:schemeClr val="accent6">
                    <a:lumMod val="50000"/>
                  </a:schemeClr>
                </a:solidFill>
                <a:effectLst>
                  <a:outerShdw blurRad="38100" dist="19050" dir="2700000" algn="tl" rotWithShape="0">
                    <a:schemeClr val="dk1">
                      <a:alpha val="40000"/>
                    </a:schemeClr>
                  </a:outerShdw>
                </a:effectLst>
              </a:rPr>
            </a:br>
            <a:r>
              <a:rPr lang="pl-PL" sz="5400" dirty="0">
                <a:ln w="0"/>
                <a:solidFill>
                  <a:schemeClr val="accent6">
                    <a:lumMod val="50000"/>
                  </a:schemeClr>
                </a:solidFill>
                <a:effectLst>
                  <a:outerShdw blurRad="38100" dist="19050" dir="2700000" algn="tl" rotWithShape="0">
                    <a:schemeClr val="dk1">
                      <a:alpha val="40000"/>
                    </a:schemeClr>
                  </a:outerShdw>
                </a:effectLst>
              </a:rPr>
              <a:t> </a:t>
            </a:r>
            <a:r>
              <a:rPr lang="pl-PL" sz="7200" dirty="0">
                <a:ln w="0"/>
                <a:solidFill>
                  <a:schemeClr val="accent6">
                    <a:lumMod val="50000"/>
                  </a:schemeClr>
                </a:solidFill>
                <a:effectLst>
                  <a:outerShdw blurRad="38100" dist="19050" dir="2700000" algn="tl" rotWithShape="0">
                    <a:schemeClr val="dk1">
                      <a:alpha val="40000"/>
                    </a:schemeClr>
                  </a:outerShdw>
                </a:effectLst>
              </a:rPr>
              <a:t>Database</a:t>
            </a:r>
            <a:endParaRPr lang="pl-PL" dirty="0">
              <a:solidFill>
                <a:schemeClr val="accent6">
                  <a:lumMod val="50000"/>
                </a:schemeClr>
              </a:solidFill>
            </a:endParaRPr>
          </a:p>
        </p:txBody>
      </p:sp>
    </p:spTree>
    <p:extLst>
      <p:ext uri="{BB962C8B-B14F-4D97-AF65-F5344CB8AC3E}">
        <p14:creationId xmlns:p14="http://schemas.microsoft.com/office/powerpoint/2010/main" val="345720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301608" cy="854968"/>
          </a:xfrm>
        </p:spPr>
        <p:style>
          <a:lnRef idx="2">
            <a:schemeClr val="accent1"/>
          </a:lnRef>
          <a:fillRef idx="1">
            <a:schemeClr val="lt1"/>
          </a:fillRef>
          <a:effectRef idx="0">
            <a:schemeClr val="accent1"/>
          </a:effectRef>
          <a:fontRef idx="minor">
            <a:schemeClr val="dk1"/>
          </a:fontRef>
        </p:style>
        <p:txBody>
          <a:bodyPr>
            <a:noAutofit/>
          </a:bodyPr>
          <a:lstStyle/>
          <a:p>
            <a:r>
              <a:rPr lang="en-US" sz="4000" dirty="0"/>
              <a:t>Visually Creating </a:t>
            </a:r>
            <a:r>
              <a:rPr lang="en-US" sz="4800" dirty="0"/>
              <a:t>Access D</a:t>
            </a:r>
            <a:r>
              <a:rPr lang="pl-PL" sz="4800" dirty="0"/>
              <a:t>B</a:t>
            </a:r>
            <a:endParaRPr lang="en-US" sz="4800" dirty="0"/>
          </a:p>
        </p:txBody>
      </p:sp>
      <p:sp>
        <p:nvSpPr>
          <p:cNvPr id="3" name="Content Placeholder 2"/>
          <p:cNvSpPr>
            <a:spLocks noGrp="1"/>
          </p:cNvSpPr>
          <p:nvPr>
            <p:ph idx="1"/>
          </p:nvPr>
        </p:nvSpPr>
        <p:spPr>
          <a:xfrm>
            <a:off x="251520" y="1412776"/>
            <a:ext cx="8640960" cy="4896544"/>
          </a:xfrm>
        </p:spPr>
        <p:txBody>
          <a:bodyPr>
            <a:normAutofit fontScale="70000" lnSpcReduction="20000"/>
          </a:bodyPr>
          <a:lstStyle/>
          <a:p>
            <a:pPr marL="0" indent="0">
              <a:buNone/>
            </a:pPr>
            <a:r>
              <a:rPr lang="en-US" dirty="0"/>
              <a:t>There are various ways you can create a </a:t>
            </a:r>
            <a:r>
              <a:rPr lang="pl-PL" dirty="0"/>
              <a:t>DB</a:t>
            </a:r>
            <a:r>
              <a:rPr lang="en-US" dirty="0"/>
              <a:t>. To visually start a </a:t>
            </a:r>
            <a:r>
              <a:rPr lang="pl-PL" dirty="0"/>
              <a:t>DB </a:t>
            </a:r>
            <a:r>
              <a:rPr lang="en-US" dirty="0"/>
              <a:t>from scratch, after launching Access, you can click Blank Database. In the right section, accept or change the name of the database. If you want to create a</a:t>
            </a:r>
            <a:r>
              <a:rPr lang="pl-PL" dirty="0"/>
              <a:t>n</a:t>
            </a:r>
            <a:r>
              <a:rPr lang="en-US" dirty="0"/>
              <a:t> Access 2010</a:t>
            </a:r>
            <a:r>
              <a:rPr lang="pl-PL" dirty="0"/>
              <a:t>+</a:t>
            </a:r>
            <a:r>
              <a:rPr lang="en-US" dirty="0"/>
              <a:t> database, either omit or add the </a:t>
            </a:r>
            <a:r>
              <a:rPr lang="en-US" b="1" dirty="0"/>
              <a:t>.</a:t>
            </a:r>
            <a:r>
              <a:rPr lang="en-US" b="1" dirty="0" err="1"/>
              <a:t>accdb</a:t>
            </a:r>
            <a:r>
              <a:rPr lang="en-US" dirty="0"/>
              <a:t> extension. If you want to create a database that is compatible with previous </a:t>
            </a:r>
            <a:r>
              <a:rPr lang="en-US" dirty="0" err="1"/>
              <a:t>ver</a:t>
            </a:r>
            <a:r>
              <a:rPr lang="en-US" dirty="0"/>
              <a:t> of Access, you must add the extension </a:t>
            </a:r>
            <a:r>
              <a:rPr lang="en-US" b="1" dirty="0"/>
              <a:t>.</a:t>
            </a:r>
            <a:r>
              <a:rPr lang="en-US" b="1" dirty="0" err="1"/>
              <a:t>mdb</a:t>
            </a:r>
            <a:r>
              <a:rPr lang="en-US" dirty="0"/>
              <a:t>.</a:t>
            </a:r>
          </a:p>
          <a:p>
            <a:pPr marL="0" indent="0">
              <a:buNone/>
            </a:pPr>
            <a:r>
              <a:rPr lang="en-US" dirty="0"/>
              <a:t>After specifying the name, to specify a folder of your choice, under File Name and on the right side of the name of the database, click the Browse button . This would open the File New Database dialog box. You can click the arrow of the Save In combo box to select a drive such as (A:), (C:), etc. After selecting the drive, you can either select an existing folder or create a new folder by clicking the Create New Folder button on the right side of the Save In combo box. You can also use a directory on the network as the repository of the new database.</a:t>
            </a:r>
          </a:p>
          <a:p>
            <a:pPr marL="0" indent="0">
              <a:buNone/>
            </a:pPr>
            <a:endParaRPr lang="pl-PL" dirty="0"/>
          </a:p>
          <a:p>
            <a:pPr marL="0" indent="0">
              <a:buNone/>
            </a:pPr>
            <a:r>
              <a:rPr lang="en-US" dirty="0"/>
              <a:t>After specifying a drive and a folder, you can click Create.</a:t>
            </a:r>
          </a:p>
          <a:p>
            <a:endParaRPr lang="pl-PL" dirty="0"/>
          </a:p>
        </p:txBody>
      </p:sp>
    </p:spTree>
    <p:extLst>
      <p:ext uri="{BB962C8B-B14F-4D97-AF65-F5344CB8AC3E}">
        <p14:creationId xmlns:p14="http://schemas.microsoft.com/office/powerpoint/2010/main" val="1458348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04664"/>
            <a:ext cx="8856984" cy="854968"/>
          </a:xfrm>
        </p:spPr>
        <p:txBody>
          <a:bodyPr>
            <a:noAutofit/>
          </a:bodyPr>
          <a:lstStyle/>
          <a:p>
            <a:r>
              <a:rPr lang="en-US" dirty="0"/>
              <a:t>Creating a Database Using a Wizard</a:t>
            </a:r>
          </a:p>
        </p:txBody>
      </p:sp>
      <p:sp>
        <p:nvSpPr>
          <p:cNvPr id="3" name="Content Placeholder 2"/>
          <p:cNvSpPr>
            <a:spLocks noGrp="1"/>
          </p:cNvSpPr>
          <p:nvPr>
            <p:ph idx="1"/>
          </p:nvPr>
        </p:nvSpPr>
        <p:spPr>
          <a:xfrm>
            <a:off x="179512" y="1196752"/>
            <a:ext cx="3456384" cy="5472608"/>
          </a:xfrm>
        </p:spPr>
        <p:txBody>
          <a:bodyPr>
            <a:normAutofit/>
          </a:bodyPr>
          <a:lstStyle/>
          <a:p>
            <a:pPr marL="0" indent="0">
              <a:buNone/>
            </a:pPr>
            <a:r>
              <a:rPr lang="en-US" sz="2000" dirty="0"/>
              <a:t>Access ships with a few sample databases you can use and customize. To create a database from a </a:t>
            </a:r>
            <a:r>
              <a:rPr lang="en-US" sz="2000" u="sng" dirty="0">
                <a:hlinkClick r:id="" action="ppaction://hlinkfile"/>
              </a:rPr>
              <a:t>template</a:t>
            </a:r>
            <a:r>
              <a:rPr lang="en-US" sz="2000" dirty="0"/>
              <a:t>, after launching Access, in the middle section, locate one under Available Templates:</a:t>
            </a:r>
            <a:endParaRPr lang="pl-PL" sz="2000" dirty="0"/>
          </a:p>
          <a:p>
            <a:pPr marL="0" indent="0">
              <a:buNone/>
            </a:pPr>
            <a:endParaRPr lang="pl-PL"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1196752"/>
            <a:ext cx="4896544" cy="5046258"/>
          </a:xfrm>
          <a:prstGeom prst="rect">
            <a:avLst/>
          </a:prstGeom>
        </p:spPr>
      </p:pic>
    </p:spTree>
    <p:extLst>
      <p:ext uri="{BB962C8B-B14F-4D97-AF65-F5344CB8AC3E}">
        <p14:creationId xmlns:p14="http://schemas.microsoft.com/office/powerpoint/2010/main" val="1491013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42" y="269165"/>
            <a:ext cx="8154906" cy="792088"/>
          </a:xfrm>
          <a:solidFill>
            <a:schemeClr val="bg1">
              <a:lumMod val="95000"/>
            </a:schemeClr>
          </a:solidFill>
          <a:ln w="19050">
            <a:solidFill>
              <a:schemeClr val="accent1"/>
            </a:solidFill>
          </a:ln>
        </p:spPr>
        <p:txBody>
          <a:bodyPr>
            <a:normAutofit/>
          </a:bodyPr>
          <a:lstStyle/>
          <a:p>
            <a:pPr lvl="0"/>
            <a:r>
              <a:rPr kumimoji="0" lang="en-US" sz="3100" i="0" u="none" strike="noStrike" cap="none" normalizeH="0" baseline="0" dirty="0">
                <a:ln>
                  <a:noFill/>
                </a:ln>
                <a:solidFill>
                  <a:schemeClr val="tx1"/>
                </a:solidFill>
                <a:effectLst/>
                <a:latin typeface="Arial" pitchFamily="34" charset="0"/>
                <a:ea typeface="Calibri" pitchFamily="34" charset="0"/>
                <a:cs typeface="Arial" pitchFamily="34" charset="0"/>
              </a:rPr>
              <a:t>The </a:t>
            </a:r>
            <a:r>
              <a:rPr kumimoji="0" lang="en-US" sz="3100" i="0" u="none" strike="noStrike" cap="none" normalizeH="0" baseline="0" dirty="0">
                <a:ln>
                  <a:noFill/>
                </a:ln>
                <a:solidFill>
                  <a:srgbClr val="0070C0"/>
                </a:solidFill>
                <a:effectLst/>
                <a:latin typeface="Arial" pitchFamily="34" charset="0"/>
                <a:ea typeface="Calibri" pitchFamily="34" charset="0"/>
                <a:cs typeface="Arial" pitchFamily="34" charset="0"/>
              </a:rPr>
              <a:t>Data Definition Language </a:t>
            </a:r>
            <a:r>
              <a:rPr kumimoji="0" lang="en-US" sz="3100" i="0" u="none" strike="noStrike" cap="none" normalizeH="0" baseline="0" dirty="0">
                <a:ln>
                  <a:noFill/>
                </a:ln>
                <a:solidFill>
                  <a:schemeClr val="tx1"/>
                </a:solidFill>
                <a:effectLst/>
                <a:latin typeface="Arial" pitchFamily="34" charset="0"/>
                <a:ea typeface="Calibri" pitchFamily="34" charset="0"/>
                <a:cs typeface="Arial" pitchFamily="34" charset="0"/>
              </a:rPr>
              <a:t>Component</a:t>
            </a:r>
            <a:r>
              <a:rPr kumimoji="0" lang="pl-PL" sz="3100" i="0" u="none" strike="noStrike" cap="none" normalizeH="0" baseline="0" dirty="0">
                <a:ln>
                  <a:noFill/>
                </a:ln>
                <a:solidFill>
                  <a:schemeClr val="tx1"/>
                </a:solidFill>
                <a:effectLst/>
                <a:latin typeface="Arial" pitchFamily="34" charset="0"/>
                <a:ea typeface="Calibri" pitchFamily="34" charset="0"/>
                <a:cs typeface="Arial" pitchFamily="34" charset="0"/>
              </a:rPr>
              <a:t>s</a:t>
            </a:r>
            <a:endParaRPr lang="pl-P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7110655"/>
              </p:ext>
            </p:extLst>
          </p:nvPr>
        </p:nvGraphicFramePr>
        <p:xfrm>
          <a:off x="449542" y="2541261"/>
          <a:ext cx="8172908" cy="3941849"/>
        </p:xfrm>
        <a:graphic>
          <a:graphicData uri="http://schemas.openxmlformats.org/drawingml/2006/table">
            <a:tbl>
              <a:tblPr firstRow="1" firstCol="1" bandRow="1">
                <a:tableStyleId>{5C22544A-7EE6-4342-B048-85BDC9FD1C3A}</a:tableStyleId>
              </a:tblPr>
              <a:tblGrid>
                <a:gridCol w="2340260">
                  <a:extLst>
                    <a:ext uri="{9D8B030D-6E8A-4147-A177-3AD203B41FA5}">
                      <a16:colId xmlns:a16="http://schemas.microsoft.com/office/drawing/2014/main" val="20000"/>
                    </a:ext>
                  </a:extLst>
                </a:gridCol>
                <a:gridCol w="3240360">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292584">
                <a:tc>
                  <a:txBody>
                    <a:bodyPr/>
                    <a:lstStyle/>
                    <a:p>
                      <a:pPr algn="ctr">
                        <a:lnSpc>
                          <a:spcPct val="115000"/>
                        </a:lnSpc>
                        <a:spcAft>
                          <a:spcPts val="0"/>
                        </a:spcAft>
                      </a:pPr>
                      <a:r>
                        <a:rPr lang="en-US" sz="2800" dirty="0">
                          <a:effectLst/>
                        </a:rPr>
                        <a:t>DDL</a:t>
                      </a:r>
                      <a:endParaRPr lang="pl-PL"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800" dirty="0">
                          <a:effectLst/>
                        </a:rPr>
                        <a:t>DML</a:t>
                      </a:r>
                      <a:endParaRPr lang="pl-PL"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2800" dirty="0">
                          <a:effectLst/>
                        </a:rPr>
                        <a:t>DCL</a:t>
                      </a:r>
                      <a:endParaRPr lang="pl-PL"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5056">
                <a:tc gridSpan="3">
                  <a:txBody>
                    <a:bodyPr/>
                    <a:lstStyle/>
                    <a:p>
                      <a:pPr algn="ctr">
                        <a:lnSpc>
                          <a:spcPct val="115000"/>
                        </a:lnSpc>
                        <a:spcAft>
                          <a:spcPts val="0"/>
                        </a:spcAft>
                      </a:pPr>
                      <a:r>
                        <a:rPr lang="en-US" sz="1800" dirty="0">
                          <a:effectLst/>
                        </a:rPr>
                        <a:t>is used to</a:t>
                      </a:r>
                      <a:endParaRPr lang="pl-PL" sz="1800" dirty="0">
                        <a:effectLst/>
                        <a:latin typeface="Calibri"/>
                        <a:ea typeface="Calibri"/>
                        <a:cs typeface="Times New Roman"/>
                      </a:endParaRPr>
                    </a:p>
                  </a:txBody>
                  <a:tcPr marL="68580" marR="68580" marT="0" marB="0">
                    <a:solidFill>
                      <a:schemeClr val="tx1">
                        <a:lumMod val="75000"/>
                        <a:lumOff val="25000"/>
                      </a:schemeClr>
                    </a:solidFill>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10001"/>
                  </a:ext>
                </a:extLst>
              </a:tr>
              <a:tr h="826384">
                <a:tc>
                  <a:txBody>
                    <a:bodyPr/>
                    <a:lstStyle/>
                    <a:p>
                      <a:pPr>
                        <a:lnSpc>
                          <a:spcPct val="115000"/>
                        </a:lnSpc>
                        <a:spcAft>
                          <a:spcPts val="0"/>
                        </a:spcAft>
                      </a:pPr>
                      <a:r>
                        <a:rPr lang="en-US" sz="1400" b="0" dirty="0">
                          <a:solidFill>
                            <a:schemeClr val="tx1"/>
                          </a:solidFill>
                          <a:effectLst/>
                          <a:latin typeface="Arial" pitchFamily="34" charset="0"/>
                          <a:cs typeface="Arial" pitchFamily="34" charset="0"/>
                        </a:rPr>
                        <a:t>create tables &amp; establish relationships among tables</a:t>
                      </a:r>
                      <a:endParaRPr lang="pl-PL" sz="1400" b="0" dirty="0">
                        <a:solidFill>
                          <a:schemeClr val="tx1"/>
                        </a:solidFill>
                        <a:effectLst/>
                        <a:latin typeface="Arial" pitchFamily="34" charset="0"/>
                        <a:ea typeface="Calibri"/>
                        <a:cs typeface="Arial" pitchFamily="34" charset="0"/>
                      </a:endParaRPr>
                    </a:p>
                  </a:txBody>
                  <a:tcPr marL="68580" marR="68580" marT="0" marB="0">
                    <a:solidFill>
                      <a:schemeClr val="bg1">
                        <a:lumMod val="85000"/>
                      </a:schemeClr>
                    </a:solidFill>
                  </a:tcPr>
                </a:tc>
                <a:tc>
                  <a:txBody>
                    <a:bodyPr/>
                    <a:lstStyle/>
                    <a:p>
                      <a:pPr>
                        <a:lnSpc>
                          <a:spcPct val="115000"/>
                        </a:lnSpc>
                        <a:spcAft>
                          <a:spcPts val="0"/>
                        </a:spcAft>
                      </a:pPr>
                      <a:r>
                        <a:rPr lang="en-US" sz="1400" b="0" dirty="0">
                          <a:solidFill>
                            <a:schemeClr val="tx1"/>
                          </a:solidFill>
                          <a:effectLst/>
                          <a:latin typeface="Arial" pitchFamily="34" charset="0"/>
                          <a:cs typeface="Arial" pitchFamily="34" charset="0"/>
                        </a:rPr>
                        <a:t>manage the database by performing such operations as retrieving, updating, deleting &amp; navigating through data</a:t>
                      </a:r>
                      <a:endParaRPr lang="pl-PL" sz="1400" b="0" dirty="0">
                        <a:solidFill>
                          <a:schemeClr val="tx1"/>
                        </a:solidFill>
                        <a:effectLst/>
                        <a:latin typeface="Arial" pitchFamily="34" charset="0"/>
                        <a:ea typeface="Calibri"/>
                        <a:cs typeface="Arial" pitchFamily="34" charset="0"/>
                      </a:endParaRPr>
                    </a:p>
                  </a:txBody>
                  <a:tcPr marL="68580" marR="68580" marT="0" marB="0">
                    <a:solidFill>
                      <a:schemeClr val="bg1">
                        <a:lumMod val="85000"/>
                      </a:schemeClr>
                    </a:solidFill>
                  </a:tcPr>
                </a:tc>
                <a:tc>
                  <a:txBody>
                    <a:bodyPr/>
                    <a:lstStyle/>
                    <a:p>
                      <a:pPr>
                        <a:lnSpc>
                          <a:spcPct val="115000"/>
                        </a:lnSpc>
                        <a:spcAft>
                          <a:spcPts val="0"/>
                        </a:spcAft>
                      </a:pPr>
                      <a:r>
                        <a:rPr lang="en-US" sz="1400" b="0" dirty="0">
                          <a:solidFill>
                            <a:schemeClr val="tx1"/>
                          </a:solidFill>
                          <a:effectLst/>
                          <a:latin typeface="Arial" pitchFamily="34" charset="0"/>
                          <a:cs typeface="Arial" pitchFamily="34" charset="0"/>
                        </a:rPr>
                        <a:t>provide security to data in a database</a:t>
                      </a:r>
                      <a:endParaRPr lang="pl-PL" sz="1400" b="0" dirty="0">
                        <a:solidFill>
                          <a:schemeClr val="tx1"/>
                        </a:solidFill>
                        <a:effectLst/>
                        <a:latin typeface="Arial" pitchFamily="34" charset="0"/>
                        <a:ea typeface="Calibri"/>
                        <a:cs typeface="Arial" pitchFamily="34" charset="0"/>
                      </a:endParaRPr>
                    </a:p>
                  </a:txBody>
                  <a:tcPr marL="68580" marR="68580" marT="0" marB="0">
                    <a:solidFill>
                      <a:schemeClr val="bg1">
                        <a:lumMod val="85000"/>
                      </a:schemeClr>
                    </a:solidFill>
                  </a:tcPr>
                </a:tc>
                <a:extLst>
                  <a:ext uri="{0D108BD9-81ED-4DB2-BD59-A6C34878D82A}">
                    <a16:rowId xmlns:a16="http://schemas.microsoft.com/office/drawing/2014/main" val="10002"/>
                  </a:ext>
                </a:extLst>
              </a:tr>
              <a:tr h="2356640">
                <a:tc>
                  <a:txBody>
                    <a:bodyPr/>
                    <a:lstStyle/>
                    <a:p>
                      <a:pPr indent="457200">
                        <a:lnSpc>
                          <a:spcPct val="115000"/>
                        </a:lnSpc>
                        <a:spcAft>
                          <a:spcPts val="0"/>
                        </a:spcAft>
                      </a:pPr>
                      <a:r>
                        <a:rPr lang="en-US" sz="1400" b="1" dirty="0">
                          <a:solidFill>
                            <a:schemeClr val="tx1"/>
                          </a:solidFill>
                          <a:effectLst/>
                          <a:latin typeface="Arial" pitchFamily="34" charset="0"/>
                          <a:cs typeface="Arial" pitchFamily="34" charset="0"/>
                        </a:rPr>
                        <a:t>CREATE TABLE</a:t>
                      </a:r>
                      <a:endParaRPr lang="pl-PL" sz="1400" b="1" dirty="0">
                        <a:solidFill>
                          <a:schemeClr val="tx1"/>
                        </a:solidFill>
                        <a:effectLst/>
                        <a:latin typeface="Arial" pitchFamily="34" charset="0"/>
                        <a:cs typeface="Arial" pitchFamily="34" charset="0"/>
                      </a:endParaRPr>
                    </a:p>
                    <a:p>
                      <a:pPr indent="457200">
                        <a:lnSpc>
                          <a:spcPct val="115000"/>
                        </a:lnSpc>
                        <a:spcAft>
                          <a:spcPts val="0"/>
                        </a:spcAft>
                      </a:pPr>
                      <a:r>
                        <a:rPr lang="en-US" sz="1400" b="1" dirty="0">
                          <a:solidFill>
                            <a:schemeClr val="tx1"/>
                          </a:solidFill>
                          <a:effectLst/>
                          <a:latin typeface="Arial" pitchFamily="34" charset="0"/>
                          <a:cs typeface="Arial" pitchFamily="34" charset="0"/>
                        </a:rPr>
                        <a:t>DROP TABLE</a:t>
                      </a:r>
                      <a:endParaRPr lang="pl-PL" sz="1400" b="1" dirty="0">
                        <a:solidFill>
                          <a:schemeClr val="tx1"/>
                        </a:solidFill>
                        <a:effectLst/>
                        <a:latin typeface="Arial" pitchFamily="34" charset="0"/>
                        <a:cs typeface="Arial" pitchFamily="34" charset="0"/>
                      </a:endParaRPr>
                    </a:p>
                    <a:p>
                      <a:pPr indent="457200">
                        <a:lnSpc>
                          <a:spcPct val="115000"/>
                        </a:lnSpc>
                        <a:spcAft>
                          <a:spcPts val="0"/>
                        </a:spcAft>
                      </a:pPr>
                      <a:r>
                        <a:rPr lang="en-US" sz="1400" b="1" dirty="0">
                          <a:solidFill>
                            <a:schemeClr val="tx1"/>
                          </a:solidFill>
                          <a:effectLst/>
                          <a:latin typeface="Arial" pitchFamily="34" charset="0"/>
                          <a:cs typeface="Arial" pitchFamily="34" charset="0"/>
                        </a:rPr>
                        <a:t>ALTER TABLE</a:t>
                      </a:r>
                      <a:endParaRPr lang="pl-PL" sz="1400" b="1" dirty="0">
                        <a:solidFill>
                          <a:schemeClr val="tx1"/>
                        </a:solidFill>
                        <a:effectLst/>
                        <a:latin typeface="Arial" pitchFamily="34" charset="0"/>
                        <a:cs typeface="Arial" pitchFamily="34" charset="0"/>
                      </a:endParaRPr>
                    </a:p>
                    <a:p>
                      <a:pPr indent="457200">
                        <a:lnSpc>
                          <a:spcPct val="115000"/>
                        </a:lnSpc>
                        <a:spcAft>
                          <a:spcPts val="0"/>
                        </a:spcAft>
                      </a:pPr>
                      <a:r>
                        <a:rPr lang="en-US" sz="1400" b="1" dirty="0">
                          <a:solidFill>
                            <a:schemeClr val="tx1"/>
                          </a:solidFill>
                          <a:effectLst/>
                          <a:latin typeface="Arial" pitchFamily="34" charset="0"/>
                          <a:cs typeface="Arial" pitchFamily="34" charset="0"/>
                        </a:rPr>
                        <a:t>CREATE INDEX</a:t>
                      </a:r>
                      <a:endParaRPr lang="pl-PL" sz="1400" b="1" dirty="0">
                        <a:solidFill>
                          <a:schemeClr val="tx1"/>
                        </a:solidFill>
                        <a:effectLst/>
                        <a:latin typeface="Arial" pitchFamily="34" charset="0"/>
                        <a:cs typeface="Arial" pitchFamily="34" charset="0"/>
                      </a:endParaRPr>
                    </a:p>
                    <a:p>
                      <a:pPr>
                        <a:lnSpc>
                          <a:spcPct val="115000"/>
                        </a:lnSpc>
                        <a:spcAft>
                          <a:spcPts val="0"/>
                        </a:spcAft>
                      </a:pPr>
                      <a:r>
                        <a:rPr lang="en-US" sz="1400" b="1" dirty="0">
                          <a:solidFill>
                            <a:schemeClr val="tx1"/>
                          </a:solidFill>
                          <a:effectLst/>
                          <a:latin typeface="Arial" pitchFamily="34" charset="0"/>
                          <a:cs typeface="Arial" pitchFamily="34" charset="0"/>
                        </a:rPr>
                        <a:t> </a:t>
                      </a:r>
                      <a:endParaRPr lang="pl-PL" sz="1400" b="1" dirty="0">
                        <a:solidFill>
                          <a:schemeClr val="tx1"/>
                        </a:solidFill>
                        <a:effectLst/>
                        <a:latin typeface="Arial" pitchFamily="34" charset="0"/>
                        <a:ea typeface="Calibri"/>
                        <a:cs typeface="Arial" pitchFamily="34" charset="0"/>
                      </a:endParaRPr>
                    </a:p>
                  </a:txBody>
                  <a:tcPr marL="68580" marR="68580" marT="0" marB="0">
                    <a:solidFill>
                      <a:schemeClr val="bg1">
                        <a:lumMod val="85000"/>
                      </a:schemeClr>
                    </a:solidFill>
                  </a:tcPr>
                </a:tc>
                <a:tc>
                  <a:txBody>
                    <a:bodyPr/>
                    <a:lstStyle/>
                    <a:p>
                      <a:pPr indent="457200">
                        <a:lnSpc>
                          <a:spcPct val="115000"/>
                        </a:lnSpc>
                        <a:spcAft>
                          <a:spcPts val="0"/>
                        </a:spcAft>
                      </a:pPr>
                      <a:r>
                        <a:rPr lang="en-US" sz="1400" b="1" dirty="0">
                          <a:solidFill>
                            <a:schemeClr val="tx1"/>
                          </a:solidFill>
                          <a:effectLst/>
                          <a:latin typeface="Arial" pitchFamily="34" charset="0"/>
                          <a:cs typeface="Arial" pitchFamily="34" charset="0"/>
                        </a:rPr>
                        <a:t>INSERT INTO</a:t>
                      </a:r>
                      <a:endParaRPr lang="pl-PL" sz="1400" b="1" dirty="0">
                        <a:solidFill>
                          <a:schemeClr val="tx1"/>
                        </a:solidFill>
                        <a:effectLst/>
                        <a:latin typeface="Arial" pitchFamily="34" charset="0"/>
                        <a:cs typeface="Arial" pitchFamily="34" charset="0"/>
                      </a:endParaRPr>
                    </a:p>
                    <a:p>
                      <a:pPr indent="457200">
                        <a:lnSpc>
                          <a:spcPct val="115000"/>
                        </a:lnSpc>
                        <a:spcAft>
                          <a:spcPts val="0"/>
                        </a:spcAft>
                      </a:pPr>
                      <a:r>
                        <a:rPr lang="en-US" sz="1400" b="1" dirty="0">
                          <a:solidFill>
                            <a:schemeClr val="tx1"/>
                          </a:solidFill>
                          <a:effectLst/>
                          <a:latin typeface="Arial" pitchFamily="34" charset="0"/>
                          <a:cs typeface="Arial" pitchFamily="34" charset="0"/>
                        </a:rPr>
                        <a:t>SELECT INTO</a:t>
                      </a:r>
                      <a:endParaRPr lang="pl-PL" sz="1400" b="1" dirty="0">
                        <a:solidFill>
                          <a:schemeClr val="tx1"/>
                        </a:solidFill>
                        <a:effectLst/>
                        <a:latin typeface="Arial" pitchFamily="34" charset="0"/>
                        <a:cs typeface="Arial" pitchFamily="34" charset="0"/>
                      </a:endParaRPr>
                    </a:p>
                    <a:p>
                      <a:pPr indent="457200">
                        <a:lnSpc>
                          <a:spcPct val="115000"/>
                        </a:lnSpc>
                        <a:spcAft>
                          <a:spcPts val="0"/>
                        </a:spcAft>
                      </a:pPr>
                      <a:r>
                        <a:rPr lang="en-US" sz="1400" b="1" dirty="0">
                          <a:solidFill>
                            <a:schemeClr val="tx1"/>
                          </a:solidFill>
                          <a:effectLst/>
                          <a:latin typeface="Arial" pitchFamily="34" charset="0"/>
                          <a:cs typeface="Arial" pitchFamily="34" charset="0"/>
                        </a:rPr>
                        <a:t>UPDATE</a:t>
                      </a:r>
                      <a:endParaRPr lang="pl-PL" sz="1400" b="1" dirty="0">
                        <a:solidFill>
                          <a:schemeClr val="tx1"/>
                        </a:solidFill>
                        <a:effectLst/>
                        <a:latin typeface="Arial" pitchFamily="34" charset="0"/>
                        <a:cs typeface="Arial" pitchFamily="34" charset="0"/>
                      </a:endParaRPr>
                    </a:p>
                    <a:p>
                      <a:pPr indent="457200">
                        <a:lnSpc>
                          <a:spcPct val="115000"/>
                        </a:lnSpc>
                        <a:spcAft>
                          <a:spcPts val="0"/>
                        </a:spcAft>
                      </a:pPr>
                      <a:r>
                        <a:rPr lang="en-US" sz="1400" b="1" dirty="0">
                          <a:solidFill>
                            <a:schemeClr val="tx1"/>
                          </a:solidFill>
                          <a:effectLst/>
                          <a:latin typeface="Arial" pitchFamily="34" charset="0"/>
                          <a:cs typeface="Arial" pitchFamily="34" charset="0"/>
                        </a:rPr>
                        <a:t>DELETE</a:t>
                      </a:r>
                      <a:endParaRPr lang="pl-PL" sz="1400" b="1" dirty="0">
                        <a:solidFill>
                          <a:schemeClr val="tx1"/>
                        </a:solidFill>
                        <a:effectLst/>
                        <a:latin typeface="Arial" pitchFamily="34" charset="0"/>
                        <a:cs typeface="Arial" pitchFamily="34" charset="0"/>
                      </a:endParaRPr>
                    </a:p>
                    <a:p>
                      <a:pPr indent="457200">
                        <a:lnSpc>
                          <a:spcPct val="115000"/>
                        </a:lnSpc>
                        <a:spcAft>
                          <a:spcPts val="0"/>
                        </a:spcAft>
                      </a:pPr>
                      <a:r>
                        <a:rPr lang="pl-PL" sz="1400" b="1" dirty="0">
                          <a:solidFill>
                            <a:schemeClr val="tx1"/>
                          </a:solidFill>
                          <a:effectLst/>
                          <a:latin typeface="Arial" pitchFamily="34" charset="0"/>
                          <a:cs typeface="Arial" pitchFamily="34" charset="0"/>
                        </a:rPr>
                        <a:t>SELECT</a:t>
                      </a:r>
                    </a:p>
                    <a:p>
                      <a:pPr indent="457200">
                        <a:lnSpc>
                          <a:spcPct val="115000"/>
                        </a:lnSpc>
                        <a:spcAft>
                          <a:spcPts val="0"/>
                        </a:spcAft>
                      </a:pPr>
                      <a:r>
                        <a:rPr lang="pl-PL" sz="1400" b="1" dirty="0">
                          <a:solidFill>
                            <a:schemeClr val="tx1"/>
                          </a:solidFill>
                          <a:effectLst/>
                          <a:latin typeface="Arial" pitchFamily="34" charset="0"/>
                          <a:cs typeface="Arial" pitchFamily="34" charset="0"/>
                        </a:rPr>
                        <a:t>UNION</a:t>
                      </a:r>
                    </a:p>
                    <a:p>
                      <a:pPr indent="457200">
                        <a:lnSpc>
                          <a:spcPct val="115000"/>
                        </a:lnSpc>
                        <a:spcAft>
                          <a:spcPts val="0"/>
                        </a:spcAft>
                      </a:pPr>
                      <a:r>
                        <a:rPr lang="pl-PL" sz="1400" b="1" dirty="0">
                          <a:solidFill>
                            <a:schemeClr val="tx1"/>
                          </a:solidFill>
                          <a:effectLst/>
                          <a:latin typeface="Arial" pitchFamily="34" charset="0"/>
                          <a:cs typeface="Arial" pitchFamily="34" charset="0"/>
                        </a:rPr>
                        <a:t>TRANSFORM</a:t>
                      </a:r>
                    </a:p>
                    <a:p>
                      <a:pPr indent="457200">
                        <a:lnSpc>
                          <a:spcPct val="115000"/>
                        </a:lnSpc>
                        <a:spcAft>
                          <a:spcPts val="0"/>
                        </a:spcAft>
                      </a:pPr>
                      <a:r>
                        <a:rPr lang="pl-PL" sz="1400" b="1" dirty="0">
                          <a:solidFill>
                            <a:schemeClr val="tx1"/>
                          </a:solidFill>
                          <a:effectLst/>
                          <a:latin typeface="Arial" pitchFamily="34" charset="0"/>
                          <a:cs typeface="Arial" pitchFamily="34" charset="0"/>
                        </a:rPr>
                        <a:t>PARAMETER</a:t>
                      </a:r>
                      <a:endParaRPr lang="pl-PL" sz="1400" b="1" dirty="0">
                        <a:solidFill>
                          <a:schemeClr val="tx1"/>
                        </a:solidFill>
                        <a:effectLst/>
                        <a:latin typeface="Arial" pitchFamily="34" charset="0"/>
                        <a:ea typeface="Calibri"/>
                        <a:cs typeface="Arial" pitchFamily="34" charset="0"/>
                      </a:endParaRPr>
                    </a:p>
                  </a:txBody>
                  <a:tcPr marL="68580" marR="68580" marT="0" marB="0">
                    <a:solidFill>
                      <a:schemeClr val="bg1">
                        <a:lumMod val="85000"/>
                      </a:schemeClr>
                    </a:solidFill>
                  </a:tcPr>
                </a:tc>
                <a:tc>
                  <a:txBody>
                    <a:bodyPr/>
                    <a:lstStyle/>
                    <a:p>
                      <a:pPr>
                        <a:lnSpc>
                          <a:spcPct val="115000"/>
                        </a:lnSpc>
                        <a:spcAft>
                          <a:spcPts val="0"/>
                        </a:spcAft>
                      </a:pPr>
                      <a:r>
                        <a:rPr lang="en-US" sz="1400" b="1" dirty="0">
                          <a:solidFill>
                            <a:schemeClr val="tx1"/>
                          </a:solidFill>
                          <a:effectLst/>
                          <a:latin typeface="Arial" pitchFamily="34" charset="0"/>
                          <a:cs typeface="Arial" pitchFamily="34" charset="0"/>
                        </a:rPr>
                        <a:t>ALTER DATABASE</a:t>
                      </a:r>
                      <a:endParaRPr lang="pl-PL" sz="1400" b="1" dirty="0">
                        <a:solidFill>
                          <a:schemeClr val="tx1"/>
                        </a:solidFill>
                        <a:effectLst/>
                        <a:latin typeface="Arial" pitchFamily="34" charset="0"/>
                        <a:cs typeface="Arial" pitchFamily="34" charset="0"/>
                      </a:endParaRPr>
                    </a:p>
                    <a:p>
                      <a:pPr>
                        <a:lnSpc>
                          <a:spcPct val="115000"/>
                        </a:lnSpc>
                        <a:spcAft>
                          <a:spcPts val="0"/>
                        </a:spcAft>
                      </a:pPr>
                      <a:r>
                        <a:rPr lang="en-US" sz="1400" b="1" dirty="0">
                          <a:solidFill>
                            <a:schemeClr val="tx1"/>
                          </a:solidFill>
                          <a:effectLst/>
                          <a:latin typeface="Arial" pitchFamily="34" charset="0"/>
                          <a:cs typeface="Arial" pitchFamily="34" charset="0"/>
                        </a:rPr>
                        <a:t>CREATE GROUP</a:t>
                      </a:r>
                      <a:endParaRPr lang="pl-PL" sz="1400" b="1" dirty="0">
                        <a:solidFill>
                          <a:schemeClr val="tx1"/>
                        </a:solidFill>
                        <a:effectLst/>
                        <a:latin typeface="Arial" pitchFamily="34" charset="0"/>
                        <a:cs typeface="Arial" pitchFamily="34" charset="0"/>
                      </a:endParaRPr>
                    </a:p>
                    <a:p>
                      <a:pPr>
                        <a:lnSpc>
                          <a:spcPct val="115000"/>
                        </a:lnSpc>
                        <a:spcAft>
                          <a:spcPts val="0"/>
                        </a:spcAft>
                      </a:pPr>
                      <a:r>
                        <a:rPr lang="en-US" sz="1400" b="1" dirty="0">
                          <a:solidFill>
                            <a:schemeClr val="tx1"/>
                          </a:solidFill>
                          <a:effectLst/>
                          <a:latin typeface="Arial" pitchFamily="34" charset="0"/>
                          <a:cs typeface="Arial" pitchFamily="34" charset="0"/>
                        </a:rPr>
                        <a:t>DROP GROUP</a:t>
                      </a:r>
                      <a:endParaRPr lang="pl-PL" sz="1400" b="1" dirty="0">
                        <a:solidFill>
                          <a:schemeClr val="tx1"/>
                        </a:solidFill>
                        <a:effectLst/>
                        <a:latin typeface="Arial" pitchFamily="34" charset="0"/>
                        <a:cs typeface="Arial" pitchFamily="34" charset="0"/>
                      </a:endParaRPr>
                    </a:p>
                    <a:p>
                      <a:pPr>
                        <a:lnSpc>
                          <a:spcPct val="115000"/>
                        </a:lnSpc>
                        <a:spcAft>
                          <a:spcPts val="0"/>
                        </a:spcAft>
                      </a:pPr>
                      <a:r>
                        <a:rPr lang="pl-PL" sz="1400" b="1" dirty="0">
                          <a:solidFill>
                            <a:schemeClr val="tx1"/>
                          </a:solidFill>
                          <a:effectLst/>
                          <a:latin typeface="Arial" pitchFamily="34" charset="0"/>
                          <a:cs typeface="Arial" pitchFamily="34" charset="0"/>
                        </a:rPr>
                        <a:t>CREATE USER</a:t>
                      </a:r>
                    </a:p>
                    <a:p>
                      <a:pPr>
                        <a:lnSpc>
                          <a:spcPct val="115000"/>
                        </a:lnSpc>
                        <a:spcAft>
                          <a:spcPts val="0"/>
                        </a:spcAft>
                      </a:pPr>
                      <a:r>
                        <a:rPr lang="pl-PL" sz="1400" b="1" dirty="0">
                          <a:solidFill>
                            <a:schemeClr val="tx1"/>
                          </a:solidFill>
                          <a:effectLst/>
                          <a:latin typeface="Arial" pitchFamily="34" charset="0"/>
                          <a:cs typeface="Arial" pitchFamily="34" charset="0"/>
                        </a:rPr>
                        <a:t>ALTER USER</a:t>
                      </a:r>
                    </a:p>
                    <a:p>
                      <a:pPr>
                        <a:lnSpc>
                          <a:spcPct val="115000"/>
                        </a:lnSpc>
                        <a:spcAft>
                          <a:spcPts val="0"/>
                        </a:spcAft>
                      </a:pPr>
                      <a:r>
                        <a:rPr lang="pl-PL" sz="1400" b="1" dirty="0">
                          <a:solidFill>
                            <a:schemeClr val="tx1"/>
                          </a:solidFill>
                          <a:effectLst/>
                          <a:latin typeface="Arial" pitchFamily="34" charset="0"/>
                          <a:cs typeface="Arial" pitchFamily="34" charset="0"/>
                        </a:rPr>
                        <a:t>DROP USER</a:t>
                      </a:r>
                    </a:p>
                    <a:p>
                      <a:pPr>
                        <a:lnSpc>
                          <a:spcPct val="115000"/>
                        </a:lnSpc>
                        <a:spcAft>
                          <a:spcPts val="0"/>
                        </a:spcAft>
                      </a:pPr>
                      <a:r>
                        <a:rPr lang="pl-PL" sz="1400" b="1" dirty="0">
                          <a:solidFill>
                            <a:schemeClr val="tx1"/>
                          </a:solidFill>
                          <a:effectLst/>
                          <a:latin typeface="Arial" pitchFamily="34" charset="0"/>
                          <a:cs typeface="Arial" pitchFamily="34" charset="0"/>
                        </a:rPr>
                        <a:t>ADD USER</a:t>
                      </a:r>
                    </a:p>
                    <a:p>
                      <a:pPr>
                        <a:lnSpc>
                          <a:spcPct val="115000"/>
                        </a:lnSpc>
                        <a:spcAft>
                          <a:spcPts val="0"/>
                        </a:spcAft>
                      </a:pPr>
                      <a:r>
                        <a:rPr lang="pl-PL" sz="1400" b="1" dirty="0">
                          <a:solidFill>
                            <a:schemeClr val="tx1"/>
                          </a:solidFill>
                          <a:effectLst/>
                          <a:latin typeface="Arial" pitchFamily="34" charset="0"/>
                          <a:cs typeface="Arial" pitchFamily="34" charset="0"/>
                        </a:rPr>
                        <a:t>GRANT PRIVILEGE</a:t>
                      </a:r>
                    </a:p>
                    <a:p>
                      <a:pPr>
                        <a:lnSpc>
                          <a:spcPct val="115000"/>
                        </a:lnSpc>
                        <a:spcAft>
                          <a:spcPts val="0"/>
                        </a:spcAft>
                      </a:pPr>
                      <a:r>
                        <a:rPr lang="pl-PL" sz="1400" b="1" dirty="0">
                          <a:solidFill>
                            <a:schemeClr val="tx1"/>
                          </a:solidFill>
                          <a:effectLst/>
                          <a:latin typeface="Arial" pitchFamily="34" charset="0"/>
                          <a:cs typeface="Arial" pitchFamily="34" charset="0"/>
                        </a:rPr>
                        <a:t>REVOKE PRIVILEGE</a:t>
                      </a:r>
                      <a:endParaRPr lang="pl-PL" sz="1400" b="1" dirty="0">
                        <a:solidFill>
                          <a:schemeClr val="tx1"/>
                        </a:solidFill>
                        <a:effectLst/>
                        <a:latin typeface="Arial" pitchFamily="34" charset="0"/>
                        <a:ea typeface="Calibri"/>
                        <a:cs typeface="Arial" pitchFamily="34" charset="0"/>
                      </a:endParaRPr>
                    </a:p>
                  </a:txBody>
                  <a:tcPr marL="68580" marR="68580" marT="0" marB="0">
                    <a:solidFill>
                      <a:schemeClr val="bg1">
                        <a:lumMod val="85000"/>
                      </a:schemeClr>
                    </a:solid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539552" y="1010545"/>
            <a:ext cx="590465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SQL language is broken up into three components: </a:t>
            </a:r>
            <a:endParaRPr kumimoji="0" lang="pl-PL" sz="1000" b="0" i="0" u="none" strike="noStrike" cap="none" normalizeH="0" baseline="0" dirty="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US" b="1" i="0" u="none" strike="noStrike" cap="none" normalizeH="0" baseline="0" dirty="0">
                <a:ln>
                  <a:noFill/>
                </a:ln>
                <a:solidFill>
                  <a:schemeClr val="tx1"/>
                </a:solidFill>
                <a:effectLst/>
                <a:latin typeface="Arial" pitchFamily="34" charset="0"/>
                <a:ea typeface="Calibri" pitchFamily="34" charset="0"/>
                <a:cs typeface="Arial" pitchFamily="34" charset="0"/>
              </a:rPr>
              <a:t>Data Definition Language, </a:t>
            </a:r>
            <a:endParaRPr kumimoji="0" lang="pl-PL" sz="1000" b="0" i="0" u="none" strike="noStrike" cap="none" normalizeH="0" baseline="0" dirty="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US" b="1" i="0" u="none" strike="noStrike" cap="none" normalizeH="0" baseline="0" dirty="0">
                <a:ln>
                  <a:noFill/>
                </a:ln>
                <a:solidFill>
                  <a:schemeClr val="tx1"/>
                </a:solidFill>
                <a:effectLst/>
                <a:latin typeface="Arial" pitchFamily="34" charset="0"/>
                <a:ea typeface="Calibri" pitchFamily="34" charset="0"/>
                <a:cs typeface="Arial" pitchFamily="34" charset="0"/>
              </a:rPr>
              <a:t>Data Manipulation Language, </a:t>
            </a:r>
            <a:endParaRPr kumimoji="0" lang="pl-PL" sz="1000" b="0" i="0" u="none" strike="noStrike" cap="none" normalizeH="0" baseline="0" dirty="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US" b="1" i="0" u="none" strike="noStrike" cap="none" normalizeH="0" baseline="0" dirty="0">
                <a:ln>
                  <a:noFill/>
                </a:ln>
                <a:solidFill>
                  <a:schemeClr val="tx1"/>
                </a:solidFill>
                <a:effectLst/>
                <a:latin typeface="Arial" pitchFamily="34" charset="0"/>
                <a:ea typeface="Calibri" pitchFamily="34" charset="0"/>
                <a:cs typeface="Arial" pitchFamily="34" charset="0"/>
              </a:rPr>
              <a:t>Data Control Language.</a:t>
            </a:r>
            <a:endParaRPr kumimoji="0" lang="pl-PL"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91091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9000"/>
              </a:schemeClr>
            </a:gs>
            <a:gs pos="58000">
              <a:schemeClr val="accent1">
                <a:lumMod val="45000"/>
                <a:lumOff val="55000"/>
              </a:schemeClr>
            </a:gs>
            <a:gs pos="100000">
              <a:schemeClr val="accent1">
                <a:lumMod val="89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80625" y="548680"/>
            <a:ext cx="7582750" cy="3456384"/>
          </a:xfrm>
          <a:solidFill>
            <a:schemeClr val="bg1">
              <a:lumMod val="85000"/>
            </a:schemeClr>
          </a:solidFill>
          <a:effectLst>
            <a:outerShdw blurRad="50800" dist="38100" dir="2700000" algn="tl" rotWithShape="0">
              <a:prstClr val="black">
                <a:alpha val="40000"/>
              </a:prstClr>
            </a:outerShdw>
          </a:effectLst>
          <a:scene3d>
            <a:camera prst="orthographicFront"/>
            <a:lightRig rig="threePt" dir="t"/>
          </a:scene3d>
          <a:sp3d extrusionH="82550">
            <a:bevelT/>
            <a:extrusionClr>
              <a:schemeClr val="tx1"/>
            </a:extrusionClr>
          </a:sp3d>
        </p:spPr>
        <p:txBody>
          <a:bodyPr>
            <a:noAutofit/>
          </a:bodyPr>
          <a:lstStyle/>
          <a:p>
            <a:r>
              <a:rPr lang="pl-PL" sz="5400" dirty="0">
                <a:ln w="0"/>
                <a:effectLst>
                  <a:outerShdw blurRad="38100" dist="19050" dir="2700000" algn="tl" rotWithShape="0">
                    <a:schemeClr val="dk1">
                      <a:alpha val="40000"/>
                    </a:schemeClr>
                  </a:outerShdw>
                </a:effectLst>
              </a:rPr>
              <a:t>Microsoft</a:t>
            </a:r>
            <a:r>
              <a:rPr lang="pl-PL" sz="6600" dirty="0">
                <a:ln w="0"/>
                <a:effectLst>
                  <a:outerShdw blurRad="38100" dist="19050" dir="2700000" algn="tl" rotWithShape="0">
                    <a:schemeClr val="dk1">
                      <a:alpha val="40000"/>
                    </a:schemeClr>
                  </a:outerShdw>
                </a:effectLst>
              </a:rPr>
              <a:t> </a:t>
            </a:r>
            <a:br>
              <a:rPr lang="pl-PL" sz="7200" dirty="0">
                <a:ln w="0"/>
                <a:effectLst>
                  <a:outerShdw blurRad="38100" dist="19050" dir="2700000" algn="tl" rotWithShape="0">
                    <a:schemeClr val="dk1">
                      <a:alpha val="40000"/>
                    </a:schemeClr>
                  </a:outerShdw>
                </a:effectLst>
              </a:rPr>
            </a:br>
            <a:r>
              <a:rPr lang="pl-PL" sz="7200" dirty="0">
                <a:ln w="0"/>
                <a:solidFill>
                  <a:srgbClr val="0000FF"/>
                </a:solidFill>
                <a:effectLst>
                  <a:outerShdw blurRad="38100" dist="25400" dir="5400000" algn="ctr" rotWithShape="0">
                    <a:srgbClr val="6E747A">
                      <a:alpha val="43000"/>
                    </a:srgbClr>
                  </a:outerShdw>
                </a:effectLst>
              </a:rPr>
              <a:t>Visual</a:t>
            </a:r>
            <a:r>
              <a:rPr lang="pl-PL" sz="6600" dirty="0">
                <a:ln w="0"/>
                <a:solidFill>
                  <a:srgbClr val="0000FF"/>
                </a:solidFill>
                <a:effectLst>
                  <a:outerShdw blurRad="38100" dist="25400" dir="5400000" algn="ctr" rotWithShape="0">
                    <a:srgbClr val="6E747A">
                      <a:alpha val="43000"/>
                    </a:srgbClr>
                  </a:outerShdw>
                </a:effectLst>
              </a:rPr>
              <a:t>  Basic</a:t>
            </a:r>
            <a:br>
              <a:rPr lang="pl-PL" sz="6600" dirty="0">
                <a:ln w="0"/>
                <a:effectLst>
                  <a:outerShdw blurRad="38100" dist="19050" dir="2700000" algn="tl" rotWithShape="0">
                    <a:schemeClr val="dk1">
                      <a:alpha val="40000"/>
                    </a:schemeClr>
                  </a:outerShdw>
                </a:effectLst>
              </a:rPr>
            </a:br>
            <a:r>
              <a:rPr lang="pl-PL" sz="6600" dirty="0">
                <a:ln w="0"/>
                <a:effectLst>
                  <a:outerShdw blurRad="38100" dist="19050" dir="2700000" algn="tl" rotWithShape="0">
                    <a:schemeClr val="dk1">
                      <a:alpha val="40000"/>
                    </a:schemeClr>
                  </a:outerShdw>
                </a:effectLst>
              </a:rPr>
              <a:t>Fundamentals</a:t>
            </a:r>
            <a:endParaRPr lang="pl-PL"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0746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23626"/>
            <a:ext cx="7776864" cy="857102"/>
          </a:xfrm>
          <a:solidFill>
            <a:schemeClr val="bg1">
              <a:lumMod val="75000"/>
            </a:schemeClr>
          </a:solidFill>
        </p:spPr>
        <p:txBody>
          <a:bodyPr>
            <a:normAutofit/>
          </a:bodyPr>
          <a:lstStyle/>
          <a:p>
            <a:r>
              <a:rPr lang="pl-PL" sz="4000" dirty="0"/>
              <a:t>MS Visual Basic Fundamentals</a:t>
            </a:r>
          </a:p>
        </p:txBody>
      </p:sp>
      <p:sp>
        <p:nvSpPr>
          <p:cNvPr id="3" name="Content Placeholder 2"/>
          <p:cNvSpPr>
            <a:spLocks noGrp="1"/>
          </p:cNvSpPr>
          <p:nvPr>
            <p:ph idx="1"/>
          </p:nvPr>
        </p:nvSpPr>
        <p:spPr>
          <a:xfrm>
            <a:off x="467544" y="980728"/>
            <a:ext cx="7776864" cy="5688632"/>
          </a:xfrm>
          <a:solidFill>
            <a:schemeClr val="bg1">
              <a:lumMod val="95000"/>
            </a:schemeClr>
          </a:solidFill>
        </p:spPr>
        <p:txBody>
          <a:bodyPr>
            <a:normAutofit/>
          </a:bodyPr>
          <a:lstStyle/>
          <a:p>
            <a:pPr marL="0" indent="0">
              <a:buNone/>
            </a:pPr>
            <a:r>
              <a:rPr lang="pl-PL" sz="2400" dirty="0"/>
              <a:t>Y</a:t>
            </a:r>
            <a:r>
              <a:rPr lang="en-US" sz="2400" dirty="0" err="1"/>
              <a:t>ou</a:t>
            </a:r>
            <a:r>
              <a:rPr lang="en-US" sz="2400" dirty="0"/>
              <a:t> can create a good performing </a:t>
            </a:r>
            <a:r>
              <a:rPr lang="pl-PL" sz="2400" dirty="0"/>
              <a:t>DB</a:t>
            </a:r>
            <a:r>
              <a:rPr lang="en-US" sz="2400" dirty="0"/>
              <a:t> using only Access. </a:t>
            </a:r>
            <a:endParaRPr lang="pl-PL" sz="2400" dirty="0"/>
          </a:p>
          <a:p>
            <a:pPr marL="0" indent="0">
              <a:buNone/>
            </a:pPr>
            <a:r>
              <a:rPr lang="pl-PL" sz="2400" dirty="0"/>
              <a:t>T</a:t>
            </a:r>
            <a:r>
              <a:rPr lang="en-US" sz="2400" dirty="0"/>
              <a:t>o create a more complex database, </a:t>
            </a:r>
            <a:r>
              <a:rPr lang="en-US" sz="2400" dirty="0">
                <a:solidFill>
                  <a:srgbClr val="0000FF"/>
                </a:solidFill>
              </a:rPr>
              <a:t>you would have to write code</a:t>
            </a:r>
            <a:r>
              <a:rPr lang="en-US" sz="2400" dirty="0"/>
              <a:t>. To support this, Access ships with a </a:t>
            </a:r>
            <a:r>
              <a:rPr lang="en-US" sz="2400" b="1" dirty="0"/>
              <a:t>programming environment named M</a:t>
            </a:r>
            <a:r>
              <a:rPr lang="pl-PL" sz="2400" b="1" dirty="0"/>
              <a:t>S </a:t>
            </a:r>
            <a:r>
              <a:rPr lang="en-US" sz="2400" b="1" dirty="0"/>
              <a:t>Visual Basic</a:t>
            </a:r>
            <a:r>
              <a:rPr lang="en-US" sz="2400" dirty="0"/>
              <a:t>. This is a variant of the M</a:t>
            </a:r>
            <a:r>
              <a:rPr lang="pl-PL" sz="2400" dirty="0"/>
              <a:t>S</a:t>
            </a:r>
            <a:r>
              <a:rPr lang="en-US" sz="2400" dirty="0"/>
              <a:t> Visual Basic.</a:t>
            </a:r>
          </a:p>
          <a:p>
            <a:pPr marL="0" indent="0">
              <a:buNone/>
            </a:pPr>
            <a:r>
              <a:rPr lang="en-US" sz="2400" dirty="0"/>
              <a:t>In order to access Visual Basic, you must first create or open a </a:t>
            </a:r>
            <a:r>
              <a:rPr lang="pl-PL" sz="2400" dirty="0"/>
              <a:t>DB</a:t>
            </a:r>
            <a:r>
              <a:rPr lang="en-US" sz="2400" dirty="0"/>
              <a:t> in Access. Then, on the ribbon, you can click the </a:t>
            </a:r>
            <a:r>
              <a:rPr lang="en-US" sz="2400" b="1" dirty="0"/>
              <a:t>Database Tools</a:t>
            </a:r>
            <a:r>
              <a:rPr lang="en-US" sz="2400" dirty="0"/>
              <a:t> tab. In the Database Tools section, you can click the Visual Basic button . This would open Visual Basic:</a:t>
            </a:r>
          </a:p>
          <a:p>
            <a:endParaRPr lang="pl-PL" sz="2400" dirty="0"/>
          </a:p>
        </p:txBody>
      </p:sp>
    </p:spTree>
    <p:extLst>
      <p:ext uri="{BB962C8B-B14F-4D97-AF65-F5344CB8AC3E}">
        <p14:creationId xmlns:p14="http://schemas.microsoft.com/office/powerpoint/2010/main" val="2804531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11" y="188841"/>
            <a:ext cx="8601564" cy="1160779"/>
          </a:xfrm>
          <a:solidFill>
            <a:schemeClr val="bg1">
              <a:lumMod val="95000"/>
            </a:schemeClr>
          </a:solidFill>
        </p:spPr>
        <p:txBody>
          <a:bodyPr>
            <a:normAutofit/>
          </a:bodyPr>
          <a:lstStyle/>
          <a:p>
            <a:r>
              <a:rPr lang="en-US" sz="3600" dirty="0"/>
              <a:t>Access offers you</a:t>
            </a:r>
            <a:r>
              <a:rPr lang="pl-PL" sz="3600" dirty="0"/>
              <a:t> </a:t>
            </a:r>
            <a:br>
              <a:rPr lang="pl-PL" sz="3600" dirty="0"/>
            </a:br>
            <a:r>
              <a:rPr lang="en-US" sz="3100" dirty="0">
                <a:solidFill>
                  <a:srgbClr val="0070C0"/>
                </a:solidFill>
              </a:rPr>
              <a:t>Tables, Queries, Forms, </a:t>
            </a:r>
            <a:r>
              <a:rPr lang="en-US" sz="3100" dirty="0">
                <a:solidFill>
                  <a:schemeClr val="tx2">
                    <a:lumMod val="75000"/>
                  </a:schemeClr>
                </a:solidFill>
              </a:rPr>
              <a:t>Reports, Macros </a:t>
            </a:r>
            <a:r>
              <a:rPr lang="pl-PL" sz="3100" dirty="0">
                <a:solidFill>
                  <a:schemeClr val="tx2">
                    <a:lumMod val="75000"/>
                  </a:schemeClr>
                </a:solidFill>
              </a:rPr>
              <a:t>&amp;</a:t>
            </a:r>
            <a:r>
              <a:rPr lang="en-US" sz="3100" dirty="0">
                <a:solidFill>
                  <a:schemeClr val="tx2">
                    <a:lumMod val="75000"/>
                  </a:schemeClr>
                </a:solidFill>
              </a:rPr>
              <a:t> Modules</a:t>
            </a:r>
            <a:r>
              <a:rPr lang="en-US" sz="3100" dirty="0"/>
              <a:t>. </a:t>
            </a:r>
            <a:endParaRPr lang="pl-PL" sz="3100" dirty="0"/>
          </a:p>
        </p:txBody>
      </p:sp>
      <p:sp>
        <p:nvSpPr>
          <p:cNvPr id="3" name="Content Placeholder 2"/>
          <p:cNvSpPr>
            <a:spLocks noGrp="1"/>
          </p:cNvSpPr>
          <p:nvPr>
            <p:ph idx="1"/>
          </p:nvPr>
        </p:nvSpPr>
        <p:spPr>
          <a:xfrm>
            <a:off x="755576" y="1600200"/>
            <a:ext cx="8208912" cy="4997152"/>
          </a:xfrm>
        </p:spPr>
        <p:txBody>
          <a:bodyPr>
            <a:normAutofit fontScale="47500" lnSpcReduction="20000"/>
          </a:bodyPr>
          <a:lstStyle/>
          <a:p>
            <a:r>
              <a:rPr lang="en-US" sz="5100" b="1" i="1" dirty="0"/>
              <a:t>Tables</a:t>
            </a:r>
            <a:r>
              <a:rPr lang="en-US" b="1" i="1" dirty="0"/>
              <a:t>. </a:t>
            </a:r>
            <a:r>
              <a:rPr lang="en-US" sz="3800" dirty="0">
                <a:solidFill>
                  <a:srgbClr val="FF0000"/>
                </a:solidFill>
              </a:rPr>
              <a:t>All data is stored in tables</a:t>
            </a:r>
            <a:r>
              <a:rPr lang="en-US" dirty="0"/>
              <a:t>. When you create a new table, Access asks you define </a:t>
            </a:r>
            <a:r>
              <a:rPr lang="en-US" b="1" dirty="0"/>
              <a:t>fields</a:t>
            </a:r>
            <a:r>
              <a:rPr lang="en-US" dirty="0"/>
              <a:t>, giving each a unique name, and telling Access the </a:t>
            </a:r>
            <a:r>
              <a:rPr lang="en-US" b="1" dirty="0"/>
              <a:t>data type</a:t>
            </a:r>
            <a:r>
              <a:rPr lang="en-US" dirty="0"/>
              <a:t>. Use the "Text" type for most data, including numbers that don't need to be added e.g. phone numbers or postal codes. Once you have defined a table's structure, you can enter data. Each new row that you add to the table is called a </a:t>
            </a:r>
            <a:r>
              <a:rPr lang="en-US" b="1" dirty="0"/>
              <a:t>record</a:t>
            </a:r>
            <a:r>
              <a:rPr lang="en-US" dirty="0"/>
              <a:t>. To define </a:t>
            </a:r>
            <a:r>
              <a:rPr lang="en-US" b="1" dirty="0"/>
              <a:t>relationships </a:t>
            </a:r>
            <a:r>
              <a:rPr lang="en-US" dirty="0"/>
              <a:t>between tables:</a:t>
            </a:r>
            <a:r>
              <a:rPr lang="pl-PL" dirty="0"/>
              <a:t>  </a:t>
            </a:r>
            <a:r>
              <a:rPr lang="en-US" dirty="0"/>
              <a:t>Database Tools | Relationships</a:t>
            </a:r>
          </a:p>
          <a:p>
            <a:endParaRPr lang="pl-PL" sz="4200" b="1" i="1" dirty="0"/>
          </a:p>
          <a:p>
            <a:r>
              <a:rPr lang="en-US" sz="4200" b="1" i="1" dirty="0"/>
              <a:t>Queries</a:t>
            </a:r>
            <a:r>
              <a:rPr lang="pl-PL" sz="4200" b="1" i="1" dirty="0"/>
              <a:t>:</a:t>
            </a:r>
            <a:r>
              <a:rPr lang="en-US" b="1" i="1" dirty="0"/>
              <a:t> </a:t>
            </a:r>
            <a:r>
              <a:rPr lang="en-US" dirty="0">
                <a:solidFill>
                  <a:srgbClr val="FF0000"/>
                </a:solidFill>
              </a:rPr>
              <a:t>to find or operate on the data in your tables</a:t>
            </a:r>
            <a:r>
              <a:rPr lang="en-US" dirty="0"/>
              <a:t>. With a query, you can display the records that match certain </a:t>
            </a:r>
            <a:r>
              <a:rPr lang="en-US" b="1" dirty="0"/>
              <a:t>criteria</a:t>
            </a:r>
            <a:r>
              <a:rPr lang="pl-PL" dirty="0"/>
              <a:t>, </a:t>
            </a:r>
            <a:r>
              <a:rPr lang="en-US" b="1" dirty="0"/>
              <a:t>sort </a:t>
            </a:r>
            <a:r>
              <a:rPr lang="en-US" dirty="0"/>
              <a:t>the data as you please, and </a:t>
            </a:r>
            <a:r>
              <a:rPr lang="en-US" b="1" dirty="0"/>
              <a:t>combine data </a:t>
            </a:r>
            <a:r>
              <a:rPr lang="en-US" dirty="0"/>
              <a:t>from different tables. You can </a:t>
            </a:r>
            <a:r>
              <a:rPr lang="en-US" b="1" dirty="0"/>
              <a:t>edit </a:t>
            </a:r>
            <a:r>
              <a:rPr lang="en-US" dirty="0"/>
              <a:t>the data displayed in a query, and the data in the underlying table will change. Special queries can also be defined to make </a:t>
            </a:r>
            <a:r>
              <a:rPr lang="en-US" b="1" dirty="0"/>
              <a:t>wholesale changes</a:t>
            </a:r>
            <a:r>
              <a:rPr lang="en-US" dirty="0"/>
              <a:t> to your data, e.g. delete all members whose subscriptions are 2 years overdue, or set a "State" field to "WA" wherever postcode begins with 6. </a:t>
            </a:r>
          </a:p>
          <a:p>
            <a:endParaRPr lang="pl-PL" sz="5100" b="1" i="1" dirty="0"/>
          </a:p>
          <a:p>
            <a:r>
              <a:rPr lang="en-US" sz="5100" b="1" i="1" dirty="0"/>
              <a:t>Forms.</a:t>
            </a:r>
            <a:r>
              <a:rPr lang="en-US" b="1" i="1" dirty="0"/>
              <a:t> </a:t>
            </a:r>
            <a:r>
              <a:rPr lang="en-US" dirty="0">
                <a:solidFill>
                  <a:srgbClr val="FF0000"/>
                </a:solidFill>
              </a:rPr>
              <a:t>These are screens for </a:t>
            </a:r>
            <a:r>
              <a:rPr lang="en-US" b="1" dirty="0">
                <a:solidFill>
                  <a:srgbClr val="FF0000"/>
                </a:solidFill>
              </a:rPr>
              <a:t>displaying </a:t>
            </a:r>
            <a:r>
              <a:rPr lang="en-US" dirty="0">
                <a:solidFill>
                  <a:srgbClr val="FF0000"/>
                </a:solidFill>
              </a:rPr>
              <a:t>data from and </a:t>
            </a:r>
            <a:r>
              <a:rPr lang="en-US" b="1" dirty="0">
                <a:solidFill>
                  <a:srgbClr val="FF0000"/>
                </a:solidFill>
              </a:rPr>
              <a:t>inputting </a:t>
            </a:r>
            <a:r>
              <a:rPr lang="en-US" dirty="0">
                <a:solidFill>
                  <a:srgbClr val="FF0000"/>
                </a:solidFill>
              </a:rPr>
              <a:t>data into your tables</a:t>
            </a:r>
            <a:r>
              <a:rPr lang="en-US" dirty="0"/>
              <a:t>. The basic form has an appearance similar to an index card: it shows only one record at a time, with a different field on each line. If you want to control how the records are </a:t>
            </a:r>
            <a:r>
              <a:rPr lang="en-US" b="1" dirty="0"/>
              <a:t>sorted, </a:t>
            </a:r>
            <a:r>
              <a:rPr lang="en-US" dirty="0"/>
              <a:t>define a query first, and then create a form based on the query. If you have defined a one-to-many relationship between two tables, use the "</a:t>
            </a:r>
            <a:r>
              <a:rPr lang="en-US" b="1" dirty="0" err="1"/>
              <a:t>Subform</a:t>
            </a:r>
            <a:r>
              <a:rPr lang="en-US" dirty="0"/>
              <a:t>" Wizard to create a form which contains another form. The </a:t>
            </a:r>
            <a:r>
              <a:rPr lang="en-US" dirty="0" err="1"/>
              <a:t>subform</a:t>
            </a:r>
            <a:r>
              <a:rPr lang="en-US" dirty="0"/>
              <a:t> will then display only the records matching the one on the main form.</a:t>
            </a:r>
          </a:p>
          <a:p>
            <a:endParaRPr lang="pl-PL" dirty="0"/>
          </a:p>
        </p:txBody>
      </p:sp>
      <p:pic>
        <p:nvPicPr>
          <p:cNvPr id="1026" name="Picture 2" descr="Table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14" y="1633327"/>
            <a:ext cx="792088" cy="717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ery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14" y="3356992"/>
            <a:ext cx="921702" cy="7200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rm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11" y="5013176"/>
            <a:ext cx="743308"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721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05" y="301724"/>
            <a:ext cx="8686800" cy="836712"/>
          </a:xfrm>
          <a:solidFill>
            <a:schemeClr val="bg1">
              <a:lumMod val="95000"/>
            </a:schemeClr>
          </a:solidFill>
        </p:spPr>
        <p:txBody>
          <a:bodyPr>
            <a:normAutofit/>
          </a:bodyPr>
          <a:lstStyle/>
          <a:p>
            <a:r>
              <a:rPr lang="en-US" sz="3200" dirty="0">
                <a:solidFill>
                  <a:schemeClr val="tx2">
                    <a:lumMod val="75000"/>
                  </a:schemeClr>
                </a:solidFill>
              </a:rPr>
              <a:t>Tables, Queries, Forms</a:t>
            </a:r>
            <a:r>
              <a:rPr lang="en-US" sz="3200" dirty="0">
                <a:solidFill>
                  <a:srgbClr val="0070C0"/>
                </a:solidFill>
              </a:rPr>
              <a:t>, Reports, Macros</a:t>
            </a:r>
            <a:r>
              <a:rPr lang="pl-PL" sz="3200" dirty="0">
                <a:solidFill>
                  <a:srgbClr val="0070C0"/>
                </a:solidFill>
              </a:rPr>
              <a:t>, </a:t>
            </a:r>
            <a:r>
              <a:rPr lang="en-US" sz="3200" dirty="0">
                <a:solidFill>
                  <a:srgbClr val="0070C0"/>
                </a:solidFill>
              </a:rPr>
              <a:t>Modules</a:t>
            </a:r>
            <a:endParaRPr lang="pl-PL" sz="3200" dirty="0"/>
          </a:p>
        </p:txBody>
      </p:sp>
      <p:sp>
        <p:nvSpPr>
          <p:cNvPr id="3" name="Content Placeholder 2"/>
          <p:cNvSpPr>
            <a:spLocks noGrp="1"/>
          </p:cNvSpPr>
          <p:nvPr>
            <p:ph idx="1"/>
          </p:nvPr>
        </p:nvSpPr>
        <p:spPr>
          <a:xfrm>
            <a:off x="736133" y="1268760"/>
            <a:ext cx="8104472" cy="4997152"/>
          </a:xfrm>
        </p:spPr>
        <p:txBody>
          <a:bodyPr>
            <a:normAutofit/>
          </a:bodyPr>
          <a:lstStyle/>
          <a:p>
            <a:r>
              <a:rPr lang="en-US" sz="3600" b="1" i="1" dirty="0"/>
              <a:t>Reports</a:t>
            </a:r>
            <a:r>
              <a:rPr lang="en-US" sz="2000" b="1" i="1" dirty="0"/>
              <a:t>.</a:t>
            </a:r>
            <a:r>
              <a:rPr lang="en-US" sz="1600" b="1" i="1" dirty="0"/>
              <a:t> </a:t>
            </a:r>
            <a:r>
              <a:rPr lang="en-US" sz="1600" dirty="0"/>
              <a:t>If</a:t>
            </a:r>
            <a:r>
              <a:rPr lang="pl-PL" sz="1600" dirty="0"/>
              <a:t> </a:t>
            </a:r>
            <a:r>
              <a:rPr lang="en-US" sz="1600" dirty="0"/>
              <a:t> forms are for input, then </a:t>
            </a:r>
            <a:r>
              <a:rPr lang="en-US" sz="2000" dirty="0">
                <a:solidFill>
                  <a:srgbClr val="FF0000"/>
                </a:solidFill>
              </a:rPr>
              <a:t>reports are for output</a:t>
            </a:r>
            <a:r>
              <a:rPr lang="en-US" sz="1600" dirty="0"/>
              <a:t>. </a:t>
            </a:r>
            <a:r>
              <a:rPr lang="en-US" sz="1600" b="1" dirty="0"/>
              <a:t>Anything you plan to print</a:t>
            </a:r>
            <a:r>
              <a:rPr lang="en-US" sz="1600" dirty="0"/>
              <a:t> deserves a report, whether it is a list of names and addresses, a financial summary for a period, or a set of mailing labels. </a:t>
            </a:r>
            <a:r>
              <a:rPr lang="pl-PL" sz="1600" dirty="0"/>
              <a:t> </a:t>
            </a:r>
            <a:endParaRPr lang="en-US" sz="1600" dirty="0"/>
          </a:p>
          <a:p>
            <a:endParaRPr lang="pl-PL" sz="1100" b="1" i="1" dirty="0"/>
          </a:p>
          <a:p>
            <a:r>
              <a:rPr lang="en-US" sz="3600" b="1" i="1" dirty="0"/>
              <a:t>Macros</a:t>
            </a:r>
            <a:r>
              <a:rPr lang="en-US" sz="1600" b="1" i="1" dirty="0"/>
              <a:t>. </a:t>
            </a:r>
            <a:r>
              <a:rPr lang="en-US" sz="1600" dirty="0"/>
              <a:t>An Access Macro is a </a:t>
            </a:r>
            <a:r>
              <a:rPr lang="en-US" sz="1600" b="1" dirty="0"/>
              <a:t>script </a:t>
            </a:r>
            <a:r>
              <a:rPr lang="en-US" sz="1600" dirty="0"/>
              <a:t>for doing some job. For example, to create a button which opens a report, you could use a macro which fires off the "</a:t>
            </a:r>
            <a:r>
              <a:rPr lang="en-US" sz="1600" dirty="0" err="1"/>
              <a:t>OpenReport</a:t>
            </a:r>
            <a:r>
              <a:rPr lang="en-US" sz="1600" dirty="0"/>
              <a:t>" action. Macros can also be used to </a:t>
            </a:r>
            <a:r>
              <a:rPr lang="en-US" sz="1600" b="1" dirty="0"/>
              <a:t>set one field</a:t>
            </a:r>
            <a:r>
              <a:rPr lang="en-US" sz="1600" dirty="0"/>
              <a:t> based on the value of another (the "</a:t>
            </a:r>
            <a:r>
              <a:rPr lang="en-US" sz="1600" dirty="0" err="1"/>
              <a:t>SetValue</a:t>
            </a:r>
            <a:r>
              <a:rPr lang="en-US" sz="1600" dirty="0"/>
              <a:t>" action), to </a:t>
            </a:r>
            <a:r>
              <a:rPr lang="en-US" sz="1600" b="1" dirty="0"/>
              <a:t>validate </a:t>
            </a:r>
            <a:r>
              <a:rPr lang="en-US" sz="1600" dirty="0"/>
              <a:t>that certain conditions are met before a record saved (the "</a:t>
            </a:r>
            <a:r>
              <a:rPr lang="en-US" sz="1600" dirty="0" err="1"/>
              <a:t>CancelEvent</a:t>
            </a:r>
            <a:r>
              <a:rPr lang="en-US" sz="1600" dirty="0"/>
              <a:t>" action) etc.</a:t>
            </a:r>
          </a:p>
          <a:p>
            <a:r>
              <a:rPr lang="en-US" sz="2800" b="1" i="1" dirty="0"/>
              <a:t>Modules.</a:t>
            </a:r>
            <a:r>
              <a:rPr lang="en-US" sz="1600" b="1" i="1" dirty="0"/>
              <a:t> </a:t>
            </a:r>
            <a:r>
              <a:rPr lang="en-US" sz="1600" dirty="0"/>
              <a:t>This is where you </a:t>
            </a:r>
            <a:r>
              <a:rPr lang="en-US" sz="1600" b="1" dirty="0"/>
              <a:t>write your own functions </a:t>
            </a:r>
            <a:r>
              <a:rPr lang="en-US" sz="1600" dirty="0"/>
              <a:t>and programs if you want to. Everything that can be done in a macro can also be done in a module, but you don't get the Macro interface that prompts you what is needed for each action</a:t>
            </a:r>
            <a:r>
              <a:rPr lang="en-US" sz="2000" b="1" dirty="0">
                <a:solidFill>
                  <a:srgbClr val="0070C0"/>
                </a:solidFill>
              </a:rPr>
              <a:t>. </a:t>
            </a:r>
            <a:r>
              <a:rPr lang="en-US" sz="2000" dirty="0">
                <a:solidFill>
                  <a:srgbClr val="0070C0"/>
                </a:solidFill>
              </a:rPr>
              <a:t>Modules are far more powerful, and are essential if you plan to write code for a multi-user environment</a:t>
            </a:r>
            <a:r>
              <a:rPr lang="en-US" sz="1600" dirty="0"/>
              <a:t>, since macros cannot include error handling. </a:t>
            </a:r>
            <a:endParaRPr lang="pl-PL" sz="1600" dirty="0"/>
          </a:p>
        </p:txBody>
      </p:sp>
      <p:pic>
        <p:nvPicPr>
          <p:cNvPr id="2050" name="Picture 2" descr="Report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35" y="1242302"/>
            <a:ext cx="585355" cy="64807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cro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41" y="2420888"/>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odule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805" y="3947356"/>
            <a:ext cx="741259"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859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576" y="278797"/>
            <a:ext cx="7848872" cy="826321"/>
          </a:xfrm>
          <a:solidFill>
            <a:srgbClr val="0000FF"/>
          </a:solidFill>
        </p:spPr>
        <p:txBody>
          <a:bodyPr>
            <a:noAutofit/>
          </a:bodyPr>
          <a:lstStyle/>
          <a:p>
            <a:r>
              <a:rPr lang="en-US" sz="3600" dirty="0">
                <a:solidFill>
                  <a:schemeClr val="bg1">
                    <a:lumMod val="95000"/>
                  </a:schemeClr>
                </a:solidFill>
              </a:rPr>
              <a:t>This would open </a:t>
            </a:r>
            <a:r>
              <a:rPr lang="pl-PL" sz="3600" dirty="0">
                <a:solidFill>
                  <a:schemeClr val="bg1">
                    <a:lumMod val="95000"/>
                  </a:schemeClr>
                </a:solidFill>
              </a:rPr>
              <a:t> </a:t>
            </a:r>
            <a:r>
              <a:rPr lang="en-US" sz="3600" dirty="0">
                <a:solidFill>
                  <a:schemeClr val="bg1">
                    <a:lumMod val="95000"/>
                  </a:schemeClr>
                </a:solidFill>
              </a:rPr>
              <a:t>Visual Basic</a:t>
            </a:r>
            <a:r>
              <a:rPr lang="pl-PL" sz="3600" dirty="0">
                <a:solidFill>
                  <a:schemeClr val="bg1">
                    <a:lumMod val="95000"/>
                  </a:schemeClr>
                </a:solidFill>
              </a:rPr>
              <a:t>  (</a:t>
            </a:r>
            <a:r>
              <a:rPr lang="pl-PL" sz="3600" dirty="0">
                <a:solidFill>
                  <a:srgbClr val="FFFF00"/>
                </a:solidFill>
              </a:rPr>
              <a:t>ALT+F11</a:t>
            </a:r>
            <a:r>
              <a:rPr lang="pl-PL" sz="3600" dirty="0">
                <a:solidFill>
                  <a:schemeClr val="bg1">
                    <a:lumMod val="95000"/>
                  </a:schemeClr>
                </a:solidFill>
              </a:rPr>
              <a:t>)</a:t>
            </a:r>
            <a:r>
              <a:rPr lang="en-US" sz="3600" dirty="0">
                <a:solidFill>
                  <a:schemeClr val="bg1">
                    <a:lumMod val="95000"/>
                  </a:schemeClr>
                </a:solidFill>
              </a:rPr>
              <a:t>:</a:t>
            </a:r>
            <a:endParaRPr lang="pl-PL" sz="3600" dirty="0">
              <a:solidFill>
                <a:schemeClr val="bg1">
                  <a:lumMod val="95000"/>
                </a:schemeClr>
              </a:solidFill>
            </a:endParaRPr>
          </a:p>
        </p:txBody>
      </p:sp>
      <p:pic>
        <p:nvPicPr>
          <p:cNvPr id="1026" name="Picture 2" descr="Microsoft Visual Bas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340768"/>
            <a:ext cx="6480720" cy="495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77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229600" cy="720080"/>
          </a:xfrm>
          <a:gradFill>
            <a:gsLst>
              <a:gs pos="0">
                <a:schemeClr val="accent6">
                  <a:lumMod val="78000"/>
                </a:schemeClr>
              </a:gs>
              <a:gs pos="100000">
                <a:schemeClr val="accent6">
                  <a:lumMod val="75000"/>
                </a:schemeClr>
              </a:gs>
            </a:gsLst>
          </a:gradFill>
        </p:spPr>
        <p:style>
          <a:lnRef idx="1">
            <a:schemeClr val="accent1"/>
          </a:lnRef>
          <a:fillRef idx="3">
            <a:schemeClr val="accent1"/>
          </a:fillRef>
          <a:effectRef idx="2">
            <a:schemeClr val="accent1"/>
          </a:effectRef>
          <a:fontRef idx="minor">
            <a:schemeClr val="lt1"/>
          </a:fontRef>
        </p:style>
        <p:txBody>
          <a:bodyPr>
            <a:noAutofit/>
          </a:bodyPr>
          <a:lstStyle/>
          <a:p>
            <a:r>
              <a:rPr lang="en-US" sz="5400" dirty="0"/>
              <a:t>A </a:t>
            </a:r>
            <a:r>
              <a:rPr lang="pl-PL" sz="5400" dirty="0"/>
              <a:t> </a:t>
            </a:r>
            <a:r>
              <a:rPr lang="en-US" sz="5400" dirty="0"/>
              <a:t>database </a:t>
            </a:r>
            <a:r>
              <a:rPr lang="pl-PL" sz="5400" dirty="0"/>
              <a:t> </a:t>
            </a:r>
            <a:r>
              <a:rPr lang="en-US" sz="5400" dirty="0"/>
              <a:t>is</a:t>
            </a:r>
            <a:endParaRPr lang="pl-PL" sz="5400" dirty="0"/>
          </a:p>
        </p:txBody>
      </p:sp>
      <p:sp>
        <p:nvSpPr>
          <p:cNvPr id="3" name="Content Placeholder 2"/>
          <p:cNvSpPr>
            <a:spLocks noGrp="1"/>
          </p:cNvSpPr>
          <p:nvPr>
            <p:ph idx="1"/>
          </p:nvPr>
        </p:nvSpPr>
        <p:spPr>
          <a:xfrm>
            <a:off x="326618" y="1268760"/>
            <a:ext cx="8229600" cy="4896544"/>
          </a:xfrm>
          <a:solidFill>
            <a:schemeClr val="bg1">
              <a:lumMod val="95000"/>
            </a:schemeClr>
          </a:solidFill>
        </p:spPr>
        <p:txBody>
          <a:bodyPr>
            <a:normAutofit/>
          </a:bodyPr>
          <a:lstStyle/>
          <a:p>
            <a:pPr marL="0" indent="0">
              <a:buNone/>
            </a:pPr>
            <a:r>
              <a:rPr lang="en-US" sz="2400" dirty="0"/>
              <a:t>a </a:t>
            </a:r>
            <a:r>
              <a:rPr lang="en-US" sz="2400" u="sng" dirty="0"/>
              <a:t>list of items </a:t>
            </a:r>
            <a:r>
              <a:rPr lang="en-US" sz="2400" dirty="0"/>
              <a:t>stored somewhere to make their values easy to access or retrieve. This means that a database can exist anywhere, including human or non-human memory. </a:t>
            </a:r>
            <a:endParaRPr lang="pl-PL" sz="2400" dirty="0"/>
          </a:p>
          <a:p>
            <a:pPr marL="0" indent="0">
              <a:buNone/>
            </a:pPr>
            <a:endParaRPr lang="pl-PL" sz="2400" dirty="0"/>
          </a:p>
          <a:p>
            <a:pPr marL="0" indent="0">
              <a:buNone/>
            </a:pPr>
            <a:r>
              <a:rPr lang="en-US" sz="2400" b="1" dirty="0"/>
              <a:t>A computer </a:t>
            </a:r>
            <a:r>
              <a:rPr lang="pl-PL" sz="2400" b="1" dirty="0"/>
              <a:t>DB</a:t>
            </a:r>
            <a:r>
              <a:rPr lang="en-US" sz="2400" b="1" dirty="0"/>
              <a:t> is a list or a group of lists created as a </a:t>
            </a:r>
            <a:r>
              <a:rPr lang="en-US" sz="2400" b="1" u="sng" dirty="0">
                <a:hlinkClick r:id="" action="ppaction://hlinkfile"/>
              </a:rPr>
              <a:t>project</a:t>
            </a:r>
            <a:r>
              <a:rPr lang="en-US" sz="2400" dirty="0"/>
              <a:t>. </a:t>
            </a:r>
            <a:endParaRPr lang="pl-PL" sz="2400" dirty="0"/>
          </a:p>
          <a:p>
            <a:pPr marL="0" indent="0">
              <a:buNone/>
            </a:pPr>
            <a:endParaRPr lang="pl-PL" sz="2400" dirty="0"/>
          </a:p>
          <a:p>
            <a:pPr marL="0" indent="0">
              <a:buNone/>
            </a:pPr>
            <a:r>
              <a:rPr lang="en-US" sz="2400" dirty="0"/>
              <a:t>There are various types of applications used to create such a list. To make it more useful, special computer applications are </a:t>
            </a:r>
            <a:r>
              <a:rPr lang="pl-PL" sz="2400" dirty="0"/>
              <a:t> </a:t>
            </a:r>
            <a:r>
              <a:rPr lang="en-US" sz="2400" dirty="0"/>
              <a:t>developed to create </a:t>
            </a:r>
            <a:r>
              <a:rPr lang="pl-PL" sz="2400" dirty="0"/>
              <a:t>&amp;</a:t>
            </a:r>
            <a:r>
              <a:rPr lang="en-US" sz="2400" dirty="0"/>
              <a:t> manage computer databases.</a:t>
            </a:r>
          </a:p>
          <a:p>
            <a:endParaRPr lang="pl-PL" sz="2400" dirty="0"/>
          </a:p>
        </p:txBody>
      </p:sp>
    </p:spTree>
    <p:extLst>
      <p:ext uri="{BB962C8B-B14F-4D97-AF65-F5344CB8AC3E}">
        <p14:creationId xmlns:p14="http://schemas.microsoft.com/office/powerpoint/2010/main" val="3461030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97260"/>
            <a:ext cx="8229600" cy="666328"/>
          </a:xfrm>
          <a:solidFill>
            <a:schemeClr val="bg1">
              <a:lumMod val="95000"/>
            </a:schemeClr>
          </a:solidFill>
        </p:spPr>
        <p:txBody>
          <a:bodyPr>
            <a:normAutofit fontScale="90000"/>
          </a:bodyPr>
          <a:lstStyle/>
          <a:p>
            <a:r>
              <a:rPr lang="pl-PL" sz="4000" dirty="0"/>
              <a:t>Visual Basic Child Windows </a:t>
            </a:r>
          </a:p>
        </p:txBody>
      </p:sp>
      <p:sp>
        <p:nvSpPr>
          <p:cNvPr id="3" name="Content Placeholder 2"/>
          <p:cNvSpPr>
            <a:spLocks noGrp="1"/>
          </p:cNvSpPr>
          <p:nvPr>
            <p:ph idx="1"/>
          </p:nvPr>
        </p:nvSpPr>
        <p:spPr>
          <a:xfrm>
            <a:off x="4246421" y="1052736"/>
            <a:ext cx="4536504" cy="5472608"/>
          </a:xfrm>
        </p:spPr>
        <p:txBody>
          <a:bodyPr>
            <a:normAutofit fontScale="70000" lnSpcReduction="20000"/>
          </a:bodyPr>
          <a:lstStyle/>
          <a:p>
            <a:pPr marL="0" indent="0">
              <a:buNone/>
            </a:pPr>
            <a:r>
              <a:rPr lang="en-US" dirty="0"/>
              <a:t>The Project window displays the coding objects available for your </a:t>
            </a:r>
            <a:r>
              <a:rPr lang="pl-PL" dirty="0"/>
              <a:t>DB</a:t>
            </a:r>
            <a:r>
              <a:rPr lang="en-US" dirty="0"/>
              <a:t> </a:t>
            </a:r>
            <a:r>
              <a:rPr lang="pl-PL" dirty="0"/>
              <a:t>(</a:t>
            </a:r>
            <a:r>
              <a:rPr lang="en-US" sz="4000" dirty="0"/>
              <a:t>Project Explorer</a:t>
            </a:r>
            <a:r>
              <a:rPr lang="pl-PL" sz="4000" dirty="0"/>
              <a:t>  </a:t>
            </a:r>
            <a:r>
              <a:rPr lang="pl-PL" sz="3400" b="1" dirty="0">
                <a:solidFill>
                  <a:srgbClr val="FF0000"/>
                </a:solidFill>
              </a:rPr>
              <a:t>CTRL+R</a:t>
            </a:r>
            <a:r>
              <a:rPr lang="pl-PL" dirty="0"/>
              <a:t>)</a:t>
            </a:r>
            <a:endParaRPr lang="en-US" dirty="0"/>
          </a:p>
          <a:p>
            <a:pPr marL="0" indent="0">
              <a:buNone/>
            </a:pPr>
            <a:endParaRPr lang="pl-PL" dirty="0"/>
          </a:p>
          <a:p>
            <a:pPr marL="0" indent="0">
              <a:buNone/>
            </a:pPr>
            <a:r>
              <a:rPr lang="en-US" dirty="0"/>
              <a:t>Every object </a:t>
            </a:r>
            <a:r>
              <a:rPr lang="pl-PL" dirty="0"/>
              <a:t>&amp;</a:t>
            </a:r>
            <a:r>
              <a:rPr lang="en-US" dirty="0"/>
              <a:t> item of your </a:t>
            </a:r>
            <a:r>
              <a:rPr lang="pl-PL" dirty="0"/>
              <a:t>DB</a:t>
            </a:r>
            <a:r>
              <a:rPr lang="en-US" dirty="0"/>
              <a:t> has characteristics, called </a:t>
            </a:r>
            <a:r>
              <a:rPr lang="en-US" sz="4400" dirty="0">
                <a:solidFill>
                  <a:srgbClr val="0000FF"/>
                </a:solidFill>
              </a:rPr>
              <a:t>properties</a:t>
            </a:r>
            <a:r>
              <a:rPr lang="en-US" dirty="0"/>
              <a:t>, associated with it. You control those properties when you design the object. For example, when you are designing a form in Access, you define what its caption would be. You can as well have access to these properties in VB</a:t>
            </a:r>
            <a:r>
              <a:rPr lang="pl-PL" dirty="0"/>
              <a:t> via</a:t>
            </a:r>
            <a:r>
              <a:rPr lang="en-US" dirty="0"/>
              <a:t> </a:t>
            </a:r>
            <a:r>
              <a:rPr lang="en-US" sz="3400" dirty="0"/>
              <a:t>Properties Window</a:t>
            </a:r>
            <a:r>
              <a:rPr lang="en-US" b="1" dirty="0"/>
              <a:t> </a:t>
            </a:r>
            <a:r>
              <a:rPr lang="pl-PL" dirty="0"/>
              <a:t>(</a:t>
            </a:r>
            <a:r>
              <a:rPr lang="pl-PL" b="1" dirty="0">
                <a:solidFill>
                  <a:srgbClr val="FF0000"/>
                </a:solidFill>
              </a:rPr>
              <a:t>F4</a:t>
            </a:r>
            <a:r>
              <a:rPr lang="pl-PL" dirty="0"/>
              <a:t>) </a:t>
            </a:r>
            <a:r>
              <a:rPr lang="en-US" dirty="0"/>
              <a:t>when the object is selected. </a:t>
            </a:r>
          </a:p>
          <a:p>
            <a:pPr marL="0" indent="0">
              <a:buNone/>
            </a:pPr>
            <a:endParaRPr lang="en-US" dirty="0"/>
          </a:p>
          <a:p>
            <a:endParaRPr lang="pl-PL" dirty="0"/>
          </a:p>
        </p:txBody>
      </p:sp>
      <p:pic>
        <p:nvPicPr>
          <p:cNvPr id="2050" name="Picture 2" descr="Project Explor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075" y="1052736"/>
            <a:ext cx="3706870" cy="22154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opert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075" y="3717032"/>
            <a:ext cx="3706870" cy="184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280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9000"/>
                <a:lumOff val="71000"/>
              </a:schemeClr>
            </a:gs>
            <a:gs pos="72000">
              <a:schemeClr val="accent1">
                <a:lumMod val="45000"/>
                <a:lumOff val="55000"/>
              </a:schemeClr>
            </a:gs>
            <a:gs pos="100000">
              <a:schemeClr val="tx1">
                <a:lumMod val="95000"/>
                <a:lumOff val="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4530" y="262150"/>
            <a:ext cx="6758096" cy="629816"/>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pl-PL" sz="4800" dirty="0"/>
              <a:t>The Code Editor </a:t>
            </a:r>
          </a:p>
        </p:txBody>
      </p:sp>
      <p:pic>
        <p:nvPicPr>
          <p:cNvPr id="7" name="Obraz 6">
            <a:extLst>
              <a:ext uri="{FF2B5EF4-FFF2-40B4-BE49-F238E27FC236}">
                <a16:creationId xmlns:a16="http://schemas.microsoft.com/office/drawing/2014/main" id="{CDA5BD2E-3094-4A09-B1F8-6C20C99FCC5F}"/>
              </a:ext>
            </a:extLst>
          </p:cNvPr>
          <p:cNvPicPr>
            <a:picLocks noChangeAspect="1"/>
          </p:cNvPicPr>
          <p:nvPr/>
        </p:nvPicPr>
        <p:blipFill>
          <a:blip r:embed="rId2"/>
          <a:stretch>
            <a:fillRect/>
          </a:stretch>
        </p:blipFill>
        <p:spPr>
          <a:xfrm>
            <a:off x="1302252" y="1052736"/>
            <a:ext cx="6758096" cy="5311745"/>
          </a:xfrm>
          <a:prstGeom prst="rect">
            <a:avLst/>
          </a:prstGeom>
        </p:spPr>
      </p:pic>
    </p:spTree>
    <p:extLst>
      <p:ext uri="{BB962C8B-B14F-4D97-AF65-F5344CB8AC3E}">
        <p14:creationId xmlns:p14="http://schemas.microsoft.com/office/powerpoint/2010/main" val="1195046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0648"/>
            <a:ext cx="7128792" cy="835901"/>
          </a:xfrm>
        </p:spPr>
        <p:style>
          <a:lnRef idx="1">
            <a:schemeClr val="dk1"/>
          </a:lnRef>
          <a:fillRef idx="2">
            <a:schemeClr val="dk1"/>
          </a:fillRef>
          <a:effectRef idx="1">
            <a:schemeClr val="dk1"/>
          </a:effectRef>
          <a:fontRef idx="minor">
            <a:schemeClr val="dk1"/>
          </a:fontRef>
        </p:style>
        <p:txBody>
          <a:bodyPr>
            <a:noAutofit/>
          </a:bodyPr>
          <a:lstStyle/>
          <a:p>
            <a:r>
              <a:rPr lang="pl-PL" sz="4800" dirty="0"/>
              <a:t>VBA Data Types</a:t>
            </a:r>
          </a:p>
        </p:txBody>
      </p:sp>
      <p:sp>
        <p:nvSpPr>
          <p:cNvPr id="3" name="Content Placeholder 2"/>
          <p:cNvSpPr>
            <a:spLocks noGrp="1"/>
          </p:cNvSpPr>
          <p:nvPr>
            <p:ph idx="1"/>
          </p:nvPr>
        </p:nvSpPr>
        <p:spPr>
          <a:xfrm>
            <a:off x="4572000" y="1600201"/>
            <a:ext cx="4114800" cy="1684784"/>
          </a:xfrm>
        </p:spPr>
        <p:txBody>
          <a:bodyPr/>
          <a:lstStyle/>
          <a:p>
            <a:r>
              <a:rPr lang="pl-PL" dirty="0"/>
              <a:t>VBA Data Types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268760"/>
            <a:ext cx="7128792" cy="48044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3384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260648"/>
            <a:ext cx="7560840" cy="64737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7560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5576" y="836712"/>
            <a:ext cx="7344816" cy="3170783"/>
          </a:xfrm>
          <a:solidFill>
            <a:schemeClr val="bg1">
              <a:lumMod val="95000"/>
            </a:schemeClr>
          </a:solidFill>
          <a:effectLst>
            <a:outerShdw blurRad="50800" dist="38100" dir="2700000" algn="tl" rotWithShape="0">
              <a:prstClr val="black">
                <a:alpha val="40000"/>
              </a:prstClr>
            </a:outerShdw>
          </a:effectLst>
          <a:scene3d>
            <a:camera prst="orthographicFront"/>
            <a:lightRig rig="threePt" dir="t"/>
          </a:scene3d>
          <a:sp3d extrusionH="82550">
            <a:bevelT/>
            <a:extrusionClr>
              <a:schemeClr val="tx1"/>
            </a:extrusionClr>
          </a:sp3d>
        </p:spPr>
        <p:txBody>
          <a:bodyPr>
            <a:noAutofit/>
          </a:bodyPr>
          <a:lstStyle/>
          <a:p>
            <a:r>
              <a:rPr lang="en-US" sz="6000" dirty="0"/>
              <a:t>Introduction</a:t>
            </a:r>
            <a:r>
              <a:rPr lang="pl-PL" sz="6000" dirty="0"/>
              <a:t>  </a:t>
            </a:r>
            <a:r>
              <a:rPr lang="en-US" sz="6000" dirty="0"/>
              <a:t> to</a:t>
            </a:r>
            <a:br>
              <a:rPr lang="pl-PL" sz="6000" dirty="0"/>
            </a:br>
            <a:r>
              <a:rPr lang="en-US" sz="6000" dirty="0"/>
              <a:t> </a:t>
            </a:r>
            <a:r>
              <a:rPr lang="pl-PL" sz="8000" dirty="0">
                <a:ln w="0"/>
                <a:solidFill>
                  <a:srgbClr val="0000FF"/>
                </a:solidFill>
                <a:effectLst>
                  <a:outerShdw blurRad="38100" dist="19050" dir="2700000" algn="tl" rotWithShape="0">
                    <a:schemeClr val="dk1">
                      <a:alpha val="40000"/>
                    </a:schemeClr>
                  </a:outerShdw>
                </a:effectLst>
              </a:rPr>
              <a:t>Objects</a:t>
            </a:r>
            <a:br>
              <a:rPr lang="en-US" sz="8000" b="1" dirty="0">
                <a:solidFill>
                  <a:srgbClr val="0070C0"/>
                </a:solidFill>
              </a:rPr>
            </a:br>
            <a:endParaRPr lang="pl-PL" sz="6000" b="1" dirty="0">
              <a:solidFill>
                <a:srgbClr val="0070C0"/>
              </a:solidFill>
            </a:endParaRPr>
          </a:p>
        </p:txBody>
      </p:sp>
    </p:spTree>
    <p:extLst>
      <p:ext uri="{BB962C8B-B14F-4D97-AF65-F5344CB8AC3E}">
        <p14:creationId xmlns:p14="http://schemas.microsoft.com/office/powerpoint/2010/main" val="3886181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8345"/>
            <a:ext cx="8229600" cy="739102"/>
          </a:xfrm>
          <a:solidFill>
            <a:schemeClr val="bg1">
              <a:lumMod val="95000"/>
            </a:schemeClr>
          </a:solidFill>
        </p:spPr>
        <p:txBody>
          <a:bodyPr>
            <a:normAutofit fontScale="90000"/>
          </a:bodyPr>
          <a:lstStyle/>
          <a:p>
            <a:pPr algn="l"/>
            <a:r>
              <a:rPr lang="pl-PL" dirty="0" err="1">
                <a:solidFill>
                  <a:schemeClr val="accent6">
                    <a:lumMod val="50000"/>
                  </a:schemeClr>
                </a:solidFill>
              </a:rPr>
              <a:t>An</a:t>
            </a:r>
            <a:r>
              <a:rPr lang="pl-PL" dirty="0">
                <a:solidFill>
                  <a:schemeClr val="accent6">
                    <a:lumMod val="50000"/>
                  </a:schemeClr>
                </a:solidFill>
              </a:rPr>
              <a:t> Object</a:t>
            </a:r>
          </a:p>
        </p:txBody>
      </p:sp>
      <p:sp>
        <p:nvSpPr>
          <p:cNvPr id="3" name="Content Placeholder 2"/>
          <p:cNvSpPr>
            <a:spLocks noGrp="1"/>
          </p:cNvSpPr>
          <p:nvPr>
            <p:ph idx="1"/>
          </p:nvPr>
        </p:nvSpPr>
        <p:spPr>
          <a:xfrm>
            <a:off x="323528" y="980729"/>
            <a:ext cx="8229600" cy="4176464"/>
          </a:xfrm>
        </p:spPr>
        <p:txBody>
          <a:bodyPr>
            <a:normAutofit/>
          </a:bodyPr>
          <a:lstStyle/>
          <a:p>
            <a:pPr marL="0" indent="0">
              <a:buNone/>
            </a:pPr>
            <a:r>
              <a:rPr lang="en-US" sz="2800" dirty="0">
                <a:solidFill>
                  <a:schemeClr val="accent6">
                    <a:lumMod val="50000"/>
                  </a:schemeClr>
                </a:solidFill>
              </a:rPr>
              <a:t>is anything that can be described</a:t>
            </a:r>
            <a:r>
              <a:rPr lang="en-US" sz="2400" dirty="0"/>
              <a:t>. </a:t>
            </a:r>
            <a:endParaRPr lang="pl-PL" sz="2400" dirty="0"/>
          </a:p>
          <a:p>
            <a:pPr marL="0" indent="0">
              <a:buNone/>
            </a:pPr>
            <a:r>
              <a:rPr lang="en-US" sz="2400" dirty="0"/>
              <a:t>In the real world, examples of objects are</a:t>
            </a:r>
            <a:r>
              <a:rPr lang="pl-PL" sz="2400" dirty="0"/>
              <a:t>:</a:t>
            </a:r>
            <a:r>
              <a:rPr lang="en-US" sz="2400" dirty="0"/>
              <a:t> the </a:t>
            </a:r>
            <a:r>
              <a:rPr lang="en-US" sz="2400" dirty="0">
                <a:solidFill>
                  <a:schemeClr val="accent6">
                    <a:lumMod val="50000"/>
                  </a:schemeClr>
                </a:solidFill>
              </a:rPr>
              <a:t>moon</a:t>
            </a:r>
            <a:r>
              <a:rPr lang="en-US" sz="2400" dirty="0"/>
              <a:t>, a </a:t>
            </a:r>
            <a:r>
              <a:rPr lang="en-US" sz="2400" dirty="0">
                <a:solidFill>
                  <a:schemeClr val="accent6">
                    <a:lumMod val="50000"/>
                  </a:schemeClr>
                </a:solidFill>
              </a:rPr>
              <a:t>ball</a:t>
            </a:r>
            <a:r>
              <a:rPr lang="en-US" sz="2400" dirty="0"/>
              <a:t>, a </a:t>
            </a:r>
            <a:r>
              <a:rPr lang="en-US" sz="2400" dirty="0">
                <a:solidFill>
                  <a:schemeClr val="accent6">
                    <a:lumMod val="50000"/>
                  </a:schemeClr>
                </a:solidFill>
              </a:rPr>
              <a:t>hand</a:t>
            </a:r>
            <a:r>
              <a:rPr lang="en-US" sz="2400" dirty="0"/>
              <a:t>, a </a:t>
            </a:r>
            <a:r>
              <a:rPr lang="en-US" sz="2400" dirty="0">
                <a:solidFill>
                  <a:schemeClr val="accent6">
                    <a:lumMod val="50000"/>
                  </a:schemeClr>
                </a:solidFill>
              </a:rPr>
              <a:t>book</a:t>
            </a:r>
            <a:r>
              <a:rPr lang="en-US" sz="2400" dirty="0"/>
              <a:t>, a </a:t>
            </a:r>
            <a:r>
              <a:rPr lang="en-US" sz="2400" dirty="0">
                <a:solidFill>
                  <a:schemeClr val="accent6">
                    <a:lumMod val="50000"/>
                  </a:schemeClr>
                </a:solidFill>
              </a:rPr>
              <a:t>head</a:t>
            </a:r>
            <a:r>
              <a:rPr lang="en-US" sz="2400" dirty="0"/>
              <a:t>, a </a:t>
            </a:r>
            <a:r>
              <a:rPr lang="en-US" sz="2400" dirty="0">
                <a:solidFill>
                  <a:schemeClr val="accent6">
                    <a:lumMod val="50000"/>
                  </a:schemeClr>
                </a:solidFill>
              </a:rPr>
              <a:t>song</a:t>
            </a:r>
            <a:r>
              <a:rPr lang="en-US" sz="2400" dirty="0"/>
              <a:t>, a </a:t>
            </a:r>
            <a:r>
              <a:rPr lang="en-US" sz="2400" dirty="0">
                <a:solidFill>
                  <a:schemeClr val="accent6">
                    <a:lumMod val="50000"/>
                  </a:schemeClr>
                </a:solidFill>
              </a:rPr>
              <a:t>box</a:t>
            </a:r>
            <a:r>
              <a:rPr lang="en-US" sz="2400" dirty="0"/>
              <a:t>. </a:t>
            </a:r>
            <a:endParaRPr lang="pl-PL" sz="2400" dirty="0"/>
          </a:p>
          <a:p>
            <a:pPr marL="0" indent="0">
              <a:buNone/>
            </a:pPr>
            <a:r>
              <a:rPr lang="en-US" sz="2400" dirty="0"/>
              <a:t>As different as objects are, they follow some basic rules used to describe them. A characteristic of an object is a word</a:t>
            </a:r>
            <a:r>
              <a:rPr lang="pl-PL" sz="2400" dirty="0"/>
              <a:t>/</a:t>
            </a:r>
            <a:r>
              <a:rPr lang="en-US" sz="2400" dirty="0"/>
              <a:t>group of words used to describe the object. Some characteristics are applied to all objects</a:t>
            </a:r>
            <a:r>
              <a:rPr lang="pl-PL" sz="2400" dirty="0"/>
              <a:t>, </a:t>
            </a:r>
            <a:r>
              <a:rPr lang="pl-PL" sz="2400" dirty="0" err="1"/>
              <a:t>ie</a:t>
            </a:r>
            <a:r>
              <a:rPr lang="pl-PL" sz="2400" dirty="0"/>
              <a:t>.</a:t>
            </a:r>
            <a:r>
              <a:rPr lang="en-US" sz="2400" dirty="0"/>
              <a:t> every object must be identified with </a:t>
            </a:r>
            <a:endParaRPr lang="pl-PL" sz="2400" dirty="0"/>
          </a:p>
          <a:p>
            <a:pPr marL="0" indent="0">
              <a:buNone/>
            </a:pPr>
            <a:r>
              <a:rPr lang="pl-PL" sz="2400" dirty="0"/>
              <a:t> </a:t>
            </a:r>
            <a:r>
              <a:rPr lang="en-US" sz="2400" dirty="0"/>
              <a:t>a word or a group of words referred to as its Name:</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365104"/>
            <a:ext cx="872331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404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78746"/>
            <a:ext cx="8445624" cy="739102"/>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pl-PL" dirty="0"/>
              <a:t>Introduction to Objects</a:t>
            </a:r>
          </a:p>
        </p:txBody>
      </p:sp>
      <p:sp>
        <p:nvSpPr>
          <p:cNvPr id="3" name="Content Placeholder 2"/>
          <p:cNvSpPr>
            <a:spLocks noGrp="1"/>
          </p:cNvSpPr>
          <p:nvPr>
            <p:ph idx="1"/>
          </p:nvPr>
        </p:nvSpPr>
        <p:spPr>
          <a:xfrm>
            <a:off x="280991" y="1268761"/>
            <a:ext cx="8229600" cy="1728191"/>
          </a:xfrm>
        </p:spPr>
        <p:txBody>
          <a:bodyPr>
            <a:normAutofit/>
          </a:bodyPr>
          <a:lstStyle/>
          <a:p>
            <a:pPr marL="0" indent="0">
              <a:buNone/>
            </a:pPr>
            <a:r>
              <a:rPr lang="en-US" sz="2400" dirty="0"/>
              <a:t>Some characteristics apply to a group of objects but don't apply to another group. For example, a characteristic called </a:t>
            </a:r>
            <a:r>
              <a:rPr lang="en-US" sz="2800" dirty="0">
                <a:solidFill>
                  <a:srgbClr val="C00000"/>
                </a:solidFill>
              </a:rPr>
              <a:t>width</a:t>
            </a:r>
            <a:r>
              <a:rPr lang="en-US" sz="2400" dirty="0"/>
              <a:t> can be used to describe a car, a medical pill, a piece of paper, or a computer monitor: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25" y="2996952"/>
            <a:ext cx="880903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5538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580" y="188640"/>
            <a:ext cx="7560840" cy="748727"/>
          </a:xfrm>
        </p:spPr>
        <p:style>
          <a:lnRef idx="2">
            <a:schemeClr val="dk1"/>
          </a:lnRef>
          <a:fillRef idx="1">
            <a:schemeClr val="lt1"/>
          </a:fillRef>
          <a:effectRef idx="0">
            <a:schemeClr val="dk1"/>
          </a:effectRef>
          <a:fontRef idx="minor">
            <a:schemeClr val="dk1"/>
          </a:fontRef>
        </p:style>
        <p:txBody>
          <a:bodyPr>
            <a:normAutofit fontScale="90000"/>
          </a:bodyPr>
          <a:lstStyle/>
          <a:p>
            <a:r>
              <a:rPr lang="pl-PL" dirty="0"/>
              <a:t>Introduction to Objects</a:t>
            </a:r>
          </a:p>
        </p:txBody>
      </p:sp>
      <p:sp>
        <p:nvSpPr>
          <p:cNvPr id="3" name="Content Placeholder 2"/>
          <p:cNvSpPr>
            <a:spLocks noGrp="1"/>
          </p:cNvSpPr>
          <p:nvPr>
            <p:ph idx="1"/>
          </p:nvPr>
        </p:nvSpPr>
        <p:spPr>
          <a:xfrm>
            <a:off x="817961" y="1016732"/>
            <a:ext cx="7560840" cy="4824536"/>
          </a:xfrm>
        </p:spPr>
        <p:txBody>
          <a:bodyPr>
            <a:normAutofit/>
          </a:bodyPr>
          <a:lstStyle/>
          <a:p>
            <a:pPr marL="0" indent="0">
              <a:buNone/>
            </a:pPr>
            <a:r>
              <a:rPr lang="en-US" sz="2400" dirty="0"/>
              <a:t>When creating a </a:t>
            </a:r>
            <a:r>
              <a:rPr lang="pl-PL" sz="2400" dirty="0"/>
              <a:t>DB</a:t>
            </a:r>
            <a:r>
              <a:rPr lang="en-US" sz="2400" dirty="0"/>
              <a:t>, you will also use objects but these are referred to as Windows controls.</a:t>
            </a:r>
            <a:endParaRPr lang="pl-PL" sz="2400" dirty="0"/>
          </a:p>
          <a:p>
            <a:pPr marL="0" indent="0">
              <a:buNone/>
            </a:pPr>
            <a:r>
              <a:rPr lang="en-US" sz="2400" dirty="0"/>
              <a:t>In a typical application, you will choose the objects, that is, the controls that you judge necessary and you will make them part of your application. </a:t>
            </a:r>
            <a:endParaRPr lang="pl-PL" sz="2400" dirty="0"/>
          </a:p>
          <a:p>
            <a:pPr marL="0" indent="0">
              <a:buNone/>
            </a:pPr>
            <a:r>
              <a:rPr lang="en-US" sz="2400" dirty="0"/>
              <a:t>Here is an example:</a:t>
            </a:r>
          </a:p>
          <a:p>
            <a:endParaRPr lang="pl-PL" sz="2800" dirty="0"/>
          </a:p>
        </p:txBody>
      </p:sp>
      <p:pic>
        <p:nvPicPr>
          <p:cNvPr id="4" name="Obraz 3">
            <a:extLst>
              <a:ext uri="{FF2B5EF4-FFF2-40B4-BE49-F238E27FC236}">
                <a16:creationId xmlns:a16="http://schemas.microsoft.com/office/drawing/2014/main" id="{4407904E-CC80-43B5-8D3D-E54D16691D71}"/>
              </a:ext>
            </a:extLst>
          </p:cNvPr>
          <p:cNvPicPr>
            <a:picLocks noChangeAspect="1"/>
          </p:cNvPicPr>
          <p:nvPr/>
        </p:nvPicPr>
        <p:blipFill>
          <a:blip r:embed="rId2"/>
          <a:stretch>
            <a:fillRect/>
          </a:stretch>
        </p:blipFill>
        <p:spPr>
          <a:xfrm>
            <a:off x="3707904" y="3082037"/>
            <a:ext cx="4824536" cy="3587323"/>
          </a:xfrm>
          <a:prstGeom prst="rect">
            <a:avLst/>
          </a:prstGeom>
        </p:spPr>
      </p:pic>
    </p:spTree>
    <p:extLst>
      <p:ext uri="{BB962C8B-B14F-4D97-AF65-F5344CB8AC3E}">
        <p14:creationId xmlns:p14="http://schemas.microsoft.com/office/powerpoint/2010/main" val="2623837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136904" cy="6552728"/>
          </a:xfrm>
        </p:spPr>
        <p:txBody>
          <a:bodyPr>
            <a:normAutofit/>
          </a:bodyPr>
          <a:lstStyle/>
          <a:p>
            <a:pPr marL="0" indent="0">
              <a:buNone/>
            </a:pPr>
            <a:r>
              <a:rPr lang="en-US" sz="2000" dirty="0"/>
              <a:t>In the programming world, a </a:t>
            </a:r>
            <a:r>
              <a:rPr lang="en-US" sz="2000" b="1" dirty="0"/>
              <a:t>characteristic of an object is referred to as a property of that object</a:t>
            </a:r>
            <a:r>
              <a:rPr lang="en-US" sz="2000" dirty="0"/>
              <a:t>. For example, as mentioned above, every object must have a name. The name is used to identify the object. </a:t>
            </a:r>
            <a:endParaRPr lang="pl-PL" sz="2000" dirty="0"/>
          </a:p>
          <a:p>
            <a:pPr marL="0" indent="0">
              <a:buNone/>
            </a:pPr>
            <a:r>
              <a:rPr lang="en-US" sz="1800" dirty="0"/>
              <a:t>Because every object has properties, they can be created as a list</a:t>
            </a:r>
            <a:r>
              <a:rPr lang="pl-PL" sz="1800" dirty="0"/>
              <a:t>:</a:t>
            </a:r>
            <a:endParaRPr lang="en-US" sz="1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7871549" cy="2451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51520" y="4427352"/>
            <a:ext cx="8280920" cy="646331"/>
          </a:xfrm>
          <a:prstGeom prst="rect">
            <a:avLst/>
          </a:prstGeom>
        </p:spPr>
        <p:txBody>
          <a:bodyPr wrap="square">
            <a:spAutoFit/>
          </a:bodyPr>
          <a:lstStyle/>
          <a:p>
            <a:r>
              <a:rPr lang="en-US" dirty="0"/>
              <a:t>The properties of each object are: its name, its external color, and its unit price. This can be illustrated as:</a:t>
            </a:r>
          </a:p>
        </p:txBody>
      </p:sp>
      <p:sp>
        <p:nvSpPr>
          <p:cNvPr id="7" name="Rectangle 6"/>
          <p:cNvSpPr/>
          <p:nvPr/>
        </p:nvSpPr>
        <p:spPr>
          <a:xfrm>
            <a:off x="3131840" y="4944576"/>
            <a:ext cx="2520280" cy="1631216"/>
          </a:xfrm>
          <a:prstGeom prst="rect">
            <a:avLst/>
          </a:prstGeom>
        </p:spPr>
        <p:txBody>
          <a:bodyPr wrap="square">
            <a:spAutoFit/>
          </a:bodyPr>
          <a:lstStyle/>
          <a:p>
            <a:r>
              <a:rPr lang="en-US" sz="2800" b="1" dirty="0"/>
              <a:t>Object </a:t>
            </a:r>
          </a:p>
          <a:p>
            <a:r>
              <a:rPr lang="en-US" dirty="0"/>
              <a:t> Property Name </a:t>
            </a:r>
          </a:p>
          <a:p>
            <a:r>
              <a:rPr lang="en-US" dirty="0"/>
              <a:t> </a:t>
            </a:r>
            <a:r>
              <a:rPr lang="en-US" b="1" dirty="0"/>
              <a:t>Name </a:t>
            </a:r>
          </a:p>
          <a:p>
            <a:r>
              <a:rPr lang="en-US" b="1" dirty="0"/>
              <a:t> External Color </a:t>
            </a:r>
          </a:p>
          <a:p>
            <a:r>
              <a:rPr lang="en-US" b="1" dirty="0"/>
              <a:t> Unit Price </a:t>
            </a:r>
          </a:p>
        </p:txBody>
      </p:sp>
    </p:spTree>
    <p:extLst>
      <p:ext uri="{BB962C8B-B14F-4D97-AF65-F5344CB8AC3E}">
        <p14:creationId xmlns:p14="http://schemas.microsoft.com/office/powerpoint/2010/main" val="4136695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332656"/>
            <a:ext cx="8712968" cy="6771084"/>
          </a:xfrm>
          <a:prstGeom prst="rect">
            <a:avLst/>
          </a:prstGeom>
        </p:spPr>
        <p:txBody>
          <a:bodyPr wrap="square">
            <a:spAutoFit/>
          </a:bodyPr>
          <a:lstStyle/>
          <a:p>
            <a:r>
              <a:rPr lang="en-US" dirty="0"/>
              <a:t>To represent an object, that is, to describe it, you can give a value to each property. For example, the properties of the digital camera from the above table are its Name, its External Color, and its Unit Price. The values of the properties of that camera are: Name: </a:t>
            </a:r>
            <a:r>
              <a:rPr lang="en-US" dirty="0">
                <a:solidFill>
                  <a:srgbClr val="0070C0"/>
                </a:solidFill>
              </a:rPr>
              <a:t>Digital Camera</a:t>
            </a:r>
            <a:r>
              <a:rPr lang="en-US" dirty="0"/>
              <a:t>, External Color: </a:t>
            </a:r>
            <a:r>
              <a:rPr lang="en-US" dirty="0">
                <a:solidFill>
                  <a:srgbClr val="0070C0"/>
                </a:solidFill>
              </a:rPr>
              <a:t>Black</a:t>
            </a:r>
            <a:r>
              <a:rPr lang="en-US" dirty="0"/>
              <a:t>, Unit Price: </a:t>
            </a:r>
            <a:r>
              <a:rPr lang="en-US" dirty="0">
                <a:solidFill>
                  <a:srgbClr val="0070C0"/>
                </a:solidFill>
              </a:rPr>
              <a:t>899.95</a:t>
            </a:r>
            <a:r>
              <a:rPr lang="en-US" dirty="0"/>
              <a:t>. This can be illustrated as:</a:t>
            </a:r>
          </a:p>
          <a:p>
            <a:endParaRPr lang="en-US" dirty="0"/>
          </a:p>
          <a:p>
            <a:r>
              <a:rPr lang="pl-PL" dirty="0"/>
              <a:t>	</a:t>
            </a:r>
            <a:r>
              <a:rPr lang="en-US" sz="2800" b="1" dirty="0"/>
              <a:t>Object </a:t>
            </a:r>
          </a:p>
          <a:p>
            <a:r>
              <a:rPr lang="en-US" dirty="0"/>
              <a:t> </a:t>
            </a:r>
            <a:r>
              <a:rPr lang="pl-PL" dirty="0"/>
              <a:t>	</a:t>
            </a:r>
            <a:r>
              <a:rPr lang="en-US" dirty="0"/>
              <a:t>Property Name </a:t>
            </a:r>
            <a:r>
              <a:rPr lang="pl-PL" dirty="0"/>
              <a:t>	</a:t>
            </a:r>
            <a:r>
              <a:rPr lang="en-US" dirty="0"/>
              <a:t>Property Value </a:t>
            </a:r>
          </a:p>
          <a:p>
            <a:r>
              <a:rPr lang="en-US" dirty="0"/>
              <a:t> </a:t>
            </a:r>
            <a:r>
              <a:rPr lang="pl-PL" dirty="0"/>
              <a:t>	</a:t>
            </a:r>
            <a:r>
              <a:rPr lang="en-US" b="1" dirty="0"/>
              <a:t>Name </a:t>
            </a:r>
            <a:r>
              <a:rPr lang="pl-PL" b="1" dirty="0"/>
              <a:t>	</a:t>
            </a:r>
            <a:r>
              <a:rPr lang="en-US" b="1" dirty="0"/>
              <a:t> </a:t>
            </a:r>
            <a:r>
              <a:rPr lang="pl-PL" b="1" dirty="0"/>
              <a:t>	</a:t>
            </a:r>
            <a:r>
              <a:rPr lang="en-US" b="1" dirty="0">
                <a:solidFill>
                  <a:srgbClr val="0070C0"/>
                </a:solidFill>
              </a:rPr>
              <a:t>Digital Camera</a:t>
            </a:r>
            <a:r>
              <a:rPr lang="en-US" b="1" dirty="0"/>
              <a:t> </a:t>
            </a:r>
          </a:p>
          <a:p>
            <a:r>
              <a:rPr lang="en-US" b="1" dirty="0"/>
              <a:t> </a:t>
            </a:r>
            <a:r>
              <a:rPr lang="pl-PL" b="1" dirty="0"/>
              <a:t>	</a:t>
            </a:r>
            <a:r>
              <a:rPr lang="en-US" b="1" dirty="0"/>
              <a:t>External </a:t>
            </a:r>
            <a:r>
              <a:rPr lang="en-US" b="1" dirty="0">
                <a:solidFill>
                  <a:schemeClr val="tx1">
                    <a:lumMod val="95000"/>
                    <a:lumOff val="5000"/>
                  </a:schemeClr>
                </a:solidFill>
              </a:rPr>
              <a:t>Color </a:t>
            </a:r>
            <a:r>
              <a:rPr lang="pl-PL" b="1" dirty="0"/>
              <a:t>	</a:t>
            </a:r>
            <a:r>
              <a:rPr lang="en-US" b="1" dirty="0">
                <a:solidFill>
                  <a:srgbClr val="0070C0"/>
                </a:solidFill>
              </a:rPr>
              <a:t>Black </a:t>
            </a:r>
          </a:p>
          <a:p>
            <a:r>
              <a:rPr lang="en-US" b="1" dirty="0"/>
              <a:t> </a:t>
            </a:r>
            <a:r>
              <a:rPr lang="pl-PL" b="1" dirty="0"/>
              <a:t>	</a:t>
            </a:r>
            <a:r>
              <a:rPr lang="en-US" b="1" dirty="0"/>
              <a:t>Unit Price </a:t>
            </a:r>
            <a:r>
              <a:rPr lang="pl-PL" b="1" dirty="0"/>
              <a:t>	</a:t>
            </a:r>
            <a:r>
              <a:rPr lang="en-US" b="1" dirty="0">
                <a:solidFill>
                  <a:srgbClr val="0070C0"/>
                </a:solidFill>
              </a:rPr>
              <a:t>899.95 </a:t>
            </a:r>
            <a:endParaRPr lang="pl-PL" b="1" dirty="0">
              <a:solidFill>
                <a:srgbClr val="0070C0"/>
              </a:solidFill>
            </a:endParaRPr>
          </a:p>
          <a:p>
            <a:r>
              <a:rPr lang="en-US" dirty="0"/>
              <a:t>From this illustration, it is important to make a distinction between a property and its value: a property is a word or a group of words used to define what constitutes an object. A value is the word or a group of words used to formally describe an object. In the programming world, the name of a property is always of one word only, as the </a:t>
            </a:r>
            <a:r>
              <a:rPr lang="en-US" b="1" dirty="0"/>
              <a:t>Name</a:t>
            </a:r>
            <a:r>
              <a:rPr lang="en-US" dirty="0"/>
              <a:t> property in the above table. If a name is made of more than one word, then they must be combined into one. In the same way, the value of a property is made of only one word. Also, if the name is a combination of words, they must be concatenated (added) to produce one word. Based on this, the properties and their values from the above table would be:</a:t>
            </a:r>
            <a:endParaRPr lang="pl-PL" dirty="0"/>
          </a:p>
          <a:p>
            <a:r>
              <a:rPr lang="pl-PL" dirty="0"/>
              <a:t>	</a:t>
            </a:r>
            <a:r>
              <a:rPr lang="en-US" sz="2800" b="1" dirty="0"/>
              <a:t>Object </a:t>
            </a:r>
          </a:p>
          <a:p>
            <a:r>
              <a:rPr lang="en-US" dirty="0"/>
              <a:t> </a:t>
            </a:r>
            <a:r>
              <a:rPr lang="pl-PL" dirty="0"/>
              <a:t>	</a:t>
            </a:r>
            <a:r>
              <a:rPr lang="en-US" b="1" dirty="0"/>
              <a:t>Name</a:t>
            </a:r>
          </a:p>
          <a:p>
            <a:r>
              <a:rPr lang="en-US" b="1" dirty="0"/>
              <a:t> </a:t>
            </a:r>
            <a:r>
              <a:rPr lang="pl-PL" b="1" dirty="0"/>
              <a:t>	</a:t>
            </a:r>
            <a:r>
              <a:rPr lang="en-US" b="1" dirty="0"/>
              <a:t>External </a:t>
            </a:r>
            <a:r>
              <a:rPr lang="en-US" b="1" dirty="0">
                <a:solidFill>
                  <a:schemeClr val="tx1">
                    <a:lumMod val="95000"/>
                    <a:lumOff val="5000"/>
                  </a:schemeClr>
                </a:solidFill>
              </a:rPr>
              <a:t>Color</a:t>
            </a:r>
            <a:endParaRPr lang="en-US" b="1" dirty="0">
              <a:solidFill>
                <a:srgbClr val="0070C0"/>
              </a:solidFill>
            </a:endParaRPr>
          </a:p>
          <a:p>
            <a:r>
              <a:rPr lang="en-US" b="1" dirty="0"/>
              <a:t> </a:t>
            </a:r>
            <a:r>
              <a:rPr lang="pl-PL" b="1" dirty="0"/>
              <a:t>	</a:t>
            </a:r>
            <a:r>
              <a:rPr lang="en-US" b="1" dirty="0"/>
              <a:t>Unit Price</a:t>
            </a:r>
            <a:endParaRPr lang="en-US" dirty="0"/>
          </a:p>
          <a:p>
            <a:endParaRPr lang="en-US" dirty="0"/>
          </a:p>
        </p:txBody>
      </p:sp>
    </p:spTree>
    <p:extLst>
      <p:ext uri="{BB962C8B-B14F-4D97-AF65-F5344CB8AC3E}">
        <p14:creationId xmlns:p14="http://schemas.microsoft.com/office/powerpoint/2010/main" val="395426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66" y="260648"/>
            <a:ext cx="8640960" cy="720080"/>
          </a:xfrm>
          <a:gradFill>
            <a:gsLst>
              <a:gs pos="0">
                <a:schemeClr val="accent6">
                  <a:lumMod val="50000"/>
                </a:schemeClr>
              </a:gs>
              <a:gs pos="100000">
                <a:schemeClr val="accent6">
                  <a:lumMod val="50000"/>
                </a:schemeClr>
              </a:gs>
            </a:gsLst>
          </a:gradFill>
        </p:spPr>
        <p:style>
          <a:lnRef idx="1">
            <a:schemeClr val="accent1"/>
          </a:lnRef>
          <a:fillRef idx="3">
            <a:schemeClr val="accent1"/>
          </a:fillRef>
          <a:effectRef idx="2">
            <a:schemeClr val="accent1"/>
          </a:effectRef>
          <a:fontRef idx="minor">
            <a:schemeClr val="lt1"/>
          </a:fontRef>
        </p:style>
        <p:txBody>
          <a:bodyPr>
            <a:noAutofit/>
          </a:bodyPr>
          <a:lstStyle/>
          <a:p>
            <a:r>
              <a:rPr lang="en-US" dirty="0"/>
              <a:t>Various Libraries for a Database</a:t>
            </a:r>
          </a:p>
        </p:txBody>
      </p:sp>
      <p:sp>
        <p:nvSpPr>
          <p:cNvPr id="3" name="Content Placeholder 2"/>
          <p:cNvSpPr>
            <a:spLocks noGrp="1"/>
          </p:cNvSpPr>
          <p:nvPr>
            <p:ph idx="1"/>
          </p:nvPr>
        </p:nvSpPr>
        <p:spPr>
          <a:xfrm>
            <a:off x="251520" y="1196752"/>
            <a:ext cx="8568952" cy="5184576"/>
          </a:xfrm>
          <a:solidFill>
            <a:schemeClr val="bg1">
              <a:lumMod val="95000"/>
            </a:schemeClr>
          </a:solidFill>
        </p:spPr>
        <p:txBody>
          <a:bodyPr>
            <a:normAutofit/>
          </a:bodyPr>
          <a:lstStyle/>
          <a:p>
            <a:pPr marL="0" indent="0">
              <a:buNone/>
            </a:pPr>
            <a:r>
              <a:rPr lang="en-US" sz="2400" dirty="0"/>
              <a:t>Because there are many requirements </a:t>
            </a:r>
            <a:r>
              <a:rPr lang="pl-PL" sz="2400" dirty="0"/>
              <a:t>&amp;</a:t>
            </a:r>
            <a:r>
              <a:rPr lang="en-US" sz="2400" dirty="0"/>
              <a:t> many options for computer </a:t>
            </a:r>
            <a:r>
              <a:rPr lang="pl-PL" sz="2400" dirty="0"/>
              <a:t>DB</a:t>
            </a:r>
            <a:r>
              <a:rPr lang="en-US" sz="2400" dirty="0"/>
              <a:t>s, </a:t>
            </a:r>
            <a:r>
              <a:rPr lang="en-US" sz="2800" b="1" dirty="0"/>
              <a:t>there are also various techniques of creating a database</a:t>
            </a:r>
            <a:r>
              <a:rPr lang="en-US" sz="2400" dirty="0"/>
              <a:t>. </a:t>
            </a:r>
            <a:r>
              <a:rPr lang="pl-PL" sz="2400" dirty="0"/>
              <a:t>B</a:t>
            </a:r>
            <a:r>
              <a:rPr lang="en-US" sz="2400" dirty="0"/>
              <a:t>y its basic definition,</a:t>
            </a:r>
            <a:endParaRPr lang="pl-PL" sz="2400" dirty="0"/>
          </a:p>
          <a:p>
            <a:pPr marL="0" indent="0">
              <a:buNone/>
            </a:pPr>
            <a:r>
              <a:rPr lang="en-US" dirty="0">
                <a:solidFill>
                  <a:schemeClr val="accent6">
                    <a:lumMod val="50000"/>
                  </a:schemeClr>
                </a:solidFill>
              </a:rPr>
              <a:t> </a:t>
            </a:r>
            <a:r>
              <a:rPr lang="en-US" sz="3600" dirty="0">
                <a:ln w="0"/>
                <a:solidFill>
                  <a:schemeClr val="accent6">
                    <a:lumMod val="50000"/>
                  </a:schemeClr>
                </a:solidFill>
                <a:effectLst>
                  <a:outerShdw blurRad="38100" dist="25400" dir="5400000" algn="ctr" rotWithShape="0">
                    <a:srgbClr val="6E747A">
                      <a:alpha val="43000"/>
                    </a:srgbClr>
                  </a:outerShdw>
                </a:effectLst>
              </a:rPr>
              <a:t>a database is primarily one or more lists</a:t>
            </a:r>
            <a:r>
              <a:rPr lang="en-US" sz="2400" dirty="0"/>
              <a:t>. </a:t>
            </a:r>
            <a:endParaRPr lang="pl-PL" sz="2400" dirty="0"/>
          </a:p>
          <a:p>
            <a:pPr marL="0" indent="0">
              <a:buNone/>
            </a:pPr>
            <a:r>
              <a:rPr lang="en-US" sz="2400" dirty="0"/>
              <a:t>How the list(s) is (are) created can depend on various circumstances. To make it possible to create </a:t>
            </a:r>
            <a:r>
              <a:rPr lang="pl-PL" sz="2400" dirty="0"/>
              <a:t>DB</a:t>
            </a:r>
            <a:r>
              <a:rPr lang="en-US" sz="2400" dirty="0"/>
              <a:t>s, </a:t>
            </a:r>
            <a:r>
              <a:rPr lang="pl-PL" sz="2400" dirty="0"/>
              <a:t>  </a:t>
            </a:r>
          </a:p>
          <a:p>
            <a:pPr marL="0" indent="0">
              <a:buNone/>
            </a:pPr>
            <a:r>
              <a:rPr lang="pl-PL" dirty="0">
                <a:ln w="0"/>
                <a:solidFill>
                  <a:schemeClr val="accent1"/>
                </a:solidFill>
                <a:effectLst>
                  <a:outerShdw blurRad="38100" dist="25400" dir="5400000" algn="ctr" rotWithShape="0">
                    <a:srgbClr val="6E747A">
                      <a:alpha val="43000"/>
                    </a:srgbClr>
                  </a:outerShdw>
                </a:effectLst>
              </a:rPr>
              <a:t>     </a:t>
            </a:r>
            <a:r>
              <a:rPr lang="en-US" sz="3600" dirty="0">
                <a:ln w="0"/>
                <a:solidFill>
                  <a:schemeClr val="accent6">
                    <a:lumMod val="50000"/>
                  </a:schemeClr>
                </a:solidFill>
                <a:effectLst>
                  <a:outerShdw blurRad="38100" dist="25400" dir="5400000" algn="ctr" rotWithShape="0">
                    <a:srgbClr val="6E747A">
                      <a:alpha val="43000"/>
                    </a:srgbClr>
                  </a:outerShdw>
                </a:effectLst>
              </a:rPr>
              <a:t>various libraries have been developed </a:t>
            </a:r>
            <a:endParaRPr lang="pl-PL" dirty="0">
              <a:ln w="0"/>
              <a:solidFill>
                <a:schemeClr val="accent6">
                  <a:lumMod val="50000"/>
                </a:schemeClr>
              </a:solidFill>
              <a:effectLst>
                <a:outerShdw blurRad="38100" dist="25400" dir="5400000" algn="ctr" rotWithShape="0">
                  <a:srgbClr val="6E747A">
                    <a:alpha val="43000"/>
                  </a:srgbClr>
                </a:outerShdw>
              </a:effectLst>
            </a:endParaRPr>
          </a:p>
          <a:p>
            <a:pPr marL="0" indent="0">
              <a:buNone/>
            </a:pPr>
            <a:r>
              <a:rPr lang="pl-PL" sz="2400" dirty="0"/>
              <a:t>&amp;</a:t>
            </a:r>
            <a:r>
              <a:rPr lang="en-US" sz="2400" dirty="0"/>
              <a:t> you use one of these libraries to do a job:</a:t>
            </a:r>
          </a:p>
          <a:p>
            <a:endParaRPr lang="pl-PL" sz="2400" dirty="0"/>
          </a:p>
        </p:txBody>
      </p:sp>
    </p:spTree>
    <p:extLst>
      <p:ext uri="{BB962C8B-B14F-4D97-AF65-F5344CB8AC3E}">
        <p14:creationId xmlns:p14="http://schemas.microsoft.com/office/powerpoint/2010/main" val="960904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2494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pl-PL" dirty="0"/>
              <a:t>O</a:t>
            </a:r>
            <a:r>
              <a:rPr lang="en-US" dirty="0" err="1"/>
              <a:t>bjects</a:t>
            </a:r>
            <a:r>
              <a:rPr lang="en-US" dirty="0"/>
              <a:t> to represent a database</a:t>
            </a:r>
            <a:endParaRPr lang="pl-PL" dirty="0"/>
          </a:p>
        </p:txBody>
      </p:sp>
      <p:sp>
        <p:nvSpPr>
          <p:cNvPr id="3" name="Content Placeholder 2"/>
          <p:cNvSpPr>
            <a:spLocks noGrp="1"/>
          </p:cNvSpPr>
          <p:nvPr>
            <p:ph idx="1"/>
          </p:nvPr>
        </p:nvSpPr>
        <p:spPr>
          <a:xfrm>
            <a:off x="457200" y="1166018"/>
            <a:ext cx="8229600" cy="4525963"/>
          </a:xfrm>
        </p:spPr>
        <p:txBody>
          <a:bodyPr>
            <a:normAutofit/>
          </a:bodyPr>
          <a:lstStyle/>
          <a:p>
            <a:pPr marL="0" indent="0">
              <a:buNone/>
            </a:pPr>
            <a:r>
              <a:rPr lang="pl-PL" sz="2400" dirty="0"/>
              <a:t>In</a:t>
            </a:r>
            <a:r>
              <a:rPr lang="en-US" sz="2400" dirty="0"/>
              <a:t> the real world, Access also relies on objects to represent a </a:t>
            </a:r>
            <a:r>
              <a:rPr lang="pl-PL" sz="2400" dirty="0"/>
              <a:t>DB</a:t>
            </a:r>
            <a:r>
              <a:rPr lang="en-US" sz="2400" dirty="0"/>
              <a:t>. </a:t>
            </a:r>
            <a:endParaRPr lang="pl-PL" sz="2400" dirty="0"/>
          </a:p>
          <a:p>
            <a:pPr marL="0" indent="0">
              <a:buNone/>
            </a:pPr>
            <a:r>
              <a:rPr lang="pl-PL" sz="2400" dirty="0"/>
              <a:t>T</a:t>
            </a:r>
            <a:r>
              <a:rPr lang="en-US" sz="2400" dirty="0"/>
              <a:t>he most regularly used objects of a database is called a </a:t>
            </a:r>
            <a:r>
              <a:rPr lang="en-US" dirty="0">
                <a:solidFill>
                  <a:srgbClr val="0000FF"/>
                </a:solidFill>
              </a:rPr>
              <a:t>table</a:t>
            </a:r>
            <a:r>
              <a:rPr lang="en-US" sz="2000" dirty="0">
                <a:solidFill>
                  <a:srgbClr val="0000FF"/>
                </a:solidFill>
              </a:rPr>
              <a:t>. </a:t>
            </a:r>
            <a:endParaRPr lang="pl-PL" sz="2000" dirty="0">
              <a:solidFill>
                <a:srgbClr val="0000FF"/>
              </a:solidFill>
            </a:endParaRPr>
          </a:p>
          <a:p>
            <a:pPr marL="0" indent="0">
              <a:buNone/>
            </a:pPr>
            <a:r>
              <a:rPr lang="en-US" sz="2400" dirty="0"/>
              <a:t>Another used object of an application is called a </a:t>
            </a:r>
            <a:r>
              <a:rPr lang="en-US" dirty="0">
                <a:solidFill>
                  <a:srgbClr val="0000FF"/>
                </a:solidFill>
              </a:rPr>
              <a:t>form</a:t>
            </a:r>
            <a:r>
              <a:rPr lang="en-US" sz="2400" dirty="0"/>
              <a:t>. </a:t>
            </a:r>
            <a:endParaRPr lang="pl-PL" sz="2400" dirty="0"/>
          </a:p>
        </p:txBody>
      </p:sp>
      <p:pic>
        <p:nvPicPr>
          <p:cNvPr id="4" name="Obraz 3">
            <a:extLst>
              <a:ext uri="{FF2B5EF4-FFF2-40B4-BE49-F238E27FC236}">
                <a16:creationId xmlns:a16="http://schemas.microsoft.com/office/drawing/2014/main" id="{0C0CBA42-227E-457A-83B2-5C767CED82B8}"/>
              </a:ext>
            </a:extLst>
          </p:cNvPr>
          <p:cNvPicPr>
            <a:picLocks noChangeAspect="1"/>
          </p:cNvPicPr>
          <p:nvPr/>
        </p:nvPicPr>
        <p:blipFill>
          <a:blip r:embed="rId2"/>
          <a:stretch>
            <a:fillRect/>
          </a:stretch>
        </p:blipFill>
        <p:spPr>
          <a:xfrm>
            <a:off x="457200" y="3194475"/>
            <a:ext cx="3516555" cy="2497506"/>
          </a:xfrm>
          <a:prstGeom prst="rect">
            <a:avLst/>
          </a:prstGeom>
          <a:ln>
            <a:noFill/>
          </a:ln>
          <a:effectLst>
            <a:outerShdw blurRad="292100" dist="139700" dir="2700000" algn="tl" rotWithShape="0">
              <a:srgbClr val="333333">
                <a:alpha val="65000"/>
              </a:srgbClr>
            </a:outerShdw>
          </a:effectLst>
        </p:spPr>
      </p:pic>
      <p:pic>
        <p:nvPicPr>
          <p:cNvPr id="6" name="Obraz 5">
            <a:extLst>
              <a:ext uri="{FF2B5EF4-FFF2-40B4-BE49-F238E27FC236}">
                <a16:creationId xmlns:a16="http://schemas.microsoft.com/office/drawing/2014/main" id="{CC70B14F-05D2-49CE-9CC9-2F0AE1F707C0}"/>
              </a:ext>
            </a:extLst>
          </p:cNvPr>
          <p:cNvPicPr>
            <a:picLocks noChangeAspect="1"/>
          </p:cNvPicPr>
          <p:nvPr/>
        </p:nvPicPr>
        <p:blipFill>
          <a:blip r:embed="rId3"/>
          <a:stretch>
            <a:fillRect/>
          </a:stretch>
        </p:blipFill>
        <p:spPr>
          <a:xfrm>
            <a:off x="4164699" y="3190558"/>
            <a:ext cx="4585749" cy="2618338"/>
          </a:xfrm>
          <a:prstGeom prst="rect">
            <a:avLst/>
          </a:prstGeom>
        </p:spPr>
      </p:pic>
      <p:cxnSp>
        <p:nvCxnSpPr>
          <p:cNvPr id="8" name="Łącznik prosty ze strzałką 7">
            <a:extLst>
              <a:ext uri="{FF2B5EF4-FFF2-40B4-BE49-F238E27FC236}">
                <a16:creationId xmlns:a16="http://schemas.microsoft.com/office/drawing/2014/main" id="{01771B7F-D471-46E5-99B9-56A651EA3A31}"/>
              </a:ext>
            </a:extLst>
          </p:cNvPr>
          <p:cNvCxnSpPr/>
          <p:nvPr/>
        </p:nvCxnSpPr>
        <p:spPr>
          <a:xfrm flipH="1">
            <a:off x="2339752" y="2132856"/>
            <a:ext cx="5688632" cy="1296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Łącznik prosty ze strzałką 8">
            <a:extLst>
              <a:ext uri="{FF2B5EF4-FFF2-40B4-BE49-F238E27FC236}">
                <a16:creationId xmlns:a16="http://schemas.microsoft.com/office/drawing/2014/main" id="{3BD3B4D7-8C3B-40BA-A0B3-56EF5055C8DA}"/>
              </a:ext>
            </a:extLst>
          </p:cNvPr>
          <p:cNvCxnSpPr>
            <a:cxnSpLocks/>
          </p:cNvCxnSpPr>
          <p:nvPr/>
        </p:nvCxnSpPr>
        <p:spPr>
          <a:xfrm flipH="1">
            <a:off x="6300192" y="2708920"/>
            <a:ext cx="720080"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661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217"/>
            <a:ext cx="9144000" cy="763938"/>
          </a:xfrm>
        </p:spPr>
        <p:style>
          <a:lnRef idx="1">
            <a:schemeClr val="accent1"/>
          </a:lnRef>
          <a:fillRef idx="2">
            <a:schemeClr val="accent1"/>
          </a:fillRef>
          <a:effectRef idx="1">
            <a:schemeClr val="accent1"/>
          </a:effectRef>
          <a:fontRef idx="minor">
            <a:schemeClr val="dk1"/>
          </a:fontRef>
        </p:style>
        <p:txBody>
          <a:bodyPr>
            <a:normAutofit/>
          </a:bodyPr>
          <a:lstStyle/>
          <a:p>
            <a:r>
              <a:rPr lang="en-US" sz="3500" dirty="0"/>
              <a:t>Visually Accessing the Properties of an Object</a:t>
            </a:r>
            <a:endParaRPr lang="pl-PL" sz="3500" dirty="0"/>
          </a:p>
        </p:txBody>
      </p:sp>
      <p:sp>
        <p:nvSpPr>
          <p:cNvPr id="3" name="Content Placeholder 2"/>
          <p:cNvSpPr>
            <a:spLocks noGrp="1"/>
          </p:cNvSpPr>
          <p:nvPr>
            <p:ph idx="1"/>
          </p:nvPr>
        </p:nvSpPr>
        <p:spPr>
          <a:xfrm>
            <a:off x="323528" y="1301262"/>
            <a:ext cx="4464496" cy="4968552"/>
          </a:xfrm>
        </p:spPr>
        <p:txBody>
          <a:bodyPr>
            <a:normAutofit fontScale="92500"/>
          </a:bodyPr>
          <a:lstStyle/>
          <a:p>
            <a:pPr marL="0" indent="0">
              <a:buNone/>
            </a:pPr>
            <a:r>
              <a:rPr lang="en-US" sz="2800" dirty="0">
                <a:solidFill>
                  <a:srgbClr val="0000FF"/>
                </a:solidFill>
              </a:rPr>
              <a:t>Each object has properties</a:t>
            </a:r>
            <a:r>
              <a:rPr lang="en-US" sz="2800" dirty="0"/>
              <a:t>. </a:t>
            </a:r>
            <a:endParaRPr lang="pl-PL" sz="2800" dirty="0"/>
          </a:p>
          <a:p>
            <a:pPr marL="0" indent="0">
              <a:buNone/>
            </a:pPr>
            <a:r>
              <a:rPr lang="en-US" sz="2800" dirty="0"/>
              <a:t>During the design of an object, you can use the Properties window that represents its properties. </a:t>
            </a:r>
            <a:endParaRPr lang="pl-PL" sz="2800" dirty="0"/>
          </a:p>
          <a:p>
            <a:pPr marL="0" indent="0">
              <a:buNone/>
            </a:pPr>
            <a:endParaRPr lang="pl-PL" sz="2800" dirty="0"/>
          </a:p>
          <a:p>
            <a:pPr marL="0" indent="0">
              <a:buNone/>
            </a:pPr>
            <a:r>
              <a:rPr lang="en-US" sz="2800" dirty="0"/>
              <a:t>For a form, the Properties window appears as a resizable horizontal window with 5 tabs</a:t>
            </a:r>
            <a:r>
              <a:rPr lang="pl-PL" sz="2800" dirty="0"/>
              <a:t>:</a:t>
            </a:r>
            <a:r>
              <a:rPr lang="en-US" sz="2800" dirty="0"/>
              <a:t> </a:t>
            </a:r>
            <a:endParaRPr lang="pl-PL" sz="2800" dirty="0"/>
          </a:p>
          <a:p>
            <a:pPr marL="0" indent="0">
              <a:buNone/>
            </a:pPr>
            <a:r>
              <a:rPr lang="en-US" sz="2800" b="1" dirty="0"/>
              <a:t>Format</a:t>
            </a:r>
            <a:r>
              <a:rPr lang="en-US" sz="2800" dirty="0"/>
              <a:t>, </a:t>
            </a:r>
            <a:r>
              <a:rPr lang="en-US" sz="2800" b="1" dirty="0"/>
              <a:t>Data</a:t>
            </a:r>
            <a:r>
              <a:rPr lang="en-US" sz="2800" dirty="0"/>
              <a:t>, </a:t>
            </a:r>
            <a:r>
              <a:rPr lang="en-US" sz="2800" b="1" dirty="0"/>
              <a:t>Event</a:t>
            </a:r>
            <a:r>
              <a:rPr lang="en-US" sz="2800" dirty="0"/>
              <a:t>, </a:t>
            </a:r>
            <a:r>
              <a:rPr lang="en-US" sz="2800" b="1" dirty="0"/>
              <a:t>Other</a:t>
            </a:r>
            <a:r>
              <a:rPr lang="en-US" sz="2800" dirty="0"/>
              <a:t>, </a:t>
            </a:r>
            <a:r>
              <a:rPr lang="en-US" sz="2800" b="1" dirty="0"/>
              <a:t>All</a:t>
            </a:r>
            <a:r>
              <a:rPr lang="en-US" sz="2800" dirty="0"/>
              <a:t>:</a:t>
            </a:r>
          </a:p>
          <a:p>
            <a:endParaRPr lang="pl-PL" sz="2800" dirty="0"/>
          </a:p>
        </p:txBody>
      </p:sp>
      <p:pic>
        <p:nvPicPr>
          <p:cNvPr id="8194" name="Picture 2" descr="Proper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418" y="1340768"/>
            <a:ext cx="3930074" cy="456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806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938" y="404664"/>
            <a:ext cx="8781409" cy="2592288"/>
          </a:xfrm>
        </p:spPr>
        <p:txBody>
          <a:bodyPr>
            <a:normAutofit fontScale="70000" lnSpcReduction="20000"/>
          </a:bodyPr>
          <a:lstStyle/>
          <a:p>
            <a:pPr marL="0" indent="0">
              <a:buNone/>
            </a:pPr>
            <a:r>
              <a:rPr lang="en-US" dirty="0"/>
              <a:t>To visually configure a property, you must first locate it in the </a:t>
            </a:r>
            <a:r>
              <a:rPr lang="en-US" sz="3800" dirty="0"/>
              <a:t>Properties window</a:t>
            </a:r>
            <a:r>
              <a:rPr lang="en-US" sz="4600" dirty="0"/>
              <a:t>.</a:t>
            </a:r>
            <a:r>
              <a:rPr lang="en-US" dirty="0"/>
              <a:t> </a:t>
            </a:r>
            <a:r>
              <a:rPr lang="pl-PL" dirty="0"/>
              <a:t>T</a:t>
            </a:r>
            <a:r>
              <a:rPr lang="en-US" dirty="0"/>
              <a:t>he properties are categorized in </a:t>
            </a:r>
            <a:r>
              <a:rPr lang="pl-PL" dirty="0"/>
              <a:t>3</a:t>
            </a:r>
            <a:r>
              <a:rPr lang="en-US" dirty="0"/>
              <a:t> tabs: </a:t>
            </a:r>
            <a:r>
              <a:rPr lang="en-US" b="1" dirty="0"/>
              <a:t>Format</a:t>
            </a:r>
            <a:r>
              <a:rPr lang="en-US" dirty="0"/>
              <a:t>, </a:t>
            </a:r>
            <a:r>
              <a:rPr lang="en-US" b="1" dirty="0"/>
              <a:t>Data</a:t>
            </a:r>
            <a:r>
              <a:rPr lang="en-US" dirty="0"/>
              <a:t>, </a:t>
            </a:r>
            <a:r>
              <a:rPr lang="en-US" b="1" dirty="0"/>
              <a:t>Other</a:t>
            </a:r>
            <a:r>
              <a:rPr lang="en-US" dirty="0"/>
              <a:t>. All of these properties are also represented in the </a:t>
            </a:r>
            <a:r>
              <a:rPr lang="en-US" b="1" dirty="0"/>
              <a:t>All</a:t>
            </a:r>
            <a:r>
              <a:rPr lang="en-US" dirty="0"/>
              <a:t> tab. </a:t>
            </a:r>
            <a:endParaRPr lang="pl-PL" dirty="0"/>
          </a:p>
          <a:p>
            <a:pPr marL="0" indent="0">
              <a:buNone/>
            </a:pPr>
            <a:r>
              <a:rPr lang="en-US" dirty="0"/>
              <a:t>Each property appears with its name as in the real world: in different words. Examples are </a:t>
            </a:r>
            <a:r>
              <a:rPr lang="en-US" b="1" dirty="0"/>
              <a:t>Caption</a:t>
            </a:r>
            <a:r>
              <a:rPr lang="en-US" dirty="0"/>
              <a:t>, </a:t>
            </a:r>
            <a:r>
              <a:rPr lang="en-US" b="1" dirty="0"/>
              <a:t>Default View</a:t>
            </a:r>
            <a:r>
              <a:rPr lang="en-US" dirty="0"/>
              <a:t>, or </a:t>
            </a:r>
            <a:r>
              <a:rPr lang="en-US" b="1" dirty="0"/>
              <a:t>Min Max Buttons</a:t>
            </a:r>
            <a:r>
              <a:rPr lang="en-US" dirty="0"/>
              <a:t>. </a:t>
            </a:r>
            <a:endParaRPr lang="pl-PL" dirty="0"/>
          </a:p>
          <a:p>
            <a:pPr marL="0" indent="0">
              <a:buNone/>
            </a:pPr>
            <a:r>
              <a:rPr lang="en-US" dirty="0"/>
              <a:t>After locating the property, to see or change its value, you use the box on its right. This means that a property is made of two sections: a property name </a:t>
            </a:r>
            <a:r>
              <a:rPr lang="pl-PL" dirty="0"/>
              <a:t>&amp;</a:t>
            </a:r>
            <a:r>
              <a:rPr lang="en-US" dirty="0"/>
              <a:t> a property value. </a:t>
            </a:r>
            <a:endParaRPr lang="pl-PL" dirty="0"/>
          </a:p>
        </p:txBody>
      </p:sp>
      <p:pic>
        <p:nvPicPr>
          <p:cNvPr id="10242" name="Picture 2" descr="Proper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996952"/>
            <a:ext cx="4985965" cy="3419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077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572" y="764704"/>
            <a:ext cx="7704856" cy="2808312"/>
          </a:xfrm>
        </p:spPr>
        <p:txBody>
          <a:bodyPr>
            <a:normAutofit/>
          </a:bodyPr>
          <a:lstStyle/>
          <a:p>
            <a:pPr marL="0" indent="0">
              <a:buNone/>
            </a:pPr>
            <a:r>
              <a:rPr lang="en-US" sz="2800" dirty="0"/>
              <a:t>If you are working in Visual Basic, you can use the same approach to change a property using the Properties window. This time, the names of properties appear in one word and they are in their official format:</a:t>
            </a:r>
          </a:p>
          <a:p>
            <a:endParaRPr lang="pl-PL" sz="2800" dirty="0"/>
          </a:p>
        </p:txBody>
      </p:sp>
      <p:pic>
        <p:nvPicPr>
          <p:cNvPr id="11266" name="Picture 2" descr="Proper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068960"/>
            <a:ext cx="6604753"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882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548" y="260648"/>
            <a:ext cx="8136904" cy="4124781"/>
          </a:xfrm>
        </p:spPr>
        <p:txBody>
          <a:bodyPr>
            <a:normAutofit fontScale="25000" lnSpcReduction="20000"/>
          </a:bodyPr>
          <a:lstStyle/>
          <a:p>
            <a:pPr marL="0" indent="0">
              <a:buNone/>
            </a:pPr>
            <a:r>
              <a:rPr lang="en-US" sz="10400" dirty="0"/>
              <a:t>Programmatically Accessing the Properties of an Object</a:t>
            </a:r>
          </a:p>
          <a:p>
            <a:pPr marL="0" indent="0">
              <a:buNone/>
            </a:pPr>
            <a:endParaRPr lang="pl-PL" sz="5500" dirty="0"/>
          </a:p>
          <a:p>
            <a:pPr marL="400050" lvl="1" indent="0">
              <a:buNone/>
            </a:pPr>
            <a:r>
              <a:rPr lang="en-US" sz="7600" dirty="0"/>
              <a:t>To change a property, in your code, type the name of its object, followed by a period operator ".", followed by the official name of the property, followed by the assignment operator, and followed by the desired value. </a:t>
            </a:r>
            <a:endParaRPr lang="pl-PL" sz="7600" dirty="0"/>
          </a:p>
          <a:p>
            <a:pPr marL="0" indent="0">
              <a:buNone/>
            </a:pPr>
            <a:endParaRPr lang="pl-PL" sz="9600" dirty="0"/>
          </a:p>
          <a:p>
            <a:pPr marL="0" indent="0">
              <a:buNone/>
            </a:pPr>
            <a:r>
              <a:rPr lang="en-US" sz="9600" dirty="0"/>
              <a:t>This means that </a:t>
            </a:r>
            <a:r>
              <a:rPr lang="en-US" sz="11200" i="1" dirty="0">
                <a:solidFill>
                  <a:srgbClr val="0000FF"/>
                </a:solidFill>
              </a:rPr>
              <a:t>you must know the </a:t>
            </a:r>
            <a:endParaRPr lang="pl-PL" sz="9600" i="1" dirty="0">
              <a:solidFill>
                <a:srgbClr val="0000FF"/>
              </a:solidFill>
            </a:endParaRPr>
          </a:p>
          <a:p>
            <a:r>
              <a:rPr lang="pl-PL" sz="9600" dirty="0">
                <a:solidFill>
                  <a:srgbClr val="00B0F0"/>
                </a:solidFill>
              </a:rPr>
              <a:t> </a:t>
            </a:r>
            <a:r>
              <a:rPr lang="en-US" sz="9600" dirty="0">
                <a:solidFill>
                  <a:srgbClr val="0000FF"/>
                </a:solidFill>
              </a:rPr>
              <a:t>name of the object </a:t>
            </a:r>
            <a:r>
              <a:rPr lang="en-US" sz="9600" dirty="0"/>
              <a:t>whose property you want to change</a:t>
            </a:r>
            <a:endParaRPr lang="pl-PL" sz="9600" dirty="0"/>
          </a:p>
          <a:p>
            <a:r>
              <a:rPr lang="pl-PL" sz="9600" dirty="0">
                <a:solidFill>
                  <a:srgbClr val="00B0F0"/>
                </a:solidFill>
              </a:rPr>
              <a:t> </a:t>
            </a:r>
            <a:r>
              <a:rPr lang="en-US" sz="9600" dirty="0">
                <a:solidFill>
                  <a:srgbClr val="0000FF"/>
                </a:solidFill>
              </a:rPr>
              <a:t>name of the property </a:t>
            </a:r>
            <a:r>
              <a:rPr lang="en-US" sz="9600" dirty="0"/>
              <a:t>you want to change, </a:t>
            </a:r>
            <a:endParaRPr lang="pl-PL" sz="9600" dirty="0"/>
          </a:p>
          <a:p>
            <a:r>
              <a:rPr lang="en-US" sz="9600" dirty="0"/>
              <a:t> </a:t>
            </a:r>
            <a:r>
              <a:rPr lang="en-US" sz="9600" dirty="0">
                <a:solidFill>
                  <a:srgbClr val="0000FF"/>
                </a:solidFill>
              </a:rPr>
              <a:t>possible values </a:t>
            </a:r>
            <a:r>
              <a:rPr lang="pl-PL" sz="9600" dirty="0">
                <a:solidFill>
                  <a:srgbClr val="0000FF"/>
                </a:solidFill>
              </a:rPr>
              <a:t> </a:t>
            </a:r>
            <a:r>
              <a:rPr lang="en-US" sz="9600" dirty="0"/>
              <a:t>that the property can receive. </a:t>
            </a:r>
            <a:endParaRPr lang="pl-PL" sz="9600" dirty="0"/>
          </a:p>
          <a:p>
            <a:pPr marL="0" indent="0">
              <a:buNone/>
            </a:pPr>
            <a:endParaRPr lang="pl-PL" sz="7200" dirty="0"/>
          </a:p>
          <a:p>
            <a:pPr marL="0" indent="0">
              <a:buNone/>
            </a:pPr>
            <a:r>
              <a:rPr lang="pl-PL" sz="7200" dirty="0"/>
              <a:t>A</a:t>
            </a:r>
            <a:r>
              <a:rPr lang="en-US" sz="7200" dirty="0"/>
              <a:t>n example of code that hides a rectangular box, named </a:t>
            </a:r>
            <a:r>
              <a:rPr lang="pl-PL" sz="7200" dirty="0"/>
              <a:t> </a:t>
            </a:r>
            <a:r>
              <a:rPr lang="en-US" sz="7200" dirty="0"/>
              <a:t>Rectangle, when the user clicks a button:</a:t>
            </a:r>
          </a:p>
          <a:p>
            <a:endParaRPr lang="pl-PL" sz="4400" dirty="0"/>
          </a:p>
        </p:txBody>
      </p:sp>
      <p:sp>
        <p:nvSpPr>
          <p:cNvPr id="2" name="Rectangle 1"/>
          <p:cNvSpPr>
            <a:spLocks noChangeArrowheads="1"/>
          </p:cNvSpPr>
          <p:nvPr/>
        </p:nvSpPr>
        <p:spPr bwMode="auto">
          <a:xfrm>
            <a:off x="2267744" y="4725144"/>
            <a:ext cx="4208203" cy="1200329"/>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a:ln>
                  <a:noFill/>
                </a:ln>
                <a:solidFill>
                  <a:srgbClr val="0000FF"/>
                </a:solidFill>
                <a:effectLst/>
                <a:latin typeface="Arial Unicode MS" pitchFamily="34" charset="-128"/>
                <a:cs typeface="Courier New" pitchFamily="49" charset="0"/>
              </a:rPr>
              <a:t>Private Sub cmdHide_Click() </a:t>
            </a:r>
          </a:p>
          <a:p>
            <a:pPr marL="0" marR="0" lvl="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a:ln>
                  <a:noFill/>
                </a:ln>
                <a:solidFill>
                  <a:srgbClr val="FF0000"/>
                </a:solidFill>
                <a:effectLst/>
                <a:latin typeface="Arial Unicode MS" pitchFamily="34" charset="-128"/>
                <a:cs typeface="Courier New" pitchFamily="49" charset="0"/>
              </a:rPr>
              <a:t>    </a:t>
            </a:r>
            <a:r>
              <a:rPr kumimoji="0" lang="pl-PL" sz="2400" b="0" i="0" u="none" strike="noStrike" cap="none" normalizeH="0" baseline="0" dirty="0" err="1">
                <a:ln>
                  <a:noFill/>
                </a:ln>
                <a:solidFill>
                  <a:srgbClr val="FF0000"/>
                </a:solidFill>
                <a:effectLst/>
                <a:latin typeface="Arial Unicode MS" pitchFamily="34" charset="-128"/>
                <a:cs typeface="Courier New" pitchFamily="49" charset="0"/>
              </a:rPr>
              <a:t>Rectangle.Visible</a:t>
            </a:r>
            <a:r>
              <a:rPr kumimoji="0" lang="pl-PL" sz="2400" b="0" i="0" u="none" strike="noStrike" cap="none" normalizeH="0" baseline="0" dirty="0">
                <a:ln>
                  <a:noFill/>
                </a:ln>
                <a:solidFill>
                  <a:srgbClr val="FF0000"/>
                </a:solidFill>
                <a:effectLst/>
                <a:latin typeface="Arial Unicode MS" pitchFamily="34" charset="-128"/>
                <a:cs typeface="Courier New" pitchFamily="49" charset="0"/>
              </a:rPr>
              <a:t> = False</a:t>
            </a:r>
            <a:r>
              <a:rPr kumimoji="0" lang="pl-PL" sz="2400" b="0" i="0" u="none" strike="noStrike" cap="none" normalizeH="0" baseline="0" dirty="0">
                <a:ln>
                  <a:noFill/>
                </a:ln>
                <a:solidFill>
                  <a:srgbClr val="0000FF"/>
                </a:solidFill>
                <a:effectLst/>
                <a:latin typeface="Arial Unicode MS" pitchFamily="34" charset="-128"/>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a:ln>
                  <a:noFill/>
                </a:ln>
                <a:solidFill>
                  <a:srgbClr val="0000FF"/>
                </a:solidFill>
                <a:effectLst/>
                <a:latin typeface="Arial Unicode MS" pitchFamily="34" charset="-128"/>
                <a:cs typeface="Courier New" pitchFamily="49" charset="0"/>
              </a:rPr>
              <a:t>End Sub</a:t>
            </a:r>
            <a:r>
              <a:rPr kumimoji="0" lang="pl-PL" sz="1400" b="0" i="0" u="none" strike="noStrike" cap="none" normalizeH="0" baseline="0" dirty="0">
                <a:ln>
                  <a:noFill/>
                </a:ln>
                <a:solidFill>
                  <a:schemeClr val="tx1"/>
                </a:solidFill>
                <a:effectLst/>
                <a:latin typeface="Arial" pitchFamily="34" charset="0"/>
                <a:cs typeface="Arial" pitchFamily="34" charset="0"/>
              </a:rPr>
              <a:t> </a:t>
            </a:r>
            <a:endParaRPr kumimoji="0" lang="pl-PL" sz="4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10915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1414E004-D1DB-46BC-9F26-EB33BDC7ABB8}"/>
              </a:ext>
            </a:extLst>
          </p:cNvPr>
          <p:cNvPicPr>
            <a:picLocks noChangeAspect="1"/>
          </p:cNvPicPr>
          <p:nvPr/>
        </p:nvPicPr>
        <p:blipFill>
          <a:blip r:embed="rId3"/>
          <a:stretch>
            <a:fillRect/>
          </a:stretch>
        </p:blipFill>
        <p:spPr>
          <a:xfrm>
            <a:off x="409878" y="476672"/>
            <a:ext cx="3776829" cy="2520280"/>
          </a:xfrm>
          <a:prstGeom prst="rect">
            <a:avLst/>
          </a:prstGeom>
        </p:spPr>
      </p:pic>
      <p:pic>
        <p:nvPicPr>
          <p:cNvPr id="7" name="Obraz 6">
            <a:extLst>
              <a:ext uri="{FF2B5EF4-FFF2-40B4-BE49-F238E27FC236}">
                <a16:creationId xmlns:a16="http://schemas.microsoft.com/office/drawing/2014/main" id="{739F7AD1-F730-48A8-ADFA-D624CEEA15EF}"/>
              </a:ext>
            </a:extLst>
          </p:cNvPr>
          <p:cNvPicPr>
            <a:picLocks noChangeAspect="1"/>
          </p:cNvPicPr>
          <p:nvPr/>
        </p:nvPicPr>
        <p:blipFill>
          <a:blip r:embed="rId4"/>
          <a:stretch>
            <a:fillRect/>
          </a:stretch>
        </p:blipFill>
        <p:spPr>
          <a:xfrm>
            <a:off x="4323431" y="476672"/>
            <a:ext cx="4410691" cy="4763165"/>
          </a:xfrm>
          <a:prstGeom prst="rect">
            <a:avLst/>
          </a:prstGeom>
          <a:ln>
            <a:noFill/>
          </a:ln>
          <a:effectLst>
            <a:outerShdw blurRad="292100" dist="139700" dir="2700000" algn="tl" rotWithShape="0">
              <a:srgbClr val="333333">
                <a:alpha val="65000"/>
              </a:srgbClr>
            </a:outerShdw>
          </a:effectLst>
        </p:spPr>
      </p:pic>
      <p:sp>
        <p:nvSpPr>
          <p:cNvPr id="9" name="pole tekstowe 8">
            <a:extLst>
              <a:ext uri="{FF2B5EF4-FFF2-40B4-BE49-F238E27FC236}">
                <a16:creationId xmlns:a16="http://schemas.microsoft.com/office/drawing/2014/main" id="{68EE23D4-6514-428C-935E-ACE54FAD0F25}"/>
              </a:ext>
            </a:extLst>
          </p:cNvPr>
          <p:cNvSpPr txBox="1"/>
          <p:nvPr/>
        </p:nvSpPr>
        <p:spPr>
          <a:xfrm>
            <a:off x="474201" y="5805264"/>
            <a:ext cx="8259921" cy="36933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pl-PL" dirty="0"/>
              <a:t> Zmiana właściwości obiektu przy pomocy VBA (Prostokąt Show-Hide).accdb</a:t>
            </a:r>
          </a:p>
        </p:txBody>
      </p:sp>
      <p:cxnSp>
        <p:nvCxnSpPr>
          <p:cNvPr id="11" name="Łącznik prosty ze strzałką 10">
            <a:extLst>
              <a:ext uri="{FF2B5EF4-FFF2-40B4-BE49-F238E27FC236}">
                <a16:creationId xmlns:a16="http://schemas.microsoft.com/office/drawing/2014/main" id="{E7244E01-0ABB-4E27-B769-A2A1E9028675}"/>
              </a:ext>
            </a:extLst>
          </p:cNvPr>
          <p:cNvCxnSpPr>
            <a:cxnSpLocks/>
          </p:cNvCxnSpPr>
          <p:nvPr/>
        </p:nvCxnSpPr>
        <p:spPr>
          <a:xfrm>
            <a:off x="3178574" y="3055632"/>
            <a:ext cx="1368152" cy="2533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Łącznik prosty ze strzałką 11">
            <a:extLst>
              <a:ext uri="{FF2B5EF4-FFF2-40B4-BE49-F238E27FC236}">
                <a16:creationId xmlns:a16="http://schemas.microsoft.com/office/drawing/2014/main" id="{92786F6E-B1E6-4A2A-B4CC-4FD1855BCEF7}"/>
              </a:ext>
            </a:extLst>
          </p:cNvPr>
          <p:cNvCxnSpPr>
            <a:cxnSpLocks/>
          </p:cNvCxnSpPr>
          <p:nvPr/>
        </p:nvCxnSpPr>
        <p:spPr>
          <a:xfrm flipH="1">
            <a:off x="6300193" y="4869160"/>
            <a:ext cx="864095"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Obraz 2">
            <a:extLst>
              <a:ext uri="{FF2B5EF4-FFF2-40B4-BE49-F238E27FC236}">
                <a16:creationId xmlns:a16="http://schemas.microsoft.com/office/drawing/2014/main" id="{921640EA-90ED-4FCF-99B3-B4798152B9C3}"/>
              </a:ext>
            </a:extLst>
          </p:cNvPr>
          <p:cNvPicPr>
            <a:picLocks noChangeAspect="1"/>
          </p:cNvPicPr>
          <p:nvPr/>
        </p:nvPicPr>
        <p:blipFill>
          <a:blip r:embed="rId5"/>
          <a:stretch>
            <a:fillRect/>
          </a:stretch>
        </p:blipFill>
        <p:spPr>
          <a:xfrm>
            <a:off x="465641" y="3356992"/>
            <a:ext cx="3712506" cy="21068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277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992888" cy="64807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pl-PL" sz="4000" dirty="0"/>
              <a:t>Th</a:t>
            </a:r>
            <a:r>
              <a:rPr lang="en-US" sz="4000" dirty="0"/>
              <a:t>e Properties of an Object</a:t>
            </a:r>
            <a:endParaRPr lang="pl-PL" sz="4000" dirty="0"/>
          </a:p>
        </p:txBody>
      </p:sp>
      <p:sp>
        <p:nvSpPr>
          <p:cNvPr id="3" name="Content Placeholder 2"/>
          <p:cNvSpPr>
            <a:spLocks noGrp="1"/>
          </p:cNvSpPr>
          <p:nvPr>
            <p:ph idx="1"/>
          </p:nvPr>
        </p:nvSpPr>
        <p:spPr>
          <a:xfrm>
            <a:off x="467544" y="1196752"/>
            <a:ext cx="7992888" cy="4896544"/>
          </a:xfrm>
          <a:solidFill>
            <a:schemeClr val="bg1">
              <a:lumMod val="95000"/>
            </a:schemeClr>
          </a:solidFill>
        </p:spPr>
        <p:txBody>
          <a:bodyPr>
            <a:normAutofit fontScale="77500" lnSpcReduction="20000"/>
          </a:bodyPr>
          <a:lstStyle/>
          <a:p>
            <a:pPr marL="0" indent="0">
              <a:buNone/>
            </a:pPr>
            <a:r>
              <a:rPr lang="pl-PL" sz="2600" dirty="0" err="1"/>
              <a:t>If</a:t>
            </a:r>
            <a:r>
              <a:rPr lang="pl-PL" sz="2600" dirty="0"/>
              <a:t> </a:t>
            </a:r>
            <a:r>
              <a:rPr lang="en-US" sz="2600" dirty="0"/>
              <a:t>you need to change various properties to perform a specific task</a:t>
            </a:r>
            <a:r>
              <a:rPr lang="pl-PL" sz="2600" dirty="0"/>
              <a:t> </a:t>
            </a:r>
            <a:r>
              <a:rPr lang="en-US" sz="2600" dirty="0"/>
              <a:t>you can type the name of the object, followed by the period operator, followed by the name of the property, press Enter, and do the same on the next line.</a:t>
            </a:r>
            <a:endParaRPr lang="pl-PL" sz="2600" dirty="0"/>
          </a:p>
          <a:p>
            <a:pPr marL="0" indent="0">
              <a:buNone/>
            </a:pPr>
            <a:r>
              <a:rPr lang="en-US" sz="2600" dirty="0"/>
              <a:t> </a:t>
            </a:r>
            <a:r>
              <a:rPr lang="pl-PL" sz="2600" dirty="0"/>
              <a:t>A</a:t>
            </a:r>
            <a:r>
              <a:rPr lang="en-US" sz="2600" dirty="0"/>
              <a:t>n example: </a:t>
            </a:r>
          </a:p>
          <a:p>
            <a:pPr marL="400050" lvl="1" indent="0">
              <a:buNone/>
            </a:pPr>
            <a:r>
              <a:rPr lang="en-US" dirty="0">
                <a:solidFill>
                  <a:srgbClr val="0000FF"/>
                </a:solidFill>
              </a:rPr>
              <a:t>Private Sub param_prostokata1_Click()</a:t>
            </a:r>
          </a:p>
          <a:p>
            <a:pPr marL="400050" lvl="1" indent="0">
              <a:buNone/>
            </a:pPr>
            <a:endParaRPr lang="en-US" dirty="0">
              <a:solidFill>
                <a:srgbClr val="0000FF"/>
              </a:solidFill>
            </a:endParaRPr>
          </a:p>
          <a:p>
            <a:pPr marL="400050" lvl="1" indent="0">
              <a:buNone/>
            </a:pPr>
            <a:r>
              <a:rPr lang="en-US" dirty="0">
                <a:solidFill>
                  <a:srgbClr val="0000FF"/>
                </a:solidFill>
              </a:rPr>
              <a:t>    </a:t>
            </a:r>
            <a:r>
              <a:rPr lang="en-US" dirty="0" err="1">
                <a:solidFill>
                  <a:srgbClr val="0000FF"/>
                </a:solidFill>
              </a:rPr>
              <a:t>prostokat.BackStyle</a:t>
            </a:r>
            <a:r>
              <a:rPr lang="en-US" dirty="0">
                <a:solidFill>
                  <a:srgbClr val="0000FF"/>
                </a:solidFill>
              </a:rPr>
              <a:t> = 1</a:t>
            </a:r>
          </a:p>
          <a:p>
            <a:pPr marL="400050" lvl="1" indent="0">
              <a:buNone/>
            </a:pPr>
            <a:r>
              <a:rPr lang="en-US" dirty="0">
                <a:solidFill>
                  <a:srgbClr val="0000FF"/>
                </a:solidFill>
              </a:rPr>
              <a:t>    </a:t>
            </a:r>
            <a:r>
              <a:rPr lang="en-US" dirty="0" err="1">
                <a:solidFill>
                  <a:srgbClr val="0000FF"/>
                </a:solidFill>
              </a:rPr>
              <a:t>prostokat.BackColor</a:t>
            </a:r>
            <a:r>
              <a:rPr lang="en-US" dirty="0">
                <a:solidFill>
                  <a:srgbClr val="0000FF"/>
                </a:solidFill>
              </a:rPr>
              <a:t> = </a:t>
            </a:r>
            <a:r>
              <a:rPr lang="en-US" dirty="0" err="1">
                <a:solidFill>
                  <a:srgbClr val="0000FF"/>
                </a:solidFill>
              </a:rPr>
              <a:t>vbYellow</a:t>
            </a:r>
            <a:endParaRPr lang="en-US" dirty="0">
              <a:solidFill>
                <a:srgbClr val="0000FF"/>
              </a:solidFill>
            </a:endParaRPr>
          </a:p>
          <a:p>
            <a:pPr marL="400050" lvl="1" indent="0">
              <a:buNone/>
            </a:pPr>
            <a:r>
              <a:rPr lang="en-US" dirty="0">
                <a:solidFill>
                  <a:srgbClr val="0000FF"/>
                </a:solidFill>
              </a:rPr>
              <a:t>    </a:t>
            </a:r>
            <a:r>
              <a:rPr lang="en-US" dirty="0" err="1">
                <a:solidFill>
                  <a:srgbClr val="0000FF"/>
                </a:solidFill>
              </a:rPr>
              <a:t>prostokat.BorderColor</a:t>
            </a:r>
            <a:r>
              <a:rPr lang="en-US" dirty="0">
                <a:solidFill>
                  <a:srgbClr val="0000FF"/>
                </a:solidFill>
              </a:rPr>
              <a:t> = </a:t>
            </a:r>
            <a:r>
              <a:rPr lang="en-US" dirty="0" err="1">
                <a:solidFill>
                  <a:srgbClr val="0000FF"/>
                </a:solidFill>
              </a:rPr>
              <a:t>vbBlack</a:t>
            </a:r>
            <a:endParaRPr lang="en-US" dirty="0">
              <a:solidFill>
                <a:srgbClr val="0000FF"/>
              </a:solidFill>
            </a:endParaRPr>
          </a:p>
          <a:p>
            <a:pPr marL="400050" lvl="1" indent="0">
              <a:buNone/>
            </a:pPr>
            <a:r>
              <a:rPr lang="en-US" dirty="0">
                <a:solidFill>
                  <a:srgbClr val="0000FF"/>
                </a:solidFill>
              </a:rPr>
              <a:t>    </a:t>
            </a:r>
            <a:r>
              <a:rPr lang="en-US" dirty="0" err="1">
                <a:solidFill>
                  <a:srgbClr val="0000FF"/>
                </a:solidFill>
              </a:rPr>
              <a:t>prostokat.BorderWidth</a:t>
            </a:r>
            <a:r>
              <a:rPr lang="en-US" dirty="0">
                <a:solidFill>
                  <a:srgbClr val="0000FF"/>
                </a:solidFill>
              </a:rPr>
              <a:t> = 4</a:t>
            </a:r>
          </a:p>
          <a:p>
            <a:pPr marL="400050" lvl="1" indent="0">
              <a:buNone/>
            </a:pPr>
            <a:r>
              <a:rPr lang="en-US" dirty="0">
                <a:solidFill>
                  <a:srgbClr val="0000FF"/>
                </a:solidFill>
              </a:rPr>
              <a:t>    </a:t>
            </a:r>
            <a:r>
              <a:rPr lang="en-US" dirty="0" err="1">
                <a:solidFill>
                  <a:srgbClr val="0000FF"/>
                </a:solidFill>
              </a:rPr>
              <a:t>prostokat.SpecialEffect</a:t>
            </a:r>
            <a:r>
              <a:rPr lang="en-US" dirty="0">
                <a:solidFill>
                  <a:srgbClr val="0000FF"/>
                </a:solidFill>
              </a:rPr>
              <a:t> = 0</a:t>
            </a:r>
          </a:p>
          <a:p>
            <a:pPr marL="400050" lvl="1" indent="0">
              <a:buNone/>
            </a:pPr>
            <a:r>
              <a:rPr lang="en-US" dirty="0">
                <a:solidFill>
                  <a:srgbClr val="0000FF"/>
                </a:solidFill>
              </a:rPr>
              <a:t>    </a:t>
            </a:r>
            <a:r>
              <a:rPr lang="en-US" dirty="0" err="1">
                <a:solidFill>
                  <a:srgbClr val="0000FF"/>
                </a:solidFill>
              </a:rPr>
              <a:t>prostokat.BorderShade</a:t>
            </a:r>
            <a:r>
              <a:rPr lang="en-US" dirty="0">
                <a:solidFill>
                  <a:srgbClr val="0000FF"/>
                </a:solidFill>
              </a:rPr>
              <a:t> = 1</a:t>
            </a:r>
          </a:p>
          <a:p>
            <a:pPr marL="400050" lvl="1" indent="0">
              <a:buNone/>
            </a:pPr>
            <a:r>
              <a:rPr lang="en-US" dirty="0">
                <a:solidFill>
                  <a:srgbClr val="0000FF"/>
                </a:solidFill>
              </a:rPr>
              <a:t>    </a:t>
            </a:r>
            <a:r>
              <a:rPr lang="en-US" dirty="0" err="1">
                <a:solidFill>
                  <a:srgbClr val="0000FF"/>
                </a:solidFill>
              </a:rPr>
              <a:t>prostokat.Width</a:t>
            </a:r>
            <a:r>
              <a:rPr lang="en-US" dirty="0">
                <a:solidFill>
                  <a:srgbClr val="0000FF"/>
                </a:solidFill>
              </a:rPr>
              <a:t> = 2200</a:t>
            </a:r>
          </a:p>
          <a:p>
            <a:pPr marL="400050" lvl="1" indent="0">
              <a:buNone/>
            </a:pPr>
            <a:r>
              <a:rPr lang="en-US" dirty="0">
                <a:solidFill>
                  <a:srgbClr val="0000FF"/>
                </a:solidFill>
              </a:rPr>
              <a:t>    </a:t>
            </a:r>
          </a:p>
          <a:p>
            <a:pPr marL="400050" lvl="1" indent="0">
              <a:buNone/>
            </a:pPr>
            <a:r>
              <a:rPr lang="en-US" dirty="0">
                <a:solidFill>
                  <a:srgbClr val="0000FF"/>
                </a:solidFill>
              </a:rPr>
              <a:t>End Sub</a:t>
            </a:r>
            <a:endParaRPr lang="pl-PL" dirty="0">
              <a:solidFill>
                <a:srgbClr val="0000FF"/>
              </a:solidFill>
            </a:endParaRPr>
          </a:p>
        </p:txBody>
      </p:sp>
    </p:spTree>
    <p:extLst>
      <p:ext uri="{BB962C8B-B14F-4D97-AF65-F5344CB8AC3E}">
        <p14:creationId xmlns:p14="http://schemas.microsoft.com/office/powerpoint/2010/main" val="785661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496944" cy="720080"/>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a:solidFill>
                  <a:srgbClr val="0070C0"/>
                </a:solidFill>
              </a:rPr>
              <a:t>With</a:t>
            </a:r>
            <a:r>
              <a:rPr lang="en-US" dirty="0"/>
              <a:t> the Properties of an Object</a:t>
            </a:r>
            <a:endParaRPr lang="pl-PL" dirty="0"/>
          </a:p>
        </p:txBody>
      </p:sp>
      <p:sp>
        <p:nvSpPr>
          <p:cNvPr id="3" name="Content Placeholder 2"/>
          <p:cNvSpPr>
            <a:spLocks noGrp="1"/>
          </p:cNvSpPr>
          <p:nvPr>
            <p:ph idx="1"/>
          </p:nvPr>
        </p:nvSpPr>
        <p:spPr>
          <a:xfrm>
            <a:off x="395536" y="1052736"/>
            <a:ext cx="8496944" cy="5760640"/>
          </a:xfrm>
        </p:spPr>
        <p:txBody>
          <a:bodyPr>
            <a:normAutofit fontScale="62500" lnSpcReduction="20000"/>
          </a:bodyPr>
          <a:lstStyle/>
          <a:p>
            <a:pPr marL="0" indent="0">
              <a:buNone/>
            </a:pPr>
            <a:r>
              <a:rPr lang="en-US" sz="2900" dirty="0"/>
              <a:t>As an alternative, instead of typing the name of the control over and over again</a:t>
            </a:r>
            <a:r>
              <a:rPr lang="pl-PL" sz="2900" dirty="0"/>
              <a:t>.</a:t>
            </a:r>
          </a:p>
          <a:p>
            <a:pPr marL="0" indent="0">
              <a:buNone/>
            </a:pPr>
            <a:r>
              <a:rPr lang="en-US" sz="2900" dirty="0"/>
              <a:t>On the right side of the </a:t>
            </a:r>
            <a:r>
              <a:rPr lang="en-US" sz="2900" b="1" dirty="0"/>
              <a:t>With</a:t>
            </a:r>
            <a:r>
              <a:rPr lang="en-US" sz="2900" dirty="0"/>
              <a:t> keyword, type the name of the control whose properties you want to access. Under the </a:t>
            </a:r>
            <a:r>
              <a:rPr lang="en-US" sz="2900" b="1" dirty="0"/>
              <a:t>With</a:t>
            </a:r>
            <a:r>
              <a:rPr lang="en-US" sz="2900" dirty="0"/>
              <a:t> </a:t>
            </a:r>
            <a:r>
              <a:rPr lang="en-US" sz="2900" i="1" dirty="0" err="1"/>
              <a:t>ObjectName</a:t>
            </a:r>
            <a:r>
              <a:rPr lang="en-US" sz="2900" dirty="0"/>
              <a:t> line, type your statements and expressions as you wish but start each property of the </a:t>
            </a:r>
            <a:r>
              <a:rPr lang="en-US" sz="2900" i="1" dirty="0" err="1"/>
              <a:t>ObjectName</a:t>
            </a:r>
            <a:r>
              <a:rPr lang="en-US" sz="2900" dirty="0"/>
              <a:t> with the period operator ".". At the end of the </a:t>
            </a:r>
            <a:r>
              <a:rPr lang="en-US" sz="2900" b="1" dirty="0"/>
              <a:t>With</a:t>
            </a:r>
            <a:r>
              <a:rPr lang="en-US" sz="2900" dirty="0"/>
              <a:t> statement, type </a:t>
            </a:r>
            <a:r>
              <a:rPr lang="en-US" sz="2900" b="1" dirty="0"/>
              <a:t>End With</a:t>
            </a:r>
            <a:r>
              <a:rPr lang="pl-PL" sz="2900" b="1" dirty="0"/>
              <a:t>:</a:t>
            </a:r>
            <a:r>
              <a:rPr lang="pl-PL" sz="2900" dirty="0"/>
              <a:t> </a:t>
            </a:r>
          </a:p>
          <a:p>
            <a:pPr marL="0" indent="0">
              <a:buNone/>
            </a:pPr>
            <a:endParaRPr lang="en-US" sz="2900" dirty="0"/>
          </a:p>
          <a:p>
            <a:pPr marL="400050" lvl="1" indent="0">
              <a:buNone/>
            </a:pPr>
            <a:r>
              <a:rPr lang="en-US" sz="3400" dirty="0"/>
              <a:t>Private Sub </a:t>
            </a:r>
            <a:r>
              <a:rPr lang="en-US" sz="3400" dirty="0" err="1"/>
              <a:t>zmiana_par_z_WITH_Click</a:t>
            </a:r>
            <a:r>
              <a:rPr lang="en-US" sz="3400" dirty="0"/>
              <a:t>()</a:t>
            </a:r>
          </a:p>
          <a:p>
            <a:pPr marL="400050" lvl="1" indent="0">
              <a:buNone/>
            </a:pPr>
            <a:r>
              <a:rPr lang="en-US" sz="3400" dirty="0"/>
              <a:t>  </a:t>
            </a:r>
            <a:r>
              <a:rPr lang="en-US" sz="3400" b="1" dirty="0">
                <a:solidFill>
                  <a:srgbClr val="0000FF"/>
                </a:solidFill>
              </a:rPr>
              <a:t>With</a:t>
            </a:r>
            <a:r>
              <a:rPr lang="en-US" sz="3400" dirty="0"/>
              <a:t> </a:t>
            </a:r>
            <a:r>
              <a:rPr lang="en-US" sz="3400" dirty="0" err="1"/>
              <a:t>prostokat</a:t>
            </a:r>
            <a:endParaRPr lang="en-US" sz="3400" dirty="0"/>
          </a:p>
          <a:p>
            <a:pPr marL="400050" lvl="1" indent="0">
              <a:buNone/>
            </a:pPr>
            <a:r>
              <a:rPr lang="en-US" sz="3400" dirty="0"/>
              <a:t>        .</a:t>
            </a:r>
            <a:r>
              <a:rPr lang="en-US" sz="3400" dirty="0" err="1"/>
              <a:t>BackStyle</a:t>
            </a:r>
            <a:r>
              <a:rPr lang="en-US" sz="3400" dirty="0"/>
              <a:t> = 1             </a:t>
            </a:r>
            <a:r>
              <a:rPr lang="en-US" sz="3400" dirty="0">
                <a:solidFill>
                  <a:srgbClr val="00B050"/>
                </a:solidFill>
              </a:rPr>
              <a:t>' 0 - </a:t>
            </a:r>
            <a:r>
              <a:rPr lang="en-US" sz="3400" dirty="0" err="1">
                <a:solidFill>
                  <a:srgbClr val="00B050"/>
                </a:solidFill>
              </a:rPr>
              <a:t>kolor</a:t>
            </a:r>
            <a:r>
              <a:rPr lang="en-US" sz="3400" dirty="0">
                <a:solidFill>
                  <a:srgbClr val="00B050"/>
                </a:solidFill>
              </a:rPr>
              <a:t> </a:t>
            </a:r>
            <a:r>
              <a:rPr lang="en-US" sz="3400" dirty="0" err="1">
                <a:solidFill>
                  <a:srgbClr val="00B050"/>
                </a:solidFill>
              </a:rPr>
              <a:t>tła</a:t>
            </a:r>
            <a:endParaRPr lang="en-US" sz="3400" dirty="0">
              <a:solidFill>
                <a:srgbClr val="00B050"/>
              </a:solidFill>
            </a:endParaRPr>
          </a:p>
          <a:p>
            <a:pPr marL="400050" lvl="1" indent="0">
              <a:buNone/>
            </a:pPr>
            <a:r>
              <a:rPr lang="en-US" sz="3400" dirty="0"/>
              <a:t>        .</a:t>
            </a:r>
            <a:r>
              <a:rPr lang="en-US" sz="3400" dirty="0" err="1"/>
              <a:t>BackColor</a:t>
            </a:r>
            <a:r>
              <a:rPr lang="en-US" sz="3400" dirty="0"/>
              <a:t> = </a:t>
            </a:r>
            <a:r>
              <a:rPr lang="en-US" sz="3400" dirty="0" err="1"/>
              <a:t>vbCyan</a:t>
            </a:r>
            <a:endParaRPr lang="en-US" sz="3400" dirty="0"/>
          </a:p>
          <a:p>
            <a:pPr marL="400050" lvl="1" indent="0">
              <a:buNone/>
            </a:pPr>
            <a:r>
              <a:rPr lang="en-US" sz="3400" dirty="0"/>
              <a:t>        .</a:t>
            </a:r>
            <a:r>
              <a:rPr lang="en-US" sz="3400" dirty="0" err="1"/>
              <a:t>BorderColor</a:t>
            </a:r>
            <a:r>
              <a:rPr lang="en-US" sz="3400" dirty="0"/>
              <a:t> = </a:t>
            </a:r>
            <a:r>
              <a:rPr lang="en-US" sz="3400" dirty="0" err="1"/>
              <a:t>vbBlue</a:t>
            </a:r>
            <a:endParaRPr lang="en-US" sz="3400" dirty="0"/>
          </a:p>
          <a:p>
            <a:pPr marL="400050" lvl="1" indent="0">
              <a:buNone/>
            </a:pPr>
            <a:r>
              <a:rPr lang="en-US" sz="3400" dirty="0"/>
              <a:t>        .</a:t>
            </a:r>
            <a:r>
              <a:rPr lang="en-US" sz="3400" dirty="0" err="1"/>
              <a:t>BorderWidth</a:t>
            </a:r>
            <a:r>
              <a:rPr lang="en-US" sz="3400" dirty="0"/>
              <a:t> = 3</a:t>
            </a:r>
          </a:p>
          <a:p>
            <a:pPr marL="400050" lvl="1" indent="0">
              <a:buNone/>
            </a:pPr>
            <a:r>
              <a:rPr lang="en-US" sz="3400" dirty="0"/>
              <a:t>        .</a:t>
            </a:r>
            <a:r>
              <a:rPr lang="en-US" sz="3400" dirty="0" err="1"/>
              <a:t>SpecialEffect</a:t>
            </a:r>
            <a:r>
              <a:rPr lang="en-US" sz="3400" dirty="0"/>
              <a:t> = 0</a:t>
            </a:r>
          </a:p>
          <a:p>
            <a:pPr marL="400050" lvl="1" indent="0">
              <a:buNone/>
            </a:pPr>
            <a:r>
              <a:rPr lang="en-US" sz="3400" dirty="0"/>
              <a:t>        .</a:t>
            </a:r>
            <a:r>
              <a:rPr lang="en-US" sz="3400" dirty="0" err="1"/>
              <a:t>BorderShade</a:t>
            </a:r>
            <a:r>
              <a:rPr lang="en-US" sz="3400" dirty="0"/>
              <a:t> = 50</a:t>
            </a:r>
          </a:p>
          <a:p>
            <a:pPr marL="400050" lvl="1" indent="0">
              <a:buNone/>
            </a:pPr>
            <a:r>
              <a:rPr lang="en-US" sz="3400" dirty="0"/>
              <a:t>        .Width = 4500</a:t>
            </a:r>
          </a:p>
          <a:p>
            <a:pPr marL="400050" lvl="1" indent="0">
              <a:buNone/>
            </a:pPr>
            <a:r>
              <a:rPr lang="en-US" sz="3400" dirty="0"/>
              <a:t>  </a:t>
            </a:r>
            <a:r>
              <a:rPr lang="en-US" sz="3400" b="1" dirty="0">
                <a:solidFill>
                  <a:srgbClr val="0000FF"/>
                </a:solidFill>
              </a:rPr>
              <a:t>End With</a:t>
            </a:r>
          </a:p>
          <a:p>
            <a:pPr marL="400050" lvl="1" indent="0">
              <a:buNone/>
            </a:pPr>
            <a:r>
              <a:rPr lang="en-US" sz="3400" dirty="0"/>
              <a:t>End Sub</a:t>
            </a:r>
            <a:endParaRPr lang="pl-PL" sz="3400" dirty="0"/>
          </a:p>
        </p:txBody>
      </p:sp>
    </p:spTree>
    <p:extLst>
      <p:ext uri="{BB962C8B-B14F-4D97-AF65-F5344CB8AC3E}">
        <p14:creationId xmlns:p14="http://schemas.microsoft.com/office/powerpoint/2010/main" val="1446096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136904" cy="792087"/>
          </a:xfrm>
        </p:spPr>
        <p:style>
          <a:lnRef idx="1">
            <a:schemeClr val="accent1"/>
          </a:lnRef>
          <a:fillRef idx="2">
            <a:schemeClr val="accent1"/>
          </a:fillRef>
          <a:effectRef idx="1">
            <a:schemeClr val="accent1"/>
          </a:effectRef>
          <a:fontRef idx="minor">
            <a:schemeClr val="dk1"/>
          </a:fontRef>
        </p:style>
        <p:txBody>
          <a:bodyPr>
            <a:noAutofit/>
          </a:bodyPr>
          <a:lstStyle/>
          <a:p>
            <a:r>
              <a:rPr lang="pl-PL" dirty="0"/>
              <a:t>Using the </a:t>
            </a:r>
            <a:r>
              <a:rPr lang="pl-PL" dirty="0">
                <a:solidFill>
                  <a:srgbClr val="0070C0"/>
                </a:solidFill>
              </a:rPr>
              <a:t>IntelliSence</a:t>
            </a:r>
          </a:p>
        </p:txBody>
      </p:sp>
      <p:sp>
        <p:nvSpPr>
          <p:cNvPr id="3" name="Content Placeholder 2"/>
          <p:cNvSpPr>
            <a:spLocks noGrp="1"/>
          </p:cNvSpPr>
          <p:nvPr>
            <p:ph idx="1"/>
          </p:nvPr>
        </p:nvSpPr>
        <p:spPr>
          <a:xfrm>
            <a:off x="467544" y="1268760"/>
            <a:ext cx="8136904" cy="1584176"/>
          </a:xfrm>
          <a:solidFill>
            <a:schemeClr val="bg1">
              <a:lumMod val="95000"/>
            </a:schemeClr>
          </a:solidFill>
        </p:spPr>
        <p:txBody>
          <a:bodyPr/>
          <a:lstStyle/>
          <a:p>
            <a:pPr marL="0" indent="0">
              <a:buNone/>
            </a:pPr>
            <a:r>
              <a:rPr lang="en-US" sz="2400" dirty="0"/>
              <a:t>When writing code, the </a:t>
            </a:r>
            <a:r>
              <a:rPr lang="en-US" sz="2400" b="1" dirty="0"/>
              <a:t>Code Editor is equipped to assist you with the names of available properties</a:t>
            </a:r>
            <a:r>
              <a:rPr lang="en-US" sz="2400" dirty="0"/>
              <a:t>. </a:t>
            </a:r>
            <a:r>
              <a:rPr lang="en-US" sz="2000" dirty="0"/>
              <a:t>When you type the name of a object followed by the period operator, the available properties would appear in a list</a:t>
            </a:r>
            <a:r>
              <a:rPr lang="pl-PL" sz="2000" dirty="0"/>
              <a:t> (</a:t>
            </a:r>
            <a:r>
              <a:rPr lang="en-US" sz="1800" dirty="0"/>
              <a:t>This feature is called </a:t>
            </a:r>
            <a:r>
              <a:rPr lang="en-US" sz="2000" dirty="0"/>
              <a:t>IntelliSense</a:t>
            </a:r>
            <a:r>
              <a:rPr lang="pl-PL" sz="2000" dirty="0"/>
              <a:t>)</a:t>
            </a:r>
            <a:r>
              <a:rPr lang="en-US" sz="2000" dirty="0"/>
              <a:t>:</a:t>
            </a:r>
          </a:p>
          <a:p>
            <a:pPr marL="0" indent="0">
              <a:buNone/>
            </a:pPr>
            <a:endParaRPr lang="pl-PL" dirty="0"/>
          </a:p>
        </p:txBody>
      </p:sp>
      <p:pic>
        <p:nvPicPr>
          <p:cNvPr id="4" name="Obraz 3">
            <a:extLst>
              <a:ext uri="{FF2B5EF4-FFF2-40B4-BE49-F238E27FC236}">
                <a16:creationId xmlns:a16="http://schemas.microsoft.com/office/drawing/2014/main" id="{36571AB7-D62E-4DCB-8893-DAFB1B5AC41A}"/>
              </a:ext>
            </a:extLst>
          </p:cNvPr>
          <p:cNvPicPr>
            <a:picLocks noChangeAspect="1"/>
          </p:cNvPicPr>
          <p:nvPr/>
        </p:nvPicPr>
        <p:blipFill>
          <a:blip r:embed="rId2"/>
          <a:stretch>
            <a:fillRect/>
          </a:stretch>
        </p:blipFill>
        <p:spPr>
          <a:xfrm>
            <a:off x="1691680" y="2924944"/>
            <a:ext cx="5175778" cy="3240360"/>
          </a:xfrm>
          <a:prstGeom prst="rect">
            <a:avLst/>
          </a:prstGeom>
        </p:spPr>
      </p:pic>
    </p:spTree>
    <p:extLst>
      <p:ext uri="{BB962C8B-B14F-4D97-AF65-F5344CB8AC3E}">
        <p14:creationId xmlns:p14="http://schemas.microsoft.com/office/powerpoint/2010/main" val="180499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208912" cy="595086"/>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pl-PL" sz="3600" dirty="0"/>
              <a:t>T</a:t>
            </a:r>
            <a:r>
              <a:rPr lang="en-US" sz="3600" dirty="0"/>
              <a:t>he names of objects are usually in one word</a:t>
            </a:r>
            <a:endParaRPr lang="pl-PL" sz="3600" dirty="0"/>
          </a:p>
        </p:txBody>
      </p:sp>
      <p:sp>
        <p:nvSpPr>
          <p:cNvPr id="3" name="Content Placeholder 2"/>
          <p:cNvSpPr>
            <a:spLocks noGrp="1"/>
          </p:cNvSpPr>
          <p:nvPr>
            <p:ph idx="1"/>
          </p:nvPr>
        </p:nvSpPr>
        <p:spPr>
          <a:xfrm>
            <a:off x="323528" y="1124744"/>
            <a:ext cx="8208912" cy="5472608"/>
          </a:xfrm>
          <a:solidFill>
            <a:schemeClr val="bg1">
              <a:lumMod val="95000"/>
            </a:schemeClr>
          </a:solidFill>
        </p:spPr>
        <p:txBody>
          <a:bodyPr>
            <a:normAutofit fontScale="62500" lnSpcReduction="20000"/>
          </a:bodyPr>
          <a:lstStyle/>
          <a:p>
            <a:pPr marL="0" indent="0">
              <a:buNone/>
            </a:pPr>
            <a:r>
              <a:rPr lang="en-US" dirty="0"/>
              <a:t>Access is very flexible and allows you to use more than one word to name an object (</a:t>
            </a:r>
            <a:r>
              <a:rPr lang="en-US" dirty="0">
                <a:solidFill>
                  <a:srgbClr val="0000FF"/>
                </a:solidFill>
              </a:rPr>
              <a:t>the properties names are always in one word</a:t>
            </a:r>
            <a:r>
              <a:rPr lang="en-US" dirty="0"/>
              <a:t>). If you have an object that is made of more than one word, when referring to it in an expression, whether in the Properties window or with your code, you must include it between the bracket</a:t>
            </a:r>
            <a:r>
              <a:rPr lang="pl-PL" dirty="0"/>
              <a:t>s [ ]</a:t>
            </a:r>
            <a:r>
              <a:rPr lang="en-US" dirty="0"/>
              <a:t>. For example, suppose that you have a box named </a:t>
            </a:r>
            <a:r>
              <a:rPr lang="en-US" b="1" dirty="0"/>
              <a:t>Rectangular Box </a:t>
            </a:r>
            <a:r>
              <a:rPr lang="en-US" dirty="0"/>
              <a:t>instead of </a:t>
            </a:r>
            <a:r>
              <a:rPr lang="en-US" b="1" dirty="0" err="1"/>
              <a:t>boxRectangle</a:t>
            </a:r>
            <a:r>
              <a:rPr lang="en-US" dirty="0"/>
              <a:t>. The above code would be written as:</a:t>
            </a:r>
          </a:p>
          <a:p>
            <a:pPr marL="800100" lvl="2" indent="0">
              <a:buNone/>
            </a:pPr>
            <a:r>
              <a:rPr lang="en-US" sz="3800" dirty="0"/>
              <a:t>Private Sub </a:t>
            </a:r>
            <a:r>
              <a:rPr lang="en-US" sz="3800" dirty="0" err="1"/>
              <a:t>cmdHide_Click</a:t>
            </a:r>
            <a:r>
              <a:rPr lang="en-US" sz="3800" dirty="0"/>
              <a:t>()</a:t>
            </a:r>
            <a:endParaRPr lang="pl-PL" sz="3800" dirty="0"/>
          </a:p>
          <a:p>
            <a:pPr marL="800100" lvl="2" indent="0">
              <a:buNone/>
            </a:pPr>
            <a:r>
              <a:rPr lang="en-US" sz="3800" dirty="0">
                <a:solidFill>
                  <a:srgbClr val="0000FF"/>
                </a:solidFill>
              </a:rPr>
              <a:t> </a:t>
            </a:r>
            <a:r>
              <a:rPr lang="pl-PL" sz="3800" dirty="0">
                <a:solidFill>
                  <a:srgbClr val="0000FF"/>
                </a:solidFill>
              </a:rPr>
              <a:t>        </a:t>
            </a:r>
            <a:r>
              <a:rPr lang="en-US" sz="3800" dirty="0">
                <a:solidFill>
                  <a:srgbClr val="0000FF"/>
                </a:solidFill>
              </a:rPr>
              <a:t>[Rectangular Box].</a:t>
            </a:r>
            <a:r>
              <a:rPr lang="en-US" sz="3800" dirty="0"/>
              <a:t>Visible = False</a:t>
            </a:r>
            <a:endParaRPr lang="pl-PL" sz="3800" dirty="0"/>
          </a:p>
          <a:p>
            <a:pPr marL="800100" lvl="2" indent="0">
              <a:buNone/>
            </a:pPr>
            <a:r>
              <a:rPr lang="en-US" sz="3800" dirty="0"/>
              <a:t> End Sub</a:t>
            </a:r>
            <a:endParaRPr lang="pl-PL" sz="3800" dirty="0"/>
          </a:p>
          <a:p>
            <a:pPr marL="0" indent="0">
              <a:buNone/>
            </a:pPr>
            <a:r>
              <a:rPr lang="en-US" dirty="0"/>
              <a:t>There is no penalty if you always include the name of an object in square brackets when referring to it whether in the Properties window or with code, even if the name is made of one word. Here is an example:</a:t>
            </a:r>
          </a:p>
          <a:p>
            <a:pPr marL="800100" lvl="2" indent="0">
              <a:buNone/>
            </a:pPr>
            <a:r>
              <a:rPr lang="pl-PL" sz="1900" dirty="0"/>
              <a:t>    </a:t>
            </a:r>
            <a:r>
              <a:rPr lang="en-US" sz="3800" dirty="0"/>
              <a:t>Private Sub </a:t>
            </a:r>
            <a:r>
              <a:rPr lang="en-US" sz="3800" dirty="0" err="1"/>
              <a:t>cmdHide_Click</a:t>
            </a:r>
            <a:r>
              <a:rPr lang="en-US" sz="3800" dirty="0"/>
              <a:t>()</a:t>
            </a:r>
            <a:endParaRPr lang="pl-PL" sz="3800" dirty="0"/>
          </a:p>
          <a:p>
            <a:pPr marL="800100" lvl="2" indent="0">
              <a:buNone/>
            </a:pPr>
            <a:r>
              <a:rPr lang="pl-PL" sz="3800" dirty="0"/>
              <a:t>        </a:t>
            </a:r>
            <a:r>
              <a:rPr lang="en-US" sz="3800" dirty="0"/>
              <a:t> </a:t>
            </a:r>
            <a:r>
              <a:rPr lang="en-US" sz="3800" dirty="0">
                <a:solidFill>
                  <a:srgbClr val="0000FF"/>
                </a:solidFill>
              </a:rPr>
              <a:t>[</a:t>
            </a:r>
            <a:r>
              <a:rPr lang="en-US" sz="3800" dirty="0" err="1">
                <a:solidFill>
                  <a:srgbClr val="0000FF"/>
                </a:solidFill>
              </a:rPr>
              <a:t>boxRectangle</a:t>
            </a:r>
            <a:r>
              <a:rPr lang="en-US" sz="3800" dirty="0">
                <a:solidFill>
                  <a:srgbClr val="0000FF"/>
                </a:solidFill>
              </a:rPr>
              <a:t>].</a:t>
            </a:r>
            <a:r>
              <a:rPr lang="en-US" sz="3800" dirty="0"/>
              <a:t>Visible = False</a:t>
            </a:r>
            <a:endParaRPr lang="pl-PL" sz="3800" dirty="0"/>
          </a:p>
          <a:p>
            <a:pPr marL="800100" lvl="2" indent="0">
              <a:buNone/>
            </a:pPr>
            <a:r>
              <a:rPr lang="pl-PL" sz="3800" dirty="0"/>
              <a:t> </a:t>
            </a:r>
            <a:r>
              <a:rPr lang="en-US" sz="3800" dirty="0"/>
              <a:t> End Sub </a:t>
            </a:r>
            <a:endParaRPr lang="pl-PL" sz="3800" dirty="0"/>
          </a:p>
          <a:p>
            <a:endParaRPr lang="pl-PL" dirty="0"/>
          </a:p>
        </p:txBody>
      </p:sp>
    </p:spTree>
    <p:extLst>
      <p:ext uri="{BB962C8B-B14F-4D97-AF65-F5344CB8AC3E}">
        <p14:creationId xmlns:p14="http://schemas.microsoft.com/office/powerpoint/2010/main" val="127014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058" y="332656"/>
            <a:ext cx="8423422" cy="648072"/>
          </a:xfrm>
          <a:solidFill>
            <a:schemeClr val="bg1">
              <a:lumMod val="95000"/>
            </a:schemeClr>
          </a:solidFill>
          <a:ln w="19050">
            <a:solidFill>
              <a:schemeClr val="tx1">
                <a:lumMod val="75000"/>
                <a:lumOff val="25000"/>
              </a:schemeClr>
            </a:solidFill>
          </a:ln>
          <a:effectLst>
            <a:outerShdw blurRad="50800" dist="50800" dir="5400000" algn="ctr" rotWithShape="0">
              <a:schemeClr val="accent6">
                <a:lumMod val="75000"/>
              </a:schemeClr>
            </a:outerShdw>
          </a:effectLst>
        </p:spPr>
        <p:txBody>
          <a:bodyPr>
            <a:noAutofit/>
          </a:bodyPr>
          <a:lstStyle/>
          <a:p>
            <a:r>
              <a:rPr lang="en-US" dirty="0"/>
              <a:t>Various Libraries for a Database</a:t>
            </a:r>
          </a:p>
        </p:txBody>
      </p:sp>
      <p:sp>
        <p:nvSpPr>
          <p:cNvPr id="3" name="Content Placeholder 2"/>
          <p:cNvSpPr>
            <a:spLocks noGrp="1"/>
          </p:cNvSpPr>
          <p:nvPr>
            <p:ph idx="1"/>
          </p:nvPr>
        </p:nvSpPr>
        <p:spPr>
          <a:xfrm>
            <a:off x="469058" y="1124744"/>
            <a:ext cx="8423422" cy="3096344"/>
          </a:xfrm>
          <a:solidFill>
            <a:schemeClr val="bg1">
              <a:lumMod val="95000"/>
            </a:schemeClr>
          </a:solidFill>
          <a:ln>
            <a:solidFill>
              <a:schemeClr val="accent6">
                <a:lumMod val="50000"/>
              </a:schemeClr>
            </a:solidFill>
          </a:ln>
        </p:spPr>
        <p:txBody>
          <a:bodyPr>
            <a:normAutofit/>
          </a:bodyPr>
          <a:lstStyle/>
          <a:p>
            <a:r>
              <a:rPr lang="en-US" sz="2400" dirty="0"/>
              <a:t>Microsoft Access Object Library</a:t>
            </a:r>
            <a:endParaRPr lang="pl-PL" sz="2400" dirty="0"/>
          </a:p>
          <a:p>
            <a:r>
              <a:rPr lang="en-US" sz="2400" dirty="0"/>
              <a:t>Microsoft Data Access Object</a:t>
            </a:r>
            <a:r>
              <a:rPr lang="pl-PL" sz="2400" dirty="0"/>
              <a:t>     (</a:t>
            </a:r>
            <a:r>
              <a:rPr lang="en-US" sz="2800" dirty="0">
                <a:solidFill>
                  <a:srgbClr val="FF0000"/>
                </a:solidFill>
              </a:rPr>
              <a:t>DAO</a:t>
            </a:r>
            <a:r>
              <a:rPr lang="pl-PL" sz="2400" dirty="0"/>
              <a:t>)</a:t>
            </a:r>
          </a:p>
          <a:p>
            <a:r>
              <a:rPr lang="en-US" sz="2400" dirty="0"/>
              <a:t>Microsoft ActiveX Data Objects</a:t>
            </a:r>
            <a:r>
              <a:rPr lang="pl-PL" sz="2400" dirty="0"/>
              <a:t> </a:t>
            </a:r>
            <a:r>
              <a:rPr lang="en-US" sz="2400" dirty="0"/>
              <a:t> </a:t>
            </a:r>
            <a:r>
              <a:rPr lang="pl-PL" sz="2400" dirty="0"/>
              <a:t>(</a:t>
            </a:r>
            <a:r>
              <a:rPr lang="en-US" sz="2800" dirty="0">
                <a:solidFill>
                  <a:srgbClr val="FF0000"/>
                </a:solidFill>
              </a:rPr>
              <a:t>ADO</a:t>
            </a:r>
            <a:r>
              <a:rPr lang="pl-PL" sz="2800" dirty="0"/>
              <a:t>)</a:t>
            </a:r>
            <a:endParaRPr lang="pl-PL" sz="2400" dirty="0"/>
          </a:p>
          <a:p>
            <a:r>
              <a:rPr lang="en-US" sz="2400" dirty="0"/>
              <a:t>Microsoft ADOX</a:t>
            </a:r>
            <a:r>
              <a:rPr lang="pl-PL" sz="2400" dirty="0"/>
              <a:t>  (</a:t>
            </a:r>
            <a:r>
              <a:rPr lang="en-US" sz="2800" dirty="0">
                <a:solidFill>
                  <a:srgbClr val="FF0000"/>
                </a:solidFill>
              </a:rPr>
              <a:t>ADOX</a:t>
            </a:r>
            <a:r>
              <a:rPr lang="pl-PL" sz="2400" dirty="0"/>
              <a:t>)</a:t>
            </a:r>
          </a:p>
          <a:p>
            <a:r>
              <a:rPr lang="en-US" sz="2400" dirty="0"/>
              <a:t>ADO.NET</a:t>
            </a:r>
            <a:endParaRPr lang="pl-PL" sz="2400" dirty="0"/>
          </a:p>
          <a:p>
            <a:r>
              <a:rPr lang="en-US" sz="2400" dirty="0"/>
              <a:t>Win32 API</a:t>
            </a:r>
            <a:endParaRPr lang="pl-PL" sz="2400" dirty="0"/>
          </a:p>
          <a:p>
            <a:endParaRPr lang="pl-PL" sz="1800" dirty="0"/>
          </a:p>
        </p:txBody>
      </p:sp>
      <p:pic>
        <p:nvPicPr>
          <p:cNvPr id="4" name="Obraz 3">
            <a:extLst>
              <a:ext uri="{FF2B5EF4-FFF2-40B4-BE49-F238E27FC236}">
                <a16:creationId xmlns:a16="http://schemas.microsoft.com/office/drawing/2014/main" id="{A4F78256-12DD-42E4-BEBD-E13A72BE99FE}"/>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2555776" y="3356992"/>
            <a:ext cx="6224939" cy="30243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8271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710952"/>
          </a:xfrm>
        </p:spPr>
        <p:style>
          <a:lnRef idx="1">
            <a:schemeClr val="accent1"/>
          </a:lnRef>
          <a:fillRef idx="2">
            <a:schemeClr val="accent1"/>
          </a:fillRef>
          <a:effectRef idx="1">
            <a:schemeClr val="accent1"/>
          </a:effectRef>
          <a:fontRef idx="minor">
            <a:schemeClr val="dk1"/>
          </a:fontRef>
        </p:style>
        <p:txBody>
          <a:bodyPr>
            <a:noAutofit/>
          </a:bodyPr>
          <a:lstStyle/>
          <a:p>
            <a:r>
              <a:rPr lang="pl-PL" dirty="0"/>
              <a:t>Introducing Properties</a:t>
            </a:r>
          </a:p>
        </p:txBody>
      </p:sp>
      <p:sp>
        <p:nvSpPr>
          <p:cNvPr id="3" name="Content Placeholder 2"/>
          <p:cNvSpPr>
            <a:spLocks noGrp="1"/>
          </p:cNvSpPr>
          <p:nvPr>
            <p:ph idx="1"/>
          </p:nvPr>
        </p:nvSpPr>
        <p:spPr>
          <a:xfrm>
            <a:off x="474155" y="1084176"/>
            <a:ext cx="8212645" cy="1728192"/>
          </a:xfrm>
        </p:spPr>
        <p:txBody>
          <a:bodyPr>
            <a:noAutofit/>
          </a:bodyPr>
          <a:lstStyle/>
          <a:p>
            <a:pPr marL="0" indent="0">
              <a:buNone/>
            </a:pPr>
            <a:r>
              <a:rPr lang="en-US" sz="2000" dirty="0"/>
              <a:t>In the Projects window, expand Access Class Objects </a:t>
            </a:r>
            <a:endParaRPr lang="pl-PL" sz="2000" dirty="0"/>
          </a:p>
          <a:p>
            <a:pPr marL="0" indent="0">
              <a:buNone/>
            </a:pPr>
            <a:r>
              <a:rPr lang="pl-PL" sz="2000" dirty="0"/>
              <a:t>&amp;</a:t>
            </a:r>
            <a:r>
              <a:rPr lang="en-US" sz="2000" dirty="0"/>
              <a:t> double-click </a:t>
            </a:r>
            <a:r>
              <a:rPr lang="pl-PL" sz="2000" dirty="0"/>
              <a:t> </a:t>
            </a:r>
            <a:r>
              <a:rPr lang="en-US" sz="2000" dirty="0" err="1"/>
              <a:t>Form_Sample</a:t>
            </a:r>
            <a:r>
              <a:rPr lang="en-US" sz="2000" dirty="0"/>
              <a:t> </a:t>
            </a:r>
            <a:r>
              <a:rPr lang="pl-PL" sz="2000" dirty="0"/>
              <a:t> </a:t>
            </a:r>
            <a:r>
              <a:rPr lang="en-US" sz="2000" dirty="0"/>
              <a:t>Form.</a:t>
            </a:r>
            <a:br>
              <a:rPr lang="en-US" sz="2000" dirty="0"/>
            </a:br>
            <a:r>
              <a:rPr lang="en-US" sz="2000" dirty="0"/>
              <a:t>Notice that the Properties window displays the characteristics of the form </a:t>
            </a:r>
          </a:p>
          <a:p>
            <a:pPr marL="0" indent="0">
              <a:buNone/>
            </a:pPr>
            <a:r>
              <a:rPr lang="en-US" sz="2000" dirty="0"/>
              <a:t>In the Object combo box of the Code Editor, select Form</a:t>
            </a:r>
            <a:br>
              <a:rPr lang="en-US" sz="2000" dirty="0"/>
            </a:br>
            <a:endParaRPr lang="en-US" sz="2000" dirty="0"/>
          </a:p>
        </p:txBody>
      </p:sp>
      <p:pic>
        <p:nvPicPr>
          <p:cNvPr id="1026" name="Picture 2" descr="The Object Combo Box in the Code Edi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36912"/>
            <a:ext cx="5832648" cy="387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938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pl-PL" dirty="0"/>
              <a:t>Type NavigationButtons = False</a:t>
            </a:r>
            <a:br>
              <a:rPr lang="pl-PL" dirty="0"/>
            </a:br>
            <a:endParaRPr lang="pl-PL" dirty="0"/>
          </a:p>
        </p:txBody>
      </p:sp>
      <p:pic>
        <p:nvPicPr>
          <p:cNvPr id="2050" name="Picture 2" descr="http://www.functionx.com/vbaccess/windows/codeeditor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5" y="980728"/>
            <a:ext cx="4774234" cy="22322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rot="10800000" flipV="1">
            <a:off x="193855" y="3284984"/>
            <a:ext cx="8568952" cy="677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pl-PL" sz="1400" b="0" i="0" u="none" strike="noStrike" cap="none" normalizeH="0" baseline="0" dirty="0">
                <a:ln>
                  <a:noFill/>
                </a:ln>
                <a:solidFill>
                  <a:srgbClr val="000000"/>
                </a:solidFill>
                <a:effectLst/>
                <a:latin typeface="Verdana" pitchFamily="34" charset="0"/>
                <a:cs typeface="Arial" pitchFamily="34" charset="0"/>
              </a:rPr>
              <a:t>To return to Microsoft Access, on the Standard toolbar, click the View MS Access button   </a:t>
            </a:r>
            <a:r>
              <a:rPr kumimoji="0" lang="pl-PL" sz="2000" b="0" i="0" u="none" strike="noStrike" cap="none" normalizeH="0" baseline="0" dirty="0">
                <a:ln>
                  <a:noFill/>
                </a:ln>
                <a:solidFill>
                  <a:srgbClr val="000000"/>
                </a:solidFill>
                <a:effectLst/>
                <a:latin typeface="Verdana" pitchFamily="34" charset="0"/>
                <a:cs typeface="Arial" pitchFamily="34" charset="0"/>
              </a:rPr>
              <a:t> </a:t>
            </a:r>
            <a:endParaRPr kumimoji="0" lang="pl-PL" sz="1400" b="0" i="0" u="none" strike="noStrike" cap="none" normalizeH="0" baseline="0" dirty="0">
              <a:ln>
                <a:noFill/>
              </a:ln>
              <a:solidFill>
                <a:srgbClr val="000000"/>
              </a:solidFill>
              <a:effectLst/>
              <a:latin typeface="Verdana"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r>
              <a:rPr kumimoji="0" lang="pl-PL" sz="1400" b="0" i="0" u="none" strike="noStrike" cap="none" normalizeH="0" baseline="0" dirty="0">
                <a:ln>
                  <a:noFill/>
                </a:ln>
                <a:solidFill>
                  <a:srgbClr val="000000"/>
                </a:solidFill>
                <a:effectLst/>
                <a:latin typeface="Verdana" pitchFamily="34" charset="0"/>
                <a:cs typeface="Arial" pitchFamily="34" charset="0"/>
              </a:rPr>
              <a:t>Right-click the title bar of the form and click Form View</a:t>
            </a:r>
            <a:r>
              <a:rPr kumimoji="0" lang="pl-PL" sz="1000" b="0" i="0" u="none" strike="noStrike" cap="none" normalizeH="0" baseline="0" dirty="0">
                <a:ln>
                  <a:noFill/>
                </a:ln>
                <a:solidFill>
                  <a:schemeClr val="tx1"/>
                </a:solidFill>
                <a:effectLst/>
                <a:latin typeface="Arial" pitchFamily="34" charset="0"/>
                <a:cs typeface="Arial" pitchFamily="34" charset="0"/>
              </a:rPr>
              <a:t> </a:t>
            </a:r>
            <a:endParaRPr kumimoji="0" lang="pl-PL" sz="1400" b="0" i="0" u="none" strike="noStrike" cap="none" normalizeH="0" baseline="0" dirty="0">
              <a:ln>
                <a:noFill/>
              </a:ln>
              <a:solidFill>
                <a:srgbClr val="000000"/>
              </a:solidFill>
              <a:effectLst/>
              <a:latin typeface="Verdana" pitchFamily="34" charset="0"/>
              <a:cs typeface="Arial" pitchFamily="34" charset="0"/>
            </a:endParaRPr>
          </a:p>
        </p:txBody>
      </p:sp>
      <p:pic>
        <p:nvPicPr>
          <p:cNvPr id="2052" name="Picture 4" descr="View Microsoft Ac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313" y="-98425"/>
            <a:ext cx="228600" cy="219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ample Fo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077072"/>
            <a:ext cx="4032448" cy="19130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5527" y="6277962"/>
            <a:ext cx="8194569" cy="369332"/>
          </a:xfrm>
          <a:prstGeom prst="rect">
            <a:avLst/>
          </a:prstGeom>
        </p:spPr>
        <p:txBody>
          <a:bodyPr wrap="square">
            <a:spAutoFit/>
          </a:bodyPr>
          <a:lstStyle/>
          <a:p>
            <a:r>
              <a:rPr lang="en-US" dirty="0"/>
              <a:t>After viewing the result, right-click the form (anywhere on it) and click Design View </a:t>
            </a:r>
            <a:endParaRPr lang="pl-PL" dirty="0"/>
          </a:p>
        </p:txBody>
      </p:sp>
    </p:spTree>
    <p:extLst>
      <p:ext uri="{BB962C8B-B14F-4D97-AF65-F5344CB8AC3E}">
        <p14:creationId xmlns:p14="http://schemas.microsoft.com/office/powerpoint/2010/main" val="2029527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720080"/>
          </a:xfrm>
          <a:solidFill>
            <a:schemeClr val="tx2">
              <a:lumMod val="20000"/>
              <a:lumOff val="80000"/>
            </a:schemeClr>
          </a:solidFill>
        </p:spPr>
        <p:txBody>
          <a:bodyPr>
            <a:normAutofit fontScale="90000"/>
          </a:bodyPr>
          <a:lstStyle/>
          <a:p>
            <a:r>
              <a:rPr lang="pl-PL" dirty="0"/>
              <a:t>Text-Based Properties</a:t>
            </a:r>
          </a:p>
        </p:txBody>
      </p:sp>
      <p:sp>
        <p:nvSpPr>
          <p:cNvPr id="3" name="Content Placeholder 2"/>
          <p:cNvSpPr>
            <a:spLocks noGrp="1"/>
          </p:cNvSpPr>
          <p:nvPr>
            <p:ph idx="1"/>
          </p:nvPr>
        </p:nvSpPr>
        <p:spPr>
          <a:xfrm>
            <a:off x="395536" y="908720"/>
            <a:ext cx="8229600" cy="5760640"/>
          </a:xfrm>
          <a:solidFill>
            <a:schemeClr val="bg1">
              <a:lumMod val="95000"/>
            </a:schemeClr>
          </a:solidFill>
        </p:spPr>
        <p:txBody>
          <a:bodyPr>
            <a:noAutofit/>
          </a:bodyPr>
          <a:lstStyle/>
          <a:p>
            <a:pPr marL="0" indent="0">
              <a:buNone/>
            </a:pPr>
            <a:r>
              <a:rPr lang="en-US" sz="1600" dirty="0"/>
              <a:t>To programmatically specify or change the text property of an object, if the property is called </a:t>
            </a:r>
            <a:r>
              <a:rPr lang="en-US" sz="1600" b="1" dirty="0"/>
              <a:t>Text</a:t>
            </a:r>
            <a:r>
              <a:rPr lang="en-US" sz="1600" dirty="0"/>
              <a:t>, it is considered the default property of the control. This means that, to specify the value of that property, simply type the name of the control and assign the desired string. </a:t>
            </a:r>
            <a:r>
              <a:rPr lang="pl-PL" sz="1600" dirty="0"/>
              <a:t>A</a:t>
            </a:r>
            <a:r>
              <a:rPr lang="en-US" sz="1600" dirty="0"/>
              <a:t>n example:</a:t>
            </a:r>
          </a:p>
          <a:p>
            <a:pPr marL="800100" lvl="2" indent="0">
              <a:buNone/>
            </a:pPr>
            <a:r>
              <a:rPr lang="en-US" sz="2000" b="1" dirty="0"/>
              <a:t>Private Sub </a:t>
            </a:r>
            <a:r>
              <a:rPr lang="pl-PL" sz="2000" b="1" dirty="0"/>
              <a:t> </a:t>
            </a:r>
            <a:r>
              <a:rPr lang="en-US" sz="2000" b="1" dirty="0" err="1"/>
              <a:t>SpecifyFullName_Click</a:t>
            </a:r>
            <a:r>
              <a:rPr lang="en-US" sz="2000" b="1" dirty="0"/>
              <a:t>() </a:t>
            </a:r>
            <a:endParaRPr lang="pl-PL" sz="2000" b="1" dirty="0"/>
          </a:p>
          <a:p>
            <a:pPr marL="800100" lvl="2" indent="0">
              <a:buNone/>
            </a:pPr>
            <a:r>
              <a:rPr lang="pl-PL" sz="2000" dirty="0">
                <a:solidFill>
                  <a:srgbClr val="0070C0"/>
                </a:solidFill>
              </a:rPr>
              <a:t>    </a:t>
            </a:r>
            <a:r>
              <a:rPr lang="en-US" sz="2000" dirty="0" err="1">
                <a:solidFill>
                  <a:srgbClr val="0070C0"/>
                </a:solidFill>
              </a:rPr>
              <a:t>FullName</a:t>
            </a:r>
            <a:r>
              <a:rPr lang="en-US" sz="2000" dirty="0">
                <a:solidFill>
                  <a:srgbClr val="0070C0"/>
                </a:solidFill>
              </a:rPr>
              <a:t> = "Patrick </a:t>
            </a:r>
            <a:r>
              <a:rPr lang="pl-PL" sz="2000" dirty="0">
                <a:solidFill>
                  <a:srgbClr val="0070C0"/>
                </a:solidFill>
              </a:rPr>
              <a:t>D</a:t>
            </a:r>
            <a:r>
              <a:rPr lang="en-US" sz="2000" dirty="0" err="1">
                <a:solidFill>
                  <a:srgbClr val="0070C0"/>
                </a:solidFill>
              </a:rPr>
              <a:t>ong</a:t>
            </a:r>
            <a:r>
              <a:rPr lang="en-US" sz="2000" dirty="0">
                <a:solidFill>
                  <a:srgbClr val="0070C0"/>
                </a:solidFill>
              </a:rPr>
              <a:t>" </a:t>
            </a:r>
            <a:endParaRPr lang="pl-PL" sz="2000" dirty="0">
              <a:solidFill>
                <a:srgbClr val="0070C0"/>
              </a:solidFill>
            </a:endParaRPr>
          </a:p>
          <a:p>
            <a:pPr marL="800100" lvl="2" indent="0">
              <a:buNone/>
            </a:pPr>
            <a:r>
              <a:rPr lang="en-US" sz="2000" b="1" dirty="0"/>
              <a:t>End Sub</a:t>
            </a:r>
            <a:endParaRPr lang="pl-PL" sz="2000" b="1" dirty="0"/>
          </a:p>
          <a:p>
            <a:pPr marL="0" indent="0">
              <a:buNone/>
            </a:pPr>
            <a:r>
              <a:rPr lang="en-US" sz="1600" dirty="0"/>
              <a:t> </a:t>
            </a:r>
            <a:r>
              <a:rPr lang="en-US" sz="1600" b="1" dirty="0"/>
              <a:t>If the property is named Caption</a:t>
            </a:r>
            <a:r>
              <a:rPr lang="en-US" sz="1600" dirty="0"/>
              <a:t>, type the name of the object, followed by a period, followed by Caption, and assign the desired string. Here is an example:</a:t>
            </a:r>
          </a:p>
          <a:p>
            <a:pPr marL="0" indent="0">
              <a:buNone/>
            </a:pPr>
            <a:endParaRPr lang="pl-PL" sz="1600" dirty="0"/>
          </a:p>
          <a:p>
            <a:pPr marL="800100" lvl="2" indent="0">
              <a:buNone/>
            </a:pPr>
            <a:r>
              <a:rPr lang="pl-PL" sz="1600" b="1" dirty="0"/>
              <a:t> </a:t>
            </a:r>
            <a:r>
              <a:rPr lang="en-US" sz="1600" b="1" dirty="0"/>
              <a:t>Private Sub </a:t>
            </a:r>
            <a:r>
              <a:rPr lang="pl-PL" sz="1600" b="1" dirty="0"/>
              <a:t> </a:t>
            </a:r>
            <a:r>
              <a:rPr lang="en-US" sz="1800" b="1" dirty="0" err="1"/>
              <a:t>Action_Click</a:t>
            </a:r>
            <a:r>
              <a:rPr lang="en-US" sz="1800" b="1" dirty="0"/>
              <a:t>() </a:t>
            </a:r>
            <a:endParaRPr lang="pl-PL" sz="1800" b="1" dirty="0"/>
          </a:p>
          <a:p>
            <a:pPr marL="800100" lvl="2" indent="0">
              <a:buNone/>
            </a:pPr>
            <a:r>
              <a:rPr lang="pl-PL" sz="1800" dirty="0">
                <a:solidFill>
                  <a:srgbClr val="0070C0"/>
                </a:solidFill>
              </a:rPr>
              <a:t>      </a:t>
            </a:r>
            <a:r>
              <a:rPr lang="en-US" sz="1800" dirty="0" err="1">
                <a:solidFill>
                  <a:srgbClr val="0070C0"/>
                </a:solidFill>
              </a:rPr>
              <a:t>Properties.Caption</a:t>
            </a:r>
            <a:r>
              <a:rPr lang="en-US" sz="1800" dirty="0">
                <a:solidFill>
                  <a:srgbClr val="0070C0"/>
                </a:solidFill>
              </a:rPr>
              <a:t> = " </a:t>
            </a:r>
            <a:r>
              <a:rPr lang="pl-PL" sz="1800" dirty="0">
                <a:solidFill>
                  <a:srgbClr val="0070C0"/>
                </a:solidFill>
              </a:rPr>
              <a:t>Zmiana parametrów figury</a:t>
            </a:r>
            <a:r>
              <a:rPr lang="en-US" sz="1800" dirty="0">
                <a:solidFill>
                  <a:srgbClr val="0070C0"/>
                </a:solidFill>
              </a:rPr>
              <a:t>" </a:t>
            </a:r>
            <a:endParaRPr lang="pl-PL" sz="1800" dirty="0">
              <a:solidFill>
                <a:srgbClr val="0070C0"/>
              </a:solidFill>
            </a:endParaRPr>
          </a:p>
          <a:p>
            <a:pPr marL="800100" lvl="2" indent="0">
              <a:buNone/>
            </a:pPr>
            <a:r>
              <a:rPr lang="en-US" sz="1600" b="1" dirty="0"/>
              <a:t>End Sub </a:t>
            </a:r>
            <a:endParaRPr lang="pl-PL" sz="1600" b="1" dirty="0"/>
          </a:p>
          <a:p>
            <a:pPr marL="0" indent="0">
              <a:buNone/>
            </a:pPr>
            <a:r>
              <a:rPr lang="en-US" sz="1600" dirty="0"/>
              <a:t>During design, the text or caption you provide to the control is static. This means that you can only provide a fixed value for the control. If you want the text to change in response to something, you must write code. Here is an example:</a:t>
            </a:r>
          </a:p>
          <a:p>
            <a:pPr marL="800100" lvl="2" indent="0">
              <a:buNone/>
            </a:pPr>
            <a:r>
              <a:rPr lang="pl-PL" sz="700" dirty="0"/>
              <a:t>  </a:t>
            </a:r>
            <a:r>
              <a:rPr lang="en-US" sz="1800" dirty="0"/>
              <a:t>Private Sub </a:t>
            </a:r>
            <a:r>
              <a:rPr lang="en-US" sz="1800" dirty="0" err="1"/>
              <a:t>CurrentDate_Click</a:t>
            </a:r>
            <a:r>
              <a:rPr lang="en-US" sz="1800" dirty="0"/>
              <a:t>() </a:t>
            </a:r>
            <a:endParaRPr lang="pl-PL" sz="1800" dirty="0"/>
          </a:p>
          <a:p>
            <a:pPr marL="800100" lvl="2" indent="0">
              <a:buNone/>
            </a:pPr>
            <a:r>
              <a:rPr lang="pl-PL" sz="1800" b="1" dirty="0">
                <a:solidFill>
                  <a:srgbClr val="0070C0"/>
                </a:solidFill>
              </a:rPr>
              <a:t>       </a:t>
            </a:r>
            <a:r>
              <a:rPr lang="en-US" sz="1800" b="1" dirty="0">
                <a:solidFill>
                  <a:srgbClr val="0070C0"/>
                </a:solidFill>
              </a:rPr>
              <a:t>Caption = Date </a:t>
            </a:r>
            <a:endParaRPr lang="pl-PL" sz="1800" b="1" dirty="0">
              <a:solidFill>
                <a:srgbClr val="0070C0"/>
              </a:solidFill>
            </a:endParaRPr>
          </a:p>
          <a:p>
            <a:pPr marL="800100" lvl="2" indent="0">
              <a:buNone/>
            </a:pPr>
            <a:r>
              <a:rPr lang="en-US" sz="1800" dirty="0"/>
              <a:t>End Sub </a:t>
            </a:r>
            <a:endParaRPr lang="pl-PL" sz="1800" dirty="0"/>
          </a:p>
          <a:p>
            <a:pPr marL="0" indent="0">
              <a:buNone/>
            </a:pPr>
            <a:r>
              <a:rPr lang="en-US" sz="1600" dirty="0"/>
              <a:t>With this example, every time the button is clicked, the form would display today's date.</a:t>
            </a:r>
          </a:p>
          <a:p>
            <a:endParaRPr lang="pl-PL" sz="1600" dirty="0"/>
          </a:p>
        </p:txBody>
      </p:sp>
    </p:spTree>
    <p:extLst>
      <p:ext uri="{BB962C8B-B14F-4D97-AF65-F5344CB8AC3E}">
        <p14:creationId xmlns:p14="http://schemas.microsoft.com/office/powerpoint/2010/main" val="2027902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054" y="315801"/>
            <a:ext cx="8229600" cy="597027"/>
          </a:xfrm>
          <a:solidFill>
            <a:schemeClr val="accent1">
              <a:lumMod val="40000"/>
              <a:lumOff val="60000"/>
            </a:schemeClr>
          </a:solidFill>
        </p:spPr>
        <p:txBody>
          <a:bodyPr>
            <a:normAutofit fontScale="90000"/>
          </a:bodyPr>
          <a:lstStyle/>
          <a:p>
            <a:r>
              <a:rPr lang="en-US" sz="3600" dirty="0"/>
              <a:t>Adding a Control to a Form</a:t>
            </a:r>
            <a:endParaRPr lang="pl-PL" sz="3600" dirty="0"/>
          </a:p>
        </p:txBody>
      </p:sp>
      <p:sp>
        <p:nvSpPr>
          <p:cNvPr id="3" name="Content Placeholder 2"/>
          <p:cNvSpPr>
            <a:spLocks noGrp="1"/>
          </p:cNvSpPr>
          <p:nvPr>
            <p:ph idx="1"/>
          </p:nvPr>
        </p:nvSpPr>
        <p:spPr>
          <a:xfrm>
            <a:off x="347054" y="980728"/>
            <a:ext cx="8229600" cy="1213595"/>
          </a:xfrm>
          <a:solidFill>
            <a:schemeClr val="bg1">
              <a:lumMod val="95000"/>
            </a:schemeClr>
          </a:solidFill>
        </p:spPr>
        <p:txBody>
          <a:bodyPr/>
          <a:lstStyle/>
          <a:p>
            <a:pPr marL="0" indent="0">
              <a:buNone/>
            </a:pPr>
            <a:r>
              <a:rPr lang="en-US" dirty="0"/>
              <a:t>In the Controls section of the Ribbon, click Text Box </a:t>
            </a:r>
            <a:r>
              <a:rPr lang="pl-PL" dirty="0"/>
              <a:t>        </a:t>
            </a:r>
            <a:r>
              <a:rPr lang="en-US" dirty="0"/>
              <a:t>and click the top section of the form</a:t>
            </a:r>
          </a:p>
        </p:txBody>
      </p:sp>
      <p:pic>
        <p:nvPicPr>
          <p:cNvPr id="3074" name="Picture 2" descr="Text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58894"/>
            <a:ext cx="597024" cy="597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33674" y="2301552"/>
            <a:ext cx="8142980" cy="40318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sz="1600" b="0" i="0" u="none" strike="noStrike" cap="none" normalizeH="0" baseline="0" dirty="0">
                <a:ln>
                  <a:noFill/>
                </a:ln>
                <a:solidFill>
                  <a:srgbClr val="000000"/>
                </a:solidFill>
                <a:effectLst/>
                <a:latin typeface="Verdana" pitchFamily="34" charset="0"/>
                <a:cs typeface="Arial" pitchFamily="34" charset="0"/>
              </a:rPr>
              <a:t>A property is referred to as </a:t>
            </a:r>
            <a:r>
              <a:rPr kumimoji="0" lang="pl-PL" sz="1600" b="1" i="0" u="none" strike="noStrike" cap="none" normalizeH="0" baseline="0" dirty="0">
                <a:ln>
                  <a:noFill/>
                </a:ln>
                <a:solidFill>
                  <a:srgbClr val="000000"/>
                </a:solidFill>
                <a:effectLst/>
                <a:latin typeface="Verdana" pitchFamily="34" charset="0"/>
                <a:cs typeface="Arial" pitchFamily="34" charset="0"/>
              </a:rPr>
              <a:t>numeric </a:t>
            </a:r>
            <a:r>
              <a:rPr kumimoji="0" lang="pl-PL" sz="1600" b="0" i="0" u="none" strike="noStrike" cap="none" normalizeH="0" baseline="0" dirty="0">
                <a:ln>
                  <a:noFill/>
                </a:ln>
                <a:solidFill>
                  <a:srgbClr val="000000"/>
                </a:solidFill>
                <a:effectLst/>
                <a:latin typeface="Verdana" pitchFamily="34" charset="0"/>
                <a:cs typeface="Arial" pitchFamily="34" charset="0"/>
              </a:rPr>
              <a:t>when its value must be a number. To programmatically specify the value, access the object's property and assign the desired value:</a:t>
            </a:r>
            <a:endParaRPr kumimoji="0" lang="pl-PL" sz="1600" b="0" i="0" u="none" strike="noStrike" cap="none" normalizeH="0" baseline="0" dirty="0">
              <a:ln>
                <a:noFill/>
              </a:ln>
              <a:solidFill>
                <a:srgbClr val="0000FF"/>
              </a:solidFill>
              <a:effectLst/>
              <a:latin typeface="Arial Unicode MS" pitchFamily="34" charset="-128"/>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600" b="0" i="0" u="none" strike="noStrike" cap="none" normalizeH="0" baseline="0" dirty="0">
                <a:ln>
                  <a:noFill/>
                </a:ln>
                <a:solidFill>
                  <a:srgbClr val="0000FF"/>
                </a:solidFill>
                <a:effectLst/>
                <a:latin typeface="Arial Unicode MS" pitchFamily="34" charset="-128"/>
                <a:cs typeface="Courier New" pitchFamily="49" charset="0"/>
              </a:rPr>
              <a:t>	Private </a:t>
            </a:r>
            <a:r>
              <a:rPr kumimoji="0" lang="pl-PL" sz="1600" b="0" i="0" u="none" strike="noStrike" cap="none" normalizeH="0" baseline="0" dirty="0" err="1">
                <a:ln>
                  <a:noFill/>
                </a:ln>
                <a:solidFill>
                  <a:srgbClr val="0000FF"/>
                </a:solidFill>
                <a:effectLst/>
                <a:latin typeface="Arial Unicode MS" pitchFamily="34" charset="-128"/>
                <a:cs typeface="Courier New" pitchFamily="49" charset="0"/>
              </a:rPr>
              <a:t>Sub</a:t>
            </a:r>
            <a:r>
              <a:rPr kumimoji="0" lang="pl-PL" sz="1600" b="0" i="0" u="none" strike="noStrike" cap="none" normalizeH="0" baseline="0" dirty="0">
                <a:ln>
                  <a:noFill/>
                </a:ln>
                <a:solidFill>
                  <a:srgbClr val="0000FF"/>
                </a:solidFill>
                <a:effectLst/>
                <a:latin typeface="Arial Unicode MS" pitchFamily="34" charset="-128"/>
                <a:cs typeface="Courier New" pitchFamily="49" charset="0"/>
              </a:rPr>
              <a:t> </a:t>
            </a:r>
            <a:r>
              <a:rPr kumimoji="0" lang="pl-PL" sz="1600" b="0" i="0" u="none" strike="noStrike" cap="none" normalizeH="0" baseline="0" dirty="0" err="1">
                <a:ln>
                  <a:noFill/>
                </a:ln>
                <a:solidFill>
                  <a:srgbClr val="0000FF"/>
                </a:solidFill>
                <a:effectLst/>
                <a:latin typeface="Arial Unicode MS" pitchFamily="34" charset="-128"/>
                <a:cs typeface="Courier New" pitchFamily="49" charset="0"/>
              </a:rPr>
              <a:t>ChangeHeight_Click</a:t>
            </a:r>
            <a:r>
              <a:rPr kumimoji="0" lang="pl-PL" sz="1600" b="0" i="0" u="none" strike="noStrike" cap="none" normalizeH="0" baseline="0" dirty="0">
                <a:ln>
                  <a:noFill/>
                </a:ln>
                <a:solidFill>
                  <a:srgbClr val="0000FF"/>
                </a:solidFill>
                <a:effectLst/>
                <a:latin typeface="Arial Unicode MS" pitchFamily="34" charset="-128"/>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pl-PL" sz="1600" dirty="0">
                <a:solidFill>
                  <a:srgbClr val="0000FF"/>
                </a:solidFill>
                <a:latin typeface="Arial Unicode MS" pitchFamily="34" charset="-128"/>
                <a:cs typeface="Courier New" pitchFamily="49" charset="0"/>
              </a:rPr>
              <a:t>   	    </a:t>
            </a:r>
            <a:r>
              <a:rPr kumimoji="0" lang="pl-PL" sz="1600" b="0" i="0" u="none" strike="noStrike" cap="none" normalizeH="0" baseline="0" dirty="0" err="1">
                <a:ln>
                  <a:noFill/>
                </a:ln>
                <a:solidFill>
                  <a:srgbClr val="FF0000"/>
                </a:solidFill>
                <a:effectLst/>
                <a:latin typeface="Arial Unicode MS" pitchFamily="34" charset="-128"/>
                <a:cs typeface="Courier New" pitchFamily="49" charset="0"/>
              </a:rPr>
              <a:t>Detail.Height</a:t>
            </a:r>
            <a:r>
              <a:rPr kumimoji="0" lang="pl-PL" sz="1600" b="0" i="0" u="none" strike="noStrike" cap="none" normalizeH="0" baseline="0" dirty="0">
                <a:ln>
                  <a:noFill/>
                </a:ln>
                <a:solidFill>
                  <a:srgbClr val="FF0000"/>
                </a:solidFill>
                <a:effectLst/>
                <a:latin typeface="Arial Unicode MS" pitchFamily="34" charset="-128"/>
                <a:cs typeface="Courier New" pitchFamily="49" charset="0"/>
              </a:rPr>
              <a:t> = 1450</a:t>
            </a:r>
            <a:r>
              <a:rPr kumimoji="0" lang="pl-PL" sz="1600" b="0" i="0" u="none" strike="noStrike" cap="none" normalizeH="0" baseline="0" dirty="0">
                <a:ln>
                  <a:noFill/>
                </a:ln>
                <a:solidFill>
                  <a:srgbClr val="0000FF"/>
                </a:solidFill>
                <a:effectLst/>
                <a:latin typeface="Arial Unicode MS" pitchFamily="34" charset="-128"/>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pl-PL" sz="1600" dirty="0">
                <a:solidFill>
                  <a:srgbClr val="0000FF"/>
                </a:solidFill>
                <a:latin typeface="Arial Unicode MS" pitchFamily="34" charset="-128"/>
                <a:cs typeface="Courier New" pitchFamily="49" charset="0"/>
              </a:rPr>
              <a:t> 	</a:t>
            </a:r>
            <a:r>
              <a:rPr kumimoji="0" lang="pl-PL" sz="1600" b="0" i="0" u="none" strike="noStrike" cap="none" normalizeH="0" baseline="0" dirty="0">
                <a:ln>
                  <a:noFill/>
                </a:ln>
                <a:solidFill>
                  <a:srgbClr val="0000FF"/>
                </a:solidFill>
                <a:effectLst/>
                <a:latin typeface="Arial Unicode MS" pitchFamily="34" charset="-128"/>
                <a:cs typeface="Courier New" pitchFamily="49" charset="0"/>
              </a:rPr>
              <a:t>End Sub</a:t>
            </a:r>
            <a:r>
              <a:rPr kumimoji="0" lang="pl-PL" sz="1050" b="0" i="0" u="none" strike="noStrike" cap="none" normalizeH="0" baseline="0" dirty="0">
                <a:ln>
                  <a:noFill/>
                </a:ln>
                <a:solidFill>
                  <a:schemeClr val="tx1"/>
                </a:solidFill>
                <a:effectLst/>
                <a:latin typeface="Arial" pitchFamily="34" charset="0"/>
                <a:cs typeface="Arial" pitchFamily="34" charset="0"/>
              </a:rPr>
              <a:t> </a:t>
            </a:r>
            <a:endParaRPr kumimoji="0" lang="pl-PL" sz="1400" b="0" i="0" u="none" strike="noStrike" cap="none" normalizeH="0" baseline="0" dirty="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600" b="0" i="0" u="none" strike="noStrike" cap="none" normalizeH="0" baseline="0" dirty="0">
                <a:ln>
                  <a:noFill/>
                </a:ln>
                <a:solidFill>
                  <a:srgbClr val="000000"/>
                </a:solidFill>
                <a:effectLst/>
                <a:latin typeface="Verdana" pitchFamily="34" charset="0"/>
                <a:cs typeface="Arial" pitchFamily="34" charset="0"/>
              </a:rPr>
              <a:t>In the Properties window, some fields appear empty. The values of most of those properties depend on other characteristics of an object. To programmatically set the property, use the approach we reviewed earlier: the name of the property, the assignment operator, and the desired value.</a:t>
            </a:r>
            <a:endParaRPr kumimoji="0" lang="pl-PL"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600" b="1" i="0" u="none" strike="noStrike" cap="none" normalizeH="0" baseline="0" dirty="0">
                <a:ln>
                  <a:noFill/>
                </a:ln>
                <a:solidFill>
                  <a:srgbClr val="000000"/>
                </a:solidFill>
                <a:effectLst/>
                <a:latin typeface="Verdana" pitchFamily="34" charset="0"/>
                <a:cs typeface="Arial" pitchFamily="34" charset="0"/>
              </a:rPr>
              <a:t>A Boolean property</a:t>
            </a:r>
            <a:r>
              <a:rPr kumimoji="0" lang="pl-PL" sz="1600" b="0" i="0" u="none" strike="noStrike" cap="none" normalizeH="0" baseline="0" dirty="0">
                <a:ln>
                  <a:noFill/>
                </a:ln>
                <a:solidFill>
                  <a:srgbClr val="000000"/>
                </a:solidFill>
                <a:effectLst/>
                <a:latin typeface="Verdana" pitchFamily="34" charset="0"/>
                <a:cs typeface="Arial" pitchFamily="34" charset="0"/>
              </a:rPr>
              <a:t> is one whose value can be True or False. To programmatically specify or change a Boolean property, access it by its name and assign True or False to it. Here is an example:</a:t>
            </a:r>
            <a:endParaRPr kumimoji="0" lang="pl-PL" sz="1600" b="0" i="0" u="none" strike="noStrike" cap="none" normalizeH="0" baseline="0" dirty="0">
              <a:ln>
                <a:noFill/>
              </a:ln>
              <a:solidFill>
                <a:srgbClr val="0000FF"/>
              </a:solidFill>
              <a:effectLst/>
              <a:latin typeface="Arial Unicode MS" pitchFamily="34" charset="-128"/>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600" b="0" i="0" u="none" strike="noStrike" cap="none" normalizeH="0" baseline="0" dirty="0">
                <a:ln>
                  <a:noFill/>
                </a:ln>
                <a:solidFill>
                  <a:srgbClr val="0000FF"/>
                </a:solidFill>
                <a:effectLst/>
                <a:latin typeface="Arial Unicode MS" pitchFamily="34" charset="-128"/>
                <a:cs typeface="Courier New" pitchFamily="49" charset="0"/>
              </a:rPr>
              <a:t>   	Private </a:t>
            </a:r>
            <a:r>
              <a:rPr kumimoji="0" lang="pl-PL" sz="1600" b="0" i="0" u="none" strike="noStrike" cap="none" normalizeH="0" baseline="0" dirty="0" err="1">
                <a:ln>
                  <a:noFill/>
                </a:ln>
                <a:solidFill>
                  <a:srgbClr val="0000FF"/>
                </a:solidFill>
                <a:effectLst/>
                <a:latin typeface="Arial Unicode MS" pitchFamily="34" charset="-128"/>
                <a:cs typeface="Courier New" pitchFamily="49" charset="0"/>
              </a:rPr>
              <a:t>Sub</a:t>
            </a:r>
            <a:r>
              <a:rPr kumimoji="0" lang="pl-PL" sz="1600" b="0" i="0" u="none" strike="noStrike" cap="none" normalizeH="0" baseline="0" dirty="0">
                <a:ln>
                  <a:noFill/>
                </a:ln>
                <a:solidFill>
                  <a:srgbClr val="0000FF"/>
                </a:solidFill>
                <a:effectLst/>
                <a:latin typeface="Arial Unicode MS" pitchFamily="34" charset="-128"/>
                <a:cs typeface="Courier New" pitchFamily="49" charset="0"/>
              </a:rPr>
              <a:t> </a:t>
            </a:r>
            <a:r>
              <a:rPr kumimoji="0" lang="pl-PL" sz="1600" b="0" i="0" u="none" strike="noStrike" cap="none" normalizeH="0" baseline="0" dirty="0" err="1">
                <a:ln>
                  <a:noFill/>
                </a:ln>
                <a:solidFill>
                  <a:srgbClr val="0000FF"/>
                </a:solidFill>
                <a:effectLst/>
                <a:latin typeface="Arial Unicode MS" pitchFamily="34" charset="-128"/>
                <a:cs typeface="Courier New" pitchFamily="49" charset="0"/>
              </a:rPr>
              <a:t>HideRecordSelector_Click</a:t>
            </a:r>
            <a:r>
              <a:rPr kumimoji="0" lang="pl-PL" sz="1600" b="0" i="0" u="none" strike="noStrike" cap="none" normalizeH="0" baseline="0" dirty="0">
                <a:ln>
                  <a:noFill/>
                </a:ln>
                <a:solidFill>
                  <a:srgbClr val="0000FF"/>
                </a:solidFill>
                <a:effectLst/>
                <a:latin typeface="Arial Unicode MS" pitchFamily="34" charset="-128"/>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pl-PL" sz="1600" dirty="0">
                <a:solidFill>
                  <a:srgbClr val="0000FF"/>
                </a:solidFill>
                <a:latin typeface="Arial Unicode MS" pitchFamily="34" charset="-128"/>
                <a:cs typeface="Courier New" pitchFamily="49" charset="0"/>
              </a:rPr>
              <a:t>	     </a:t>
            </a:r>
            <a:r>
              <a:rPr kumimoji="0" lang="pl-PL" sz="1600" b="0" i="0" u="none" strike="noStrike" cap="none" normalizeH="0" baseline="0" dirty="0" err="1">
                <a:ln>
                  <a:noFill/>
                </a:ln>
                <a:solidFill>
                  <a:srgbClr val="FF0000"/>
                </a:solidFill>
                <a:effectLst/>
                <a:latin typeface="Arial Unicode MS" pitchFamily="34" charset="-128"/>
                <a:cs typeface="Courier New" pitchFamily="49" charset="0"/>
              </a:rPr>
              <a:t>RecordSelectors</a:t>
            </a:r>
            <a:r>
              <a:rPr kumimoji="0" lang="pl-PL" sz="1600" b="0" i="0" u="none" strike="noStrike" cap="none" normalizeH="0" baseline="0" dirty="0">
                <a:ln>
                  <a:noFill/>
                </a:ln>
                <a:solidFill>
                  <a:srgbClr val="FF0000"/>
                </a:solidFill>
                <a:effectLst/>
                <a:latin typeface="Arial Unicode MS" pitchFamily="34" charset="-128"/>
                <a:cs typeface="Courier New" pitchFamily="49" charset="0"/>
              </a:rPr>
              <a:t> = False</a:t>
            </a:r>
            <a:r>
              <a:rPr kumimoji="0" lang="pl-PL" sz="1600" b="0" i="0" u="none" strike="noStrike" cap="none" normalizeH="0" baseline="0" dirty="0">
                <a:ln>
                  <a:noFill/>
                </a:ln>
                <a:solidFill>
                  <a:srgbClr val="0000FF"/>
                </a:solidFill>
                <a:effectLst/>
                <a:latin typeface="Arial Unicode MS" pitchFamily="34" charset="-128"/>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pl-PL" sz="1600" dirty="0">
                <a:solidFill>
                  <a:srgbClr val="0000FF"/>
                </a:solidFill>
                <a:latin typeface="Arial Unicode MS" pitchFamily="34" charset="-128"/>
                <a:cs typeface="Courier New" pitchFamily="49" charset="0"/>
              </a:rPr>
              <a:t>  	</a:t>
            </a:r>
            <a:r>
              <a:rPr kumimoji="0" lang="pl-PL" sz="1600" b="0" i="0" u="none" strike="noStrike" cap="none" normalizeH="0" baseline="0" dirty="0">
                <a:ln>
                  <a:noFill/>
                </a:ln>
                <a:solidFill>
                  <a:srgbClr val="0000FF"/>
                </a:solidFill>
                <a:effectLst/>
                <a:latin typeface="Arial Unicode MS" pitchFamily="34" charset="-128"/>
                <a:cs typeface="Courier New" pitchFamily="49" charset="0"/>
              </a:rPr>
              <a:t>End Sub</a:t>
            </a:r>
            <a:r>
              <a:rPr kumimoji="0" lang="pl-PL" sz="1050" b="0" i="0" u="none" strike="noStrike" cap="none" normalizeH="0" baseline="0" dirty="0">
                <a:ln>
                  <a:noFill/>
                </a:ln>
                <a:solidFill>
                  <a:schemeClr val="tx1"/>
                </a:solidFill>
                <a:effectLst/>
                <a:latin typeface="Arial" pitchFamily="34" charset="0"/>
                <a:cs typeface="Arial" pitchFamily="34" charset="0"/>
              </a:rPr>
              <a:t> </a:t>
            </a:r>
            <a:endParaRPr kumimoji="0" lang="pl-PL" sz="1400" b="0" i="0" u="none" strike="noStrike" cap="none" normalizeH="0" baseline="0" dirty="0">
              <a:ln>
                <a:noFill/>
              </a:ln>
              <a:solidFill>
                <a:srgbClr val="000000"/>
              </a:solidFill>
              <a:effectLst/>
              <a:latin typeface="Verdana" pitchFamily="34" charset="0"/>
              <a:cs typeface="Arial" pitchFamily="34" charset="0"/>
            </a:endParaRPr>
          </a:p>
        </p:txBody>
      </p:sp>
    </p:spTree>
    <p:extLst>
      <p:ext uri="{BB962C8B-B14F-4D97-AF65-F5344CB8AC3E}">
        <p14:creationId xmlns:p14="http://schemas.microsoft.com/office/powerpoint/2010/main" val="38211538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48" y="332656"/>
            <a:ext cx="8229600" cy="720080"/>
          </a:xfrm>
          <a:solidFill>
            <a:schemeClr val="accent1">
              <a:lumMod val="40000"/>
              <a:lumOff val="60000"/>
            </a:schemeClr>
          </a:solidFill>
        </p:spPr>
        <p:txBody>
          <a:bodyPr>
            <a:normAutofit fontScale="90000"/>
          </a:bodyPr>
          <a:lstStyle/>
          <a:p>
            <a:r>
              <a:rPr lang="en-US" dirty="0"/>
              <a:t>Adding a Control to a Form</a:t>
            </a:r>
            <a:endParaRPr lang="pl-PL" dirty="0"/>
          </a:p>
        </p:txBody>
      </p:sp>
      <p:sp>
        <p:nvSpPr>
          <p:cNvPr id="5" name="Rectangle 3"/>
          <p:cNvSpPr>
            <a:spLocks noChangeArrowheads="1"/>
          </p:cNvSpPr>
          <p:nvPr/>
        </p:nvSpPr>
        <p:spPr bwMode="auto">
          <a:xfrm>
            <a:off x="356722" y="1239939"/>
            <a:ext cx="8352928" cy="4378122"/>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sz="1600" b="0" i="0" u="none" strike="noStrike" cap="none" normalizeH="0" baseline="0" dirty="0">
                <a:ln>
                  <a:noFill/>
                </a:ln>
                <a:solidFill>
                  <a:srgbClr val="000000"/>
                </a:solidFill>
                <a:effectLst/>
                <a:latin typeface="Verdana" pitchFamily="34" charset="0"/>
                <a:cs typeface="Arial" pitchFamily="34" charset="0"/>
              </a:rPr>
              <a:t>Some properties use intermediary values. Programmatically changing the value of an action field depends on the type of property. If the property requires a file, you can assign the name and/path of the file to the property. Here is an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600" b="0" i="0" u="none" strike="noStrike" cap="none" normalizeH="0" baseline="0" dirty="0">
                <a:ln>
                  <a:noFill/>
                </a:ln>
                <a:solidFill>
                  <a:srgbClr val="0000FF"/>
                </a:solidFill>
                <a:effectLst/>
                <a:latin typeface="Arial Unicode MS" pitchFamily="34" charset="-128"/>
                <a:cs typeface="Courier New" pitchFamily="49" charset="0"/>
              </a:rPr>
              <a:t>  </a:t>
            </a:r>
            <a:r>
              <a:rPr kumimoji="0" lang="pl-PL" b="0" i="0" u="none" strike="noStrike" cap="none" normalizeH="0" baseline="0" dirty="0">
                <a:ln>
                  <a:noFill/>
                </a:ln>
                <a:solidFill>
                  <a:srgbClr val="0000FF"/>
                </a:solidFill>
                <a:effectLst/>
                <a:latin typeface="Arial Unicode MS" pitchFamily="34" charset="-128"/>
                <a:cs typeface="Courier New" pitchFamily="49" charset="0"/>
              </a:rPr>
              <a:t>Private </a:t>
            </a:r>
            <a:r>
              <a:rPr kumimoji="0" lang="pl-PL" b="0" i="0" u="none" strike="noStrike" cap="none" normalizeH="0" baseline="0" dirty="0" err="1">
                <a:ln>
                  <a:noFill/>
                </a:ln>
                <a:solidFill>
                  <a:srgbClr val="0000FF"/>
                </a:solidFill>
                <a:effectLst/>
                <a:latin typeface="Arial Unicode MS" pitchFamily="34" charset="-128"/>
                <a:cs typeface="Courier New" pitchFamily="49" charset="0"/>
              </a:rPr>
              <a:t>Sub</a:t>
            </a:r>
            <a:r>
              <a:rPr kumimoji="0" lang="pl-PL" b="0" i="0" u="none" strike="noStrike" cap="none" normalizeH="0" baseline="0" dirty="0">
                <a:ln>
                  <a:noFill/>
                </a:ln>
                <a:solidFill>
                  <a:srgbClr val="0000FF"/>
                </a:solidFill>
                <a:effectLst/>
                <a:latin typeface="Arial Unicode MS" pitchFamily="34" charset="-128"/>
                <a:cs typeface="Courier New" pitchFamily="49" charset="0"/>
              </a:rPr>
              <a:t>  </a:t>
            </a:r>
            <a:r>
              <a:rPr kumimoji="0" lang="pl-PL" b="0" i="0" u="none" strike="noStrike" cap="none" normalizeH="0" baseline="0" dirty="0" err="1">
                <a:ln>
                  <a:noFill/>
                </a:ln>
                <a:solidFill>
                  <a:srgbClr val="0000FF"/>
                </a:solidFill>
                <a:effectLst/>
                <a:latin typeface="Arial Unicode MS" pitchFamily="34" charset="-128"/>
                <a:cs typeface="Courier New" pitchFamily="49" charset="0"/>
              </a:rPr>
              <a:t>Action_Click</a:t>
            </a:r>
            <a:r>
              <a:rPr kumimoji="0" lang="pl-PL" b="0" i="0" u="none" strike="noStrike" cap="none" normalizeH="0" baseline="0" dirty="0">
                <a:ln>
                  <a:noFill/>
                </a:ln>
                <a:solidFill>
                  <a:srgbClr val="0000FF"/>
                </a:solidFill>
                <a:effectLst/>
                <a:latin typeface="Arial Unicode MS" pitchFamily="34" charset="-128"/>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pl-PL" dirty="0">
                <a:solidFill>
                  <a:srgbClr val="0000FF"/>
                </a:solidFill>
                <a:latin typeface="Arial Unicode MS" pitchFamily="34" charset="-128"/>
                <a:cs typeface="Courier New" pitchFamily="49" charset="0"/>
              </a:rPr>
              <a:t>	</a:t>
            </a:r>
            <a:r>
              <a:rPr kumimoji="0" lang="pl-PL" b="0" i="0" u="none" strike="noStrike" cap="none" normalizeH="0" baseline="0" dirty="0">
                <a:ln>
                  <a:noFill/>
                </a:ln>
                <a:solidFill>
                  <a:srgbClr val="FF0000"/>
                </a:solidFill>
                <a:effectLst/>
                <a:latin typeface="Arial Unicode MS" pitchFamily="34" charset="-128"/>
                <a:cs typeface="Courier New" pitchFamily="49" charset="0"/>
              </a:rPr>
              <a:t>Picture = "C:\My_Pictures\business.gif"</a:t>
            </a:r>
            <a:r>
              <a:rPr kumimoji="0" lang="pl-PL" b="0" i="0" u="none" strike="noStrike" cap="none" normalizeH="0" baseline="0" dirty="0">
                <a:ln>
                  <a:noFill/>
                </a:ln>
                <a:solidFill>
                  <a:srgbClr val="0000FF"/>
                </a:solidFill>
                <a:effectLst/>
                <a:latin typeface="Arial Unicode MS" pitchFamily="34" charset="-128"/>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pl-PL" dirty="0">
                <a:solidFill>
                  <a:srgbClr val="0000FF"/>
                </a:solidFill>
                <a:latin typeface="Arial Unicode MS" pitchFamily="34" charset="-128"/>
                <a:cs typeface="Courier New" pitchFamily="49" charset="0"/>
              </a:rPr>
              <a:t>  </a:t>
            </a:r>
            <a:r>
              <a:rPr kumimoji="0" lang="pl-PL" b="0" i="0" u="none" strike="noStrike" cap="none" normalizeH="0" baseline="0" dirty="0">
                <a:ln>
                  <a:noFill/>
                </a:ln>
                <a:solidFill>
                  <a:srgbClr val="0000FF"/>
                </a:solidFill>
                <a:effectLst/>
                <a:latin typeface="Arial Unicode MS" pitchFamily="34" charset="-128"/>
                <a:cs typeface="Courier New" pitchFamily="49" charset="0"/>
              </a:rPr>
              <a:t>End Sub</a:t>
            </a:r>
            <a:r>
              <a:rPr kumimoji="0" lang="pl-PL" sz="1100" b="0" i="0" u="none" strike="noStrike" cap="none" normalizeH="0" baseline="0" dirty="0">
                <a:ln>
                  <a:noFill/>
                </a:ln>
                <a:solidFill>
                  <a:schemeClr val="tx1"/>
                </a:solidFill>
                <a:effectLst/>
                <a:latin typeface="Arial" pitchFamily="34" charset="0"/>
                <a:cs typeface="Arial" pitchFamily="34" charset="0"/>
              </a:rPr>
              <a:t> </a:t>
            </a:r>
            <a:endParaRPr kumimoji="0" lang="pl-PL" sz="1600" b="0" i="0" u="none" strike="noStrike" cap="none" normalizeH="0" baseline="0" dirty="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sz="1600" b="0" i="0" u="none" strike="noStrike" cap="none" normalizeH="0" baseline="0" dirty="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400" b="0" i="0" u="none" strike="noStrike" cap="none" normalizeH="0" baseline="0" dirty="0">
                <a:ln>
                  <a:noFill/>
                </a:ln>
                <a:solidFill>
                  <a:srgbClr val="000000"/>
                </a:solidFill>
                <a:effectLst/>
                <a:latin typeface="Verdana" pitchFamily="34" charset="0"/>
                <a:cs typeface="Arial" pitchFamily="34" charset="0"/>
              </a:rPr>
              <a:t>In some other cases, you may have to provide more values than that</a:t>
            </a:r>
            <a:r>
              <a:rPr kumimoji="0" lang="pl-PL" sz="1600" b="0" i="0" u="none" strike="noStrike" cap="none" normalizeH="0" baseline="0" dirty="0">
                <a:ln>
                  <a:noFill/>
                </a:ln>
                <a:solidFill>
                  <a:srgbClr val="000000"/>
                </a:solidFill>
                <a:effectLst/>
                <a:latin typeface="Verdana" pitchFamily="34" charset="0"/>
                <a:cs typeface="Arial" pitchFamily="34" charset="0"/>
              </a:rPr>
              <a:t>.</a:t>
            </a:r>
            <a:endParaRPr kumimoji="0" lang="pl-PL"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600" b="0" i="0" u="none" strike="noStrike" cap="none" normalizeH="0" baseline="0" dirty="0">
                <a:ln>
                  <a:noFill/>
                </a:ln>
                <a:solidFill>
                  <a:srgbClr val="000000"/>
                </a:solidFill>
                <a:effectLst/>
                <a:latin typeface="Verdana" pitchFamily="34" charset="0"/>
                <a:cs typeface="Arial" pitchFamily="34" charset="0"/>
              </a:rPr>
              <a:t>To programmatically specify or change the value of a list-based property, you must know either the name of the value or its equivalent constant integer. Here is an example:</a:t>
            </a:r>
            <a:endParaRPr kumimoji="0" lang="pl-PL" sz="1600" b="0" i="0" u="none" strike="noStrike" cap="none" normalizeH="0" baseline="0" dirty="0">
              <a:ln>
                <a:noFill/>
              </a:ln>
              <a:solidFill>
                <a:srgbClr val="0000FF"/>
              </a:solidFill>
              <a:effectLst/>
              <a:latin typeface="Arial Unicode MS" pitchFamily="34" charset="-128"/>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sz="1600" b="0" i="0" u="none" strike="noStrike" cap="none" normalizeH="0" baseline="0" dirty="0">
                <a:ln>
                  <a:noFill/>
                </a:ln>
                <a:solidFill>
                  <a:srgbClr val="0000FF"/>
                </a:solidFill>
                <a:effectLst/>
                <a:latin typeface="Arial Unicode MS" pitchFamily="34" charset="-128"/>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b="0" i="0" u="none" strike="noStrike" cap="none" normalizeH="0" baseline="0" dirty="0">
                <a:ln>
                  <a:noFill/>
                </a:ln>
                <a:solidFill>
                  <a:srgbClr val="0000FF"/>
                </a:solidFill>
                <a:effectLst/>
                <a:latin typeface="Arial Unicode MS" pitchFamily="34" charset="-128"/>
                <a:cs typeface="Courier New" pitchFamily="49" charset="0"/>
              </a:rPr>
              <a:t>Private Sub cmdAction_Click()</a:t>
            </a:r>
          </a:p>
          <a:p>
            <a:pPr marL="0" marR="0" lvl="0" indent="0" algn="l" defTabSz="914400" rtl="0" eaLnBrk="0" fontAlgn="base" latinLnBrk="0" hangingPunct="0">
              <a:lnSpc>
                <a:spcPct val="100000"/>
              </a:lnSpc>
              <a:spcBef>
                <a:spcPct val="0"/>
              </a:spcBef>
              <a:spcAft>
                <a:spcPct val="0"/>
              </a:spcAft>
              <a:buClrTx/>
              <a:buSzTx/>
              <a:buFontTx/>
              <a:buNone/>
              <a:tabLst/>
            </a:pPr>
            <a:r>
              <a:rPr lang="pl-PL" dirty="0">
                <a:solidFill>
                  <a:srgbClr val="0000FF"/>
                </a:solidFill>
                <a:latin typeface="Arial Unicode MS" pitchFamily="34" charset="-128"/>
                <a:cs typeface="Courier New" pitchFamily="49" charset="0"/>
              </a:rPr>
              <a:t>        </a:t>
            </a:r>
            <a:r>
              <a:rPr kumimoji="0" lang="pl-PL" b="0" i="0" u="none" strike="noStrike" cap="none" normalizeH="0" baseline="0" dirty="0">
                <a:ln>
                  <a:noFill/>
                </a:ln>
                <a:solidFill>
                  <a:srgbClr val="0000FF"/>
                </a:solidFill>
                <a:effectLst/>
                <a:latin typeface="Arial Unicode MS" pitchFamily="34" charset="-128"/>
                <a:cs typeface="Courier New" pitchFamily="49" charset="0"/>
              </a:rPr>
              <a:t> </a:t>
            </a:r>
            <a:r>
              <a:rPr kumimoji="0" lang="pl-PL" b="0" i="0" u="none" strike="noStrike" cap="none" normalizeH="0" baseline="0" dirty="0">
                <a:ln>
                  <a:noFill/>
                </a:ln>
                <a:solidFill>
                  <a:srgbClr val="FF0000"/>
                </a:solidFill>
                <a:effectLst/>
                <a:latin typeface="Arial Unicode MS" pitchFamily="34" charset="-128"/>
                <a:cs typeface="Courier New" pitchFamily="49" charset="0"/>
              </a:rPr>
              <a:t> </a:t>
            </a:r>
            <a:r>
              <a:rPr kumimoji="0" lang="pl-PL" b="0" i="0" u="none" strike="noStrike" cap="none" normalizeH="0" baseline="0" dirty="0" err="1">
                <a:ln>
                  <a:noFill/>
                </a:ln>
                <a:solidFill>
                  <a:srgbClr val="FF0000"/>
                </a:solidFill>
                <a:effectLst/>
                <a:latin typeface="Arial Unicode MS" pitchFamily="34" charset="-128"/>
                <a:cs typeface="Courier New" pitchFamily="49" charset="0"/>
              </a:rPr>
              <a:t>FullName.FontWeight</a:t>
            </a:r>
            <a:r>
              <a:rPr kumimoji="0" lang="pl-PL" b="0" i="0" u="none" strike="noStrike" cap="none" normalizeH="0" baseline="0" dirty="0">
                <a:ln>
                  <a:noFill/>
                </a:ln>
                <a:solidFill>
                  <a:srgbClr val="FF0000"/>
                </a:solidFill>
                <a:effectLst/>
                <a:latin typeface="Arial Unicode MS" pitchFamily="34" charset="-128"/>
                <a:cs typeface="Courier New" pitchFamily="49" charset="0"/>
              </a:rPr>
              <a:t> = 600</a:t>
            </a:r>
            <a:r>
              <a:rPr kumimoji="0" lang="pl-PL" b="0" i="0" u="none" strike="noStrike" cap="none" normalizeH="0" baseline="0" dirty="0">
                <a:ln>
                  <a:noFill/>
                </a:ln>
                <a:solidFill>
                  <a:srgbClr val="0000FF"/>
                </a:solidFill>
                <a:effectLst/>
                <a:latin typeface="Arial Unicode MS" pitchFamily="34" charset="-128"/>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pl-PL" dirty="0">
                <a:solidFill>
                  <a:srgbClr val="0000FF"/>
                </a:solidFill>
                <a:latin typeface="Arial Unicode MS" pitchFamily="34" charset="-128"/>
                <a:cs typeface="Courier New" pitchFamily="49" charset="0"/>
              </a:rPr>
              <a:t>  </a:t>
            </a:r>
            <a:r>
              <a:rPr kumimoji="0" lang="pl-PL" b="0" i="0" u="none" strike="noStrike" cap="none" normalizeH="0" baseline="0" dirty="0">
                <a:ln>
                  <a:noFill/>
                </a:ln>
                <a:solidFill>
                  <a:srgbClr val="0000FF"/>
                </a:solidFill>
                <a:effectLst/>
                <a:latin typeface="Arial Unicode MS" pitchFamily="34" charset="-128"/>
                <a:cs typeface="Courier New" pitchFamily="49" charset="0"/>
              </a:rPr>
              <a:t>End Sub</a:t>
            </a:r>
            <a:r>
              <a:rPr kumimoji="0" lang="pl-PL" sz="1100" b="0" i="0" u="none" strike="noStrike" cap="none" normalizeH="0" baseline="0" dirty="0">
                <a:ln>
                  <a:noFill/>
                </a:ln>
                <a:solidFill>
                  <a:schemeClr val="tx1"/>
                </a:solidFill>
                <a:effectLst/>
                <a:latin typeface="Arial" pitchFamily="34" charset="0"/>
                <a:cs typeface="Arial" pitchFamily="34" charset="0"/>
              </a:rPr>
              <a:t> </a:t>
            </a:r>
            <a:endParaRPr kumimoji="0" lang="pl-PL" sz="4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07852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13" y="404664"/>
            <a:ext cx="7704856" cy="630836"/>
          </a:xfrm>
          <a:solidFill>
            <a:schemeClr val="accent1">
              <a:lumMod val="40000"/>
              <a:lumOff val="60000"/>
            </a:schemeClr>
          </a:solidFill>
        </p:spPr>
        <p:txBody>
          <a:bodyPr>
            <a:normAutofit fontScale="90000"/>
          </a:bodyPr>
          <a:lstStyle/>
          <a:p>
            <a:r>
              <a:rPr lang="en-US" dirty="0">
                <a:solidFill>
                  <a:srgbClr val="0000FF"/>
                </a:solidFill>
              </a:rPr>
              <a:t>The Methods </a:t>
            </a:r>
            <a:r>
              <a:rPr lang="en-US" dirty="0"/>
              <a:t>of an Object</a:t>
            </a:r>
            <a:endParaRPr lang="pl-PL" dirty="0"/>
          </a:p>
        </p:txBody>
      </p:sp>
      <p:sp>
        <p:nvSpPr>
          <p:cNvPr id="3" name="Content Placeholder 2"/>
          <p:cNvSpPr>
            <a:spLocks noGrp="1"/>
          </p:cNvSpPr>
          <p:nvPr>
            <p:ph idx="1"/>
          </p:nvPr>
        </p:nvSpPr>
        <p:spPr>
          <a:xfrm>
            <a:off x="542009" y="1196752"/>
            <a:ext cx="7653536" cy="1512168"/>
          </a:xfrm>
        </p:spPr>
        <p:txBody>
          <a:bodyPr/>
          <a:lstStyle/>
          <a:p>
            <a:pPr marL="0" indent="0">
              <a:buNone/>
            </a:pPr>
            <a:r>
              <a:rPr lang="en-US" sz="2000" dirty="0"/>
              <a:t>As opposed to being described, </a:t>
            </a:r>
            <a:r>
              <a:rPr lang="en-US" sz="2000" b="1" dirty="0"/>
              <a:t>an object can perform actions</a:t>
            </a:r>
            <a:r>
              <a:rPr lang="en-US" sz="2000" dirty="0"/>
              <a:t>. For example, a Person object can sing. A Car object can move. An Insect object can crawl. A Basket object can hold some clothes. Here are examples of actions:</a:t>
            </a:r>
          </a:p>
          <a:p>
            <a:endParaRPr lang="pl-P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79" y="2699828"/>
            <a:ext cx="7336996" cy="28158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789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532" y="584684"/>
            <a:ext cx="8424936" cy="5688632"/>
          </a:xfrm>
          <a:solidFill>
            <a:schemeClr val="bg1">
              <a:lumMod val="95000"/>
            </a:schemeClr>
          </a:solidFill>
        </p:spPr>
        <p:txBody>
          <a:bodyPr>
            <a:normAutofit fontScale="70000" lnSpcReduction="20000"/>
          </a:bodyPr>
          <a:lstStyle/>
          <a:p>
            <a:pPr marL="0" indent="0">
              <a:buNone/>
            </a:pPr>
            <a:r>
              <a:rPr lang="en-US" dirty="0"/>
              <a:t>Notice that </a:t>
            </a:r>
            <a:r>
              <a:rPr lang="en-US" b="1" dirty="0"/>
              <a:t>some objects can perform similar types of actions</a:t>
            </a:r>
            <a:r>
              <a:rPr lang="en-US" dirty="0"/>
              <a:t>. For example all objects of this table can move. Some objects can perform actions that some others can't. For example, from the objects in the above table, a person and a dog can eat.</a:t>
            </a:r>
          </a:p>
          <a:p>
            <a:pPr marL="0" indent="0">
              <a:buNone/>
            </a:pPr>
            <a:r>
              <a:rPr lang="en-US" dirty="0"/>
              <a:t>In the programming world, </a:t>
            </a:r>
            <a:endParaRPr lang="pl-PL" dirty="0"/>
          </a:p>
          <a:p>
            <a:pPr marL="0" indent="0">
              <a:buNone/>
            </a:pPr>
            <a:r>
              <a:rPr lang="pl-PL" b="1" dirty="0"/>
              <a:t> </a:t>
            </a:r>
            <a:r>
              <a:rPr lang="en-US" sz="3600" dirty="0">
                <a:solidFill>
                  <a:srgbClr val="0000FF"/>
                </a:solidFill>
              </a:rPr>
              <a:t>an action that an object can perform is called a </a:t>
            </a:r>
            <a:r>
              <a:rPr lang="en-US" sz="4000" dirty="0">
                <a:solidFill>
                  <a:srgbClr val="FF0000"/>
                </a:solidFill>
              </a:rPr>
              <a:t>method</a:t>
            </a:r>
            <a:r>
              <a:rPr lang="en-US" sz="3600" dirty="0">
                <a:solidFill>
                  <a:srgbClr val="0000FF"/>
                </a:solidFill>
              </a:rPr>
              <a:t>.</a:t>
            </a:r>
            <a:endParaRPr lang="pl-PL" sz="3600" dirty="0">
              <a:solidFill>
                <a:srgbClr val="0000FF"/>
              </a:solidFill>
            </a:endParaRPr>
          </a:p>
          <a:p>
            <a:pPr marL="0" indent="0">
              <a:buNone/>
            </a:pPr>
            <a:r>
              <a:rPr lang="pl-PL" dirty="0"/>
              <a:t>A</a:t>
            </a:r>
            <a:r>
              <a:rPr lang="en-US" dirty="0"/>
              <a:t> method must have a name. On the above table, notice that the name of a method usually resembles a </a:t>
            </a:r>
            <a:r>
              <a:rPr lang="en-US" b="1" dirty="0"/>
              <a:t>verb</a:t>
            </a:r>
            <a:r>
              <a:rPr lang="pl-PL" b="1" dirty="0"/>
              <a:t> (</a:t>
            </a:r>
            <a:r>
              <a:rPr lang="en-US" dirty="0"/>
              <a:t>Bark, Eat, Drink</a:t>
            </a:r>
            <a:r>
              <a:rPr lang="pl-PL" dirty="0"/>
              <a:t>)</a:t>
            </a:r>
            <a:r>
              <a:rPr lang="en-US" dirty="0"/>
              <a:t>.</a:t>
            </a:r>
            <a:endParaRPr lang="pl-PL" dirty="0"/>
          </a:p>
          <a:p>
            <a:pPr marL="0" indent="0">
              <a:buNone/>
            </a:pPr>
            <a:endParaRPr lang="pl-PL" dirty="0"/>
          </a:p>
          <a:p>
            <a:pPr marL="0" indent="0">
              <a:buNone/>
            </a:pPr>
            <a:r>
              <a:rPr lang="en-US" dirty="0"/>
              <a:t>To make a distinction between a property and a method we will always follow the name of a method with empty parentheses</a:t>
            </a:r>
            <a:r>
              <a:rPr lang="pl-PL" dirty="0"/>
              <a:t>: </a:t>
            </a:r>
          </a:p>
          <a:p>
            <a:pPr marL="0" indent="0">
              <a:buNone/>
            </a:pPr>
            <a:r>
              <a:rPr lang="pl-PL" dirty="0"/>
              <a:t>     </a:t>
            </a:r>
            <a:r>
              <a:rPr lang="en-US" dirty="0"/>
              <a:t>Move() or Bark().</a:t>
            </a:r>
          </a:p>
          <a:p>
            <a:pPr marL="0" indent="0">
              <a:buNone/>
            </a:pPr>
            <a:endParaRPr lang="pl-PL" sz="2300" dirty="0"/>
          </a:p>
          <a:p>
            <a:pPr marL="0" indent="0">
              <a:buNone/>
            </a:pPr>
            <a:r>
              <a:rPr lang="en-US" dirty="0"/>
              <a:t>Like a property, the name of a method is always in one word. </a:t>
            </a:r>
            <a:endParaRPr lang="pl-PL" dirty="0"/>
          </a:p>
          <a:p>
            <a:pPr marL="0" indent="0">
              <a:buNone/>
            </a:pPr>
            <a:r>
              <a:rPr lang="en-US" dirty="0"/>
              <a:t>If the name is a combination of words, each part starts in uppercase</a:t>
            </a:r>
            <a:r>
              <a:rPr lang="pl-PL" dirty="0"/>
              <a:t>:</a:t>
            </a:r>
            <a:r>
              <a:rPr lang="en-US" dirty="0"/>
              <a:t> </a:t>
            </a:r>
            <a:endParaRPr lang="pl-PL" dirty="0"/>
          </a:p>
          <a:p>
            <a:pPr marL="0" indent="0">
              <a:buNone/>
            </a:pPr>
            <a:r>
              <a:rPr lang="pl-PL" dirty="0"/>
              <a:t>	</a:t>
            </a:r>
            <a:r>
              <a:rPr lang="en-US" dirty="0" err="1"/>
              <a:t>TalkAloud</a:t>
            </a:r>
            <a:r>
              <a:rPr lang="en-US" dirty="0"/>
              <a:t>(), </a:t>
            </a:r>
            <a:r>
              <a:rPr lang="en-US" dirty="0" err="1"/>
              <a:t>SmellFood</a:t>
            </a:r>
            <a:r>
              <a:rPr lang="en-US" dirty="0"/>
              <a:t>(), </a:t>
            </a:r>
            <a:r>
              <a:rPr lang="en-US" dirty="0" err="1"/>
              <a:t>EatGrass</a:t>
            </a:r>
            <a:r>
              <a:rPr lang="en-US" dirty="0"/>
              <a:t>(), </a:t>
            </a:r>
            <a:r>
              <a:rPr lang="en-US" dirty="0" err="1"/>
              <a:t>ProtectFromRain</a:t>
            </a:r>
            <a:r>
              <a:rPr lang="en-US" dirty="0"/>
              <a:t>().</a:t>
            </a:r>
          </a:p>
          <a:p>
            <a:endParaRPr lang="pl-PL" dirty="0"/>
          </a:p>
        </p:txBody>
      </p:sp>
    </p:spTree>
    <p:extLst>
      <p:ext uri="{BB962C8B-B14F-4D97-AF65-F5344CB8AC3E}">
        <p14:creationId xmlns:p14="http://schemas.microsoft.com/office/powerpoint/2010/main" val="15910792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229600" cy="724942"/>
          </a:xfrm>
          <a:solidFill>
            <a:schemeClr val="accent1">
              <a:lumMod val="40000"/>
              <a:lumOff val="60000"/>
            </a:schemeClr>
          </a:solidFill>
        </p:spPr>
        <p:txBody>
          <a:bodyPr>
            <a:normAutofit fontScale="90000"/>
          </a:bodyPr>
          <a:lstStyle/>
          <a:p>
            <a:r>
              <a:rPr lang="en-US" dirty="0"/>
              <a:t>Accessing the Methods of an Object</a:t>
            </a:r>
            <a:endParaRPr lang="pl-PL" dirty="0"/>
          </a:p>
        </p:txBody>
      </p:sp>
      <p:sp>
        <p:nvSpPr>
          <p:cNvPr id="3" name="Content Placeholder 2"/>
          <p:cNvSpPr>
            <a:spLocks noGrp="1"/>
          </p:cNvSpPr>
          <p:nvPr>
            <p:ph idx="1"/>
          </p:nvPr>
        </p:nvSpPr>
        <p:spPr>
          <a:xfrm>
            <a:off x="330102" y="1219857"/>
            <a:ext cx="8229600" cy="5256584"/>
          </a:xfrm>
        </p:spPr>
        <p:txBody>
          <a:bodyPr>
            <a:normAutofit/>
          </a:bodyPr>
          <a:lstStyle/>
          <a:p>
            <a:pPr marL="0" indent="0">
              <a:buNone/>
            </a:pPr>
            <a:r>
              <a:rPr lang="en-US" sz="2000" dirty="0"/>
              <a:t>Because a method is performed, it </a:t>
            </a:r>
            <a:r>
              <a:rPr lang="en-US" sz="2000" dirty="0">
                <a:solidFill>
                  <a:srgbClr val="FF0000"/>
                </a:solidFill>
              </a:rPr>
              <a:t>cannot</a:t>
            </a:r>
            <a:r>
              <a:rPr lang="en-US" sz="2000" dirty="0"/>
              <a:t> be represented in a window such as the Properties window. Eventually, we will know how to identify and use the methods of an object. Using a method is referred to as calling it. When a method can produce a result, it can be assigned to a property.</a:t>
            </a:r>
          </a:p>
          <a:p>
            <a:pPr marL="0" indent="0">
              <a:buNone/>
            </a:pPr>
            <a:r>
              <a:rPr lang="en-US" sz="2000" dirty="0"/>
              <a:t>To call a method, if it produces a result that can be applied to a property, if you are working in Access, in the Properties window, locate the property that will use the result of the method. In the property value section, type the assignment operator "=", followed by the name of the object that owns the method, followed by a period operator, followed by the name of the method and followed by parentheses.</a:t>
            </a:r>
            <a:endParaRPr lang="pl-PL" sz="2000" dirty="0"/>
          </a:p>
          <a:p>
            <a:pPr marL="0" indent="0">
              <a:buNone/>
            </a:pPr>
            <a:endParaRPr lang="en-US" sz="2000" dirty="0"/>
          </a:p>
          <a:p>
            <a:pPr marL="0" indent="0">
              <a:buNone/>
            </a:pPr>
            <a:r>
              <a:rPr lang="pl-PL" sz="2400" dirty="0">
                <a:solidFill>
                  <a:schemeClr val="bg1">
                    <a:lumMod val="95000"/>
                  </a:schemeClr>
                </a:solidFill>
                <a:highlight>
                  <a:srgbClr val="808080"/>
                </a:highlight>
              </a:rPr>
              <a:t> </a:t>
            </a:r>
            <a:r>
              <a:rPr lang="en-US" sz="2400" dirty="0">
                <a:solidFill>
                  <a:schemeClr val="bg1">
                    <a:lumMod val="95000"/>
                  </a:schemeClr>
                </a:solidFill>
                <a:highlight>
                  <a:srgbClr val="808080"/>
                </a:highlight>
              </a:rPr>
              <a:t>To programmatically call a method, type the </a:t>
            </a:r>
            <a:r>
              <a:rPr lang="en-US" sz="2400" dirty="0">
                <a:solidFill>
                  <a:srgbClr val="FF0000"/>
                </a:solidFill>
                <a:highlight>
                  <a:srgbClr val="808080"/>
                </a:highlight>
              </a:rPr>
              <a:t>name of the object </a:t>
            </a:r>
            <a:r>
              <a:rPr lang="pl-PL" sz="2400" dirty="0">
                <a:solidFill>
                  <a:srgbClr val="FF0000"/>
                </a:solidFill>
                <a:highlight>
                  <a:srgbClr val="808080"/>
                </a:highlight>
              </a:rPr>
              <a:t> </a:t>
            </a:r>
            <a:r>
              <a:rPr lang="en-US" sz="2400" dirty="0">
                <a:solidFill>
                  <a:schemeClr val="bg1">
                    <a:lumMod val="95000"/>
                  </a:schemeClr>
                </a:solidFill>
                <a:highlight>
                  <a:srgbClr val="808080"/>
                </a:highlight>
              </a:rPr>
              <a:t>that owns the method, followed by a </a:t>
            </a:r>
            <a:r>
              <a:rPr lang="en-US" sz="2400" dirty="0">
                <a:solidFill>
                  <a:srgbClr val="FF0000"/>
                </a:solidFill>
                <a:highlight>
                  <a:srgbClr val="808080"/>
                </a:highlight>
              </a:rPr>
              <a:t>period</a:t>
            </a:r>
            <a:r>
              <a:rPr lang="en-US" sz="2400" dirty="0">
                <a:highlight>
                  <a:srgbClr val="808080"/>
                </a:highlight>
              </a:rPr>
              <a:t> </a:t>
            </a:r>
            <a:r>
              <a:rPr lang="en-US" sz="2400" dirty="0">
                <a:solidFill>
                  <a:schemeClr val="bg1">
                    <a:lumMod val="95000"/>
                  </a:schemeClr>
                </a:solidFill>
                <a:highlight>
                  <a:srgbClr val="808080"/>
                </a:highlight>
              </a:rPr>
              <a:t>operator,</a:t>
            </a:r>
            <a:r>
              <a:rPr lang="pl-PL" sz="2400" dirty="0">
                <a:solidFill>
                  <a:schemeClr val="bg1">
                    <a:lumMod val="95000"/>
                  </a:schemeClr>
                </a:solidFill>
                <a:highlight>
                  <a:srgbClr val="808080"/>
                </a:highlight>
              </a:rPr>
              <a:t>          </a:t>
            </a:r>
            <a:r>
              <a:rPr lang="en-US" sz="2400" dirty="0">
                <a:solidFill>
                  <a:schemeClr val="bg1">
                    <a:lumMod val="95000"/>
                  </a:schemeClr>
                </a:solidFill>
                <a:highlight>
                  <a:srgbClr val="808080"/>
                </a:highlight>
              </a:rPr>
              <a:t> and </a:t>
            </a:r>
            <a:r>
              <a:rPr lang="pl-PL" sz="2400" dirty="0">
                <a:solidFill>
                  <a:schemeClr val="bg1">
                    <a:lumMod val="95000"/>
                  </a:schemeClr>
                </a:solidFill>
                <a:highlight>
                  <a:srgbClr val="808080"/>
                </a:highlight>
              </a:rPr>
              <a:t>  </a:t>
            </a:r>
            <a:r>
              <a:rPr lang="en-US" sz="2400" dirty="0">
                <a:solidFill>
                  <a:schemeClr val="bg1">
                    <a:lumMod val="95000"/>
                  </a:schemeClr>
                </a:solidFill>
                <a:highlight>
                  <a:srgbClr val="808080"/>
                </a:highlight>
              </a:rPr>
              <a:t>followed by the </a:t>
            </a:r>
            <a:r>
              <a:rPr lang="en-US" sz="2400" dirty="0">
                <a:solidFill>
                  <a:srgbClr val="FF0000"/>
                </a:solidFill>
                <a:highlight>
                  <a:srgbClr val="808080"/>
                </a:highlight>
              </a:rPr>
              <a:t>name of the method</a:t>
            </a:r>
            <a:r>
              <a:rPr lang="pl-PL" sz="2400" dirty="0">
                <a:solidFill>
                  <a:srgbClr val="FF0000"/>
                </a:solidFill>
                <a:highlight>
                  <a:srgbClr val="808080"/>
                </a:highlight>
              </a:rPr>
              <a:t>                                                  </a:t>
            </a:r>
            <a:r>
              <a:rPr lang="en-US" sz="2400" dirty="0">
                <a:highlight>
                  <a:srgbClr val="808080"/>
                </a:highlight>
              </a:rPr>
              <a:t>.</a:t>
            </a:r>
          </a:p>
          <a:p>
            <a:endParaRPr lang="pl-PL" sz="2400" dirty="0"/>
          </a:p>
        </p:txBody>
      </p:sp>
    </p:spTree>
    <p:extLst>
      <p:ext uri="{BB962C8B-B14F-4D97-AF65-F5344CB8AC3E}">
        <p14:creationId xmlns:p14="http://schemas.microsoft.com/office/powerpoint/2010/main" val="2132920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50000"/>
                <a:satMod val="300000"/>
                <a:lumMod val="19000"/>
              </a:schemeClr>
            </a:gs>
            <a:gs pos="53000">
              <a:schemeClr val="accent1">
                <a:tint val="37000"/>
                <a:satMod val="300000"/>
              </a:schemeClr>
            </a:gs>
            <a:gs pos="100000">
              <a:schemeClr val="accent1">
                <a:tint val="15000"/>
                <a:satMod val="35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1560" y="836712"/>
            <a:ext cx="7776864" cy="3170783"/>
          </a:xfrm>
          <a:solidFill>
            <a:schemeClr val="bg1">
              <a:lumMod val="95000"/>
            </a:schemeClr>
          </a:solidFill>
          <a:effectLst>
            <a:outerShdw blurRad="50800" dist="38100" dir="2700000" algn="tl" rotWithShape="0">
              <a:prstClr val="black">
                <a:alpha val="40000"/>
              </a:prstClr>
            </a:outerShdw>
          </a:effectLst>
          <a:scene3d>
            <a:camera prst="orthographicFront"/>
            <a:lightRig rig="threePt" dir="t"/>
          </a:scene3d>
          <a:sp3d extrusionH="82550">
            <a:bevelT/>
            <a:extrusionClr>
              <a:schemeClr val="tx1"/>
            </a:extrusionClr>
          </a:sp3d>
        </p:spPr>
        <p:txBody>
          <a:bodyPr>
            <a:noAutofit/>
          </a:bodyPr>
          <a:lstStyle/>
          <a:p>
            <a:r>
              <a:rPr lang="pl-PL" sz="6600" dirty="0" err="1">
                <a:solidFill>
                  <a:srgbClr val="0000FF"/>
                </a:solidFill>
              </a:rPr>
              <a:t>Variables</a:t>
            </a:r>
            <a:br>
              <a:rPr lang="pl-PL" sz="6600" dirty="0">
                <a:solidFill>
                  <a:srgbClr val="0000FF"/>
                </a:solidFill>
              </a:rPr>
            </a:br>
            <a:r>
              <a:rPr lang="pl-PL" dirty="0">
                <a:solidFill>
                  <a:srgbClr val="0000FF"/>
                </a:solidFill>
              </a:rPr>
              <a:t>and</a:t>
            </a:r>
            <a:br>
              <a:rPr lang="pl-PL" dirty="0">
                <a:solidFill>
                  <a:srgbClr val="0000FF"/>
                </a:solidFill>
              </a:rPr>
            </a:br>
            <a:r>
              <a:rPr lang="pl-PL" sz="6600" dirty="0">
                <a:solidFill>
                  <a:srgbClr val="0000FF"/>
                </a:solidFill>
              </a:rPr>
              <a:t> Data Types</a:t>
            </a:r>
            <a:endParaRPr lang="pl-PL" sz="3200" dirty="0">
              <a:solidFill>
                <a:srgbClr val="0000FF"/>
              </a:solidFill>
            </a:endParaRPr>
          </a:p>
        </p:txBody>
      </p:sp>
    </p:spTree>
    <p:extLst>
      <p:ext uri="{BB962C8B-B14F-4D97-AF65-F5344CB8AC3E}">
        <p14:creationId xmlns:p14="http://schemas.microsoft.com/office/powerpoint/2010/main" val="8550644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839" y="188640"/>
            <a:ext cx="8229600" cy="864096"/>
          </a:xfrm>
        </p:spPr>
        <p:style>
          <a:lnRef idx="1">
            <a:schemeClr val="accent1"/>
          </a:lnRef>
          <a:fillRef idx="2">
            <a:schemeClr val="accent1"/>
          </a:fillRef>
          <a:effectRef idx="1">
            <a:schemeClr val="accent1"/>
          </a:effectRef>
          <a:fontRef idx="minor">
            <a:schemeClr val="dk1"/>
          </a:fontRef>
        </p:style>
        <p:txBody>
          <a:bodyPr>
            <a:noAutofit/>
          </a:bodyPr>
          <a:lstStyle/>
          <a:p>
            <a:r>
              <a:rPr lang="en-US" sz="6000" dirty="0">
                <a:ln w="0"/>
                <a:solidFill>
                  <a:schemeClr val="accent1"/>
                </a:solidFill>
                <a:effectLst>
                  <a:outerShdw blurRad="38100" dist="25400" dir="5400000" algn="ctr" rotWithShape="0">
                    <a:srgbClr val="6E747A">
                      <a:alpha val="43000"/>
                    </a:srgbClr>
                  </a:outerShdw>
                </a:effectLst>
              </a:rPr>
              <a:t>A </a:t>
            </a:r>
            <a:r>
              <a:rPr lang="pl-PL" sz="6000" dirty="0">
                <a:ln w="0"/>
                <a:solidFill>
                  <a:schemeClr val="accent1"/>
                </a:solidFill>
                <a:effectLst>
                  <a:outerShdw blurRad="38100" dist="25400" dir="5400000" algn="ctr" rotWithShape="0">
                    <a:srgbClr val="6E747A">
                      <a:alpha val="43000"/>
                    </a:srgbClr>
                  </a:outerShdw>
                </a:effectLst>
              </a:rPr>
              <a:t> </a:t>
            </a:r>
            <a:r>
              <a:rPr lang="en-US" sz="6000" dirty="0">
                <a:ln w="0"/>
                <a:solidFill>
                  <a:schemeClr val="accent1"/>
                </a:solidFill>
                <a:effectLst>
                  <a:outerShdw blurRad="38100" dist="25400" dir="5400000" algn="ctr" rotWithShape="0">
                    <a:srgbClr val="6E747A">
                      <a:alpha val="43000"/>
                    </a:srgbClr>
                  </a:outerShdw>
                </a:effectLst>
              </a:rPr>
              <a:t>variable</a:t>
            </a:r>
            <a:endParaRPr lang="pl-PL" sz="60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467544" y="1247287"/>
            <a:ext cx="7992888" cy="5400600"/>
          </a:xfrm>
        </p:spPr>
        <p:txBody>
          <a:bodyPr>
            <a:normAutofit fontScale="92500" lnSpcReduction="20000"/>
          </a:bodyPr>
          <a:lstStyle/>
          <a:p>
            <a:pPr marL="0" indent="0">
              <a:buNone/>
            </a:pPr>
            <a:r>
              <a:rPr lang="en-US" dirty="0"/>
              <a:t>is a value that you "put" into the computer memory when necessary. The value is lost when the application closes. To proceed, you must communicate to the computer that you will need a portion of its memory to hold a certain value. </a:t>
            </a:r>
            <a:r>
              <a:rPr lang="pl-PL" dirty="0"/>
              <a:t> </a:t>
            </a:r>
            <a:endParaRPr lang="en-US" dirty="0"/>
          </a:p>
          <a:p>
            <a:pPr marL="0" indent="0">
              <a:buNone/>
            </a:pPr>
            <a:r>
              <a:rPr lang="en-US" dirty="0"/>
              <a:t>Communicating your intention is also referred to as </a:t>
            </a:r>
            <a:r>
              <a:rPr lang="en-US" sz="3900" b="1" i="1" dirty="0"/>
              <a:t>declaring</a:t>
            </a:r>
            <a:r>
              <a:rPr lang="en-US" dirty="0"/>
              <a:t> a variable. Because there can be various values used while the application is running, the computer would need two pieces of information to hold a value: </a:t>
            </a:r>
            <a:r>
              <a:rPr lang="en-US" b="1" dirty="0">
                <a:solidFill>
                  <a:srgbClr val="0070C0"/>
                </a:solidFill>
              </a:rPr>
              <a:t>a name </a:t>
            </a:r>
            <a:r>
              <a:rPr lang="en-US" dirty="0"/>
              <a:t>that can be used to identify the portion of memory and the </a:t>
            </a:r>
            <a:r>
              <a:rPr lang="en-US" b="1" dirty="0">
                <a:solidFill>
                  <a:srgbClr val="0070C0"/>
                </a:solidFill>
              </a:rPr>
              <a:t>amount of memory </a:t>
            </a:r>
            <a:r>
              <a:rPr lang="en-US" dirty="0"/>
              <a:t>that will be necessary to store the value.</a:t>
            </a:r>
          </a:p>
          <a:p>
            <a:endParaRPr lang="pl-PL" dirty="0"/>
          </a:p>
        </p:txBody>
      </p:sp>
    </p:spTree>
    <p:extLst>
      <p:ext uri="{BB962C8B-B14F-4D97-AF65-F5344CB8AC3E}">
        <p14:creationId xmlns:p14="http://schemas.microsoft.com/office/powerpoint/2010/main" val="412052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885" y="304076"/>
            <a:ext cx="7424067" cy="900869"/>
          </a:xfrm>
          <a:solidFill>
            <a:schemeClr val="bg1">
              <a:lumMod val="85000"/>
            </a:schemeClr>
          </a:solidFill>
        </p:spPr>
        <p:txBody>
          <a:bodyPr>
            <a:noAutofit/>
          </a:bodyPr>
          <a:lstStyle/>
          <a:p>
            <a:r>
              <a:rPr lang="en-US" dirty="0"/>
              <a:t>Various Libraries for a Database</a:t>
            </a:r>
          </a:p>
        </p:txBody>
      </p:sp>
      <p:pic>
        <p:nvPicPr>
          <p:cNvPr id="7" name="Obraz 6">
            <a:extLst>
              <a:ext uri="{FF2B5EF4-FFF2-40B4-BE49-F238E27FC236}">
                <a16:creationId xmlns:a16="http://schemas.microsoft.com/office/drawing/2014/main" id="{F89A3C41-B5EF-4D5C-A368-F16A1E61237A}"/>
              </a:ext>
            </a:extLst>
          </p:cNvPr>
          <p:cNvPicPr>
            <a:picLocks noChangeAspect="1"/>
          </p:cNvPicPr>
          <p:nvPr/>
        </p:nvPicPr>
        <p:blipFill>
          <a:blip r:embed="rId3"/>
          <a:stretch>
            <a:fillRect/>
          </a:stretch>
        </p:blipFill>
        <p:spPr>
          <a:xfrm>
            <a:off x="5834696" y="4581128"/>
            <a:ext cx="2278984" cy="1841213"/>
          </a:xfrm>
          <a:prstGeom prst="rect">
            <a:avLst/>
          </a:prstGeom>
        </p:spPr>
      </p:pic>
      <p:pic>
        <p:nvPicPr>
          <p:cNvPr id="11" name="Obraz 10">
            <a:extLst>
              <a:ext uri="{FF2B5EF4-FFF2-40B4-BE49-F238E27FC236}">
                <a16:creationId xmlns:a16="http://schemas.microsoft.com/office/drawing/2014/main" id="{4CDB8CAC-935C-40AD-9C0E-B1D97B00A68F}"/>
              </a:ext>
            </a:extLst>
          </p:cNvPr>
          <p:cNvPicPr>
            <a:picLocks noChangeAspect="1"/>
          </p:cNvPicPr>
          <p:nvPr/>
        </p:nvPicPr>
        <p:blipFill>
          <a:blip r:embed="rId4"/>
          <a:stretch>
            <a:fillRect/>
          </a:stretch>
        </p:blipFill>
        <p:spPr>
          <a:xfrm>
            <a:off x="3710430" y="1313449"/>
            <a:ext cx="4315427" cy="1771897"/>
          </a:xfrm>
          <a:prstGeom prst="rect">
            <a:avLst/>
          </a:prstGeom>
        </p:spPr>
      </p:pic>
      <p:pic>
        <p:nvPicPr>
          <p:cNvPr id="9" name="Obraz 8">
            <a:extLst>
              <a:ext uri="{FF2B5EF4-FFF2-40B4-BE49-F238E27FC236}">
                <a16:creationId xmlns:a16="http://schemas.microsoft.com/office/drawing/2014/main" id="{23CFE07B-C81E-4444-8AA8-889E42B37231}"/>
              </a:ext>
            </a:extLst>
          </p:cNvPr>
          <p:cNvPicPr>
            <a:picLocks noChangeAspect="1"/>
          </p:cNvPicPr>
          <p:nvPr/>
        </p:nvPicPr>
        <p:blipFill>
          <a:blip r:embed="rId5"/>
          <a:stretch>
            <a:fillRect/>
          </a:stretch>
        </p:blipFill>
        <p:spPr>
          <a:xfrm>
            <a:off x="691885" y="2564904"/>
            <a:ext cx="4238625" cy="3467100"/>
          </a:xfrm>
          <a:prstGeom prst="rect">
            <a:avLst/>
          </a:prstGeom>
        </p:spPr>
      </p:pic>
      <p:cxnSp>
        <p:nvCxnSpPr>
          <p:cNvPr id="13" name="Łącznik prosty ze strzałką 12">
            <a:extLst>
              <a:ext uri="{FF2B5EF4-FFF2-40B4-BE49-F238E27FC236}">
                <a16:creationId xmlns:a16="http://schemas.microsoft.com/office/drawing/2014/main" id="{2A33CB84-DA4B-4538-80B1-F5E4DAA5A864}"/>
              </a:ext>
            </a:extLst>
          </p:cNvPr>
          <p:cNvCxnSpPr>
            <a:cxnSpLocks/>
          </p:cNvCxnSpPr>
          <p:nvPr/>
        </p:nvCxnSpPr>
        <p:spPr>
          <a:xfrm flipH="1">
            <a:off x="3526354" y="2052655"/>
            <a:ext cx="2808312" cy="102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4491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11460"/>
            <a:ext cx="8229600" cy="913284"/>
          </a:xfrm>
        </p:spPr>
        <p:style>
          <a:lnRef idx="2">
            <a:schemeClr val="accent1"/>
          </a:lnRef>
          <a:fillRef idx="1">
            <a:schemeClr val="lt1"/>
          </a:fillRef>
          <a:effectRef idx="0">
            <a:schemeClr val="accent1"/>
          </a:effectRef>
          <a:fontRef idx="minor">
            <a:schemeClr val="dk1"/>
          </a:fontRef>
        </p:style>
        <p:txBody>
          <a:bodyPr>
            <a:normAutofit/>
          </a:bodyPr>
          <a:lstStyle/>
          <a:p>
            <a:r>
              <a:rPr lang="en-US" sz="4800" b="1" dirty="0"/>
              <a:t>The Name </a:t>
            </a:r>
            <a:r>
              <a:rPr lang="en-US" sz="4800" dirty="0"/>
              <a:t>of a Variable</a:t>
            </a:r>
            <a:endParaRPr lang="pl-PL" sz="4800" dirty="0"/>
          </a:p>
        </p:txBody>
      </p:sp>
      <p:sp>
        <p:nvSpPr>
          <p:cNvPr id="3" name="Content Placeholder 2"/>
          <p:cNvSpPr>
            <a:spLocks noGrp="1"/>
          </p:cNvSpPr>
          <p:nvPr>
            <p:ph idx="1"/>
          </p:nvPr>
        </p:nvSpPr>
        <p:spPr>
          <a:xfrm>
            <a:off x="143508" y="1412776"/>
            <a:ext cx="8856984" cy="4662264"/>
          </a:xfrm>
        </p:spPr>
        <p:txBody>
          <a:bodyPr>
            <a:normAutofit/>
          </a:bodyPr>
          <a:lstStyle/>
          <a:p>
            <a:pPr marL="0" indent="0">
              <a:buNone/>
            </a:pPr>
            <a:r>
              <a:rPr lang="en-US" sz="2400" dirty="0"/>
              <a:t>The rules are those of M</a:t>
            </a:r>
            <a:r>
              <a:rPr lang="pl-PL" sz="2400" dirty="0"/>
              <a:t>S</a:t>
            </a:r>
            <a:r>
              <a:rPr lang="en-US" sz="2400" dirty="0"/>
              <a:t> Visual Basic (and not Microsoft Access):</a:t>
            </a:r>
            <a:endParaRPr lang="pl-PL" sz="2400" dirty="0"/>
          </a:p>
          <a:p>
            <a:pPr marL="0" indent="0">
              <a:buNone/>
            </a:pPr>
            <a:endParaRPr lang="en-US" sz="1600" dirty="0"/>
          </a:p>
          <a:p>
            <a:pPr marL="0" indent="0">
              <a:buNone/>
            </a:pPr>
            <a:r>
              <a:rPr lang="en-US" sz="2400" dirty="0"/>
              <a:t>The name must begin with a letter (a</a:t>
            </a:r>
            <a:r>
              <a:rPr lang="pl-PL" sz="2400" dirty="0"/>
              <a:t>..z</a:t>
            </a:r>
            <a:r>
              <a:rPr lang="en-US" sz="2400" dirty="0"/>
              <a:t>, A</a:t>
            </a:r>
            <a:r>
              <a:rPr lang="pl-PL" sz="2400" dirty="0"/>
              <a:t>..</a:t>
            </a:r>
            <a:r>
              <a:rPr lang="en-US" sz="2400" dirty="0"/>
              <a:t>Z) or an underscore _ </a:t>
            </a:r>
          </a:p>
          <a:p>
            <a:r>
              <a:rPr lang="en-US" sz="2400" dirty="0"/>
              <a:t>The name cannot contain a period (.) or a special character (! @ # $ % ^ &amp; * ( ) _ + - = [ ] { } ; ' : " , . / &lt; &gt; ? \ | ` or ~) </a:t>
            </a:r>
          </a:p>
          <a:p>
            <a:r>
              <a:rPr lang="en-US" sz="2400" dirty="0"/>
              <a:t>The name must not contain an empty space </a:t>
            </a:r>
          </a:p>
          <a:p>
            <a:r>
              <a:rPr lang="en-US" sz="2400" dirty="0"/>
              <a:t>The name must not exceed 255 characters. You should limit the name of a variable to 30 characters </a:t>
            </a:r>
          </a:p>
          <a:p>
            <a:r>
              <a:rPr lang="en-US" sz="2400" dirty="0"/>
              <a:t>The name must be unique in the same scope </a:t>
            </a:r>
          </a:p>
          <a:p>
            <a:pPr marL="0" indent="0">
              <a:buNone/>
            </a:pPr>
            <a:endParaRPr lang="pl-PL" sz="1800" dirty="0"/>
          </a:p>
        </p:txBody>
      </p:sp>
    </p:spTree>
    <p:extLst>
      <p:ext uri="{BB962C8B-B14F-4D97-AF65-F5344CB8AC3E}">
        <p14:creationId xmlns:p14="http://schemas.microsoft.com/office/powerpoint/2010/main" val="26535772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30274"/>
            <a:ext cx="8229600" cy="792088"/>
          </a:xfrm>
        </p:spPr>
        <p:style>
          <a:lnRef idx="2">
            <a:schemeClr val="accent1"/>
          </a:lnRef>
          <a:fillRef idx="1">
            <a:schemeClr val="lt1"/>
          </a:fillRef>
          <a:effectRef idx="0">
            <a:schemeClr val="accent1"/>
          </a:effectRef>
          <a:fontRef idx="minor">
            <a:schemeClr val="dk1"/>
          </a:fontRef>
        </p:style>
        <p:txBody>
          <a:bodyPr/>
          <a:lstStyle/>
          <a:p>
            <a:r>
              <a:rPr lang="pl-PL" dirty="0"/>
              <a:t>Introducing Variables</a:t>
            </a:r>
          </a:p>
        </p:txBody>
      </p:sp>
      <p:sp>
        <p:nvSpPr>
          <p:cNvPr id="3" name="Content Placeholder 2"/>
          <p:cNvSpPr>
            <a:spLocks noGrp="1"/>
          </p:cNvSpPr>
          <p:nvPr>
            <p:ph idx="1"/>
          </p:nvPr>
        </p:nvSpPr>
        <p:spPr>
          <a:xfrm>
            <a:off x="272084" y="1196752"/>
            <a:ext cx="8712968" cy="4464496"/>
          </a:xfrm>
        </p:spPr>
        <p:txBody>
          <a:bodyPr>
            <a:normAutofit fontScale="85000" lnSpcReduction="20000"/>
          </a:bodyPr>
          <a:lstStyle/>
          <a:p>
            <a:r>
              <a:rPr lang="en-US" sz="2600" dirty="0"/>
              <a:t>In the Navigation Pane, on the Ribbon, click Create </a:t>
            </a:r>
          </a:p>
          <a:p>
            <a:r>
              <a:rPr lang="en-US" sz="2600" dirty="0"/>
              <a:t>In the Forms section, click Form Design </a:t>
            </a:r>
          </a:p>
          <a:p>
            <a:r>
              <a:rPr lang="en-US" sz="2600" dirty="0"/>
              <a:t>In the Tools section of the Ribbon, click the View Code button </a:t>
            </a:r>
          </a:p>
          <a:p>
            <a:r>
              <a:rPr lang="en-US" sz="2600" dirty="0"/>
              <a:t>In the Object combo box, select Detail</a:t>
            </a:r>
            <a:br>
              <a:rPr lang="en-US" sz="2600" dirty="0"/>
            </a:br>
            <a:r>
              <a:rPr lang="en-US" sz="2600" dirty="0"/>
              <a:t>In the Procedure combo box, select Click if </a:t>
            </a:r>
            <a:r>
              <a:rPr lang="en-US" sz="2600" dirty="0" err="1"/>
              <a:t>neessary</a:t>
            </a:r>
            <a:r>
              <a:rPr lang="en-US" sz="2600" dirty="0"/>
              <a:t> </a:t>
            </a:r>
          </a:p>
          <a:p>
            <a:pPr marL="0" indent="0">
              <a:buNone/>
            </a:pPr>
            <a:r>
              <a:rPr lang="en-US" sz="3000" dirty="0"/>
              <a:t>Press Tab and type the following</a:t>
            </a:r>
            <a:r>
              <a:rPr lang="en-US" dirty="0"/>
              <a:t>:</a:t>
            </a:r>
            <a:br>
              <a:rPr lang="en-US" dirty="0"/>
            </a:br>
            <a:r>
              <a:rPr lang="pl-PL" dirty="0">
                <a:solidFill>
                  <a:srgbClr val="0070C0"/>
                </a:solidFill>
              </a:rPr>
              <a:t>	  </a:t>
            </a:r>
            <a:r>
              <a:rPr lang="en-US" dirty="0">
                <a:solidFill>
                  <a:srgbClr val="0000FF"/>
                </a:solidFill>
              </a:rPr>
              <a:t>Private Sub </a:t>
            </a:r>
            <a:r>
              <a:rPr lang="en-US" dirty="0" err="1">
                <a:solidFill>
                  <a:srgbClr val="0000FF"/>
                </a:solidFill>
              </a:rPr>
              <a:t>Detail_Click</a:t>
            </a:r>
            <a:r>
              <a:rPr lang="en-US" dirty="0">
                <a:solidFill>
                  <a:srgbClr val="0000FF"/>
                </a:solidFill>
              </a:rPr>
              <a:t>() </a:t>
            </a:r>
            <a:endParaRPr lang="pl-PL" dirty="0">
              <a:solidFill>
                <a:srgbClr val="0000FF"/>
              </a:solidFill>
            </a:endParaRPr>
          </a:p>
          <a:p>
            <a:pPr marL="0" indent="0">
              <a:buNone/>
            </a:pPr>
            <a:r>
              <a:rPr lang="pl-PL" dirty="0">
                <a:solidFill>
                  <a:srgbClr val="0000FF"/>
                </a:solidFill>
              </a:rPr>
              <a:t>		</a:t>
            </a:r>
            <a:r>
              <a:rPr lang="en-US" dirty="0" err="1">
                <a:solidFill>
                  <a:srgbClr val="0000FF"/>
                </a:solidFill>
              </a:rPr>
              <a:t>SomeColor</a:t>
            </a:r>
            <a:r>
              <a:rPr lang="en-US" dirty="0">
                <a:solidFill>
                  <a:srgbClr val="0000FF"/>
                </a:solidFill>
              </a:rPr>
              <a:t> = </a:t>
            </a:r>
            <a:r>
              <a:rPr lang="en-US" dirty="0" err="1">
                <a:solidFill>
                  <a:srgbClr val="0000FF"/>
                </a:solidFill>
              </a:rPr>
              <a:t>vbRed</a:t>
            </a:r>
            <a:r>
              <a:rPr lang="en-US" dirty="0">
                <a:solidFill>
                  <a:srgbClr val="0000FF"/>
                </a:solidFill>
              </a:rPr>
              <a:t> </a:t>
            </a:r>
            <a:endParaRPr lang="pl-PL" dirty="0">
              <a:solidFill>
                <a:srgbClr val="0000FF"/>
              </a:solidFill>
            </a:endParaRPr>
          </a:p>
          <a:p>
            <a:pPr marL="0" indent="0">
              <a:buNone/>
            </a:pPr>
            <a:r>
              <a:rPr lang="pl-PL" dirty="0">
                <a:solidFill>
                  <a:srgbClr val="0000FF"/>
                </a:solidFill>
              </a:rPr>
              <a:t>		</a:t>
            </a:r>
            <a:r>
              <a:rPr lang="en-US" dirty="0" err="1">
                <a:solidFill>
                  <a:srgbClr val="0000FF"/>
                </a:solidFill>
              </a:rPr>
              <a:t>Detail.BackColor</a:t>
            </a:r>
            <a:r>
              <a:rPr lang="en-US" dirty="0">
                <a:solidFill>
                  <a:srgbClr val="0000FF"/>
                </a:solidFill>
              </a:rPr>
              <a:t> = </a:t>
            </a:r>
            <a:r>
              <a:rPr lang="en-US" dirty="0" err="1">
                <a:solidFill>
                  <a:srgbClr val="0000FF"/>
                </a:solidFill>
              </a:rPr>
              <a:t>SomeColor</a:t>
            </a:r>
            <a:r>
              <a:rPr lang="en-US" dirty="0">
                <a:solidFill>
                  <a:srgbClr val="0000FF"/>
                </a:solidFill>
              </a:rPr>
              <a:t> </a:t>
            </a:r>
            <a:endParaRPr lang="pl-PL" dirty="0">
              <a:solidFill>
                <a:srgbClr val="0000FF"/>
              </a:solidFill>
            </a:endParaRPr>
          </a:p>
          <a:p>
            <a:pPr marL="0" indent="0">
              <a:buNone/>
            </a:pPr>
            <a:r>
              <a:rPr lang="pl-PL" dirty="0">
                <a:solidFill>
                  <a:srgbClr val="0000FF"/>
                </a:solidFill>
              </a:rPr>
              <a:t>	   </a:t>
            </a:r>
            <a:r>
              <a:rPr lang="en-US" dirty="0">
                <a:solidFill>
                  <a:srgbClr val="0000FF"/>
                </a:solidFill>
              </a:rPr>
              <a:t>End Sub </a:t>
            </a:r>
          </a:p>
          <a:p>
            <a:r>
              <a:rPr lang="pl-PL" sz="3000" dirty="0"/>
              <a:t>In </a:t>
            </a:r>
            <a:r>
              <a:rPr lang="en-US" sz="3000" dirty="0"/>
              <a:t>Access display the form in Form View </a:t>
            </a:r>
          </a:p>
          <a:p>
            <a:r>
              <a:rPr lang="en-US" sz="3000" dirty="0"/>
              <a:t>Click the form and notice that it appears red </a:t>
            </a:r>
          </a:p>
          <a:p>
            <a:endParaRPr lang="pl-PL" sz="3000" dirty="0"/>
          </a:p>
        </p:txBody>
      </p:sp>
      <p:pic>
        <p:nvPicPr>
          <p:cNvPr id="2050" name="Picture 2" descr="Form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1268760"/>
            <a:ext cx="400050" cy="6286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ew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1" y="2028081"/>
            <a:ext cx="771525" cy="20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156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229600" cy="864096"/>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pl-PL" sz="5400" dirty="0">
                <a:ln w="0"/>
                <a:solidFill>
                  <a:schemeClr val="accent1"/>
                </a:solidFill>
                <a:effectLst>
                  <a:outerShdw blurRad="38100" dist="25400" dir="5400000" algn="ctr" rotWithShape="0">
                    <a:srgbClr val="6E747A">
                      <a:alpha val="43000"/>
                    </a:srgbClr>
                  </a:outerShdw>
                </a:effectLst>
              </a:rPr>
              <a:t>Variable Declaration</a:t>
            </a:r>
          </a:p>
        </p:txBody>
      </p:sp>
      <p:sp>
        <p:nvSpPr>
          <p:cNvPr id="3" name="Content Placeholder 2"/>
          <p:cNvSpPr>
            <a:spLocks noGrp="1"/>
          </p:cNvSpPr>
          <p:nvPr>
            <p:ph idx="1"/>
          </p:nvPr>
        </p:nvSpPr>
        <p:spPr>
          <a:xfrm>
            <a:off x="107504" y="1124744"/>
            <a:ext cx="8784976" cy="5472608"/>
          </a:xfrm>
        </p:spPr>
        <p:txBody>
          <a:bodyPr>
            <a:normAutofit fontScale="55000" lnSpcReduction="20000"/>
          </a:bodyPr>
          <a:lstStyle/>
          <a:p>
            <a:pPr marL="0" indent="0">
              <a:buNone/>
            </a:pPr>
            <a:r>
              <a:rPr lang="en-US" dirty="0"/>
              <a:t>When writing your code, you can use any variable just by specifying its name. When you provide this name, the computer directly creates an area in memory for it. Visual Basic allows you to directly use any name for a variable as you see fit. If you use various variables like that, this could result in some confusion in your code. As mentioned earlier, you can first declare a variable before using it. </a:t>
            </a:r>
          </a:p>
          <a:p>
            <a:pPr marL="0" indent="0">
              <a:buNone/>
            </a:pPr>
            <a:r>
              <a:rPr lang="en-US" sz="5100" dirty="0"/>
              <a:t>To declare a variable, you use the </a:t>
            </a:r>
            <a:r>
              <a:rPr lang="en-US" sz="5100" b="1" dirty="0"/>
              <a:t>Dim</a:t>
            </a:r>
            <a:r>
              <a:rPr lang="en-US" sz="5100" dirty="0"/>
              <a:t> keyword followed by the name of the variable</a:t>
            </a:r>
            <a:r>
              <a:rPr lang="pl-PL" sz="5100" dirty="0"/>
              <a:t>:</a:t>
            </a:r>
          </a:p>
          <a:p>
            <a:pPr marL="400050" lvl="1" indent="0">
              <a:buNone/>
            </a:pPr>
            <a:r>
              <a:rPr lang="pl-PL" dirty="0"/>
              <a:t>   </a:t>
            </a:r>
            <a:r>
              <a:rPr lang="en-US" sz="4000" b="1" dirty="0"/>
              <a:t>Private Sub </a:t>
            </a:r>
            <a:r>
              <a:rPr lang="en-US" sz="4000" b="1" dirty="0" err="1"/>
              <a:t>Form_Load</a:t>
            </a:r>
            <a:r>
              <a:rPr lang="en-US" sz="4000" b="1" dirty="0"/>
              <a:t>() </a:t>
            </a:r>
            <a:endParaRPr lang="pl-PL" sz="4000" b="1" dirty="0"/>
          </a:p>
          <a:p>
            <a:pPr marL="400050" lvl="1" indent="0">
              <a:buNone/>
            </a:pPr>
            <a:r>
              <a:rPr lang="pl-PL" sz="4000" b="1" dirty="0"/>
              <a:t>         </a:t>
            </a:r>
            <a:r>
              <a:rPr lang="en-US" sz="5100" dirty="0">
                <a:solidFill>
                  <a:srgbClr val="0070C0"/>
                </a:solidFill>
              </a:rPr>
              <a:t>Dim</a:t>
            </a:r>
            <a:r>
              <a:rPr lang="pl-PL" sz="5100" dirty="0">
                <a:solidFill>
                  <a:srgbClr val="0070C0"/>
                </a:solidFill>
              </a:rPr>
              <a:t> </a:t>
            </a:r>
            <a:r>
              <a:rPr lang="en-US" sz="5100" dirty="0">
                <a:solidFill>
                  <a:srgbClr val="0070C0"/>
                </a:solidFill>
              </a:rPr>
              <a:t> </a:t>
            </a:r>
            <a:r>
              <a:rPr lang="en-US" sz="5100" dirty="0" err="1">
                <a:solidFill>
                  <a:srgbClr val="0070C0"/>
                </a:solidFill>
              </a:rPr>
              <a:t>BackgroundColor</a:t>
            </a:r>
            <a:r>
              <a:rPr lang="en-US" sz="5100" dirty="0">
                <a:solidFill>
                  <a:srgbClr val="0070C0"/>
                </a:solidFill>
              </a:rPr>
              <a:t> </a:t>
            </a:r>
            <a:endParaRPr lang="pl-PL" sz="5100" dirty="0">
              <a:solidFill>
                <a:srgbClr val="0070C0"/>
              </a:solidFill>
            </a:endParaRPr>
          </a:p>
          <a:p>
            <a:pPr marL="400050" lvl="1" indent="0">
              <a:buNone/>
            </a:pPr>
            <a:r>
              <a:rPr lang="pl-PL" sz="4000" b="1" dirty="0"/>
              <a:t>   </a:t>
            </a:r>
            <a:r>
              <a:rPr lang="en-US" sz="4000" b="1" dirty="0"/>
              <a:t>End Sub </a:t>
            </a:r>
            <a:endParaRPr lang="pl-PL" sz="4000" b="1" dirty="0"/>
          </a:p>
          <a:p>
            <a:pPr marL="0" indent="0">
              <a:buNone/>
            </a:pPr>
            <a:r>
              <a:rPr lang="en-US" sz="4400" dirty="0"/>
              <a:t>D</a:t>
            </a:r>
            <a:r>
              <a:rPr lang="en-US" dirty="0"/>
              <a:t>eclaring a variable simply communicates the name of that variable. You can still use a mix of declared and not-declared variables. If you declare one variable and then start using another variable with a similar but somewhat different name, Microsoft Visual Basic would still consider that you are using two variables. This can create a great deal of confusion because you may be trying to use the same variable referred to twice. The solution to this possible confusion is to tell Microsoft Visual Basic that a variable cannot be used if it has not been primarily declared. To communicate this, on top of each file you use in the Code Editor, type</a:t>
            </a:r>
          </a:p>
          <a:p>
            <a:pPr marL="0" indent="0">
              <a:buNone/>
            </a:pPr>
            <a:r>
              <a:rPr lang="en-US" dirty="0"/>
              <a:t>Option Explicit This can also be done automatically for each file by checking the </a:t>
            </a:r>
            <a:r>
              <a:rPr lang="en-US" b="1" dirty="0"/>
              <a:t>Require Variable Declaration</a:t>
            </a:r>
            <a:r>
              <a:rPr lang="en-US" dirty="0"/>
              <a:t> in the Options dialog box.</a:t>
            </a:r>
          </a:p>
          <a:p>
            <a:endParaRPr lang="pl-PL" dirty="0"/>
          </a:p>
        </p:txBody>
      </p:sp>
    </p:spTree>
    <p:extLst>
      <p:ext uri="{BB962C8B-B14F-4D97-AF65-F5344CB8AC3E}">
        <p14:creationId xmlns:p14="http://schemas.microsoft.com/office/powerpoint/2010/main" val="40953476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40960" cy="3168352"/>
          </a:xfrm>
        </p:spPr>
        <p:txBody>
          <a:bodyPr>
            <a:normAutofit/>
          </a:bodyPr>
          <a:lstStyle/>
          <a:p>
            <a:r>
              <a:rPr lang="en-US" sz="2400" dirty="0"/>
              <a:t>On the main </a:t>
            </a:r>
            <a:r>
              <a:rPr lang="en-US" sz="2400" u="sng" dirty="0">
                <a:hlinkClick r:id="" action="ppaction://hlinkfile"/>
              </a:rPr>
              <a:t>menu</a:t>
            </a:r>
            <a:r>
              <a:rPr lang="en-US" sz="2400" dirty="0"/>
              <a:t> of Visual Basic, click </a:t>
            </a:r>
            <a:endParaRPr lang="pl-PL" sz="2400" dirty="0"/>
          </a:p>
          <a:p>
            <a:pPr marL="0" indent="0">
              <a:buNone/>
            </a:pPr>
            <a:r>
              <a:rPr lang="pl-PL" sz="2400" dirty="0"/>
              <a:t>	</a:t>
            </a:r>
            <a:r>
              <a:rPr lang="en-US" sz="2400" dirty="0"/>
              <a:t>Tools -&gt; Options... </a:t>
            </a:r>
          </a:p>
          <a:p>
            <a:r>
              <a:rPr lang="en-US" sz="2400" dirty="0"/>
              <a:t>Click the Editor property page. In the Code Settings section, put a check mark in the Require Variable Declaration check box</a:t>
            </a:r>
            <a:r>
              <a:rPr lang="pl-PL" sz="2400" dirty="0"/>
              <a:t>:</a:t>
            </a:r>
            <a:br>
              <a:rPr lang="en-US" sz="2400" dirty="0"/>
            </a:br>
            <a:endParaRPr lang="en-US" sz="2400" dirty="0"/>
          </a:p>
          <a:p>
            <a:endParaRPr lang="pl-PL" sz="2400" dirty="0"/>
          </a:p>
        </p:txBody>
      </p:sp>
      <p:pic>
        <p:nvPicPr>
          <p:cNvPr id="4098" name="Picture 2" descr="http://www.functionx.com/vbaccess2007/dlgboxes/options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2420888"/>
            <a:ext cx="4680520" cy="396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618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8208912" cy="936104"/>
          </a:xfrm>
          <a:solidFill>
            <a:schemeClr val="bg1">
              <a:lumMod val="95000"/>
            </a:schemeClr>
          </a:solidFill>
        </p:spPr>
        <p:txBody>
          <a:bodyPr>
            <a:normAutofit fontScale="90000"/>
          </a:bodyPr>
          <a:lstStyle/>
          <a:p>
            <a:r>
              <a:rPr lang="pl-PL" sz="6000" dirty="0"/>
              <a:t>Value Conversion</a:t>
            </a:r>
          </a:p>
        </p:txBody>
      </p:sp>
      <p:sp>
        <p:nvSpPr>
          <p:cNvPr id="3" name="Content Placeholder 2"/>
          <p:cNvSpPr>
            <a:spLocks noGrp="1"/>
          </p:cNvSpPr>
          <p:nvPr>
            <p:ph idx="1"/>
          </p:nvPr>
        </p:nvSpPr>
        <p:spPr>
          <a:xfrm>
            <a:off x="179512" y="1484784"/>
            <a:ext cx="8496944" cy="4824536"/>
          </a:xfrm>
        </p:spPr>
        <p:txBody>
          <a:bodyPr>
            <a:normAutofit/>
          </a:bodyPr>
          <a:lstStyle/>
          <a:p>
            <a:r>
              <a:rPr lang="en-US" sz="2400" dirty="0"/>
              <a:t>Every time the user enters a value in an application. That value is primarily considered as text. This means that, if you want to use such a value in an expression or a calculation that expects a specific value other than text, you must convert it appropriately. Fortunately, </a:t>
            </a:r>
            <a:r>
              <a:rPr lang="pl-PL" sz="2400" dirty="0"/>
              <a:t> </a:t>
            </a:r>
            <a:r>
              <a:rPr lang="en-US" sz="2400" dirty="0"/>
              <a:t> Visual Basic provides an effective mechanism to convert a text value to one of the other values we will see next.</a:t>
            </a:r>
          </a:p>
          <a:p>
            <a:r>
              <a:rPr lang="en-US" sz="2400" dirty="0"/>
              <a:t>To convert text to another value, there is a function adapted for the purpose and that depends on the type of value you want to convert it to. </a:t>
            </a:r>
          </a:p>
          <a:p>
            <a:endParaRPr lang="pl-PL" sz="2400" dirty="0"/>
          </a:p>
        </p:txBody>
      </p:sp>
    </p:spTree>
    <p:extLst>
      <p:ext uri="{BB962C8B-B14F-4D97-AF65-F5344CB8AC3E}">
        <p14:creationId xmlns:p14="http://schemas.microsoft.com/office/powerpoint/2010/main" val="37066266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842475"/>
          </a:xfrm>
          <a:solidFill>
            <a:schemeClr val="bg1">
              <a:lumMod val="95000"/>
            </a:schemeClr>
          </a:solidFill>
        </p:spPr>
        <p:txBody>
          <a:bodyPr>
            <a:noAutofit/>
          </a:bodyPr>
          <a:lstStyle/>
          <a:p>
            <a:r>
              <a:rPr lang="pl-PL" sz="6000" dirty="0"/>
              <a:t>Data Types</a:t>
            </a:r>
          </a:p>
        </p:txBody>
      </p:sp>
      <p:sp>
        <p:nvSpPr>
          <p:cNvPr id="3" name="Content Placeholder 2"/>
          <p:cNvSpPr>
            <a:spLocks noGrp="1"/>
          </p:cNvSpPr>
          <p:nvPr>
            <p:ph idx="1"/>
          </p:nvPr>
        </p:nvSpPr>
        <p:spPr>
          <a:xfrm>
            <a:off x="107504" y="1340768"/>
            <a:ext cx="8784976" cy="5328592"/>
          </a:xfrm>
        </p:spPr>
        <p:txBody>
          <a:bodyPr>
            <a:normAutofit fontScale="62500" lnSpcReduction="20000"/>
          </a:bodyPr>
          <a:lstStyle/>
          <a:p>
            <a:r>
              <a:rPr lang="en-US" b="1" dirty="0"/>
              <a:t>A </a:t>
            </a:r>
            <a:r>
              <a:rPr lang="en-US" b="1" u="sng" dirty="0">
                <a:hlinkClick r:id="" action="ppaction://hlinkfile"/>
              </a:rPr>
              <a:t>data type</a:t>
            </a:r>
            <a:r>
              <a:rPr lang="en-US" b="1" dirty="0"/>
              <a:t> tells the computer the kind of value you are going to use</a:t>
            </a:r>
            <a:r>
              <a:rPr lang="en-US" dirty="0"/>
              <a:t>. There are different kinds of values for various purposes. Before assigning a data type to a variable, you should know how much space a data type will occupy in memory. Different variables or different data types use different amounts of space in memory. The amount of space used by a data type is measured in </a:t>
            </a:r>
            <a:r>
              <a:rPr lang="en-US" dirty="0">
                <a:hlinkClick r:id="rId2" action="ppaction://hlinkfile"/>
              </a:rPr>
              <a:t>bytes</a:t>
            </a:r>
            <a:r>
              <a:rPr lang="en-US" dirty="0"/>
              <a:t>.</a:t>
            </a:r>
          </a:p>
          <a:p>
            <a:r>
              <a:rPr lang="en-US" dirty="0"/>
              <a:t>To specify the data type that will be used for a variable, after typing </a:t>
            </a:r>
            <a:r>
              <a:rPr lang="en-US" b="1" dirty="0"/>
              <a:t>Dim</a:t>
            </a:r>
            <a:r>
              <a:rPr lang="en-US" dirty="0"/>
              <a:t> followed by the name of the variable, type the </a:t>
            </a:r>
            <a:r>
              <a:rPr lang="en-US" b="1" dirty="0"/>
              <a:t>As</a:t>
            </a:r>
            <a:r>
              <a:rPr lang="en-US" dirty="0"/>
              <a:t> keyword, followed by one of the data types we will review next. The formula used is:</a:t>
            </a:r>
          </a:p>
          <a:p>
            <a:pPr marL="0" indent="0">
              <a:buNone/>
            </a:pPr>
            <a:r>
              <a:rPr lang="pl-PL" sz="6300" dirty="0"/>
              <a:t>	</a:t>
            </a:r>
            <a:r>
              <a:rPr lang="en-US" sz="5100" b="1" dirty="0">
                <a:solidFill>
                  <a:srgbClr val="0070C0"/>
                </a:solidFill>
              </a:rPr>
              <a:t>Dim</a:t>
            </a:r>
            <a:r>
              <a:rPr lang="en-US" sz="5100" dirty="0">
                <a:solidFill>
                  <a:srgbClr val="0070C0"/>
                </a:solidFill>
              </a:rPr>
              <a:t> </a:t>
            </a:r>
            <a:r>
              <a:rPr lang="en-US" sz="5100" i="1" dirty="0" err="1">
                <a:solidFill>
                  <a:srgbClr val="0070C0"/>
                </a:solidFill>
              </a:rPr>
              <a:t>VariableName</a:t>
            </a:r>
            <a:r>
              <a:rPr lang="en-US" sz="5100" dirty="0">
                <a:solidFill>
                  <a:srgbClr val="0070C0"/>
                </a:solidFill>
              </a:rPr>
              <a:t> </a:t>
            </a:r>
            <a:r>
              <a:rPr lang="en-US" sz="5100" b="1" dirty="0">
                <a:solidFill>
                  <a:srgbClr val="0070C0"/>
                </a:solidFill>
              </a:rPr>
              <a:t>As</a:t>
            </a:r>
            <a:r>
              <a:rPr lang="en-US" sz="5100" dirty="0">
                <a:solidFill>
                  <a:srgbClr val="0070C0"/>
                </a:solidFill>
              </a:rPr>
              <a:t> </a:t>
            </a:r>
            <a:r>
              <a:rPr lang="en-US" sz="5100" i="1" dirty="0" err="1">
                <a:solidFill>
                  <a:srgbClr val="0070C0"/>
                </a:solidFill>
              </a:rPr>
              <a:t>DataType</a:t>
            </a:r>
            <a:r>
              <a:rPr lang="en-US" sz="5100" dirty="0">
                <a:solidFill>
                  <a:srgbClr val="0070C0"/>
                </a:solidFill>
              </a:rPr>
              <a:t> </a:t>
            </a:r>
            <a:endParaRPr lang="pl-PL" sz="6300" dirty="0">
              <a:solidFill>
                <a:srgbClr val="0070C0"/>
              </a:solidFill>
            </a:endParaRPr>
          </a:p>
          <a:p>
            <a:pPr marL="0" indent="0">
              <a:buNone/>
            </a:pPr>
            <a:r>
              <a:rPr lang="en-US" sz="3800" dirty="0"/>
              <a:t>This technique allows you to declare one variable on its line. In many assignments, you will need to declare more than one variable. </a:t>
            </a:r>
            <a:endParaRPr lang="pl-PL" sz="3800" dirty="0"/>
          </a:p>
          <a:p>
            <a:pPr marL="0" indent="0">
              <a:buNone/>
            </a:pPr>
            <a:r>
              <a:rPr lang="en-US" dirty="0"/>
              <a:t>To do this, you have two alternatives. You can declare each variable on its own line. This would be done as follows:</a:t>
            </a:r>
          </a:p>
          <a:p>
            <a:pPr marL="0" indent="0">
              <a:buNone/>
            </a:pPr>
            <a:r>
              <a:rPr lang="pl-PL" dirty="0"/>
              <a:t>	</a:t>
            </a:r>
            <a:r>
              <a:rPr lang="en-US" sz="3800" dirty="0">
                <a:solidFill>
                  <a:srgbClr val="0070C0"/>
                </a:solidFill>
              </a:rPr>
              <a:t>Dim </a:t>
            </a:r>
            <a:r>
              <a:rPr lang="en-US" sz="3800" i="1" dirty="0">
                <a:solidFill>
                  <a:srgbClr val="0070C0"/>
                </a:solidFill>
              </a:rPr>
              <a:t>Variable1</a:t>
            </a:r>
            <a:r>
              <a:rPr lang="en-US" sz="3800" dirty="0">
                <a:solidFill>
                  <a:srgbClr val="0070C0"/>
                </a:solidFill>
              </a:rPr>
              <a:t> As </a:t>
            </a:r>
            <a:r>
              <a:rPr lang="en-US" sz="3800" i="1" dirty="0">
                <a:solidFill>
                  <a:srgbClr val="0070C0"/>
                </a:solidFill>
              </a:rPr>
              <a:t>DataType1</a:t>
            </a:r>
            <a:r>
              <a:rPr lang="en-US" sz="3800" dirty="0">
                <a:solidFill>
                  <a:srgbClr val="0070C0"/>
                </a:solidFill>
              </a:rPr>
              <a:t> </a:t>
            </a:r>
            <a:endParaRPr lang="pl-PL" sz="3800" dirty="0">
              <a:solidFill>
                <a:srgbClr val="0070C0"/>
              </a:solidFill>
            </a:endParaRPr>
          </a:p>
          <a:p>
            <a:pPr marL="0" indent="0">
              <a:buNone/>
            </a:pPr>
            <a:r>
              <a:rPr lang="pl-PL" sz="3800" dirty="0">
                <a:solidFill>
                  <a:srgbClr val="0070C0"/>
                </a:solidFill>
              </a:rPr>
              <a:t>	</a:t>
            </a:r>
            <a:r>
              <a:rPr lang="en-US" sz="3800" dirty="0">
                <a:solidFill>
                  <a:srgbClr val="0070C0"/>
                </a:solidFill>
              </a:rPr>
              <a:t>Dim </a:t>
            </a:r>
            <a:r>
              <a:rPr lang="en-US" sz="3800" i="1" dirty="0">
                <a:solidFill>
                  <a:srgbClr val="0070C0"/>
                </a:solidFill>
              </a:rPr>
              <a:t>Variable2</a:t>
            </a:r>
            <a:r>
              <a:rPr lang="en-US" sz="3800" dirty="0">
                <a:solidFill>
                  <a:srgbClr val="0070C0"/>
                </a:solidFill>
              </a:rPr>
              <a:t> As </a:t>
            </a:r>
            <a:r>
              <a:rPr lang="en-US" sz="3800" i="1" dirty="0">
                <a:solidFill>
                  <a:srgbClr val="0070C0"/>
                </a:solidFill>
              </a:rPr>
              <a:t>DataType2</a:t>
            </a:r>
            <a:r>
              <a:rPr lang="en-US" sz="3800" dirty="0">
                <a:solidFill>
                  <a:srgbClr val="0070C0"/>
                </a:solidFill>
              </a:rPr>
              <a:t> </a:t>
            </a:r>
            <a:endParaRPr lang="pl-PL" sz="3800" dirty="0">
              <a:solidFill>
                <a:srgbClr val="0070C0"/>
              </a:solidFill>
            </a:endParaRPr>
          </a:p>
          <a:p>
            <a:pPr marL="0" indent="0">
              <a:buNone/>
            </a:pPr>
            <a:r>
              <a:rPr lang="pl-PL" sz="3800" dirty="0">
                <a:solidFill>
                  <a:srgbClr val="0070C0"/>
                </a:solidFill>
              </a:rPr>
              <a:t>	</a:t>
            </a:r>
            <a:r>
              <a:rPr lang="en-US" sz="3800" dirty="0">
                <a:solidFill>
                  <a:srgbClr val="0070C0"/>
                </a:solidFill>
              </a:rPr>
              <a:t>Dim </a:t>
            </a:r>
            <a:r>
              <a:rPr lang="en-US" sz="3800" i="1" dirty="0">
                <a:solidFill>
                  <a:srgbClr val="0070C0"/>
                </a:solidFill>
              </a:rPr>
              <a:t>Variable3 </a:t>
            </a:r>
            <a:r>
              <a:rPr lang="en-US" sz="3800" dirty="0">
                <a:solidFill>
                  <a:srgbClr val="0070C0"/>
                </a:solidFill>
              </a:rPr>
              <a:t>As </a:t>
            </a:r>
            <a:r>
              <a:rPr lang="en-US" sz="3800" i="1" dirty="0">
                <a:solidFill>
                  <a:srgbClr val="0070C0"/>
                </a:solidFill>
              </a:rPr>
              <a:t>DataType3</a:t>
            </a:r>
            <a:endParaRPr lang="pl-PL" sz="3800" dirty="0">
              <a:solidFill>
                <a:srgbClr val="0070C0"/>
              </a:solidFill>
            </a:endParaRPr>
          </a:p>
        </p:txBody>
      </p:sp>
    </p:spTree>
    <p:extLst>
      <p:ext uri="{BB962C8B-B14F-4D97-AF65-F5344CB8AC3E}">
        <p14:creationId xmlns:p14="http://schemas.microsoft.com/office/powerpoint/2010/main" val="29494927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994122"/>
          </a:xfrm>
          <a:solidFill>
            <a:schemeClr val="bg1">
              <a:lumMod val="95000"/>
            </a:schemeClr>
          </a:solidFill>
        </p:spPr>
        <p:txBody>
          <a:bodyPr/>
          <a:lstStyle/>
          <a:p>
            <a:r>
              <a:rPr lang="pl-PL" dirty="0">
                <a:ln w="0"/>
                <a:effectLst>
                  <a:outerShdw blurRad="38100" dist="19050" dir="2700000" algn="tl" rotWithShape="0">
                    <a:schemeClr val="dk1">
                      <a:alpha val="40000"/>
                    </a:schemeClr>
                  </a:outerShdw>
                </a:effectLst>
              </a:rPr>
              <a:t>Data Types</a:t>
            </a:r>
          </a:p>
        </p:txBody>
      </p:sp>
      <p:sp>
        <p:nvSpPr>
          <p:cNvPr id="3" name="Content Placeholder 2"/>
          <p:cNvSpPr>
            <a:spLocks noGrp="1"/>
          </p:cNvSpPr>
          <p:nvPr>
            <p:ph idx="1"/>
          </p:nvPr>
        </p:nvSpPr>
        <p:spPr>
          <a:xfrm>
            <a:off x="457200" y="1600200"/>
            <a:ext cx="7859216" cy="4525963"/>
          </a:xfrm>
        </p:spPr>
        <p:txBody>
          <a:bodyPr>
            <a:normAutofit/>
          </a:bodyPr>
          <a:lstStyle/>
          <a:p>
            <a:pPr marL="0" indent="0">
              <a:buNone/>
            </a:pPr>
            <a:r>
              <a:rPr lang="en-US" sz="2800" dirty="0"/>
              <a:t>You can also declare more than one variable on the same line. To do this, use only one </a:t>
            </a:r>
            <a:r>
              <a:rPr lang="en-US" sz="2800" b="1" dirty="0"/>
              <a:t>Dim</a:t>
            </a:r>
            <a:r>
              <a:rPr lang="en-US" sz="2800" dirty="0"/>
              <a:t> keyword but separate each combination of a name and data type with a comma. This would be done as follows:</a:t>
            </a:r>
            <a:endParaRPr lang="pl-PL" sz="2800" dirty="0"/>
          </a:p>
          <a:p>
            <a:pPr marL="0" indent="0">
              <a:buNone/>
            </a:pPr>
            <a:endParaRPr lang="en-US" sz="1400" dirty="0"/>
          </a:p>
          <a:p>
            <a:pPr marL="0" indent="0">
              <a:buNone/>
            </a:pPr>
            <a:r>
              <a:rPr lang="en-US" sz="2800" dirty="0">
                <a:solidFill>
                  <a:srgbClr val="0070C0"/>
                </a:solidFill>
              </a:rPr>
              <a:t>Dim </a:t>
            </a:r>
            <a:r>
              <a:rPr lang="pl-PL" sz="2800" dirty="0">
                <a:solidFill>
                  <a:srgbClr val="0070C0"/>
                </a:solidFill>
              </a:rPr>
              <a:t> </a:t>
            </a:r>
            <a:r>
              <a:rPr lang="en-US" sz="2400" i="1" dirty="0">
                <a:solidFill>
                  <a:srgbClr val="0070C0"/>
                </a:solidFill>
              </a:rPr>
              <a:t>Variable1</a:t>
            </a:r>
            <a:r>
              <a:rPr lang="en-US" sz="2400" dirty="0">
                <a:solidFill>
                  <a:srgbClr val="0070C0"/>
                </a:solidFill>
              </a:rPr>
              <a:t> As </a:t>
            </a:r>
            <a:r>
              <a:rPr lang="en-US" sz="2400" i="1" dirty="0">
                <a:solidFill>
                  <a:srgbClr val="0070C0"/>
                </a:solidFill>
              </a:rPr>
              <a:t>DataType1, Variable2</a:t>
            </a:r>
            <a:r>
              <a:rPr lang="en-US" sz="2400" dirty="0">
                <a:solidFill>
                  <a:srgbClr val="0070C0"/>
                </a:solidFill>
              </a:rPr>
              <a:t> As </a:t>
            </a:r>
            <a:r>
              <a:rPr lang="en-US" sz="2400" i="1" dirty="0">
                <a:solidFill>
                  <a:srgbClr val="0070C0"/>
                </a:solidFill>
              </a:rPr>
              <a:t>DataType2</a:t>
            </a:r>
            <a:r>
              <a:rPr lang="en-US" sz="2400" dirty="0">
                <a:solidFill>
                  <a:srgbClr val="0070C0"/>
                </a:solidFill>
              </a:rPr>
              <a:t> </a:t>
            </a:r>
            <a:endParaRPr lang="pl-PL" sz="2400" dirty="0">
              <a:solidFill>
                <a:srgbClr val="0070C0"/>
              </a:solidFill>
            </a:endParaRPr>
          </a:p>
          <a:p>
            <a:pPr marL="0" indent="0">
              <a:buNone/>
            </a:pPr>
            <a:r>
              <a:rPr lang="en-US" sz="2800" dirty="0">
                <a:solidFill>
                  <a:srgbClr val="0070C0"/>
                </a:solidFill>
              </a:rPr>
              <a:t>Dim </a:t>
            </a:r>
            <a:r>
              <a:rPr lang="en-US" sz="2800" i="1" dirty="0">
                <a:solidFill>
                  <a:srgbClr val="0070C0"/>
                </a:solidFill>
              </a:rPr>
              <a:t>Variable3 </a:t>
            </a:r>
            <a:r>
              <a:rPr lang="en-US" sz="2800" dirty="0">
                <a:solidFill>
                  <a:srgbClr val="0070C0"/>
                </a:solidFill>
              </a:rPr>
              <a:t>As </a:t>
            </a:r>
            <a:r>
              <a:rPr lang="en-US" sz="2800" i="1" dirty="0">
                <a:solidFill>
                  <a:srgbClr val="0070C0"/>
                </a:solidFill>
              </a:rPr>
              <a:t>DataType3</a:t>
            </a:r>
            <a:endParaRPr lang="pl-PL" sz="2800" dirty="0">
              <a:solidFill>
                <a:srgbClr val="0070C0"/>
              </a:solidFill>
            </a:endParaRPr>
          </a:p>
        </p:txBody>
      </p:sp>
    </p:spTree>
    <p:extLst>
      <p:ext uri="{BB962C8B-B14F-4D97-AF65-F5344CB8AC3E}">
        <p14:creationId xmlns:p14="http://schemas.microsoft.com/office/powerpoint/2010/main" val="13671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09658"/>
            <a:ext cx="8229600" cy="6238683"/>
          </a:xfrm>
        </p:spPr>
        <p:txBody>
          <a:bodyPr>
            <a:normAutofit/>
          </a:bodyPr>
          <a:lstStyle/>
          <a:p>
            <a:pPr marL="0" indent="0">
              <a:buNone/>
            </a:pPr>
            <a:r>
              <a:rPr lang="pl-PL" sz="2400" dirty="0"/>
              <a:t>Private Sub Detail_Click() </a:t>
            </a:r>
          </a:p>
          <a:p>
            <a:pPr marL="0" indent="0">
              <a:buNone/>
            </a:pPr>
            <a:r>
              <a:rPr lang="pl-PL" sz="2400" dirty="0"/>
              <a:t>	Dim EmployeeIsFullTime As Boolean </a:t>
            </a:r>
          </a:p>
          <a:p>
            <a:pPr marL="0" indent="0">
              <a:buNone/>
            </a:pPr>
            <a:r>
              <a:rPr lang="pl-PL" sz="2400" dirty="0"/>
              <a:t>	Dim FullName 		     As String </a:t>
            </a:r>
          </a:p>
          <a:p>
            <a:pPr marL="0" indent="0">
              <a:buNone/>
            </a:pPr>
            <a:r>
              <a:rPr lang="pl-PL" sz="2400" dirty="0"/>
              <a:t>	Dim EmploymentStatus  As Byte </a:t>
            </a:r>
          </a:p>
          <a:p>
            <a:pPr marL="0" indent="0">
              <a:buNone/>
            </a:pPr>
            <a:r>
              <a:rPr lang="pl-PL" sz="2400" dirty="0"/>
              <a:t>	Dim YearHired 	    As Integer </a:t>
            </a:r>
          </a:p>
          <a:p>
            <a:pPr marL="0" indent="0">
              <a:buNone/>
            </a:pPr>
            <a:r>
              <a:rPr lang="pl-PL" sz="2400" dirty="0"/>
              <a:t>	Dim DaysOnJob 	    As Long </a:t>
            </a:r>
          </a:p>
          <a:p>
            <a:pPr marL="0" indent="0">
              <a:buNone/>
            </a:pPr>
            <a:r>
              <a:rPr lang="pl-PL" sz="2400" dirty="0"/>
              <a:t>	Dim SickTime 		    As Single </a:t>
            </a:r>
          </a:p>
          <a:p>
            <a:pPr marL="0" indent="0">
              <a:buNone/>
            </a:pPr>
            <a:r>
              <a:rPr lang="pl-PL" sz="2400" dirty="0"/>
              <a:t>	Dim WeeklyTime 	    As </a:t>
            </a:r>
            <a:r>
              <a:rPr lang="pl-PL" sz="2400" dirty="0" err="1"/>
              <a:t>Double</a:t>
            </a:r>
            <a:r>
              <a:rPr lang="pl-PL" sz="2400" dirty="0"/>
              <a:t> </a:t>
            </a:r>
          </a:p>
          <a:p>
            <a:pPr marL="0" indent="0">
              <a:buNone/>
            </a:pPr>
            <a:r>
              <a:rPr lang="pl-PL" sz="2400" dirty="0"/>
              <a:t>	Dim HourlySalary 	    As Currency </a:t>
            </a:r>
          </a:p>
          <a:p>
            <a:pPr marL="0" indent="0">
              <a:buNone/>
            </a:pPr>
            <a:r>
              <a:rPr lang="pl-PL" sz="2400" dirty="0"/>
              <a:t>	Dim DateHired 	    As Date </a:t>
            </a:r>
          </a:p>
          <a:p>
            <a:pPr marL="0" indent="0">
              <a:buNone/>
            </a:pPr>
            <a:r>
              <a:rPr lang="pl-PL" sz="2400" dirty="0"/>
              <a:t>End Sub</a:t>
            </a:r>
          </a:p>
          <a:p>
            <a:pPr marL="0" indent="0">
              <a:buNone/>
            </a:pPr>
            <a:r>
              <a:rPr lang="pl-PL" sz="2400" b="1" dirty="0">
                <a:solidFill>
                  <a:srgbClr val="0070C0"/>
                </a:solidFill>
              </a:rPr>
              <a:t>Variant  </a:t>
            </a:r>
            <a:r>
              <a:rPr lang="en-US" sz="1800" dirty="0"/>
              <a:t>can be used to declare any kind of variable. You can use a variant when you can't make up your mind regarding a variable but, as a beginning programmer, </a:t>
            </a:r>
            <a:r>
              <a:rPr lang="en-US" sz="1800" dirty="0">
                <a:solidFill>
                  <a:srgbClr val="FF0000"/>
                </a:solidFill>
              </a:rPr>
              <a:t>you should avoid it</a:t>
            </a:r>
            <a:r>
              <a:rPr lang="en-US" sz="1800" dirty="0"/>
              <a:t>.</a:t>
            </a:r>
            <a:endParaRPr lang="pl-PL" sz="1800" b="1" dirty="0">
              <a:solidFill>
                <a:srgbClr val="0070C0"/>
              </a:solidFill>
            </a:endParaRPr>
          </a:p>
          <a:p>
            <a:pPr marL="0" indent="0">
              <a:buNone/>
            </a:pPr>
            <a:endParaRPr lang="pl-PL" sz="2400" dirty="0"/>
          </a:p>
        </p:txBody>
      </p:sp>
    </p:spTree>
    <p:extLst>
      <p:ext uri="{BB962C8B-B14F-4D97-AF65-F5344CB8AC3E}">
        <p14:creationId xmlns:p14="http://schemas.microsoft.com/office/powerpoint/2010/main" val="185414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50000"/>
                <a:satMod val="300000"/>
                <a:lumMod val="19000"/>
              </a:schemeClr>
            </a:gs>
            <a:gs pos="53000">
              <a:schemeClr val="accent1">
                <a:tint val="37000"/>
                <a:satMod val="300000"/>
              </a:schemeClr>
            </a:gs>
            <a:gs pos="100000">
              <a:schemeClr val="accent1">
                <a:tint val="15000"/>
                <a:satMod val="35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568" y="692696"/>
            <a:ext cx="7553599" cy="2880320"/>
          </a:xfrm>
        </p:spPr>
        <p:style>
          <a:lnRef idx="2">
            <a:schemeClr val="accent1"/>
          </a:lnRef>
          <a:fillRef idx="1">
            <a:schemeClr val="lt1"/>
          </a:fillRef>
          <a:effectRef idx="0">
            <a:schemeClr val="accent1"/>
          </a:effectRef>
          <a:fontRef idx="minor">
            <a:schemeClr val="dk1"/>
          </a:fontRef>
        </p:style>
        <p:txBody>
          <a:bodyPr>
            <a:noAutofit/>
          </a:bodyPr>
          <a:lstStyle/>
          <a:p>
            <a:r>
              <a:rPr lang="pl-PL" sz="6600" dirty="0"/>
              <a:t>Variables </a:t>
            </a:r>
            <a:br>
              <a:rPr lang="pl-PL" sz="6600" dirty="0"/>
            </a:br>
            <a:r>
              <a:rPr lang="pl-PL" sz="6600" dirty="0"/>
              <a:t>of Built-In Objects</a:t>
            </a:r>
          </a:p>
        </p:txBody>
      </p:sp>
    </p:spTree>
    <p:extLst>
      <p:ext uri="{BB962C8B-B14F-4D97-AF65-F5344CB8AC3E}">
        <p14:creationId xmlns:p14="http://schemas.microsoft.com/office/powerpoint/2010/main" val="1924692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157592" cy="821098"/>
          </a:xfrm>
          <a:solidFill>
            <a:schemeClr val="bg1">
              <a:lumMod val="95000"/>
            </a:schemeClr>
          </a:solidFill>
        </p:spPr>
        <p:txBody>
          <a:bodyPr>
            <a:normAutofit fontScale="90000"/>
          </a:bodyPr>
          <a:lstStyle/>
          <a:p>
            <a:r>
              <a:rPr lang="en-US" sz="5400" dirty="0">
                <a:ln w="0"/>
                <a:effectLst>
                  <a:outerShdw blurRad="38100" dist="19050" dir="2700000" algn="tl" rotWithShape="0">
                    <a:schemeClr val="dk1">
                      <a:alpha val="40000"/>
                    </a:schemeClr>
                  </a:outerShdw>
                </a:effectLst>
              </a:rPr>
              <a:t>A Variable of </a:t>
            </a:r>
            <a:r>
              <a:rPr lang="en-US" sz="5400" dirty="0">
                <a:ln w="0"/>
                <a:solidFill>
                  <a:srgbClr val="FF0000"/>
                </a:solidFill>
                <a:effectLst>
                  <a:outerShdw blurRad="38100" dist="19050" dir="2700000" algn="tl" rotWithShape="0">
                    <a:schemeClr val="dk1">
                      <a:alpha val="40000"/>
                    </a:schemeClr>
                  </a:outerShdw>
                </a:effectLst>
              </a:rPr>
              <a:t>Type Object</a:t>
            </a:r>
            <a:endParaRPr lang="pl-PL" sz="5400" dirty="0">
              <a:ln w="0"/>
              <a:solidFill>
                <a:srgbClr val="FF0000"/>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395536" y="1268760"/>
            <a:ext cx="8352928" cy="5472608"/>
          </a:xfrm>
        </p:spPr>
        <p:txBody>
          <a:bodyPr>
            <a:normAutofit/>
          </a:bodyPr>
          <a:lstStyle/>
          <a:p>
            <a:pPr marL="0" indent="0">
              <a:buNone/>
            </a:pPr>
            <a:r>
              <a:rPr lang="en-US" sz="2200" dirty="0"/>
              <a:t>Every object you will use in your application is primarily of type </a:t>
            </a:r>
            <a:r>
              <a:rPr lang="en-US" sz="2200" b="1" dirty="0"/>
              <a:t>Object</a:t>
            </a:r>
            <a:r>
              <a:rPr lang="pl-PL" sz="2200" b="1" dirty="0"/>
              <a:t>.</a:t>
            </a:r>
          </a:p>
          <a:p>
            <a:pPr marL="0" indent="0">
              <a:buNone/>
            </a:pPr>
            <a:endParaRPr lang="pl-PL" sz="1200" b="1" dirty="0"/>
          </a:p>
          <a:p>
            <a:pPr marL="0" indent="0">
              <a:buNone/>
            </a:pPr>
            <a:r>
              <a:rPr lang="pl-PL" sz="2000" dirty="0"/>
              <a:t>Y</a:t>
            </a:r>
            <a:r>
              <a:rPr lang="en-US" sz="2000" dirty="0" err="1"/>
              <a:t>ou</a:t>
            </a:r>
            <a:r>
              <a:rPr lang="en-US" sz="2000" dirty="0"/>
              <a:t> will be able to directly use the object in your application. </a:t>
            </a:r>
            <a:r>
              <a:rPr lang="pl-PL" sz="2000" u="sng" dirty="0"/>
              <a:t>Y</a:t>
            </a:r>
            <a:r>
              <a:rPr lang="en-US" sz="2000" u="sng" dirty="0" err="1"/>
              <a:t>ou</a:t>
            </a:r>
            <a:r>
              <a:rPr lang="en-US" sz="2000" u="sng" dirty="0"/>
              <a:t> will first need to declare the variable </a:t>
            </a:r>
            <a:r>
              <a:rPr lang="pl-PL" sz="2000" u="sng" dirty="0"/>
              <a:t>&amp;</a:t>
            </a:r>
            <a:r>
              <a:rPr lang="en-US" sz="2000" u="sng" dirty="0"/>
              <a:t> initialize it before using it. </a:t>
            </a:r>
            <a:r>
              <a:rPr lang="en-US" sz="2000" dirty="0"/>
              <a:t>Also, in many cases, you can declare a variable and specify its particular type. In some cases, you may not know or may not need to specify the particular type of the object you want to use. In this case, when declaring the variable, you can specify its type as </a:t>
            </a:r>
            <a:r>
              <a:rPr lang="en-US" sz="2000" b="1" dirty="0"/>
              <a:t>Object</a:t>
            </a:r>
            <a:r>
              <a:rPr lang="en-US" sz="2000" dirty="0"/>
              <a:t>. When using the </a:t>
            </a:r>
            <a:r>
              <a:rPr lang="en-US" sz="2000" b="1" dirty="0"/>
              <a:t>Object</a:t>
            </a:r>
            <a:r>
              <a:rPr lang="en-US" sz="2000" dirty="0"/>
              <a:t> type to declare a variable, the variable should be one of the existing VBA types of object and not one of the </a:t>
            </a:r>
            <a:r>
              <a:rPr lang="en-US" sz="2000" dirty="0">
                <a:hlinkClick r:id="rId2" action="ppaction://hlinkfile"/>
              </a:rPr>
              <a:t>basic data types</a:t>
            </a:r>
            <a:r>
              <a:rPr lang="en-US" sz="2000" dirty="0"/>
              <a:t> we saw earlier. This would be done as follows:</a:t>
            </a:r>
          </a:p>
          <a:p>
            <a:pPr marL="0" indent="0">
              <a:buNone/>
            </a:pPr>
            <a:r>
              <a:rPr lang="pl-PL" sz="2000" dirty="0"/>
              <a:t>   </a:t>
            </a:r>
            <a:r>
              <a:rPr lang="en-US" sz="2400" dirty="0">
                <a:solidFill>
                  <a:srgbClr val="0000FF"/>
                </a:solidFill>
              </a:rPr>
              <a:t>Dim </a:t>
            </a:r>
            <a:r>
              <a:rPr lang="en-US" sz="2400" dirty="0" err="1">
                <a:solidFill>
                  <a:srgbClr val="0000FF"/>
                </a:solidFill>
              </a:rPr>
              <a:t>objVariable</a:t>
            </a:r>
            <a:r>
              <a:rPr lang="en-US" sz="2400" dirty="0">
                <a:solidFill>
                  <a:srgbClr val="0000FF"/>
                </a:solidFill>
              </a:rPr>
              <a:t> As Object</a:t>
            </a:r>
            <a:endParaRPr lang="pl-PL" sz="2400" dirty="0">
              <a:solidFill>
                <a:srgbClr val="0000FF"/>
              </a:solidFill>
            </a:endParaRPr>
          </a:p>
          <a:p>
            <a:pPr marL="0" indent="0">
              <a:buNone/>
            </a:pPr>
            <a:r>
              <a:rPr lang="en-US" sz="2000" dirty="0"/>
              <a:t> After this declaration, you should then initialize the variable and specify the actual type it would be. </a:t>
            </a:r>
            <a:r>
              <a:rPr lang="en-US" sz="2000" u="sng" dirty="0"/>
              <a:t>To initialize a variable declared as a VBA object, use the </a:t>
            </a:r>
            <a:r>
              <a:rPr lang="en-US" sz="2000" u="sng" dirty="0">
                <a:hlinkClick r:id="rId3" action="ppaction://hlinkfile"/>
              </a:rPr>
              <a:t>Set</a:t>
            </a:r>
            <a:r>
              <a:rPr lang="en-US" sz="2000" u="sng" dirty="0"/>
              <a:t> operator</a:t>
            </a:r>
            <a:r>
              <a:rPr lang="en-US" sz="2000" dirty="0"/>
              <a:t>.</a:t>
            </a:r>
          </a:p>
        </p:txBody>
      </p:sp>
    </p:spTree>
    <p:extLst>
      <p:ext uri="{BB962C8B-B14F-4D97-AF65-F5344CB8AC3E}">
        <p14:creationId xmlns:p14="http://schemas.microsoft.com/office/powerpoint/2010/main" val="352794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7" y="332656"/>
            <a:ext cx="7920881" cy="900869"/>
          </a:xfrm>
          <a:solidFill>
            <a:schemeClr val="bg1">
              <a:lumMod val="85000"/>
            </a:schemeClr>
          </a:solidFill>
        </p:spPr>
        <p:txBody>
          <a:bodyPr>
            <a:noAutofit/>
          </a:bodyPr>
          <a:lstStyle/>
          <a:p>
            <a:pPr marL="0" indent="0">
              <a:buNone/>
            </a:pPr>
            <a:r>
              <a:rPr lang="en-US" sz="3600" dirty="0">
                <a:solidFill>
                  <a:srgbClr val="0070C0"/>
                </a:solidFill>
              </a:rPr>
              <a:t>M</a:t>
            </a:r>
            <a:r>
              <a:rPr lang="pl-PL" sz="3600" dirty="0">
                <a:solidFill>
                  <a:srgbClr val="0070C0"/>
                </a:solidFill>
              </a:rPr>
              <a:t>S</a:t>
            </a:r>
            <a:r>
              <a:rPr lang="en-US" sz="3600" dirty="0">
                <a:solidFill>
                  <a:srgbClr val="0070C0"/>
                </a:solidFill>
              </a:rPr>
              <a:t> </a:t>
            </a:r>
            <a:r>
              <a:rPr lang="pl-PL" sz="3600" dirty="0">
                <a:solidFill>
                  <a:srgbClr val="0070C0"/>
                </a:solidFill>
              </a:rPr>
              <a:t> </a:t>
            </a:r>
            <a:r>
              <a:rPr lang="en-US" sz="3600" dirty="0">
                <a:solidFill>
                  <a:srgbClr val="0070C0"/>
                </a:solidFill>
              </a:rPr>
              <a:t>Access Object Library</a:t>
            </a:r>
            <a:r>
              <a:rPr lang="pl-PL" sz="3600" dirty="0">
                <a:solidFill>
                  <a:srgbClr val="0070C0"/>
                </a:solidFill>
              </a:rPr>
              <a:t>  </a:t>
            </a:r>
            <a:r>
              <a:rPr lang="pl-PL" sz="4000" dirty="0">
                <a:solidFill>
                  <a:srgbClr val="0070C0"/>
                </a:solidFill>
              </a:rPr>
              <a:t>(</a:t>
            </a:r>
            <a:r>
              <a:rPr lang="pl-PL" sz="4000" dirty="0">
                <a:solidFill>
                  <a:srgbClr val="FF0000"/>
                </a:solidFill>
              </a:rPr>
              <a:t>MAOL</a:t>
            </a:r>
            <a:r>
              <a:rPr lang="pl-PL" sz="4000" dirty="0">
                <a:solidFill>
                  <a:srgbClr val="0070C0"/>
                </a:solidFill>
              </a:rPr>
              <a:t>)</a:t>
            </a:r>
            <a:r>
              <a:rPr lang="en-US" sz="4000" dirty="0"/>
              <a:t> </a:t>
            </a:r>
            <a:endParaRPr lang="pl-PL" sz="4000" dirty="0"/>
          </a:p>
        </p:txBody>
      </p:sp>
      <p:sp>
        <p:nvSpPr>
          <p:cNvPr id="3" name="Content Placeholder 2"/>
          <p:cNvSpPr>
            <a:spLocks noGrp="1"/>
          </p:cNvSpPr>
          <p:nvPr>
            <p:ph idx="1"/>
          </p:nvPr>
        </p:nvSpPr>
        <p:spPr>
          <a:xfrm>
            <a:off x="625258" y="1340768"/>
            <a:ext cx="7979190" cy="4896544"/>
          </a:xfrm>
        </p:spPr>
        <p:txBody>
          <a:bodyPr>
            <a:normAutofit/>
          </a:bodyPr>
          <a:lstStyle/>
          <a:p>
            <a:pPr marL="400050" lvl="1" indent="0">
              <a:buNone/>
            </a:pPr>
            <a:r>
              <a:rPr lang="en-US" sz="2400" dirty="0"/>
              <a:t>provides its own mechanism for creating </a:t>
            </a:r>
            <a:r>
              <a:rPr lang="pl-PL" sz="2400" dirty="0"/>
              <a:t>&amp;</a:t>
            </a:r>
            <a:r>
              <a:rPr lang="en-US" sz="2400" dirty="0"/>
              <a:t> managing a </a:t>
            </a:r>
            <a:r>
              <a:rPr lang="pl-PL" sz="2400" dirty="0"/>
              <a:t>DB. </a:t>
            </a:r>
          </a:p>
          <a:p>
            <a:pPr marL="400050" lvl="1" indent="0">
              <a:buNone/>
            </a:pPr>
            <a:r>
              <a:rPr lang="en-US" sz="2400" dirty="0"/>
              <a:t>It provides most of the tools you need to start </a:t>
            </a:r>
            <a:r>
              <a:rPr lang="pl-PL" sz="2400" dirty="0"/>
              <a:t>&amp;</a:t>
            </a:r>
            <a:r>
              <a:rPr lang="en-US" sz="2400" dirty="0"/>
              <a:t> complete a </a:t>
            </a:r>
            <a:r>
              <a:rPr lang="pl-PL" sz="2400" dirty="0"/>
              <a:t>DB</a:t>
            </a:r>
            <a:r>
              <a:rPr lang="en-US" sz="2400" dirty="0"/>
              <a:t> project. Access is also equipped with a library, the M</a:t>
            </a:r>
            <a:r>
              <a:rPr lang="pl-PL" sz="2400" dirty="0"/>
              <a:t>S</a:t>
            </a:r>
            <a:r>
              <a:rPr lang="en-US" sz="2400" dirty="0"/>
              <a:t> Access Object Library that you can use to programmatically create and manage databases. This library is already available to you so </a:t>
            </a:r>
            <a:r>
              <a:rPr lang="en-US" sz="2400" u="sng" dirty="0"/>
              <a:t>you don't have to "load" it.</a:t>
            </a:r>
            <a:endParaRPr lang="pl-PL" sz="2400" u="sng" dirty="0"/>
          </a:p>
        </p:txBody>
      </p:sp>
    </p:spTree>
    <p:extLst>
      <p:ext uri="{BB962C8B-B14F-4D97-AF65-F5344CB8AC3E}">
        <p14:creationId xmlns:p14="http://schemas.microsoft.com/office/powerpoint/2010/main" val="22047642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7643"/>
            <a:ext cx="8435280" cy="706090"/>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fontScale="90000"/>
          </a:bodyPr>
          <a:lstStyle/>
          <a:p>
            <a:r>
              <a:rPr lang="pl-PL" dirty="0"/>
              <a:t>The Application Object</a:t>
            </a:r>
          </a:p>
        </p:txBody>
      </p:sp>
      <p:sp>
        <p:nvSpPr>
          <p:cNvPr id="3" name="Content Placeholder 2"/>
          <p:cNvSpPr>
            <a:spLocks noGrp="1"/>
          </p:cNvSpPr>
          <p:nvPr>
            <p:ph idx="1"/>
          </p:nvPr>
        </p:nvSpPr>
        <p:spPr>
          <a:xfrm>
            <a:off x="276159" y="1124744"/>
            <a:ext cx="8435280" cy="4896544"/>
          </a:xfrm>
        </p:spPr>
        <p:txBody>
          <a:bodyPr>
            <a:normAutofit/>
          </a:bodyPr>
          <a:lstStyle/>
          <a:p>
            <a:pPr marL="0" indent="0">
              <a:buNone/>
            </a:pPr>
            <a:r>
              <a:rPr lang="en-US" sz="2400" dirty="0"/>
              <a:t>A</a:t>
            </a:r>
            <a:r>
              <a:rPr lang="pl-PL" sz="2400" dirty="0"/>
              <a:t>n</a:t>
            </a:r>
            <a:r>
              <a:rPr lang="en-US" sz="2400" dirty="0"/>
              <a:t> Access d</a:t>
            </a:r>
            <a:r>
              <a:rPr lang="pl-PL" sz="2400" dirty="0"/>
              <a:t>b </a:t>
            </a:r>
            <a:r>
              <a:rPr lang="en-US" sz="2400" dirty="0"/>
              <a:t>is an object of type </a:t>
            </a:r>
            <a:r>
              <a:rPr lang="en-US" sz="2400" b="1" dirty="0"/>
              <a:t>Application</a:t>
            </a:r>
            <a:r>
              <a:rPr lang="en-US" sz="2400" dirty="0"/>
              <a:t>. </a:t>
            </a:r>
            <a:endParaRPr lang="pl-PL" sz="2400" dirty="0"/>
          </a:p>
          <a:p>
            <a:pPr marL="0" indent="0">
              <a:buNone/>
            </a:pPr>
            <a:endParaRPr lang="pl-PL" sz="2400" dirty="0"/>
          </a:p>
          <a:p>
            <a:pPr marL="0" indent="0">
              <a:buNone/>
            </a:pPr>
            <a:r>
              <a:rPr lang="en-US" sz="2400" dirty="0"/>
              <a:t>In your code, to declare a variable of this type, you can type:</a:t>
            </a:r>
          </a:p>
          <a:p>
            <a:pPr marL="0" indent="0">
              <a:buNone/>
            </a:pPr>
            <a:r>
              <a:rPr lang="pl-PL" sz="2400" dirty="0">
                <a:solidFill>
                  <a:srgbClr val="0070C0"/>
                </a:solidFill>
              </a:rPr>
              <a:t>     </a:t>
            </a:r>
            <a:r>
              <a:rPr lang="en-US" sz="2400" dirty="0">
                <a:solidFill>
                  <a:srgbClr val="0070C0"/>
                </a:solidFill>
              </a:rPr>
              <a:t>Dim app As Application</a:t>
            </a:r>
            <a:endParaRPr lang="pl-PL" sz="2400" dirty="0">
              <a:solidFill>
                <a:srgbClr val="0070C0"/>
              </a:solidFill>
            </a:endParaRPr>
          </a:p>
          <a:p>
            <a:pPr marL="0" indent="0">
              <a:buNone/>
            </a:pPr>
            <a:r>
              <a:rPr lang="en-US" sz="2400" dirty="0"/>
              <a:t>If you want to refer to such an object outside of Access, you must qualify it with the </a:t>
            </a:r>
            <a:r>
              <a:rPr lang="en-US" sz="2400" b="1" dirty="0"/>
              <a:t>Access</a:t>
            </a:r>
            <a:r>
              <a:rPr lang="en-US" sz="2400" dirty="0"/>
              <a:t> object. For example, from an application such as M</a:t>
            </a:r>
            <a:r>
              <a:rPr lang="pl-PL" sz="2400" dirty="0"/>
              <a:t>S</a:t>
            </a:r>
            <a:r>
              <a:rPr lang="en-US" sz="2400" dirty="0"/>
              <a:t> Word, to declare a variable that refers to a M</a:t>
            </a:r>
            <a:r>
              <a:rPr lang="pl-PL" sz="2400" dirty="0"/>
              <a:t>S</a:t>
            </a:r>
            <a:r>
              <a:rPr lang="en-US" sz="2400" dirty="0"/>
              <a:t> Access d</a:t>
            </a:r>
            <a:r>
              <a:rPr lang="pl-PL" sz="2400" dirty="0"/>
              <a:t>b</a:t>
            </a:r>
            <a:r>
              <a:rPr lang="en-US" sz="2400" dirty="0"/>
              <a:t>, the above declaration would be made as:</a:t>
            </a:r>
          </a:p>
          <a:p>
            <a:pPr marL="0" indent="0">
              <a:buNone/>
            </a:pPr>
            <a:r>
              <a:rPr lang="pl-PL" sz="2400" b="1" dirty="0">
                <a:solidFill>
                  <a:srgbClr val="0070C0"/>
                </a:solidFill>
              </a:rPr>
              <a:t> </a:t>
            </a:r>
            <a:r>
              <a:rPr lang="en-US" sz="2400" dirty="0">
                <a:solidFill>
                  <a:srgbClr val="0070C0"/>
                </a:solidFill>
              </a:rPr>
              <a:t>Dim app As </a:t>
            </a:r>
            <a:r>
              <a:rPr lang="en-US" sz="2400" dirty="0" err="1">
                <a:solidFill>
                  <a:srgbClr val="0070C0"/>
                </a:solidFill>
              </a:rPr>
              <a:t>Access.Application</a:t>
            </a:r>
            <a:r>
              <a:rPr lang="en-US" sz="2400" dirty="0">
                <a:solidFill>
                  <a:srgbClr val="0070C0"/>
                </a:solidFill>
              </a:rPr>
              <a:t> </a:t>
            </a:r>
            <a:endParaRPr lang="pl-PL" sz="2400" dirty="0">
              <a:solidFill>
                <a:srgbClr val="0070C0"/>
              </a:solidFill>
            </a:endParaRPr>
          </a:p>
          <a:p>
            <a:pPr marL="0" indent="0">
              <a:buNone/>
            </a:pPr>
            <a:r>
              <a:rPr lang="pl-PL" sz="2400" dirty="0"/>
              <a:t> </a:t>
            </a:r>
            <a:r>
              <a:rPr lang="en-US" sz="2400" dirty="0"/>
              <a:t>Even in M</a:t>
            </a:r>
            <a:r>
              <a:rPr lang="pl-PL" sz="2400" dirty="0"/>
              <a:t>S</a:t>
            </a:r>
            <a:r>
              <a:rPr lang="en-US" sz="2400" dirty="0"/>
              <a:t>, you can still use </a:t>
            </a:r>
            <a:r>
              <a:rPr lang="en-US" sz="2400" b="1" dirty="0" err="1"/>
              <a:t>Access.Application</a:t>
            </a:r>
            <a:r>
              <a:rPr lang="en-US" sz="2400" dirty="0"/>
              <a:t>.</a:t>
            </a:r>
          </a:p>
          <a:p>
            <a:endParaRPr lang="pl-PL" sz="2400" dirty="0"/>
          </a:p>
        </p:txBody>
      </p:sp>
    </p:spTree>
    <p:extLst>
      <p:ext uri="{BB962C8B-B14F-4D97-AF65-F5344CB8AC3E}">
        <p14:creationId xmlns:p14="http://schemas.microsoft.com/office/powerpoint/2010/main" val="33505071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364" y="332656"/>
            <a:ext cx="8363272" cy="796950"/>
          </a:xfrm>
          <a:solidFill>
            <a:schemeClr val="accent1">
              <a:lumMod val="40000"/>
              <a:lumOff val="60000"/>
            </a:schemeClr>
          </a:solidFill>
          <a:ln>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a:noAutofit/>
          </a:bodyPr>
          <a:lstStyle/>
          <a:p>
            <a:r>
              <a:rPr lang="pl-PL" sz="5400" dirty="0"/>
              <a:t>The Database Object</a:t>
            </a:r>
          </a:p>
        </p:txBody>
      </p:sp>
      <p:sp>
        <p:nvSpPr>
          <p:cNvPr id="3" name="Content Placeholder 2"/>
          <p:cNvSpPr>
            <a:spLocks noGrp="1"/>
          </p:cNvSpPr>
          <p:nvPr>
            <p:ph idx="1"/>
          </p:nvPr>
        </p:nvSpPr>
        <p:spPr>
          <a:xfrm>
            <a:off x="390364" y="1484784"/>
            <a:ext cx="8363272" cy="5040560"/>
          </a:xfrm>
        </p:spPr>
        <p:txBody>
          <a:bodyPr/>
          <a:lstStyle/>
          <a:p>
            <a:pPr marL="0" indent="0">
              <a:buNone/>
            </a:pPr>
            <a:r>
              <a:rPr lang="en-US" sz="2800" dirty="0"/>
              <a:t>To support databases, M</a:t>
            </a:r>
            <a:r>
              <a:rPr lang="pl-PL" sz="2800" dirty="0"/>
              <a:t>S</a:t>
            </a:r>
            <a:r>
              <a:rPr lang="en-US" sz="2800" dirty="0"/>
              <a:t> Access provides a data type named </a:t>
            </a:r>
            <a:r>
              <a:rPr lang="en-US" sz="2800" b="1" dirty="0"/>
              <a:t>Database</a:t>
            </a:r>
            <a:r>
              <a:rPr lang="en-US" sz="2800" dirty="0"/>
              <a:t>. This data type allows you to get a </a:t>
            </a:r>
            <a:r>
              <a:rPr lang="en-US" sz="2800" dirty="0" err="1"/>
              <a:t>rereference</a:t>
            </a:r>
            <a:r>
              <a:rPr lang="en-US" sz="2800" dirty="0"/>
              <a:t> to the database you are using. To get a reference to a </a:t>
            </a:r>
            <a:r>
              <a:rPr lang="pl-PL" sz="2800" dirty="0"/>
              <a:t>DB</a:t>
            </a:r>
            <a:r>
              <a:rPr lang="en-US" sz="2800" dirty="0"/>
              <a:t>, declare a variable of this type. </a:t>
            </a:r>
            <a:endParaRPr lang="pl-PL" sz="2800" dirty="0"/>
          </a:p>
          <a:p>
            <a:pPr marL="0" indent="0">
              <a:buNone/>
            </a:pPr>
            <a:r>
              <a:rPr lang="pl-PL" sz="2800" dirty="0"/>
              <a:t>A</a:t>
            </a:r>
            <a:r>
              <a:rPr lang="en-US" sz="2800" dirty="0"/>
              <a:t>n example:</a:t>
            </a:r>
          </a:p>
          <a:p>
            <a:pPr marL="0" indent="0">
              <a:buNone/>
            </a:pPr>
            <a:r>
              <a:rPr lang="pl-PL" sz="2800" dirty="0">
                <a:solidFill>
                  <a:srgbClr val="0000FF"/>
                </a:solidFill>
              </a:rPr>
              <a:t>   </a:t>
            </a:r>
            <a:r>
              <a:rPr lang="en-US" dirty="0">
                <a:solidFill>
                  <a:srgbClr val="0000FF"/>
                </a:solidFill>
              </a:rPr>
              <a:t>Dim </a:t>
            </a:r>
            <a:r>
              <a:rPr lang="pl-PL" dirty="0">
                <a:solidFill>
                  <a:srgbClr val="0000FF"/>
                </a:solidFill>
              </a:rPr>
              <a:t> </a:t>
            </a:r>
            <a:r>
              <a:rPr lang="pl-PL" dirty="0" err="1">
                <a:solidFill>
                  <a:srgbClr val="0000FF"/>
                </a:solidFill>
              </a:rPr>
              <a:t>db</a:t>
            </a:r>
            <a:r>
              <a:rPr lang="pl-PL" dirty="0">
                <a:solidFill>
                  <a:srgbClr val="0000FF"/>
                </a:solidFill>
              </a:rPr>
              <a:t> </a:t>
            </a:r>
            <a:r>
              <a:rPr lang="en-US" dirty="0">
                <a:solidFill>
                  <a:srgbClr val="0000FF"/>
                </a:solidFill>
              </a:rPr>
              <a:t> </a:t>
            </a:r>
            <a:r>
              <a:rPr lang="pl-PL" dirty="0">
                <a:solidFill>
                  <a:srgbClr val="0000FF"/>
                </a:solidFill>
              </a:rPr>
              <a:t> </a:t>
            </a:r>
            <a:r>
              <a:rPr lang="en-US" dirty="0">
                <a:solidFill>
                  <a:srgbClr val="0000FF"/>
                </a:solidFill>
              </a:rPr>
              <a:t>As</a:t>
            </a:r>
            <a:r>
              <a:rPr lang="pl-PL" dirty="0">
                <a:solidFill>
                  <a:srgbClr val="0000FF"/>
                </a:solidFill>
              </a:rPr>
              <a:t> </a:t>
            </a:r>
            <a:r>
              <a:rPr lang="en-US" dirty="0">
                <a:solidFill>
                  <a:srgbClr val="0000FF"/>
                </a:solidFill>
              </a:rPr>
              <a:t>Database</a:t>
            </a:r>
            <a:endParaRPr lang="pl-PL" dirty="0">
              <a:solidFill>
                <a:srgbClr val="0000FF"/>
              </a:solidFill>
            </a:endParaRPr>
          </a:p>
          <a:p>
            <a:pPr marL="0" indent="0">
              <a:buNone/>
            </a:pPr>
            <a:endParaRPr lang="pl-PL" sz="4000" dirty="0">
              <a:solidFill>
                <a:srgbClr val="0070C0"/>
              </a:solidFill>
            </a:endParaRPr>
          </a:p>
        </p:txBody>
      </p:sp>
    </p:spTree>
    <p:extLst>
      <p:ext uri="{BB962C8B-B14F-4D97-AF65-F5344CB8AC3E}">
        <p14:creationId xmlns:p14="http://schemas.microsoft.com/office/powerpoint/2010/main" val="14406915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ostokąt 5">
            <a:extLst>
              <a:ext uri="{FF2B5EF4-FFF2-40B4-BE49-F238E27FC236}">
                <a16:creationId xmlns:a16="http://schemas.microsoft.com/office/drawing/2014/main" id="{9B2AA520-6988-4461-8198-A48D4DD57C43}"/>
              </a:ext>
            </a:extLst>
          </p:cNvPr>
          <p:cNvSpPr/>
          <p:nvPr/>
        </p:nvSpPr>
        <p:spPr>
          <a:xfrm>
            <a:off x="5868144" y="2713874"/>
            <a:ext cx="3092170" cy="3902950"/>
          </a:xfrm>
          <a:prstGeom prst="rect">
            <a:avLst/>
          </a:prstGeom>
          <a:solidFill>
            <a:schemeClr val="accent1">
              <a:lumMod val="50000"/>
              <a:alpha val="9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Title 1"/>
          <p:cNvSpPr>
            <a:spLocks noGrp="1"/>
          </p:cNvSpPr>
          <p:nvPr>
            <p:ph type="title"/>
          </p:nvPr>
        </p:nvSpPr>
        <p:spPr>
          <a:xfrm>
            <a:off x="467544" y="289148"/>
            <a:ext cx="8358601" cy="654578"/>
          </a:xfrm>
        </p:spPr>
        <p:style>
          <a:lnRef idx="2">
            <a:schemeClr val="dk1"/>
          </a:lnRef>
          <a:fillRef idx="1">
            <a:schemeClr val="lt1"/>
          </a:fillRef>
          <a:effectRef idx="0">
            <a:schemeClr val="dk1"/>
          </a:effectRef>
          <a:fontRef idx="minor">
            <a:schemeClr val="dk1"/>
          </a:fontRef>
        </p:style>
        <p:txBody>
          <a:bodyPr>
            <a:noAutofit/>
          </a:bodyPr>
          <a:lstStyle/>
          <a:p>
            <a:pPr algn="l"/>
            <a:r>
              <a:rPr lang="pl-PL" sz="6000" dirty="0">
                <a:ln w="0"/>
                <a:solidFill>
                  <a:schemeClr val="tx1"/>
                </a:solidFill>
                <a:effectLst>
                  <a:outerShdw blurRad="38100" dist="19050" dir="2700000" algn="tl" rotWithShape="0">
                    <a:schemeClr val="dk1">
                      <a:alpha val="40000"/>
                    </a:schemeClr>
                  </a:outerShdw>
                </a:effectLst>
              </a:rPr>
              <a:t> Constants</a:t>
            </a:r>
          </a:p>
        </p:txBody>
      </p:sp>
      <p:sp>
        <p:nvSpPr>
          <p:cNvPr id="3" name="Content Placeholder 2"/>
          <p:cNvSpPr>
            <a:spLocks noGrp="1"/>
          </p:cNvSpPr>
          <p:nvPr>
            <p:ph idx="1"/>
          </p:nvPr>
        </p:nvSpPr>
        <p:spPr>
          <a:xfrm>
            <a:off x="467544" y="1779677"/>
            <a:ext cx="8358600" cy="1793339"/>
          </a:xfrm>
        </p:spPr>
        <p:txBody>
          <a:bodyPr>
            <a:normAutofit/>
          </a:bodyPr>
          <a:lstStyle/>
          <a:p>
            <a:pPr marL="0" indent="0">
              <a:buNone/>
            </a:pPr>
            <a:r>
              <a:rPr lang="en-US" sz="2800" dirty="0">
                <a:solidFill>
                  <a:srgbClr val="0000FF"/>
                </a:solidFill>
              </a:rPr>
              <a:t>A constant is a value that does not change</a:t>
            </a:r>
            <a:r>
              <a:rPr lang="pl-PL" sz="2800" dirty="0">
                <a:solidFill>
                  <a:srgbClr val="0000FF"/>
                </a:solidFill>
              </a:rPr>
              <a:t>.</a:t>
            </a:r>
            <a:r>
              <a:rPr lang="en-US" sz="2800" dirty="0">
                <a:solidFill>
                  <a:srgbClr val="0000FF"/>
                </a:solidFill>
              </a:rPr>
              <a:t> </a:t>
            </a:r>
            <a:endParaRPr lang="pl-PL" sz="2800" dirty="0">
              <a:solidFill>
                <a:srgbClr val="0000FF"/>
              </a:solidFill>
            </a:endParaRPr>
          </a:p>
          <a:p>
            <a:pPr marL="0" indent="0">
              <a:buNone/>
            </a:pPr>
            <a:r>
              <a:rPr lang="en-US" sz="2000" b="1" dirty="0" err="1"/>
              <a:t>vbCrLf</a:t>
            </a:r>
            <a:r>
              <a:rPr lang="en-US" sz="2000" dirty="0"/>
              <a:t> </a:t>
            </a:r>
            <a:r>
              <a:rPr lang="pl-PL" sz="2000" dirty="0"/>
              <a:t> </a:t>
            </a:r>
            <a:r>
              <a:rPr lang="en-US" sz="1600" dirty="0"/>
              <a:t>constant used to interrupt a line of text and move to the next line.</a:t>
            </a:r>
            <a:endParaRPr lang="pl-PL" sz="1600" dirty="0"/>
          </a:p>
          <a:p>
            <a:pPr marL="0" indent="0">
              <a:buNone/>
            </a:pPr>
            <a:r>
              <a:rPr lang="pl-PL" sz="2400" b="1" dirty="0"/>
              <a:t>PI  - </a:t>
            </a:r>
            <a:r>
              <a:rPr lang="pl-PL" sz="2400" dirty="0"/>
              <a:t>3.1415926535897932</a:t>
            </a:r>
          </a:p>
          <a:p>
            <a:pPr marL="0" indent="0">
              <a:buNone/>
            </a:pPr>
            <a:r>
              <a:rPr lang="pl-PL" sz="2400" b="1" dirty="0"/>
              <a:t>NULL</a:t>
            </a:r>
            <a:r>
              <a:rPr lang="pl-PL" sz="2400" dirty="0"/>
              <a:t>  - Built-in Logical Constants</a:t>
            </a:r>
          </a:p>
          <a:p>
            <a:pPr marL="0" indent="0">
              <a:buNone/>
            </a:pPr>
            <a:endParaRPr lang="pl-PL" sz="2800" b="1" dirty="0"/>
          </a:p>
        </p:txBody>
      </p:sp>
      <p:graphicFrame>
        <p:nvGraphicFramePr>
          <p:cNvPr id="4" name="Table 3"/>
          <p:cNvGraphicFramePr>
            <a:graphicFrameLocks noGrp="1"/>
          </p:cNvGraphicFramePr>
          <p:nvPr>
            <p:extLst>
              <p:ext uri="{D42A27DB-BD31-4B8C-83A1-F6EECF244321}">
                <p14:modId xmlns:p14="http://schemas.microsoft.com/office/powerpoint/2010/main" val="4018449806"/>
              </p:ext>
            </p:extLst>
          </p:nvPr>
        </p:nvGraphicFramePr>
        <p:xfrm>
          <a:off x="6012160" y="2713874"/>
          <a:ext cx="2813985" cy="3760290"/>
        </p:xfrm>
        <a:graphic>
          <a:graphicData uri="http://schemas.openxmlformats.org/drawingml/2006/table">
            <a:tbl>
              <a:tblPr/>
              <a:tblGrid>
                <a:gridCol w="86409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941777">
                  <a:extLst>
                    <a:ext uri="{9D8B030D-6E8A-4147-A177-3AD203B41FA5}">
                      <a16:colId xmlns:a16="http://schemas.microsoft.com/office/drawing/2014/main" val="20002"/>
                    </a:ext>
                  </a:extLst>
                </a:gridCol>
              </a:tblGrid>
              <a:tr h="137022">
                <a:tc>
                  <a:txBody>
                    <a:bodyPr/>
                    <a:lstStyle/>
                    <a:p>
                      <a:endParaRPr lang="pl-PL" sz="700" dirty="0"/>
                    </a:p>
                  </a:txBody>
                  <a:tcPr marL="35956" marR="35956" marT="17978" marB="17978" anchor="ctr">
                    <a:lnL>
                      <a:noFill/>
                    </a:lnL>
                    <a:lnR>
                      <a:noFill/>
                    </a:lnR>
                    <a:lnT>
                      <a:noFill/>
                    </a:lnT>
                    <a:lnB w="12700" cap="flat" cmpd="sng" algn="ctr">
                      <a:solidFill>
                        <a:schemeClr val="tx1"/>
                      </a:solidFill>
                      <a:prstDash val="solid"/>
                      <a:round/>
                      <a:headEnd type="none" w="med" len="med"/>
                      <a:tailEnd type="none" w="med" len="med"/>
                    </a:lnB>
                  </a:tcPr>
                </a:tc>
                <a:tc>
                  <a:txBody>
                    <a:bodyPr/>
                    <a:lstStyle/>
                    <a:p>
                      <a:endParaRPr lang="pl-PL" sz="700" dirty="0"/>
                    </a:p>
                  </a:txBody>
                  <a:tcPr marL="35956" marR="35956" marT="17978" marB="17978">
                    <a:lnL w="12700" cmpd="sng">
                      <a:noFill/>
                      <a:prstDash val="solid"/>
                    </a:lnL>
                    <a:lnB w="12700" cap="flat" cmpd="sng" algn="ctr">
                      <a:solidFill>
                        <a:schemeClr val="tx1"/>
                      </a:solidFill>
                      <a:prstDash val="solid"/>
                      <a:round/>
                      <a:headEnd type="none" w="med" len="med"/>
                      <a:tailEnd type="none" w="med" len="med"/>
                    </a:lnB>
                  </a:tcPr>
                </a:tc>
                <a:tc>
                  <a:txBody>
                    <a:bodyPr/>
                    <a:lstStyle/>
                    <a:p>
                      <a:endParaRPr lang="pl-PL" sz="700" dirty="0"/>
                    </a:p>
                  </a:txBody>
                  <a:tcPr marL="35956" marR="35956" marT="17978" marB="17978">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14052">
                <a:tc>
                  <a:txBody>
                    <a:bodyPr/>
                    <a:lstStyle/>
                    <a:p>
                      <a:r>
                        <a:rPr lang="pl-PL" sz="1600" dirty="0"/>
                        <a:t>Black</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F0"/>
                    </a:solidFill>
                  </a:tcPr>
                </a:tc>
                <a:tc>
                  <a:txBody>
                    <a:bodyPr/>
                    <a:lstStyle/>
                    <a:p>
                      <a:r>
                        <a:rPr lang="pl-PL" sz="1600" dirty="0"/>
                        <a:t>vbBlack</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F0F0"/>
                    </a:solidFill>
                  </a:tcPr>
                </a:tc>
                <a:tc>
                  <a:txBody>
                    <a:bodyPr/>
                    <a:lstStyle/>
                    <a:p>
                      <a:r>
                        <a:rPr lang="pl-PL" sz="1600" dirty="0">
                          <a:solidFill>
                            <a:schemeClr val="bg1">
                              <a:lumMod val="95000"/>
                            </a:schemeClr>
                          </a:solidFill>
                        </a:rPr>
                        <a:t>&amp;h00</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extLst>
                  <a:ext uri="{0D108BD9-81ED-4DB2-BD59-A6C34878D82A}">
                    <a16:rowId xmlns:a16="http://schemas.microsoft.com/office/drawing/2014/main" val="10001"/>
                  </a:ext>
                </a:extLst>
              </a:tr>
              <a:tr h="312306">
                <a:tc>
                  <a:txBody>
                    <a:bodyPr/>
                    <a:lstStyle/>
                    <a:p>
                      <a:r>
                        <a:rPr lang="pl-PL" sz="1600" dirty="0"/>
                        <a:t>Red</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pl-PL" sz="1600" dirty="0" err="1"/>
                        <a:t>vbRed</a:t>
                      </a:r>
                      <a:endParaRPr lang="pl-PL" sz="1600" dirty="0"/>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pl-PL" sz="1600" dirty="0"/>
                        <a:t>&amp;hFF</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414052">
                <a:tc>
                  <a:txBody>
                    <a:bodyPr/>
                    <a:lstStyle/>
                    <a:p>
                      <a:r>
                        <a:rPr lang="pl-PL" sz="1600" dirty="0"/>
                        <a:t>Green</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r>
                        <a:rPr lang="pl-PL" sz="1600" dirty="0"/>
                        <a:t>vbGreen</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r>
                        <a:rPr lang="pl-PL" sz="1600" dirty="0"/>
                        <a:t>&amp;hFF00</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000"/>
                    </a:solidFill>
                  </a:tcPr>
                </a:tc>
                <a:extLst>
                  <a:ext uri="{0D108BD9-81ED-4DB2-BD59-A6C34878D82A}">
                    <a16:rowId xmlns:a16="http://schemas.microsoft.com/office/drawing/2014/main" val="10003"/>
                  </a:ext>
                </a:extLst>
              </a:tr>
              <a:tr h="414052">
                <a:tc>
                  <a:txBody>
                    <a:bodyPr/>
                    <a:lstStyle/>
                    <a:p>
                      <a:r>
                        <a:rPr lang="pl-PL" sz="1600" dirty="0"/>
                        <a:t>Yellow</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pl-PL" sz="1600" dirty="0"/>
                        <a:t>vbYellow</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pl-PL" sz="1600" dirty="0"/>
                        <a:t>&amp;hFFFF</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515798">
                <a:tc>
                  <a:txBody>
                    <a:bodyPr/>
                    <a:lstStyle/>
                    <a:p>
                      <a:r>
                        <a:rPr lang="pl-PL" sz="1600" dirty="0"/>
                        <a:t>Blue</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r>
                        <a:rPr lang="pl-PL" sz="1600"/>
                        <a:t>vbBlue</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r>
                        <a:rPr lang="pl-PL" sz="1600" dirty="0">
                          <a:solidFill>
                            <a:schemeClr val="bg1">
                              <a:lumMod val="95000"/>
                            </a:schemeClr>
                          </a:solidFill>
                        </a:rPr>
                        <a:t>&amp;hFF0000</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5"/>
                  </a:ext>
                </a:extLst>
              </a:tr>
              <a:tr h="515798">
                <a:tc>
                  <a:txBody>
                    <a:bodyPr/>
                    <a:lstStyle/>
                    <a:p>
                      <a:r>
                        <a:rPr lang="pl-PL" sz="1600" dirty="0"/>
                        <a:t>Magenta</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pl-PL" sz="1600"/>
                        <a:t>vbMagenta</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pl-PL" sz="1600" dirty="0"/>
                        <a:t>&amp;hFF00FF</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10006"/>
                  </a:ext>
                </a:extLst>
              </a:tr>
              <a:tr h="515798">
                <a:tc>
                  <a:txBody>
                    <a:bodyPr/>
                    <a:lstStyle/>
                    <a:p>
                      <a:r>
                        <a:rPr lang="pl-PL" sz="1600" dirty="0"/>
                        <a:t>Cyan</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r>
                        <a:rPr lang="pl-PL" sz="1600" dirty="0" err="1"/>
                        <a:t>vbCyan</a:t>
                      </a:r>
                      <a:endParaRPr lang="pl-PL" sz="1600" dirty="0"/>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E6E6"/>
                    </a:solidFill>
                  </a:tcPr>
                </a:tc>
                <a:tc>
                  <a:txBody>
                    <a:bodyPr/>
                    <a:lstStyle/>
                    <a:p>
                      <a:r>
                        <a:rPr lang="pl-PL" sz="1600" dirty="0"/>
                        <a:t>&amp;hFFFF00</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extLst>
                  <a:ext uri="{0D108BD9-81ED-4DB2-BD59-A6C34878D82A}">
                    <a16:rowId xmlns:a16="http://schemas.microsoft.com/office/drawing/2014/main" val="10007"/>
                  </a:ext>
                </a:extLst>
              </a:tr>
              <a:tr h="515798">
                <a:tc>
                  <a:txBody>
                    <a:bodyPr/>
                    <a:lstStyle/>
                    <a:p>
                      <a:r>
                        <a:rPr lang="pl-PL" sz="1600" dirty="0"/>
                        <a:t>White</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pl-PL" sz="1600" dirty="0" err="1"/>
                        <a:t>vbWhite</a:t>
                      </a:r>
                      <a:endParaRPr lang="pl-PL" sz="1600" dirty="0"/>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pl-PL" sz="1600" dirty="0"/>
                        <a:t>&amp;hFFFFFF</a:t>
                      </a:r>
                    </a:p>
                  </a:txBody>
                  <a:tcPr marL="3745" marR="3745" marT="3745" marB="37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5" name="Rectangle 1"/>
          <p:cNvSpPr>
            <a:spLocks noChangeArrowheads="1"/>
          </p:cNvSpPr>
          <p:nvPr/>
        </p:nvSpPr>
        <p:spPr bwMode="auto">
          <a:xfrm>
            <a:off x="3868738"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pl-PL" sz="1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pl-PL" sz="1800" b="0" i="0" u="none" strike="noStrike" cap="none" normalizeH="0" baseline="0">
              <a:ln>
                <a:noFill/>
              </a:ln>
              <a:solidFill>
                <a:schemeClr val="tx1"/>
              </a:solidFill>
              <a:effectLst/>
              <a:latin typeface="Arial" pitchFamily="34" charset="0"/>
              <a:cs typeface="Arial" pitchFamily="34" charset="0"/>
            </a:endParaRPr>
          </a:p>
        </p:txBody>
      </p:sp>
      <p:sp>
        <p:nvSpPr>
          <p:cNvPr id="9" name="pole tekstowe 8">
            <a:extLst>
              <a:ext uri="{FF2B5EF4-FFF2-40B4-BE49-F238E27FC236}">
                <a16:creationId xmlns:a16="http://schemas.microsoft.com/office/drawing/2014/main" id="{CC46A574-F36A-47E7-9B1F-93525AAE0844}"/>
              </a:ext>
            </a:extLst>
          </p:cNvPr>
          <p:cNvSpPr txBox="1"/>
          <p:nvPr/>
        </p:nvSpPr>
        <p:spPr>
          <a:xfrm>
            <a:off x="470956" y="1041013"/>
            <a:ext cx="8358600" cy="738664"/>
          </a:xfrm>
          <a:prstGeom prst="rect">
            <a:avLst/>
          </a:prstGeom>
          <a:solidFill>
            <a:schemeClr val="bg1">
              <a:lumMod val="95000"/>
            </a:schemeClr>
          </a:solidFill>
        </p:spPr>
        <p:txBody>
          <a:bodyPr wrap="square">
            <a:spAutoFit/>
          </a:bodyPr>
          <a:lstStyle/>
          <a:p>
            <a:r>
              <a:rPr lang="en-US" dirty="0"/>
              <a:t>Syntax</a:t>
            </a:r>
            <a:r>
              <a:rPr lang="pl-PL" dirty="0"/>
              <a:t>:</a:t>
            </a:r>
            <a:endParaRPr lang="en-US" dirty="0"/>
          </a:p>
          <a:p>
            <a:r>
              <a:rPr lang="en-US" sz="2400" dirty="0"/>
              <a:t>Const </a:t>
            </a:r>
            <a:r>
              <a:rPr lang="en-US" sz="2400" i="1" dirty="0">
                <a:solidFill>
                  <a:schemeClr val="tx1">
                    <a:lumMod val="50000"/>
                    <a:lumOff val="50000"/>
                  </a:schemeClr>
                </a:solidFill>
              </a:rPr>
              <a:t>constant_name</a:t>
            </a:r>
            <a:r>
              <a:rPr lang="en-US" sz="2400" dirty="0">
                <a:solidFill>
                  <a:schemeClr val="tx1">
                    <a:lumMod val="50000"/>
                    <a:lumOff val="50000"/>
                  </a:schemeClr>
                </a:solidFill>
              </a:rPr>
              <a:t> </a:t>
            </a:r>
            <a:r>
              <a:rPr lang="en-US" sz="2400" dirty="0"/>
              <a:t>As </a:t>
            </a:r>
            <a:r>
              <a:rPr lang="en-US" sz="2400" i="1" dirty="0">
                <a:solidFill>
                  <a:schemeClr val="tx1">
                    <a:lumMod val="50000"/>
                    <a:lumOff val="50000"/>
                  </a:schemeClr>
                </a:solidFill>
              </a:rPr>
              <a:t>constant_type</a:t>
            </a:r>
            <a:r>
              <a:rPr lang="en-US" sz="2400" dirty="0">
                <a:solidFill>
                  <a:schemeClr val="tx1">
                    <a:lumMod val="50000"/>
                    <a:lumOff val="50000"/>
                  </a:schemeClr>
                </a:solidFill>
              </a:rPr>
              <a:t> </a:t>
            </a:r>
            <a:r>
              <a:rPr lang="en-US" sz="2400" dirty="0"/>
              <a:t>= </a:t>
            </a:r>
            <a:r>
              <a:rPr lang="en-US" sz="2400" i="1" dirty="0" err="1">
                <a:solidFill>
                  <a:schemeClr val="tx1">
                    <a:lumMod val="50000"/>
                    <a:lumOff val="50000"/>
                  </a:schemeClr>
                </a:solidFill>
              </a:rPr>
              <a:t>constant_value</a:t>
            </a:r>
            <a:endParaRPr lang="pl-PL" sz="2400" i="1" dirty="0">
              <a:solidFill>
                <a:schemeClr val="tx1">
                  <a:lumMod val="50000"/>
                  <a:lumOff val="50000"/>
                </a:schemeClr>
              </a:solidFill>
            </a:endParaRPr>
          </a:p>
        </p:txBody>
      </p:sp>
      <p:pic>
        <p:nvPicPr>
          <p:cNvPr id="13" name="Obraz 12">
            <a:extLst>
              <a:ext uri="{FF2B5EF4-FFF2-40B4-BE49-F238E27FC236}">
                <a16:creationId xmlns:a16="http://schemas.microsoft.com/office/drawing/2014/main" id="{69245826-1FAA-4135-A44E-1C4B1AFE0887}"/>
              </a:ext>
            </a:extLst>
          </p:cNvPr>
          <p:cNvPicPr>
            <a:picLocks noChangeAspect="1"/>
          </p:cNvPicPr>
          <p:nvPr/>
        </p:nvPicPr>
        <p:blipFill>
          <a:blip r:embed="rId3"/>
          <a:stretch>
            <a:fillRect/>
          </a:stretch>
        </p:blipFill>
        <p:spPr>
          <a:xfrm>
            <a:off x="202124" y="4005064"/>
            <a:ext cx="4873932" cy="2170349"/>
          </a:xfrm>
          <a:prstGeom prst="rect">
            <a:avLst/>
          </a:prstGeom>
          <a:ln>
            <a:noFill/>
          </a:ln>
          <a:effectLst>
            <a:outerShdw blurRad="292100" dist="139700" dir="2700000" algn="tl" rotWithShape="0">
              <a:srgbClr val="333333">
                <a:alpha val="65000"/>
              </a:srgbClr>
            </a:outerShdw>
          </a:effectLst>
        </p:spPr>
      </p:pic>
      <p:pic>
        <p:nvPicPr>
          <p:cNvPr id="15" name="Obraz 14">
            <a:extLst>
              <a:ext uri="{FF2B5EF4-FFF2-40B4-BE49-F238E27FC236}">
                <a16:creationId xmlns:a16="http://schemas.microsoft.com/office/drawing/2014/main" id="{661CCB06-4890-4F32-923E-EDFDF1AB8EAC}"/>
              </a:ext>
            </a:extLst>
          </p:cNvPr>
          <p:cNvPicPr>
            <a:picLocks noChangeAspect="1"/>
          </p:cNvPicPr>
          <p:nvPr/>
        </p:nvPicPr>
        <p:blipFill>
          <a:blip r:embed="rId4"/>
          <a:stretch>
            <a:fillRect/>
          </a:stretch>
        </p:blipFill>
        <p:spPr>
          <a:xfrm>
            <a:off x="4139952" y="3511154"/>
            <a:ext cx="1524213" cy="1543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931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5159"/>
            <a:ext cx="8568952" cy="6584201"/>
          </a:xfrm>
        </p:spPr>
        <p:txBody>
          <a:bodyPr>
            <a:normAutofit fontScale="32500" lnSpcReduction="20000"/>
          </a:bodyPr>
          <a:lstStyle/>
          <a:p>
            <a:pPr marL="0" indent="0">
              <a:buNone/>
            </a:pPr>
            <a:endParaRPr lang="pl-PL" dirty="0"/>
          </a:p>
          <a:p>
            <a:pPr marL="0" indent="0">
              <a:buNone/>
            </a:pPr>
            <a:r>
              <a:rPr lang="pl-PL" dirty="0"/>
              <a:t>Private </a:t>
            </a:r>
            <a:r>
              <a:rPr lang="pl-PL" dirty="0" err="1"/>
              <a:t>Sub</a:t>
            </a:r>
            <a:r>
              <a:rPr lang="pl-PL" dirty="0"/>
              <a:t> </a:t>
            </a:r>
            <a:r>
              <a:rPr lang="pl-PL" b="1" dirty="0" err="1"/>
              <a:t>Create_Table_Customers</a:t>
            </a:r>
            <a:r>
              <a:rPr lang="pl-PL" dirty="0"/>
              <a:t>()</a:t>
            </a:r>
          </a:p>
          <a:p>
            <a:pPr marL="0" indent="0">
              <a:buNone/>
            </a:pPr>
            <a:r>
              <a:rPr lang="pl-PL" dirty="0"/>
              <a:t>  </a:t>
            </a:r>
            <a:r>
              <a:rPr lang="pl-PL" dirty="0" err="1"/>
              <a:t>DoCmd.RunSQL</a:t>
            </a:r>
            <a:r>
              <a:rPr lang="pl-PL" dirty="0"/>
              <a:t> "CREATE TABLE </a:t>
            </a:r>
            <a:r>
              <a:rPr lang="pl-PL" dirty="0" err="1"/>
              <a:t>Customers</a:t>
            </a:r>
            <a:r>
              <a:rPr lang="pl-PL" dirty="0"/>
              <a:t> (</a:t>
            </a:r>
            <a:r>
              <a:rPr lang="pl-PL" dirty="0" err="1"/>
              <a:t>FName</a:t>
            </a:r>
            <a:r>
              <a:rPr lang="pl-PL" dirty="0"/>
              <a:t> String(9), </a:t>
            </a:r>
            <a:r>
              <a:rPr lang="pl-PL" dirty="0" err="1"/>
              <a:t>LName</a:t>
            </a:r>
            <a:r>
              <a:rPr lang="pl-PL" dirty="0"/>
              <a:t> </a:t>
            </a:r>
            <a:r>
              <a:rPr lang="pl-PL" dirty="0" err="1"/>
              <a:t>Text</a:t>
            </a:r>
            <a:r>
              <a:rPr lang="pl-PL" dirty="0"/>
              <a:t>(16), City </a:t>
            </a:r>
            <a:r>
              <a:rPr lang="pl-PL" dirty="0" err="1"/>
              <a:t>varchar</a:t>
            </a:r>
            <a:r>
              <a:rPr lang="pl-PL" dirty="0"/>
              <a:t>(32), </a:t>
            </a:r>
            <a:r>
              <a:rPr lang="pl-PL" dirty="0" err="1"/>
              <a:t>State</a:t>
            </a:r>
            <a:r>
              <a:rPr lang="pl-PL" dirty="0"/>
              <a:t> CHAR(2));"</a:t>
            </a:r>
          </a:p>
          <a:p>
            <a:pPr marL="0" indent="0">
              <a:buNone/>
            </a:pPr>
            <a:r>
              <a:rPr lang="pl-PL" dirty="0"/>
              <a:t>End </a:t>
            </a:r>
            <a:r>
              <a:rPr lang="pl-PL" dirty="0" err="1"/>
              <a:t>Sub</a:t>
            </a:r>
            <a:endParaRPr lang="pl-PL" dirty="0"/>
          </a:p>
          <a:p>
            <a:pPr marL="0" indent="0">
              <a:buNone/>
            </a:pPr>
            <a:endParaRPr lang="pl-PL" dirty="0"/>
          </a:p>
          <a:p>
            <a:pPr marL="0" indent="0">
              <a:buNone/>
            </a:pPr>
            <a:r>
              <a:rPr lang="pl-PL" dirty="0"/>
              <a:t>Private </a:t>
            </a:r>
            <a:r>
              <a:rPr lang="pl-PL" dirty="0" err="1"/>
              <a:t>Sub</a:t>
            </a:r>
            <a:r>
              <a:rPr lang="pl-PL" dirty="0"/>
              <a:t> </a:t>
            </a:r>
            <a:r>
              <a:rPr lang="pl-PL" b="1" dirty="0" err="1"/>
              <a:t>Create_Table_Students</a:t>
            </a:r>
            <a:r>
              <a:rPr lang="pl-PL" dirty="0"/>
              <a:t>()</a:t>
            </a:r>
          </a:p>
          <a:p>
            <a:pPr marL="0" indent="0">
              <a:buNone/>
            </a:pPr>
            <a:r>
              <a:rPr lang="pl-PL" dirty="0"/>
              <a:t>   </a:t>
            </a:r>
            <a:r>
              <a:rPr lang="pl-PL" dirty="0" err="1"/>
              <a:t>DoCmd.RunSQL</a:t>
            </a:r>
            <a:r>
              <a:rPr lang="pl-PL" dirty="0"/>
              <a:t> "CREATE TABLE </a:t>
            </a:r>
            <a:r>
              <a:rPr lang="pl-PL" dirty="0" err="1"/>
              <a:t>Students</a:t>
            </a:r>
            <a:r>
              <a:rPr lang="pl-PL" dirty="0"/>
              <a:t> (</a:t>
            </a:r>
            <a:r>
              <a:rPr lang="pl-PL" dirty="0" err="1"/>
              <a:t>StudentNumber</a:t>
            </a:r>
            <a:r>
              <a:rPr lang="pl-PL" dirty="0"/>
              <a:t> LONG, Age BYTE, Grade INTEGER, </a:t>
            </a:r>
            <a:r>
              <a:rPr lang="pl-PL" dirty="0" err="1"/>
              <a:t>Discipline</a:t>
            </a:r>
            <a:r>
              <a:rPr lang="pl-PL" dirty="0"/>
              <a:t> LONGTEXT);"</a:t>
            </a:r>
          </a:p>
          <a:p>
            <a:pPr marL="0" indent="0">
              <a:buNone/>
            </a:pPr>
            <a:r>
              <a:rPr lang="pl-PL" dirty="0"/>
              <a:t>End </a:t>
            </a:r>
            <a:r>
              <a:rPr lang="pl-PL" dirty="0" err="1"/>
              <a:t>Sub</a:t>
            </a:r>
            <a:endParaRPr lang="pl-PL" dirty="0"/>
          </a:p>
          <a:p>
            <a:pPr marL="0" indent="0">
              <a:buNone/>
            </a:pPr>
            <a:endParaRPr lang="pl-PL" dirty="0"/>
          </a:p>
          <a:p>
            <a:pPr marL="0" indent="0">
              <a:buNone/>
            </a:pPr>
            <a:r>
              <a:rPr lang="pl-PL" dirty="0"/>
              <a:t>Private </a:t>
            </a:r>
            <a:r>
              <a:rPr lang="pl-PL" dirty="0" err="1"/>
              <a:t>Sub</a:t>
            </a:r>
            <a:r>
              <a:rPr lang="pl-PL" dirty="0"/>
              <a:t> </a:t>
            </a:r>
            <a:r>
              <a:rPr lang="pl-PL" b="1" dirty="0" err="1"/>
              <a:t>Create_Table_Pupils</a:t>
            </a:r>
            <a:r>
              <a:rPr lang="pl-PL" dirty="0"/>
              <a:t>()</a:t>
            </a:r>
          </a:p>
          <a:p>
            <a:pPr marL="0" indent="0">
              <a:buNone/>
            </a:pPr>
            <a:r>
              <a:rPr lang="pl-PL" dirty="0"/>
              <a:t>   </a:t>
            </a:r>
            <a:r>
              <a:rPr lang="pl-PL" dirty="0" err="1"/>
              <a:t>DoCmd.RunSQL</a:t>
            </a:r>
            <a:r>
              <a:rPr lang="pl-PL" dirty="0"/>
              <a:t> "CREATE TABLE </a:t>
            </a:r>
            <a:r>
              <a:rPr lang="pl-PL" dirty="0" err="1"/>
              <a:t>Pupils</a:t>
            </a:r>
            <a:r>
              <a:rPr lang="pl-PL" dirty="0"/>
              <a:t> (</a:t>
            </a:r>
            <a:r>
              <a:rPr lang="pl-PL" dirty="0" err="1"/>
              <a:t>Std_ID</a:t>
            </a:r>
            <a:r>
              <a:rPr lang="pl-PL" dirty="0"/>
              <a:t> String(7), Age REAL, </a:t>
            </a:r>
            <a:r>
              <a:rPr lang="pl-PL" dirty="0" err="1"/>
              <a:t>Height</a:t>
            </a:r>
            <a:r>
              <a:rPr lang="pl-PL" dirty="0"/>
              <a:t> FLOAT, </a:t>
            </a:r>
            <a:r>
              <a:rPr lang="pl-PL" dirty="0" err="1"/>
              <a:t>Weight</a:t>
            </a:r>
            <a:r>
              <a:rPr lang="pl-PL" dirty="0"/>
              <a:t> NUMBER);"</a:t>
            </a:r>
          </a:p>
          <a:p>
            <a:pPr marL="0" indent="0">
              <a:buNone/>
            </a:pPr>
            <a:r>
              <a:rPr lang="pl-PL" dirty="0"/>
              <a:t>End </a:t>
            </a:r>
            <a:r>
              <a:rPr lang="pl-PL" dirty="0" err="1"/>
              <a:t>Sub</a:t>
            </a: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pl-PL" sz="3700" dirty="0"/>
              <a:t>Private </a:t>
            </a:r>
            <a:r>
              <a:rPr lang="pl-PL" sz="3700" dirty="0" err="1"/>
              <a:t>Sub</a:t>
            </a:r>
            <a:r>
              <a:rPr lang="pl-PL" sz="3700" dirty="0"/>
              <a:t> </a:t>
            </a:r>
            <a:r>
              <a:rPr lang="pl-PL" sz="3700" b="1" dirty="0" err="1"/>
              <a:t>Command_OPEN</a:t>
            </a:r>
            <a:r>
              <a:rPr lang="pl-PL" sz="3700" dirty="0"/>
              <a:t>()</a:t>
            </a:r>
          </a:p>
          <a:p>
            <a:pPr marL="0" indent="0">
              <a:buNone/>
            </a:pPr>
            <a:r>
              <a:rPr lang="pl-PL" sz="3700" dirty="0"/>
              <a:t>    </a:t>
            </a:r>
            <a:r>
              <a:rPr lang="pl-PL" sz="3700" dirty="0" err="1"/>
              <a:t>DoCmd.SelectObject</a:t>
            </a:r>
            <a:r>
              <a:rPr lang="pl-PL" sz="3700" dirty="0"/>
              <a:t> </a:t>
            </a:r>
            <a:r>
              <a:rPr lang="pl-PL" sz="3700" dirty="0" err="1"/>
              <a:t>acTable</a:t>
            </a:r>
            <a:r>
              <a:rPr lang="pl-PL" sz="3700" dirty="0"/>
              <a:t>, "</a:t>
            </a:r>
            <a:r>
              <a:rPr lang="pl-PL" sz="3700" dirty="0" err="1"/>
              <a:t>Students</a:t>
            </a:r>
            <a:r>
              <a:rPr lang="pl-PL" sz="3700" dirty="0"/>
              <a:t>", True</a:t>
            </a:r>
          </a:p>
          <a:p>
            <a:pPr marL="0" indent="0">
              <a:buNone/>
            </a:pPr>
            <a:r>
              <a:rPr lang="pl-PL" sz="3700" dirty="0"/>
              <a:t>    </a:t>
            </a:r>
            <a:r>
              <a:rPr lang="pl-PL" sz="3700" dirty="0" err="1"/>
              <a:t>DoCmd.OpenTable</a:t>
            </a:r>
            <a:r>
              <a:rPr lang="pl-PL" sz="3700" dirty="0"/>
              <a:t> "</a:t>
            </a:r>
            <a:r>
              <a:rPr lang="pl-PL" sz="3700" dirty="0" err="1"/>
              <a:t>Students</a:t>
            </a:r>
            <a:r>
              <a:rPr lang="pl-PL" sz="3700" dirty="0"/>
              <a:t>"</a:t>
            </a:r>
          </a:p>
          <a:p>
            <a:pPr marL="0" indent="0">
              <a:buNone/>
            </a:pPr>
            <a:r>
              <a:rPr lang="pl-PL" sz="3700" dirty="0"/>
              <a:t>End </a:t>
            </a:r>
            <a:r>
              <a:rPr lang="pl-PL" sz="3700" dirty="0" err="1"/>
              <a:t>Sub</a:t>
            </a:r>
            <a:endParaRPr lang="pl-PL" sz="3700" dirty="0"/>
          </a:p>
          <a:p>
            <a:pPr marL="0" indent="0">
              <a:buNone/>
            </a:pPr>
            <a:endParaRPr lang="pl-PL" sz="3700" dirty="0"/>
          </a:p>
          <a:p>
            <a:pPr marL="0" indent="0">
              <a:buNone/>
            </a:pPr>
            <a:r>
              <a:rPr lang="pl-PL" sz="3700" dirty="0"/>
              <a:t>Private </a:t>
            </a:r>
            <a:r>
              <a:rPr lang="pl-PL" sz="3700" dirty="0" err="1"/>
              <a:t>Sub</a:t>
            </a:r>
            <a:r>
              <a:rPr lang="pl-PL" sz="3700" dirty="0"/>
              <a:t> </a:t>
            </a:r>
            <a:r>
              <a:rPr lang="pl-PL" sz="3700" b="1" dirty="0" err="1"/>
              <a:t>Command_List_TABLES</a:t>
            </a:r>
            <a:r>
              <a:rPr lang="pl-PL" sz="3700" dirty="0"/>
              <a:t>()</a:t>
            </a:r>
          </a:p>
          <a:p>
            <a:pPr marL="0" indent="0">
              <a:buNone/>
            </a:pPr>
            <a:r>
              <a:rPr lang="pl-PL" sz="3700" dirty="0"/>
              <a:t>    </a:t>
            </a:r>
            <a:r>
              <a:rPr lang="pl-PL" sz="3700" dirty="0" err="1"/>
              <a:t>Dim</a:t>
            </a:r>
            <a:r>
              <a:rPr lang="pl-PL" sz="3700" dirty="0"/>
              <a:t> </a:t>
            </a:r>
            <a:r>
              <a:rPr lang="pl-PL" sz="3700" dirty="0" err="1"/>
              <a:t>obj</a:t>
            </a:r>
            <a:r>
              <a:rPr lang="pl-PL" sz="3700" dirty="0"/>
              <a:t> As </a:t>
            </a:r>
            <a:r>
              <a:rPr lang="pl-PL" sz="3700" dirty="0" err="1"/>
              <a:t>AccessObject</a:t>
            </a:r>
            <a:endParaRPr lang="pl-PL" sz="3700" dirty="0"/>
          </a:p>
          <a:p>
            <a:pPr marL="0" indent="0">
              <a:buNone/>
            </a:pPr>
            <a:r>
              <a:rPr lang="pl-PL" sz="3700" dirty="0"/>
              <a:t>    </a:t>
            </a:r>
            <a:r>
              <a:rPr lang="pl-PL" sz="3700" dirty="0" err="1"/>
              <a:t>Dim</a:t>
            </a:r>
            <a:r>
              <a:rPr lang="pl-PL" sz="3700" dirty="0"/>
              <a:t> </a:t>
            </a:r>
            <a:r>
              <a:rPr lang="pl-PL" sz="3700" dirty="0" err="1"/>
              <a:t>dbs</a:t>
            </a:r>
            <a:r>
              <a:rPr lang="pl-PL" sz="3700" dirty="0"/>
              <a:t> As Object</a:t>
            </a:r>
          </a:p>
          <a:p>
            <a:pPr marL="0" indent="0">
              <a:buNone/>
            </a:pPr>
            <a:r>
              <a:rPr lang="pl-PL" sz="3700" dirty="0"/>
              <a:t>    </a:t>
            </a:r>
          </a:p>
          <a:p>
            <a:pPr marL="0" indent="0">
              <a:buNone/>
            </a:pPr>
            <a:r>
              <a:rPr lang="pl-PL" sz="3700" dirty="0"/>
              <a:t>    Set </a:t>
            </a:r>
            <a:r>
              <a:rPr lang="pl-PL" sz="3700" dirty="0" err="1"/>
              <a:t>dbs</a:t>
            </a:r>
            <a:r>
              <a:rPr lang="pl-PL" sz="3700" dirty="0"/>
              <a:t> = </a:t>
            </a:r>
            <a:r>
              <a:rPr lang="pl-PL" sz="3700" dirty="0" err="1"/>
              <a:t>Application.CurrentData</a:t>
            </a:r>
            <a:endParaRPr lang="pl-PL" sz="3700" dirty="0"/>
          </a:p>
          <a:p>
            <a:pPr marL="0" indent="0">
              <a:buNone/>
            </a:pPr>
            <a:r>
              <a:rPr lang="pl-PL" sz="3700" dirty="0"/>
              <a:t>    </a:t>
            </a:r>
          </a:p>
          <a:p>
            <a:pPr marL="0" indent="0">
              <a:buNone/>
            </a:pPr>
            <a:r>
              <a:rPr lang="pl-PL" sz="3700" dirty="0"/>
              <a:t>For </a:t>
            </a:r>
            <a:r>
              <a:rPr lang="pl-PL" sz="3700" dirty="0" err="1"/>
              <a:t>Each</a:t>
            </a:r>
            <a:r>
              <a:rPr lang="pl-PL" sz="3700" dirty="0"/>
              <a:t> </a:t>
            </a:r>
            <a:r>
              <a:rPr lang="pl-PL" sz="3700" dirty="0" err="1"/>
              <a:t>obj</a:t>
            </a:r>
            <a:r>
              <a:rPr lang="pl-PL" sz="3700" dirty="0"/>
              <a:t> In </a:t>
            </a:r>
            <a:r>
              <a:rPr lang="pl-PL" sz="3700" dirty="0" err="1"/>
              <a:t>dbs.AllTables</a:t>
            </a:r>
            <a:r>
              <a:rPr lang="pl-PL" sz="3700" dirty="0"/>
              <a:t>    ' </a:t>
            </a:r>
            <a:r>
              <a:rPr lang="pl-PL" sz="3700" dirty="0" err="1"/>
              <a:t>Check</a:t>
            </a:r>
            <a:r>
              <a:rPr lang="pl-PL" sz="3700" dirty="0"/>
              <a:t> </a:t>
            </a:r>
            <a:r>
              <a:rPr lang="pl-PL" sz="3700" dirty="0" err="1"/>
              <a:t>each</a:t>
            </a:r>
            <a:r>
              <a:rPr lang="pl-PL" sz="3700" dirty="0"/>
              <a:t> </a:t>
            </a:r>
            <a:r>
              <a:rPr lang="pl-PL" sz="3700" dirty="0" err="1"/>
              <a:t>object</a:t>
            </a:r>
            <a:r>
              <a:rPr lang="pl-PL" sz="3700" dirty="0"/>
              <a:t> of the </a:t>
            </a:r>
            <a:r>
              <a:rPr lang="pl-PL" sz="3700" dirty="0" err="1"/>
              <a:t>AllTables</a:t>
            </a:r>
            <a:r>
              <a:rPr lang="pl-PL" sz="3700" dirty="0"/>
              <a:t> </a:t>
            </a:r>
            <a:r>
              <a:rPr lang="pl-PL" sz="3700" dirty="0" err="1"/>
              <a:t>collection</a:t>
            </a:r>
            <a:endParaRPr lang="pl-PL" sz="3700" dirty="0"/>
          </a:p>
          <a:p>
            <a:pPr marL="0" indent="0">
              <a:buNone/>
            </a:pPr>
            <a:r>
              <a:rPr lang="pl-PL" sz="3700" dirty="0"/>
              <a:t>      </a:t>
            </a:r>
            <a:r>
              <a:rPr lang="pl-PL" sz="3700" dirty="0" err="1"/>
              <a:t>MsgBox</a:t>
            </a:r>
            <a:r>
              <a:rPr lang="pl-PL" sz="3700" dirty="0"/>
              <a:t> </a:t>
            </a:r>
            <a:r>
              <a:rPr lang="pl-PL" sz="3700" dirty="0" err="1"/>
              <a:t>obj.Name</a:t>
            </a:r>
            <a:r>
              <a:rPr lang="pl-PL" sz="3700" dirty="0"/>
              <a:t>                ' </a:t>
            </a:r>
            <a:r>
              <a:rPr lang="pl-PL" sz="3700" dirty="0" err="1"/>
              <a:t>When</a:t>
            </a:r>
            <a:r>
              <a:rPr lang="pl-PL" sz="3700" dirty="0"/>
              <a:t> </a:t>
            </a:r>
            <a:r>
              <a:rPr lang="pl-PL" sz="3700" dirty="0" err="1"/>
              <a:t>you</a:t>
            </a:r>
            <a:r>
              <a:rPr lang="pl-PL" sz="3700" dirty="0"/>
              <a:t> </a:t>
            </a:r>
            <a:r>
              <a:rPr lang="pl-PL" sz="3700" dirty="0" err="1"/>
              <a:t>find</a:t>
            </a:r>
            <a:r>
              <a:rPr lang="pl-PL" sz="3700" dirty="0"/>
              <a:t> a </a:t>
            </a:r>
            <a:r>
              <a:rPr lang="pl-PL" sz="3700" dirty="0" err="1"/>
              <a:t>table</a:t>
            </a:r>
            <a:r>
              <a:rPr lang="pl-PL" sz="3700" dirty="0"/>
              <a:t>, display </a:t>
            </a:r>
            <a:r>
              <a:rPr lang="pl-PL" sz="3700" dirty="0" err="1"/>
              <a:t>its</a:t>
            </a:r>
            <a:r>
              <a:rPr lang="pl-PL" sz="3700" dirty="0"/>
              <a:t> </a:t>
            </a:r>
            <a:r>
              <a:rPr lang="pl-PL" sz="3700" dirty="0" err="1"/>
              <a:t>name</a:t>
            </a:r>
            <a:endParaRPr lang="pl-PL" sz="3700" dirty="0"/>
          </a:p>
          <a:p>
            <a:pPr marL="0" indent="0">
              <a:buNone/>
            </a:pPr>
            <a:r>
              <a:rPr lang="pl-PL" sz="3700" dirty="0" err="1"/>
              <a:t>Next</a:t>
            </a:r>
            <a:r>
              <a:rPr lang="pl-PL" sz="3700" dirty="0"/>
              <a:t> </a:t>
            </a:r>
            <a:r>
              <a:rPr lang="pl-PL" sz="3700" dirty="0" err="1"/>
              <a:t>obj</a:t>
            </a:r>
            <a:endParaRPr lang="pl-PL" sz="3700" dirty="0"/>
          </a:p>
          <a:p>
            <a:pPr marL="0" indent="0">
              <a:buNone/>
            </a:pPr>
            <a:r>
              <a:rPr lang="pl-PL" sz="3700" dirty="0"/>
              <a:t>End </a:t>
            </a:r>
            <a:r>
              <a:rPr lang="pl-PL" sz="3700" dirty="0" err="1"/>
              <a:t>Sub</a:t>
            </a:r>
            <a:r>
              <a:rPr lang="pl-PL" sz="3700" dirty="0"/>
              <a:t>  </a:t>
            </a:r>
          </a:p>
        </p:txBody>
      </p:sp>
      <p:sp>
        <p:nvSpPr>
          <p:cNvPr id="2" name="Title 1"/>
          <p:cNvSpPr>
            <a:spLocks noGrp="1"/>
          </p:cNvSpPr>
          <p:nvPr>
            <p:ph type="title"/>
          </p:nvPr>
        </p:nvSpPr>
        <p:spPr>
          <a:xfrm>
            <a:off x="6012160" y="3377259"/>
            <a:ext cx="2448272" cy="836712"/>
          </a:xfrm>
          <a:solidFill>
            <a:schemeClr val="accent3">
              <a:lumMod val="40000"/>
              <a:lumOff val="60000"/>
            </a:schemeClr>
          </a:solidFill>
        </p:spPr>
        <p:txBody>
          <a:bodyPr>
            <a:normAutofit/>
          </a:bodyPr>
          <a:lstStyle/>
          <a:p>
            <a:r>
              <a:rPr lang="pl-PL" dirty="0" err="1"/>
              <a:t>Examples</a:t>
            </a:r>
            <a:endParaRPr lang="pl-PL" dirty="0"/>
          </a:p>
        </p:txBody>
      </p:sp>
      <p:pic>
        <p:nvPicPr>
          <p:cNvPr id="5" name="Obraz 4">
            <a:extLst>
              <a:ext uri="{FF2B5EF4-FFF2-40B4-BE49-F238E27FC236}">
                <a16:creationId xmlns:a16="http://schemas.microsoft.com/office/drawing/2014/main" id="{8A7D8808-C16D-4AEE-A1E3-699BD18588A3}"/>
              </a:ext>
            </a:extLst>
          </p:cNvPr>
          <p:cNvPicPr>
            <a:picLocks noChangeAspect="1"/>
          </p:cNvPicPr>
          <p:nvPr/>
        </p:nvPicPr>
        <p:blipFill>
          <a:blip r:embed="rId3"/>
          <a:stretch>
            <a:fillRect/>
          </a:stretch>
        </p:blipFill>
        <p:spPr>
          <a:xfrm>
            <a:off x="136332" y="206406"/>
            <a:ext cx="8676456" cy="23398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522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7776864" cy="900869"/>
          </a:xfrm>
          <a:solidFill>
            <a:schemeClr val="bg1">
              <a:lumMod val="85000"/>
            </a:schemeClr>
          </a:solidFill>
        </p:spPr>
        <p:txBody>
          <a:bodyPr>
            <a:noAutofit/>
          </a:bodyPr>
          <a:lstStyle/>
          <a:p>
            <a:pPr marL="0" indent="0">
              <a:buNone/>
            </a:pPr>
            <a:r>
              <a:rPr lang="en-US" sz="4000" dirty="0">
                <a:solidFill>
                  <a:srgbClr val="0070C0"/>
                </a:solidFill>
              </a:rPr>
              <a:t>Microsoft </a:t>
            </a:r>
            <a:r>
              <a:rPr lang="pl-PL" sz="4000" dirty="0">
                <a:solidFill>
                  <a:srgbClr val="0070C0"/>
                </a:solidFill>
              </a:rPr>
              <a:t> </a:t>
            </a:r>
            <a:r>
              <a:rPr lang="en-US" sz="4000" dirty="0">
                <a:solidFill>
                  <a:srgbClr val="0070C0"/>
                </a:solidFill>
              </a:rPr>
              <a:t>Data Access Object</a:t>
            </a:r>
            <a:r>
              <a:rPr lang="pl-PL" sz="4000" dirty="0">
                <a:solidFill>
                  <a:srgbClr val="0070C0"/>
                </a:solidFill>
              </a:rPr>
              <a:t> (</a:t>
            </a:r>
            <a:r>
              <a:rPr lang="en-US" dirty="0">
                <a:solidFill>
                  <a:srgbClr val="FF0000"/>
                </a:solidFill>
              </a:rPr>
              <a:t>DAO</a:t>
            </a:r>
            <a:r>
              <a:rPr lang="pl-PL" sz="4000" dirty="0">
                <a:solidFill>
                  <a:srgbClr val="0070C0"/>
                </a:solidFill>
              </a:rPr>
              <a:t>)</a:t>
            </a:r>
            <a:r>
              <a:rPr lang="en-US" sz="3600" dirty="0"/>
              <a:t> </a:t>
            </a:r>
            <a:endParaRPr lang="pl-PL" sz="3600" dirty="0"/>
          </a:p>
        </p:txBody>
      </p:sp>
      <p:sp>
        <p:nvSpPr>
          <p:cNvPr id="3" name="Content Placeholder 2"/>
          <p:cNvSpPr>
            <a:spLocks noGrp="1"/>
          </p:cNvSpPr>
          <p:nvPr>
            <p:ph idx="1"/>
          </p:nvPr>
        </p:nvSpPr>
        <p:spPr>
          <a:xfrm>
            <a:off x="539552" y="1412776"/>
            <a:ext cx="7776864" cy="4824536"/>
          </a:xfrm>
        </p:spPr>
        <p:txBody>
          <a:bodyPr>
            <a:normAutofit/>
          </a:bodyPr>
          <a:lstStyle/>
          <a:p>
            <a:pPr marL="400050" lvl="1" indent="0">
              <a:buNone/>
            </a:pPr>
            <a:r>
              <a:rPr lang="en-US" sz="2400" dirty="0"/>
              <a:t>is a library that ships with Access </a:t>
            </a:r>
            <a:r>
              <a:rPr lang="pl-PL" sz="2400" dirty="0"/>
              <a:t>&amp;</a:t>
            </a:r>
            <a:r>
              <a:rPr lang="en-US" sz="2400" dirty="0"/>
              <a:t> allows you to </a:t>
            </a:r>
            <a:r>
              <a:rPr lang="en-US" sz="2400" b="1" dirty="0"/>
              <a:t>create</a:t>
            </a:r>
            <a:r>
              <a:rPr lang="en-US" sz="2400" dirty="0"/>
              <a:t>, </a:t>
            </a:r>
            <a:r>
              <a:rPr lang="en-US" sz="2400" b="1" dirty="0"/>
              <a:t>maintain</a:t>
            </a:r>
            <a:r>
              <a:rPr lang="en-US" sz="2400" dirty="0"/>
              <a:t> </a:t>
            </a:r>
            <a:r>
              <a:rPr lang="pl-PL" sz="2400" dirty="0"/>
              <a:t>&amp;</a:t>
            </a:r>
            <a:r>
              <a:rPr lang="en-US" sz="2400" dirty="0"/>
              <a:t> </a:t>
            </a:r>
            <a:r>
              <a:rPr lang="en-US" sz="2400" b="1" dirty="0"/>
              <a:t>manage</a:t>
            </a:r>
            <a:r>
              <a:rPr lang="en-US" sz="2400" dirty="0"/>
              <a:t> </a:t>
            </a:r>
            <a:r>
              <a:rPr lang="pl-PL" sz="2400" dirty="0"/>
              <a:t> DB</a:t>
            </a:r>
            <a:r>
              <a:rPr lang="en-US" sz="2400" dirty="0"/>
              <a:t>s</a:t>
            </a:r>
            <a:r>
              <a:rPr lang="pl-PL" sz="2400" dirty="0"/>
              <a:t> +</a:t>
            </a:r>
            <a:r>
              <a:rPr lang="en-US" sz="2400" dirty="0"/>
              <a:t> provides means of performing the necessary operations on a </a:t>
            </a:r>
            <a:r>
              <a:rPr lang="pl-PL" sz="2400" dirty="0"/>
              <a:t>DB</a:t>
            </a:r>
            <a:r>
              <a:rPr lang="en-US" sz="2400" dirty="0"/>
              <a:t>.</a:t>
            </a:r>
          </a:p>
        </p:txBody>
      </p:sp>
    </p:spTree>
    <p:extLst>
      <p:ext uri="{BB962C8B-B14F-4D97-AF65-F5344CB8AC3E}">
        <p14:creationId xmlns:p14="http://schemas.microsoft.com/office/powerpoint/2010/main" val="2460980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42261"/>
            <a:ext cx="8528524" cy="900869"/>
          </a:xfrm>
          <a:solidFill>
            <a:schemeClr val="bg1">
              <a:lumMod val="95000"/>
            </a:schemeClr>
          </a:solidFill>
        </p:spPr>
        <p:txBody>
          <a:bodyPr>
            <a:noAutofit/>
          </a:bodyPr>
          <a:lstStyle/>
          <a:p>
            <a:pPr marL="0" indent="0">
              <a:buNone/>
            </a:pPr>
            <a:r>
              <a:rPr lang="en-US" sz="4400" dirty="0">
                <a:solidFill>
                  <a:srgbClr val="0070C0"/>
                </a:solidFill>
              </a:rPr>
              <a:t>Microsoft </a:t>
            </a:r>
            <a:r>
              <a:rPr lang="en-US" sz="3600" dirty="0">
                <a:solidFill>
                  <a:srgbClr val="0070C0"/>
                </a:solidFill>
              </a:rPr>
              <a:t>ActiveX Data Objects</a:t>
            </a:r>
            <a:r>
              <a:rPr lang="pl-PL" sz="3600" dirty="0">
                <a:solidFill>
                  <a:srgbClr val="0070C0"/>
                </a:solidFill>
              </a:rPr>
              <a:t>  </a:t>
            </a:r>
            <a:r>
              <a:rPr lang="pl-PL" sz="4400" dirty="0"/>
              <a:t>(</a:t>
            </a:r>
            <a:r>
              <a:rPr lang="en-US" sz="3600" dirty="0">
                <a:solidFill>
                  <a:srgbClr val="FF0000"/>
                </a:solidFill>
              </a:rPr>
              <a:t>ADO</a:t>
            </a:r>
            <a:r>
              <a:rPr lang="pl-PL" sz="4400" dirty="0"/>
              <a:t>)</a:t>
            </a:r>
          </a:p>
        </p:txBody>
      </p:sp>
      <p:sp>
        <p:nvSpPr>
          <p:cNvPr id="3" name="Content Placeholder 2"/>
          <p:cNvSpPr>
            <a:spLocks noGrp="1"/>
          </p:cNvSpPr>
          <p:nvPr>
            <p:ph idx="1"/>
          </p:nvPr>
        </p:nvSpPr>
        <p:spPr>
          <a:xfrm>
            <a:off x="251520" y="1238114"/>
            <a:ext cx="4238625" cy="4680520"/>
          </a:xfrm>
        </p:spPr>
        <p:txBody>
          <a:bodyPr>
            <a:normAutofit/>
          </a:bodyPr>
          <a:lstStyle/>
          <a:p>
            <a:pPr marL="0" indent="0">
              <a:buNone/>
            </a:pPr>
            <a:r>
              <a:rPr lang="en-US" sz="2400" dirty="0"/>
              <a:t>is a </a:t>
            </a:r>
            <a:r>
              <a:rPr lang="en-US" sz="2400" b="1" dirty="0"/>
              <a:t>library that was developed to allow programmers with other environments to create </a:t>
            </a:r>
            <a:r>
              <a:rPr lang="pl-PL" sz="2400" b="1" dirty="0"/>
              <a:t>&amp;</a:t>
            </a:r>
            <a:r>
              <a:rPr lang="en-US" sz="2400" b="1" dirty="0"/>
              <a:t> manage M</a:t>
            </a:r>
            <a:r>
              <a:rPr lang="pl-PL" sz="2400" b="1" dirty="0"/>
              <a:t>S</a:t>
            </a:r>
            <a:r>
              <a:rPr lang="en-US" sz="2400" b="1" dirty="0"/>
              <a:t> </a:t>
            </a:r>
            <a:r>
              <a:rPr lang="en-US" sz="2400" b="1" u="sng" dirty="0">
                <a:hlinkClick r:id="" action="ppaction://hlinkfile"/>
              </a:rPr>
              <a:t>Access </a:t>
            </a:r>
            <a:r>
              <a:rPr lang="pl-PL" sz="2400" b="1" u="sng" dirty="0">
                <a:hlinkClick r:id="" action="ppaction://hlinkfile"/>
              </a:rPr>
              <a:t>DB</a:t>
            </a:r>
            <a:r>
              <a:rPr lang="en-US" sz="2400" b="1" u="sng" dirty="0">
                <a:hlinkClick r:id="" action="ppaction://hlinkfile"/>
              </a:rPr>
              <a:t>s</a:t>
            </a:r>
            <a:r>
              <a:rPr lang="en-US" sz="2400" dirty="0"/>
              <a:t>.</a:t>
            </a:r>
            <a:endParaRPr lang="pl-PL" sz="2400" dirty="0"/>
          </a:p>
          <a:p>
            <a:pPr marL="0" indent="0">
              <a:buNone/>
            </a:pPr>
            <a:r>
              <a:rPr lang="en-US" sz="2400" dirty="0"/>
              <a:t>To support this, it provides a </a:t>
            </a:r>
            <a:r>
              <a:rPr lang="en-US" sz="2400" u="sng" dirty="0">
                <a:hlinkClick r:id="" action="ppaction://hlinkfile"/>
              </a:rPr>
              <a:t>driver</a:t>
            </a:r>
            <a:r>
              <a:rPr lang="en-US" sz="2400" dirty="0"/>
              <a:t> that allows these other programming environments to "attach" their applications to Access </a:t>
            </a:r>
            <a:r>
              <a:rPr lang="pl-PL" sz="2400" dirty="0"/>
              <a:t>DB</a:t>
            </a:r>
            <a:r>
              <a:rPr lang="en-US" sz="2400" dirty="0"/>
              <a:t>. Like Access' own library, you can use ADO inside of Access to fully create and manage a database</a:t>
            </a:r>
          </a:p>
        </p:txBody>
      </p:sp>
      <p:pic>
        <p:nvPicPr>
          <p:cNvPr id="5" name="Obraz 4">
            <a:extLst>
              <a:ext uri="{FF2B5EF4-FFF2-40B4-BE49-F238E27FC236}">
                <a16:creationId xmlns:a16="http://schemas.microsoft.com/office/drawing/2014/main" id="{1A177D64-6336-42B1-AB60-A5CC17246E6C}"/>
              </a:ext>
            </a:extLst>
          </p:cNvPr>
          <p:cNvPicPr>
            <a:picLocks noChangeAspect="1"/>
          </p:cNvPicPr>
          <p:nvPr/>
        </p:nvPicPr>
        <p:blipFill>
          <a:blip r:embed="rId2"/>
          <a:stretch>
            <a:fillRect/>
          </a:stretch>
        </p:blipFill>
        <p:spPr>
          <a:xfrm>
            <a:off x="4541419" y="1238114"/>
            <a:ext cx="4238625" cy="3467100"/>
          </a:xfrm>
          <a:prstGeom prst="rect">
            <a:avLst/>
          </a:prstGeom>
        </p:spPr>
      </p:pic>
    </p:spTree>
    <p:extLst>
      <p:ext uri="{BB962C8B-B14F-4D97-AF65-F5344CB8AC3E}">
        <p14:creationId xmlns:p14="http://schemas.microsoft.com/office/powerpoint/2010/main" val="120574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920880" cy="648072"/>
          </a:xfrm>
          <a:solidFill>
            <a:schemeClr val="bg1">
              <a:lumMod val="95000"/>
            </a:schemeClr>
          </a:solidFill>
        </p:spPr>
        <p:txBody>
          <a:bodyPr>
            <a:noAutofit/>
          </a:bodyPr>
          <a:lstStyle/>
          <a:p>
            <a:pPr marL="0" indent="0">
              <a:buNone/>
            </a:pPr>
            <a:r>
              <a:rPr lang="en-US" sz="3600" dirty="0">
                <a:solidFill>
                  <a:srgbClr val="0070C0"/>
                </a:solidFill>
              </a:rPr>
              <a:t>Microsoft</a:t>
            </a:r>
            <a:r>
              <a:rPr lang="en-US" sz="3600" b="1" dirty="0">
                <a:solidFill>
                  <a:srgbClr val="0070C0"/>
                </a:solidFill>
              </a:rPr>
              <a:t> </a:t>
            </a:r>
            <a:r>
              <a:rPr lang="en-US" sz="3600" b="1" dirty="0">
                <a:solidFill>
                  <a:srgbClr val="FF0000"/>
                </a:solidFill>
              </a:rPr>
              <a:t>ADOX</a:t>
            </a:r>
            <a:endParaRPr lang="pl-PL" sz="4000" dirty="0"/>
          </a:p>
        </p:txBody>
      </p:sp>
      <p:sp>
        <p:nvSpPr>
          <p:cNvPr id="3" name="Content Placeholder 2"/>
          <p:cNvSpPr>
            <a:spLocks noGrp="1"/>
          </p:cNvSpPr>
          <p:nvPr>
            <p:ph idx="1"/>
          </p:nvPr>
        </p:nvSpPr>
        <p:spPr>
          <a:xfrm>
            <a:off x="323528" y="1052736"/>
            <a:ext cx="8424936" cy="5472608"/>
          </a:xfrm>
        </p:spPr>
        <p:txBody>
          <a:bodyPr>
            <a:normAutofit/>
          </a:bodyPr>
          <a:lstStyle/>
          <a:p>
            <a:pPr marL="400050" lvl="1" indent="0">
              <a:buNone/>
            </a:pPr>
            <a:r>
              <a:rPr lang="en-US" sz="2000" dirty="0"/>
              <a:t>Microsoft ActiveX Data Object Extensions for Data Definition Language and Security, also called ADOX, is an </a:t>
            </a:r>
            <a:r>
              <a:rPr lang="en-US" sz="2000" b="1" dirty="0"/>
              <a:t>addition to ADO</a:t>
            </a:r>
            <a:r>
              <a:rPr lang="en-US" sz="2000" dirty="0"/>
              <a:t>. Besides many of the ADO operations it can perform, you can use it for additional assignments such as creating a database.</a:t>
            </a:r>
          </a:p>
          <a:p>
            <a:pPr lvl="1"/>
            <a:endParaRPr lang="pl-PL" sz="2000" dirty="0"/>
          </a:p>
        </p:txBody>
      </p:sp>
      <p:pic>
        <p:nvPicPr>
          <p:cNvPr id="5" name="Obraz 4">
            <a:extLst>
              <a:ext uri="{FF2B5EF4-FFF2-40B4-BE49-F238E27FC236}">
                <a16:creationId xmlns:a16="http://schemas.microsoft.com/office/drawing/2014/main" id="{67D2A984-30C5-45D6-8993-9CC4BDFE5159}"/>
              </a:ext>
            </a:extLst>
          </p:cNvPr>
          <p:cNvPicPr>
            <a:picLocks noChangeAspect="1"/>
          </p:cNvPicPr>
          <p:nvPr/>
        </p:nvPicPr>
        <p:blipFill>
          <a:blip r:embed="rId2"/>
          <a:stretch>
            <a:fillRect/>
          </a:stretch>
        </p:blipFill>
        <p:spPr>
          <a:xfrm>
            <a:off x="2123728" y="2564904"/>
            <a:ext cx="4577651" cy="3744416"/>
          </a:xfrm>
          <a:prstGeom prst="rect">
            <a:avLst/>
          </a:prstGeom>
        </p:spPr>
      </p:pic>
    </p:spTree>
    <p:extLst>
      <p:ext uri="{BB962C8B-B14F-4D97-AF65-F5344CB8AC3E}">
        <p14:creationId xmlns:p14="http://schemas.microsoft.com/office/powerpoint/2010/main" val="2897378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TotalTime>
  <Words>6472</Words>
  <Application>Microsoft Office PowerPoint</Application>
  <PresentationFormat>Pokaz na ekranie (4:3)</PresentationFormat>
  <Paragraphs>483</Paragraphs>
  <Slides>63</Slides>
  <Notes>14</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63</vt:i4>
      </vt:variant>
    </vt:vector>
  </HeadingPairs>
  <TitlesOfParts>
    <vt:vector size="68" baseType="lpstr">
      <vt:lpstr>Arial</vt:lpstr>
      <vt:lpstr>Arial Unicode MS</vt:lpstr>
      <vt:lpstr>Calibri</vt:lpstr>
      <vt:lpstr>Verdana</vt:lpstr>
      <vt:lpstr>Office Theme</vt:lpstr>
      <vt:lpstr>Introduction   to Access &amp; VBA</vt:lpstr>
      <vt:lpstr>A  database  is</vt:lpstr>
      <vt:lpstr>Various Libraries for a Database</vt:lpstr>
      <vt:lpstr>Various Libraries for a Database</vt:lpstr>
      <vt:lpstr>Various Libraries for a Database</vt:lpstr>
      <vt:lpstr>MS  Access Object Library  (MAOL) </vt:lpstr>
      <vt:lpstr>Microsoft  Data Access Object (DAO) </vt:lpstr>
      <vt:lpstr>Microsoft ActiveX Data Objects  (ADO)</vt:lpstr>
      <vt:lpstr>Microsoft ADOX</vt:lpstr>
      <vt:lpstr>Various Libraries for a Database</vt:lpstr>
      <vt:lpstr>Creating an  Access  Database</vt:lpstr>
      <vt:lpstr>Visually Creating Access DB</vt:lpstr>
      <vt:lpstr>Creating a Database Using a Wizard</vt:lpstr>
      <vt:lpstr>The Data Definition Language Components</vt:lpstr>
      <vt:lpstr>Microsoft  Visual  Basic Fundamentals</vt:lpstr>
      <vt:lpstr>MS Visual Basic Fundamentals</vt:lpstr>
      <vt:lpstr>Access offers you  Tables, Queries, Forms, Reports, Macros &amp; Modules. </vt:lpstr>
      <vt:lpstr>Tables, Queries, Forms, Reports, Macros, Modules</vt:lpstr>
      <vt:lpstr>This would open  Visual Basic  (ALT+F11):</vt:lpstr>
      <vt:lpstr>Visual Basic Child Windows </vt:lpstr>
      <vt:lpstr>The Code Editor </vt:lpstr>
      <vt:lpstr>VBA Data Types</vt:lpstr>
      <vt:lpstr>Prezentacja programu PowerPoint</vt:lpstr>
      <vt:lpstr>Introduction   to  Objects </vt:lpstr>
      <vt:lpstr>An Object</vt:lpstr>
      <vt:lpstr>Introduction to Objects</vt:lpstr>
      <vt:lpstr>Introduction to Objects</vt:lpstr>
      <vt:lpstr>Prezentacja programu PowerPoint</vt:lpstr>
      <vt:lpstr>Prezentacja programu PowerPoint</vt:lpstr>
      <vt:lpstr>Objects to represent a database</vt:lpstr>
      <vt:lpstr>Visually Accessing the Properties of an Object</vt:lpstr>
      <vt:lpstr>Prezentacja programu PowerPoint</vt:lpstr>
      <vt:lpstr>Prezentacja programu PowerPoint</vt:lpstr>
      <vt:lpstr>Prezentacja programu PowerPoint</vt:lpstr>
      <vt:lpstr>Prezentacja programu PowerPoint</vt:lpstr>
      <vt:lpstr>The Properties of an Object</vt:lpstr>
      <vt:lpstr>With the Properties of an Object</vt:lpstr>
      <vt:lpstr>Using the IntelliSence</vt:lpstr>
      <vt:lpstr>The names of objects are usually in one word</vt:lpstr>
      <vt:lpstr>Introducing Properties</vt:lpstr>
      <vt:lpstr>Prezentacja programu PowerPoint</vt:lpstr>
      <vt:lpstr>Text-Based Properties</vt:lpstr>
      <vt:lpstr>Adding a Control to a Form</vt:lpstr>
      <vt:lpstr>Adding a Control to a Form</vt:lpstr>
      <vt:lpstr>The Methods of an Object</vt:lpstr>
      <vt:lpstr>Prezentacja programu PowerPoint</vt:lpstr>
      <vt:lpstr>Accessing the Methods of an Object</vt:lpstr>
      <vt:lpstr>Variables and  Data Types</vt:lpstr>
      <vt:lpstr>A  variable</vt:lpstr>
      <vt:lpstr>The Name of a Variable</vt:lpstr>
      <vt:lpstr>Introducing Variables</vt:lpstr>
      <vt:lpstr>Variable Declaration</vt:lpstr>
      <vt:lpstr>Prezentacja programu PowerPoint</vt:lpstr>
      <vt:lpstr>Value Conversion</vt:lpstr>
      <vt:lpstr>Data Types</vt:lpstr>
      <vt:lpstr>Data Types</vt:lpstr>
      <vt:lpstr>Prezentacja programu PowerPoint</vt:lpstr>
      <vt:lpstr>Variables  of Built-In Objects</vt:lpstr>
      <vt:lpstr>A Variable of Type Object</vt:lpstr>
      <vt:lpstr>The Application Object</vt:lpstr>
      <vt:lpstr>The Database Object</vt:lpstr>
      <vt:lpstr> Constants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MS Access  and  VBA</dc:title>
  <dc:creator>Tadeusz Wiszowaty</dc:creator>
  <cp:lastModifiedBy>Tadeusz</cp:lastModifiedBy>
  <cp:revision>116</cp:revision>
  <dcterms:created xsi:type="dcterms:W3CDTF">2011-11-20T23:52:40Z</dcterms:created>
  <dcterms:modified xsi:type="dcterms:W3CDTF">2021-03-18T22:46:06Z</dcterms:modified>
</cp:coreProperties>
</file>