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65" r:id="rId11"/>
    <p:sldId id="258" r:id="rId12"/>
    <p:sldId id="262" r:id="rId13"/>
    <p:sldId id="263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5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8A9FC-88FD-4085-9ECC-449E592943A2}" type="datetimeFigureOut">
              <a:rPr lang="pl-PL" smtClean="0"/>
              <a:t>17.02.2022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917BB-6AAD-492F-9CD6-49A035C568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4583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https://analystcave.com/microsoft-excel-shortcut-keys/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917BB-6AAD-492F-9CD6-49A035C56820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449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8CB-E13C-434F-A68A-CBCC36A534D3}" type="datetimeFigureOut">
              <a:rPr lang="pl-PL" smtClean="0"/>
              <a:t>17.02.2022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8C9E-9BE5-4CB0-8D24-C0E200AFA5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90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8CB-E13C-434F-A68A-CBCC36A534D3}" type="datetimeFigureOut">
              <a:rPr lang="pl-PL" smtClean="0"/>
              <a:t>17.02.2022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8C9E-9BE5-4CB0-8D24-C0E200AFA5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221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8CB-E13C-434F-A68A-CBCC36A534D3}" type="datetimeFigureOut">
              <a:rPr lang="pl-PL" smtClean="0"/>
              <a:t>17.02.2022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8C9E-9BE5-4CB0-8D24-C0E200AFA5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551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8CB-E13C-434F-A68A-CBCC36A534D3}" type="datetimeFigureOut">
              <a:rPr lang="pl-PL" smtClean="0"/>
              <a:t>17.02.2022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8C9E-9BE5-4CB0-8D24-C0E200AFA5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60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8CB-E13C-434F-A68A-CBCC36A534D3}" type="datetimeFigureOut">
              <a:rPr lang="pl-PL" smtClean="0"/>
              <a:t>17.02.2022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8C9E-9BE5-4CB0-8D24-C0E200AFA5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517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8CB-E13C-434F-A68A-CBCC36A534D3}" type="datetimeFigureOut">
              <a:rPr lang="pl-PL" smtClean="0"/>
              <a:t>17.02.2022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8C9E-9BE5-4CB0-8D24-C0E200AFA5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24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8CB-E13C-434F-A68A-CBCC36A534D3}" type="datetimeFigureOut">
              <a:rPr lang="pl-PL" smtClean="0"/>
              <a:t>17.02.2022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8C9E-9BE5-4CB0-8D24-C0E200AFA5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970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8CB-E13C-434F-A68A-CBCC36A534D3}" type="datetimeFigureOut">
              <a:rPr lang="pl-PL" smtClean="0"/>
              <a:t>17.02.2022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8C9E-9BE5-4CB0-8D24-C0E200AFA5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350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8CB-E13C-434F-A68A-CBCC36A534D3}" type="datetimeFigureOut">
              <a:rPr lang="pl-PL" smtClean="0"/>
              <a:t>17.02.2022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8C9E-9BE5-4CB0-8D24-C0E200AFA5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90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8CB-E13C-434F-A68A-CBCC36A534D3}" type="datetimeFigureOut">
              <a:rPr lang="pl-PL" smtClean="0"/>
              <a:t>17.02.2022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8C9E-9BE5-4CB0-8D24-C0E200AFA5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030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8CB-E13C-434F-A68A-CBCC36A534D3}" type="datetimeFigureOut">
              <a:rPr lang="pl-PL" smtClean="0"/>
              <a:t>17.02.2022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8C9E-9BE5-4CB0-8D24-C0E200AFA5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164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DE8CB-E13C-434F-A68A-CBCC36A534D3}" type="datetimeFigureOut">
              <a:rPr lang="pl-PL" smtClean="0"/>
              <a:t>17.02.2022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8C9E-9BE5-4CB0-8D24-C0E200AFA5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313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office.microsoft.com/client/&amp;app=ZXL&amp;ver=1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844" y="332656"/>
            <a:ext cx="8208912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5400" dirty="0"/>
              <a:t>Navigation </a:t>
            </a:r>
            <a:r>
              <a:rPr lang="pl-PL" sz="5400" dirty="0"/>
              <a:t>&amp;</a:t>
            </a:r>
            <a:r>
              <a:rPr lang="en-US" sz="5400" dirty="0"/>
              <a:t> selection </a:t>
            </a:r>
            <a:r>
              <a:rPr lang="en-US" sz="5400" dirty="0">
                <a:solidFill>
                  <a:srgbClr val="FF0000"/>
                </a:solidFill>
              </a:rPr>
              <a:t>shortcut keys</a:t>
            </a:r>
            <a:r>
              <a:rPr lang="pl-PL" sz="5400" dirty="0">
                <a:solidFill>
                  <a:srgbClr val="FF0000"/>
                </a:solidFill>
              </a:rPr>
              <a:t> </a:t>
            </a:r>
            <a:r>
              <a:rPr lang="en-US" sz="5400" dirty="0"/>
              <a:t> </a:t>
            </a:r>
            <a:r>
              <a:rPr lang="pl-PL" sz="5400" dirty="0"/>
              <a:t>in </a:t>
            </a:r>
            <a:r>
              <a:rPr lang="en-US" sz="5400" dirty="0">
                <a:solidFill>
                  <a:srgbClr val="00B050"/>
                </a:solidFill>
              </a:rPr>
              <a:t>Excel </a:t>
            </a:r>
            <a:endParaRPr lang="pl-PL" sz="5400" dirty="0">
              <a:solidFill>
                <a:srgbClr val="00B050"/>
              </a:solidFill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4FF13EE0-B7B6-49BE-B80B-91347F1CD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204864"/>
            <a:ext cx="446449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35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5" y="0"/>
            <a:ext cx="31820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5400" dirty="0"/>
              <a:t>Navigation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79512" y="1052736"/>
          <a:ext cx="8640960" cy="5333377"/>
        </p:xfrm>
        <a:graphic>
          <a:graphicData uri="http://schemas.openxmlformats.org/drawingml/2006/table">
            <a:tbl>
              <a:tblPr/>
              <a:tblGrid>
                <a:gridCol w="626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493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TO: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PRESS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174">
                <a:tc>
                  <a:txBody>
                    <a:bodyPr/>
                    <a:lstStyle/>
                    <a:p>
                      <a:r>
                        <a:rPr lang="en-US" sz="1400" dirty="0"/>
                        <a:t>Move to the edge of the current data region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1" dirty="0"/>
                        <a:t>CTRL+ </a:t>
                      </a:r>
                      <a:r>
                        <a:rPr lang="pl-PL" sz="1400" b="1" i="1" dirty="0"/>
                        <a:t>arrow key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695">
                <a:tc>
                  <a:txBody>
                    <a:bodyPr/>
                    <a:lstStyle/>
                    <a:p>
                      <a:r>
                        <a:rPr lang="en-US" sz="1400" dirty="0"/>
                        <a:t>Move between unlocked cells on a protected worksheet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1" dirty="0"/>
                        <a:t>TAB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493">
                <a:tc>
                  <a:txBody>
                    <a:bodyPr/>
                    <a:lstStyle/>
                    <a:p>
                      <a:r>
                        <a:rPr lang="en-US" sz="1400" dirty="0"/>
                        <a:t>Move to the beginning of the </a:t>
                      </a:r>
                      <a:r>
                        <a:rPr lang="en-US" sz="1400" b="1" dirty="0"/>
                        <a:t>row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1" dirty="0"/>
                        <a:t>HOME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493">
                <a:tc>
                  <a:txBody>
                    <a:bodyPr/>
                    <a:lstStyle/>
                    <a:p>
                      <a:r>
                        <a:rPr lang="en-US" sz="1400" dirty="0"/>
                        <a:t>Move to the beginning of the </a:t>
                      </a:r>
                      <a:r>
                        <a:rPr lang="en-US" sz="1400" b="1" dirty="0"/>
                        <a:t>worksheet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1" dirty="0"/>
                        <a:t>CTRL+HOME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8884">
                <a:tc>
                  <a:txBody>
                    <a:bodyPr/>
                    <a:lstStyle/>
                    <a:p>
                      <a:r>
                        <a:rPr lang="en-US" sz="1400" b="1" dirty="0"/>
                        <a:t>Move to the last cell on the worksheet, which is the cell at the intersection of the right-most used column and the bottom-most used row (in the lower-right corner); cell opposite the Home cell, which is typically A1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1" dirty="0"/>
                        <a:t>CTRL+END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493">
                <a:tc>
                  <a:txBody>
                    <a:bodyPr/>
                    <a:lstStyle/>
                    <a:p>
                      <a:r>
                        <a:rPr lang="pl-PL" sz="1400" dirty="0"/>
                        <a:t>Move down one screen 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1" dirty="0"/>
                        <a:t>PAGE DOWN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493">
                <a:tc>
                  <a:txBody>
                    <a:bodyPr/>
                    <a:lstStyle/>
                    <a:p>
                      <a:r>
                        <a:rPr lang="pl-PL" sz="1400"/>
                        <a:t>Move up one screen 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1" dirty="0"/>
                        <a:t>PAGE UP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493">
                <a:tc>
                  <a:txBody>
                    <a:bodyPr/>
                    <a:lstStyle/>
                    <a:p>
                      <a:r>
                        <a:rPr lang="en-US" sz="1400" b="1" dirty="0"/>
                        <a:t>Move one screen to the right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1" dirty="0"/>
                        <a:t>ALT+PAGE DOWN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493">
                <a:tc>
                  <a:txBody>
                    <a:bodyPr/>
                    <a:lstStyle/>
                    <a:p>
                      <a:r>
                        <a:rPr lang="en-US" sz="1400" b="1" dirty="0"/>
                        <a:t>Move one screen to the left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1" dirty="0"/>
                        <a:t>ALT+PAGE UP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493">
                <a:tc>
                  <a:txBody>
                    <a:bodyPr/>
                    <a:lstStyle/>
                    <a:p>
                      <a:r>
                        <a:rPr lang="en-US" sz="1400" dirty="0"/>
                        <a:t>Move to the next sheet in the workbook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1" dirty="0"/>
                        <a:t>^ PAGE DOWN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711">
                <a:tc>
                  <a:txBody>
                    <a:bodyPr/>
                    <a:lstStyle/>
                    <a:p>
                      <a:r>
                        <a:rPr lang="en-US" sz="1400" dirty="0"/>
                        <a:t>Move to the previous sheet in the workbook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1" dirty="0"/>
                        <a:t>^ PAGE UP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493">
                <a:tc>
                  <a:txBody>
                    <a:bodyPr/>
                    <a:lstStyle/>
                    <a:p>
                      <a:r>
                        <a:rPr lang="en-US" sz="1400" dirty="0"/>
                        <a:t>Move to the next workbook or window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1" dirty="0"/>
                        <a:t>CTRL+F6 or CTRL+TAB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94674">
                <a:tc>
                  <a:txBody>
                    <a:bodyPr/>
                    <a:lstStyle/>
                    <a:p>
                      <a:r>
                        <a:rPr lang="en-US" sz="1400" dirty="0"/>
                        <a:t>Move to the previous workbook or window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1" dirty="0"/>
                        <a:t>CTRL+SHIFT+F6 or CTRL+SHIFT+TAB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493">
                <a:tc>
                  <a:txBody>
                    <a:bodyPr/>
                    <a:lstStyle/>
                    <a:p>
                      <a:r>
                        <a:rPr lang="en-US" sz="1400" dirty="0"/>
                        <a:t>Move to the next pane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1" dirty="0"/>
                        <a:t>F6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493">
                <a:tc>
                  <a:txBody>
                    <a:bodyPr/>
                    <a:lstStyle/>
                    <a:p>
                      <a:r>
                        <a:rPr lang="en-US" sz="1400" dirty="0"/>
                        <a:t>Move to the previous pane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1" dirty="0"/>
                        <a:t>SHIFT+F6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9493">
                <a:tc>
                  <a:txBody>
                    <a:bodyPr/>
                    <a:lstStyle/>
                    <a:p>
                      <a:r>
                        <a:rPr lang="en-US" sz="1400" b="1" dirty="0"/>
                        <a:t>Scroll to display the active cell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1" dirty="0"/>
                        <a:t>CTRL+BACKSPACE</a:t>
                      </a:r>
                    </a:p>
                  </a:txBody>
                  <a:tcPr marL="11028" marR="11028" marT="11028" marB="11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5" name="Obraz 4">
            <a:extLst>
              <a:ext uri="{FF2B5EF4-FFF2-40B4-BE49-F238E27FC236}">
                <a16:creationId xmlns:a16="http://schemas.microsoft.com/office/drawing/2014/main" id="{2DBD13A0-EC12-4AE9-8A53-AA9994C86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582" y="1484784"/>
            <a:ext cx="2897241" cy="175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6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116632"/>
            <a:ext cx="69062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Select</a:t>
            </a:r>
            <a:r>
              <a:rPr lang="en-US" sz="3200" dirty="0"/>
              <a:t> </a:t>
            </a:r>
            <a:r>
              <a:rPr lang="pl-PL" sz="3200" dirty="0"/>
              <a:t> </a:t>
            </a:r>
            <a:r>
              <a:rPr lang="en-US" sz="3200" dirty="0"/>
              <a:t>cells, columns, rows, or objects </a:t>
            </a:r>
            <a:endParaRPr lang="pl-PL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14091"/>
              </p:ext>
            </p:extLst>
          </p:nvPr>
        </p:nvGraphicFramePr>
        <p:xfrm>
          <a:off x="179512" y="799932"/>
          <a:ext cx="8712968" cy="5431359"/>
        </p:xfrm>
        <a:graphic>
          <a:graphicData uri="http://schemas.openxmlformats.org/drawingml/2006/table">
            <a:tbl>
              <a:tblPr/>
              <a:tblGrid>
                <a:gridCol w="6624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827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FFFF00"/>
                          </a:solidFill>
                        </a:rPr>
                        <a:t>TO</a:t>
                      </a:r>
                    </a:p>
                  </a:txBody>
                  <a:tcPr marL="10756" marR="10756" marT="10756" marB="10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FFFF00"/>
                          </a:solidFill>
                        </a:rPr>
                        <a:t>PRESS</a:t>
                      </a:r>
                    </a:p>
                  </a:txBody>
                  <a:tcPr marL="10756" marR="10756" marT="10756" marB="10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246">
                <a:tc>
                  <a:txBody>
                    <a:bodyPr/>
                    <a:lstStyle/>
                    <a:p>
                      <a:r>
                        <a:rPr lang="en-US" sz="1600" dirty="0"/>
                        <a:t>Select the current region around the active cell </a:t>
                      </a:r>
                      <a:endParaRPr lang="pl-PL" sz="1600" dirty="0"/>
                    </a:p>
                    <a:p>
                      <a:r>
                        <a:rPr lang="en-US" sz="1400" dirty="0"/>
                        <a:t>(the current region is an area enclosed by blank rows and blank columns)</a:t>
                      </a:r>
                    </a:p>
                  </a:txBody>
                  <a:tcPr marL="10756" marR="10756" marT="10756" marB="10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 </a:t>
                      </a:r>
                      <a:r>
                        <a:rPr lang="pl-PL" sz="2400" dirty="0"/>
                        <a:t>^*</a:t>
                      </a:r>
                      <a:r>
                        <a:rPr lang="pl-PL" sz="1600" dirty="0"/>
                        <a:t>     </a:t>
                      </a:r>
                      <a:r>
                        <a:rPr lang="pl-PL" sz="1100" dirty="0"/>
                        <a:t>(ASTERISK)</a:t>
                      </a:r>
                    </a:p>
                  </a:txBody>
                  <a:tcPr marL="10756" marR="10756" marT="10756" marB="10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24">
                <a:tc>
                  <a:txBody>
                    <a:bodyPr/>
                    <a:lstStyle/>
                    <a:p>
                      <a:r>
                        <a:rPr lang="en-US" sz="1600" dirty="0"/>
                        <a:t>Extend the selection by one cell</a:t>
                      </a:r>
                    </a:p>
                  </a:txBody>
                  <a:tcPr marL="10756" marR="10756" marT="10756" marB="10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  SHIFT+ </a:t>
                      </a:r>
                      <a:r>
                        <a:rPr lang="pl-PL" sz="1600" i="1" dirty="0"/>
                        <a:t>arrow key</a:t>
                      </a:r>
                    </a:p>
                  </a:txBody>
                  <a:tcPr marL="10756" marR="10756" marT="10756" marB="10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246">
                <a:tc>
                  <a:txBody>
                    <a:bodyPr/>
                    <a:lstStyle/>
                    <a:p>
                      <a:r>
                        <a:rPr lang="en-US" sz="1600" dirty="0"/>
                        <a:t>Extend the selection to the last nonblank cell in the same column or row as the active cell</a:t>
                      </a:r>
                    </a:p>
                  </a:txBody>
                  <a:tcPr marL="10756" marR="10756" marT="10756" marB="10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^SHIFT+ </a:t>
                      </a:r>
                      <a:r>
                        <a:rPr lang="pl-PL" sz="1600" i="1" dirty="0"/>
                        <a:t>arrow key</a:t>
                      </a:r>
                    </a:p>
                  </a:txBody>
                  <a:tcPr marL="10756" marR="10756" marT="10756" marB="10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317">
                <a:tc>
                  <a:txBody>
                    <a:bodyPr/>
                    <a:lstStyle/>
                    <a:p>
                      <a:r>
                        <a:rPr lang="en-US" sz="1600"/>
                        <a:t>Extend the selection to the beginning of the row</a:t>
                      </a:r>
                    </a:p>
                  </a:txBody>
                  <a:tcPr marL="10756" marR="10756" marT="10756" marB="10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SHIFT+HOME</a:t>
                      </a:r>
                    </a:p>
                  </a:txBody>
                  <a:tcPr marL="10756" marR="10756" marT="10756" marB="10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180">
                <a:tc>
                  <a:txBody>
                    <a:bodyPr/>
                    <a:lstStyle/>
                    <a:p>
                      <a:r>
                        <a:rPr lang="en-US" sz="1600" dirty="0"/>
                        <a:t>Extend the selection to the beginning of the worksheet</a:t>
                      </a:r>
                    </a:p>
                  </a:txBody>
                  <a:tcPr marL="10756" marR="10756" marT="10756" marB="10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^SHIFT+HOME</a:t>
                      </a:r>
                    </a:p>
                  </a:txBody>
                  <a:tcPr marL="10756" marR="10756" marT="10756" marB="10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685">
                <a:tc>
                  <a:txBody>
                    <a:bodyPr/>
                    <a:lstStyle/>
                    <a:p>
                      <a:r>
                        <a:rPr lang="en-US" sz="1600" dirty="0"/>
                        <a:t>Extend the selection to the last cell used on the worksheet (lower-right corner)</a:t>
                      </a:r>
                    </a:p>
                  </a:txBody>
                  <a:tcPr marL="10756" marR="10756" marT="10756" marB="10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^SHIFT+END</a:t>
                      </a:r>
                    </a:p>
                  </a:txBody>
                  <a:tcPr marL="10756" marR="10756" marT="10756" marB="10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124">
                <a:tc>
                  <a:txBody>
                    <a:bodyPr/>
                    <a:lstStyle/>
                    <a:p>
                      <a:r>
                        <a:rPr lang="pl-PL" sz="1600" dirty="0"/>
                        <a:t>Select the entire column</a:t>
                      </a:r>
                    </a:p>
                  </a:txBody>
                  <a:tcPr marL="10756" marR="10756" marT="10756" marB="10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^SPACEBAR</a:t>
                      </a:r>
                    </a:p>
                  </a:txBody>
                  <a:tcPr marL="10756" marR="10756" marT="10756" marB="10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124">
                <a:tc>
                  <a:txBody>
                    <a:bodyPr/>
                    <a:lstStyle/>
                    <a:p>
                      <a:r>
                        <a:rPr lang="pl-PL" sz="1600" dirty="0"/>
                        <a:t>Select the entire row</a:t>
                      </a:r>
                    </a:p>
                  </a:txBody>
                  <a:tcPr marL="10756" marR="10756" marT="10756" marB="10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SHIFT+SPACEBAR</a:t>
                      </a:r>
                    </a:p>
                  </a:txBody>
                  <a:tcPr marL="10756" marR="10756" marT="10756" marB="10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124">
                <a:tc>
                  <a:txBody>
                    <a:bodyPr/>
                    <a:lstStyle/>
                    <a:p>
                      <a:r>
                        <a:rPr lang="pl-PL" sz="1600" dirty="0"/>
                        <a:t>Select the entire worksheet</a:t>
                      </a:r>
                    </a:p>
                  </a:txBody>
                  <a:tcPr marL="10756" marR="10756" marT="10756" marB="10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CTRL+A</a:t>
                      </a:r>
                    </a:p>
                  </a:txBody>
                  <a:tcPr marL="10756" marR="10756" marT="10756" marB="10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064">
                <a:tc>
                  <a:txBody>
                    <a:bodyPr/>
                    <a:lstStyle/>
                    <a:p>
                      <a:r>
                        <a:rPr lang="en-US" sz="1600"/>
                        <a:t>If multiple cells are selected, select only the active cell</a:t>
                      </a:r>
                    </a:p>
                  </a:txBody>
                  <a:tcPr marL="10756" marR="10756" marT="10756" marB="10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SHIFT+BACKSPACE</a:t>
                      </a:r>
                    </a:p>
                  </a:txBody>
                  <a:tcPr marL="10756" marR="10756" marT="10756" marB="10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124">
                <a:tc>
                  <a:txBody>
                    <a:bodyPr/>
                    <a:lstStyle/>
                    <a:p>
                      <a:r>
                        <a:rPr lang="en-US" sz="1600"/>
                        <a:t>Extend the selection down one screen</a:t>
                      </a:r>
                    </a:p>
                  </a:txBody>
                  <a:tcPr marL="10756" marR="10756" marT="10756" marB="10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SHIFT+PAGE DOWN</a:t>
                      </a:r>
                    </a:p>
                  </a:txBody>
                  <a:tcPr marL="10756" marR="10756" marT="10756" marB="10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0124">
                <a:tc>
                  <a:txBody>
                    <a:bodyPr/>
                    <a:lstStyle/>
                    <a:p>
                      <a:r>
                        <a:rPr lang="en-US" sz="1600"/>
                        <a:t>Extend the selection up one screen</a:t>
                      </a:r>
                    </a:p>
                  </a:txBody>
                  <a:tcPr marL="10756" marR="10756" marT="10756" marB="10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SHIFT+PAGE UP</a:t>
                      </a:r>
                    </a:p>
                  </a:txBody>
                  <a:tcPr marL="10756" marR="10756" marT="10756" marB="10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384">
                <a:tc>
                  <a:txBody>
                    <a:bodyPr/>
                    <a:lstStyle/>
                    <a:p>
                      <a:r>
                        <a:rPr lang="en-US" sz="1600"/>
                        <a:t>With an object selected, select all objects on a sheet</a:t>
                      </a:r>
                    </a:p>
                  </a:txBody>
                  <a:tcPr marL="10756" marR="10756" marT="10756" marB="10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CTRL+SHIFT+SPACEBAR</a:t>
                      </a:r>
                    </a:p>
                  </a:txBody>
                  <a:tcPr marL="10756" marR="10756" marT="10756" marB="10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34246">
                <a:tc>
                  <a:txBody>
                    <a:bodyPr/>
                    <a:lstStyle/>
                    <a:p>
                      <a:r>
                        <a:rPr lang="en-US" sz="1600"/>
                        <a:t>Alternate between hiding objects, displaying objects, and displaying placeholders for objects</a:t>
                      </a:r>
                    </a:p>
                  </a:txBody>
                  <a:tcPr marL="10756" marR="10756" marT="10756" marB="10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CTRL+6</a:t>
                      </a:r>
                    </a:p>
                  </a:txBody>
                  <a:tcPr marL="10756" marR="10756" marT="10756" marB="10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0124">
                <a:tc>
                  <a:txBody>
                    <a:bodyPr/>
                    <a:lstStyle/>
                    <a:p>
                      <a:r>
                        <a:rPr lang="en-US" sz="1600"/>
                        <a:t>Show or hide the Standard toolbar</a:t>
                      </a:r>
                    </a:p>
                  </a:txBody>
                  <a:tcPr marL="10756" marR="10756" marT="10756" marB="10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CTRL+7</a:t>
                      </a:r>
                    </a:p>
                  </a:txBody>
                  <a:tcPr marL="10756" marR="10756" marT="10756" marB="10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101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hlinkClick r:id="rId2"/>
          </p:cNvPr>
          <p:cNvSpPr>
            <a:spLocks noChangeArrowheads="1"/>
          </p:cNvSpPr>
          <p:nvPr/>
        </p:nvSpPr>
        <p:spPr bwMode="auto">
          <a:xfrm>
            <a:off x="395536" y="116632"/>
            <a:ext cx="8059066" cy="81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3648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CTRL</a:t>
            </a:r>
            <a:r>
              <a:rPr kumimoji="0" lang="pl-PL" sz="4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 combination shortcut keys</a:t>
            </a:r>
            <a:endParaRPr kumimoji="0" lang="pl-PL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890274"/>
              </p:ext>
            </p:extLst>
          </p:nvPr>
        </p:nvGraphicFramePr>
        <p:xfrm>
          <a:off x="251520" y="931555"/>
          <a:ext cx="8568952" cy="5796045"/>
        </p:xfrm>
        <a:graphic>
          <a:graphicData uri="http://schemas.openxmlformats.org/drawingml/2006/table">
            <a:tbl>
              <a:tblPr/>
              <a:tblGrid>
                <a:gridCol w="1830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435">
                <a:tc>
                  <a:txBody>
                    <a:bodyPr/>
                    <a:lstStyle/>
                    <a:p>
                      <a:r>
                        <a:rPr lang="pl-PL" sz="1600" b="1" dirty="0"/>
                        <a:t>Key</a:t>
                      </a:r>
                      <a:endParaRPr lang="pl-PL" sz="1600" dirty="0"/>
                    </a:p>
                  </a:txBody>
                  <a:tcPr marL="42299" marR="42299" marT="21149" marB="2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b="1" dirty="0"/>
                        <a:t>Description</a:t>
                      </a:r>
                      <a:endParaRPr lang="pl-PL" sz="1600" dirty="0"/>
                    </a:p>
                  </a:txBody>
                  <a:tcPr marL="42299" marR="42299" marT="21149" marB="2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13">
                <a:tc>
                  <a:txBody>
                    <a:bodyPr/>
                    <a:lstStyle/>
                    <a:p>
                      <a:r>
                        <a:rPr lang="pl-PL" sz="1600" dirty="0" err="1"/>
                        <a:t>CTRL+PgUp</a:t>
                      </a:r>
                      <a:r>
                        <a:rPr lang="pl-PL" sz="1600" dirty="0"/>
                        <a:t> /</a:t>
                      </a:r>
                      <a:r>
                        <a:rPr lang="pl-PL" sz="1600" b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pl-PL" sz="1600" b="0" dirty="0" err="1">
                          <a:solidFill>
                            <a:srgbClr val="0000FF"/>
                          </a:solidFill>
                        </a:rPr>
                        <a:t>PgDn</a:t>
                      </a:r>
                      <a:endParaRPr lang="pl-PL" sz="1600" b="0" dirty="0">
                        <a:solidFill>
                          <a:srgbClr val="0000FF"/>
                        </a:solidFill>
                      </a:endParaRPr>
                    </a:p>
                  </a:txBody>
                  <a:tcPr marL="42299" marR="42299" marT="21149" marB="2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Switches between worksheet tabs, from left-to-right</a:t>
                      </a:r>
                      <a:r>
                        <a:rPr lang="pl-PL" sz="1600" dirty="0"/>
                        <a:t> /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right-to-left.</a:t>
                      </a:r>
                    </a:p>
                  </a:txBody>
                  <a:tcPr marL="42299" marR="42299" marT="21149" marB="2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35">
                <a:tc>
                  <a:txBody>
                    <a:bodyPr/>
                    <a:lstStyle/>
                    <a:p>
                      <a:endParaRPr lang="pl-PL" sz="700" dirty="0"/>
                    </a:p>
                  </a:txBody>
                  <a:tcPr marL="42299" marR="42299" marT="21149" marB="2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42299" marR="42299" marT="21149" marB="2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813">
                <a:tc>
                  <a:txBody>
                    <a:bodyPr/>
                    <a:lstStyle/>
                    <a:p>
                      <a:r>
                        <a:rPr lang="pl-PL" sz="1600" dirty="0"/>
                        <a:t>CTRL+SHIFT+(</a:t>
                      </a:r>
                    </a:p>
                  </a:txBody>
                  <a:tcPr marL="42299" marR="42299" marT="21149" marB="2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Unhides</a:t>
                      </a:r>
                      <a:r>
                        <a:rPr lang="en-US" sz="1600" dirty="0"/>
                        <a:t> any hidden rows within the selection.</a:t>
                      </a:r>
                    </a:p>
                  </a:txBody>
                  <a:tcPr marL="42299" marR="42299" marT="21149" marB="2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813">
                <a:tc>
                  <a:txBody>
                    <a:bodyPr/>
                    <a:lstStyle/>
                    <a:p>
                      <a:r>
                        <a:rPr lang="pl-PL" sz="1600"/>
                        <a:t>CTRL+SHIFT+&amp;</a:t>
                      </a:r>
                    </a:p>
                  </a:txBody>
                  <a:tcPr marL="42299" marR="42299" marT="21149" marB="2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Applies the outline border to the selected cells.</a:t>
                      </a:r>
                    </a:p>
                  </a:txBody>
                  <a:tcPr marL="42299" marR="42299" marT="21149" marB="2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813">
                <a:tc>
                  <a:txBody>
                    <a:bodyPr/>
                    <a:lstStyle/>
                    <a:p>
                      <a:r>
                        <a:rPr lang="pl-PL" sz="1600" dirty="0"/>
                        <a:t>CTRL+SHIFT_</a:t>
                      </a:r>
                    </a:p>
                  </a:txBody>
                  <a:tcPr marL="42299" marR="42299" marT="21149" marB="2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Removes the outline border from the selected cells.</a:t>
                      </a:r>
                    </a:p>
                  </a:txBody>
                  <a:tcPr marL="42299" marR="42299" marT="21149" marB="2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538">
                <a:tc>
                  <a:txBody>
                    <a:bodyPr/>
                    <a:lstStyle/>
                    <a:p>
                      <a:r>
                        <a:rPr lang="pl-PL" sz="200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</a:rPr>
                        <a:t> CTRL+SHIFT+</a:t>
                      </a:r>
                    </a:p>
                  </a:txBody>
                  <a:tcPr marL="42299" marR="42299" marT="21149" marB="2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</a:rPr>
                        <a:t> a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</a:rPr>
                        <a:t>pplies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</a:rPr>
                        <a:t> the</a:t>
                      </a:r>
                      <a:r>
                        <a:rPr lang="pl-PL" sz="180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</a:rPr>
                        <a:t>:                                                                 .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</a:rPr>
                        <a:t> </a:t>
                      </a:r>
                    </a:p>
                  </a:txBody>
                  <a:tcPr marL="42299" marR="42299" marT="21149" marB="2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206715"/>
                  </a:ext>
                </a:extLst>
              </a:tr>
              <a:tr h="332538">
                <a:tc>
                  <a:txBody>
                    <a:bodyPr/>
                    <a:lstStyle/>
                    <a:p>
                      <a:r>
                        <a:rPr lang="pl-PL" sz="2000" b="1" dirty="0"/>
                        <a:t>  	~</a:t>
                      </a:r>
                      <a:endParaRPr lang="pl-PL" sz="1200" b="1" dirty="0"/>
                    </a:p>
                  </a:txBody>
                  <a:tcPr marL="42299" marR="42299" marT="21149" marB="2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General number</a:t>
                      </a:r>
                      <a:r>
                        <a:rPr lang="en-US" sz="1600" dirty="0"/>
                        <a:t> format.</a:t>
                      </a:r>
                    </a:p>
                  </a:txBody>
                  <a:tcPr marL="42299" marR="42299" marT="21149" marB="2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901">
                <a:tc>
                  <a:txBody>
                    <a:bodyPr/>
                    <a:lstStyle/>
                    <a:p>
                      <a:r>
                        <a:rPr lang="pl-PL" sz="1400" dirty="0"/>
                        <a:t> </a:t>
                      </a:r>
                      <a:r>
                        <a:rPr lang="pl-PL" sz="2000" dirty="0"/>
                        <a:t> 	</a:t>
                      </a:r>
                      <a:r>
                        <a:rPr lang="pl-PL" sz="2000" b="1" dirty="0"/>
                        <a:t>$</a:t>
                      </a:r>
                    </a:p>
                  </a:txBody>
                  <a:tcPr marL="42299" marR="42299" marT="21149" marB="2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Currency format</a:t>
                      </a:r>
                      <a:r>
                        <a:rPr lang="en-US" sz="1600" dirty="0"/>
                        <a:t> with </a:t>
                      </a:r>
                      <a:r>
                        <a:rPr lang="pl-PL" sz="1600" dirty="0"/>
                        <a:t>2</a:t>
                      </a:r>
                      <a:r>
                        <a:rPr lang="en-US" sz="1600" dirty="0"/>
                        <a:t> decimal places (negative numbers in parentheses).</a:t>
                      </a:r>
                    </a:p>
                  </a:txBody>
                  <a:tcPr marL="42299" marR="42299" marT="21149" marB="2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813">
                <a:tc>
                  <a:txBody>
                    <a:bodyPr/>
                    <a:lstStyle/>
                    <a:p>
                      <a:r>
                        <a:rPr lang="pl-PL" sz="2000" b="1" dirty="0"/>
                        <a:t> 	%</a:t>
                      </a:r>
                    </a:p>
                  </a:txBody>
                  <a:tcPr marL="42299" marR="42299" marT="21149" marB="2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Percentage format</a:t>
                      </a:r>
                      <a:r>
                        <a:rPr lang="en-US" sz="1600" dirty="0"/>
                        <a:t> with no decimal places.</a:t>
                      </a:r>
                    </a:p>
                  </a:txBody>
                  <a:tcPr marL="42299" marR="42299" marT="21149" marB="2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813">
                <a:tc>
                  <a:txBody>
                    <a:bodyPr/>
                    <a:lstStyle/>
                    <a:p>
                      <a:r>
                        <a:rPr lang="pl-PL" sz="1600" dirty="0"/>
                        <a:t>  	</a:t>
                      </a:r>
                      <a:r>
                        <a:rPr lang="pl-PL" sz="2000" b="1" dirty="0"/>
                        <a:t>^</a:t>
                      </a:r>
                    </a:p>
                  </a:txBody>
                  <a:tcPr marL="42299" marR="42299" marT="21149" marB="2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Scientific number format </a:t>
                      </a:r>
                      <a:r>
                        <a:rPr lang="en-US" sz="1600" dirty="0"/>
                        <a:t>with two decimal places.</a:t>
                      </a:r>
                    </a:p>
                  </a:txBody>
                  <a:tcPr marL="42299" marR="42299" marT="21149" marB="2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813">
                <a:tc>
                  <a:txBody>
                    <a:bodyPr/>
                    <a:lstStyle/>
                    <a:p>
                      <a:r>
                        <a:rPr lang="pl-PL" sz="1600" dirty="0"/>
                        <a:t>  	</a:t>
                      </a:r>
                      <a:r>
                        <a:rPr lang="pl-PL" sz="2000" b="1" dirty="0"/>
                        <a:t>#</a:t>
                      </a:r>
                    </a:p>
                  </a:txBody>
                  <a:tcPr marL="42299" marR="42299" marT="21149" marB="2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Date format </a:t>
                      </a:r>
                      <a:r>
                        <a:rPr lang="en-US" sz="1600" dirty="0"/>
                        <a:t>with the day, month, and year.</a:t>
                      </a:r>
                    </a:p>
                  </a:txBody>
                  <a:tcPr marL="42299" marR="42299" marT="21149" marB="2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7054">
                <a:tc>
                  <a:txBody>
                    <a:bodyPr/>
                    <a:lstStyle/>
                    <a:p>
                      <a:r>
                        <a:rPr lang="pl-PL" sz="1600" dirty="0"/>
                        <a:t>  	</a:t>
                      </a:r>
                      <a:r>
                        <a:rPr lang="pl-PL" sz="2000" b="1" dirty="0"/>
                        <a:t>@</a:t>
                      </a:r>
                    </a:p>
                  </a:txBody>
                  <a:tcPr marL="42299" marR="42299" marT="21149" marB="2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Time format</a:t>
                      </a:r>
                      <a:r>
                        <a:rPr lang="en-US" sz="1600" dirty="0"/>
                        <a:t> with the hour </a:t>
                      </a:r>
                      <a:r>
                        <a:rPr lang="pl-PL" sz="1600" dirty="0"/>
                        <a:t>&amp;</a:t>
                      </a:r>
                      <a:r>
                        <a:rPr lang="en-US" sz="1600" dirty="0"/>
                        <a:t> minute, and AM or PM.</a:t>
                      </a:r>
                    </a:p>
                  </a:txBody>
                  <a:tcPr marL="42299" marR="42299" marT="21149" marB="2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0941">
                <a:tc>
                  <a:txBody>
                    <a:bodyPr/>
                    <a:lstStyle/>
                    <a:p>
                      <a:r>
                        <a:rPr lang="pl-PL" sz="1400" dirty="0"/>
                        <a:t>	</a:t>
                      </a:r>
                      <a:r>
                        <a:rPr lang="pl-PL" sz="2400" dirty="0"/>
                        <a:t>!</a:t>
                      </a:r>
                      <a:endParaRPr lang="pl-PL" sz="1800" dirty="0"/>
                    </a:p>
                  </a:txBody>
                  <a:tcPr marL="42299" marR="42299" marT="21149" marB="2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Number format</a:t>
                      </a:r>
                      <a:r>
                        <a:rPr lang="en-US" sz="1600" dirty="0"/>
                        <a:t> with </a:t>
                      </a:r>
                      <a:r>
                        <a:rPr lang="pl-PL" sz="1600" dirty="0"/>
                        <a:t>2</a:t>
                      </a:r>
                      <a:r>
                        <a:rPr lang="en-US" sz="1600" dirty="0"/>
                        <a:t> decimal places, thousands separator, and minus sign (-)</a:t>
                      </a:r>
                    </a:p>
                  </a:txBody>
                  <a:tcPr marL="42299" marR="42299" marT="21149" marB="2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15572">
                <a:tc>
                  <a:txBody>
                    <a:bodyPr/>
                    <a:lstStyle/>
                    <a:p>
                      <a:r>
                        <a:rPr lang="pl-PL" sz="2000" b="1" dirty="0"/>
                        <a:t>	*</a:t>
                      </a:r>
                    </a:p>
                  </a:txBody>
                  <a:tcPr marL="42299" marR="42299" marT="21149" marB="2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Selects the current region around the active cell (the data area enclosed by blank rows and blank columns).</a:t>
                      </a:r>
                    </a:p>
                  </a:txBody>
                  <a:tcPr marL="42299" marR="42299" marT="21149" marB="2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3" name="Obraz 2">
            <a:extLst>
              <a:ext uri="{FF2B5EF4-FFF2-40B4-BE49-F238E27FC236}">
                <a16:creationId xmlns:a16="http://schemas.microsoft.com/office/drawing/2014/main" id="{F86AC5EB-8142-42A9-BB10-F57AD8E95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1700808"/>
            <a:ext cx="2539413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EAA6FD06-6891-4B5B-97C5-3D4F75246C5C}"/>
              </a:ext>
            </a:extLst>
          </p:cNvPr>
          <p:cNvSpPr/>
          <p:nvPr/>
        </p:nvSpPr>
        <p:spPr>
          <a:xfrm>
            <a:off x="251520" y="2276872"/>
            <a:ext cx="619268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682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253758"/>
              </p:ext>
            </p:extLst>
          </p:nvPr>
        </p:nvGraphicFramePr>
        <p:xfrm>
          <a:off x="323527" y="116632"/>
          <a:ext cx="8496946" cy="6082618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062">
                <a:tc>
                  <a:txBody>
                    <a:bodyPr/>
                    <a:lstStyle/>
                    <a:p>
                      <a:pPr lvl="1"/>
                      <a:r>
                        <a:rPr lang="pl-PL" sz="1200" b="1" dirty="0"/>
                        <a:t>CTRL+SHIFT+: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Enters the current time.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062">
                <a:tc>
                  <a:txBody>
                    <a:bodyPr/>
                    <a:lstStyle/>
                    <a:p>
                      <a:pPr lvl="1"/>
                      <a:r>
                        <a:rPr lang="pl-PL" sz="1200" b="1" dirty="0"/>
                        <a:t>CTRL+SHIFT+"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Copies the value from the cell above the active cell into the cell or the Formula Bar.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062">
                <a:tc>
                  <a:txBody>
                    <a:bodyPr/>
                    <a:lstStyle/>
                    <a:p>
                      <a:pPr lvl="1"/>
                      <a:r>
                        <a:rPr lang="pl-PL" sz="1200" b="1" dirty="0"/>
                        <a:t>CTRL+SHIFT+Plus (+)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Displays the </a:t>
                      </a:r>
                      <a:r>
                        <a:rPr lang="pl-PL" sz="1200" b="1" dirty="0"/>
                        <a:t>Insert</a:t>
                      </a:r>
                      <a:r>
                        <a:rPr lang="pl-PL" sz="1200" dirty="0"/>
                        <a:t> dialog box to insert blank cells.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062">
                <a:tc>
                  <a:txBody>
                    <a:bodyPr/>
                    <a:lstStyle/>
                    <a:p>
                      <a:pPr lvl="1"/>
                      <a:r>
                        <a:rPr lang="pl-PL" sz="1200" b="1" dirty="0"/>
                        <a:t>CTRL+Minus (-)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Displays the </a:t>
                      </a:r>
                      <a:r>
                        <a:rPr lang="en-US" sz="1200" b="1" dirty="0"/>
                        <a:t>Delete</a:t>
                      </a:r>
                      <a:r>
                        <a:rPr lang="en-US" sz="1200" dirty="0"/>
                        <a:t> dialog box to delete the selected cells.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62">
                <a:tc>
                  <a:txBody>
                    <a:bodyPr/>
                    <a:lstStyle/>
                    <a:p>
                      <a:pPr lvl="1"/>
                      <a:r>
                        <a:rPr lang="pl-PL" sz="1200" b="1" dirty="0"/>
                        <a:t>CTRL+;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200"/>
                        <a:t>Enters the current date.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062">
                <a:tc>
                  <a:txBody>
                    <a:bodyPr/>
                    <a:lstStyle/>
                    <a:p>
                      <a:pPr lvl="1"/>
                      <a:r>
                        <a:rPr lang="pl-PL" sz="1400" b="1" dirty="0"/>
                        <a:t>CTRL+`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Alternates between displaying cell values </a:t>
                      </a:r>
                      <a:r>
                        <a:rPr lang="pl-PL" sz="1400" dirty="0"/>
                        <a:t>&amp;</a:t>
                      </a:r>
                      <a:r>
                        <a:rPr lang="en-US" sz="1400" dirty="0"/>
                        <a:t> formulas in the worksheet.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062">
                <a:tc>
                  <a:txBody>
                    <a:bodyPr/>
                    <a:lstStyle/>
                    <a:p>
                      <a:pPr lvl="1"/>
                      <a:r>
                        <a:rPr lang="pl-PL" sz="1200" b="1" dirty="0"/>
                        <a:t>CTRL+'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Copies a formula from the cell above the active cell into the cell or the Formula Bar.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062">
                <a:tc>
                  <a:txBody>
                    <a:bodyPr/>
                    <a:lstStyle/>
                    <a:p>
                      <a:pPr lvl="1"/>
                      <a:r>
                        <a:rPr lang="pl-PL" sz="1200" b="1" dirty="0"/>
                        <a:t>CTRL+1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Displays the </a:t>
                      </a:r>
                      <a:r>
                        <a:rPr lang="en-US" sz="1200" b="1"/>
                        <a:t>Format Cells</a:t>
                      </a:r>
                      <a:r>
                        <a:rPr lang="en-US" sz="1200"/>
                        <a:t> dialog box.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062">
                <a:tc>
                  <a:txBody>
                    <a:bodyPr/>
                    <a:lstStyle/>
                    <a:p>
                      <a:pPr lvl="1"/>
                      <a:r>
                        <a:rPr lang="pl-PL" sz="1400" b="1" dirty="0"/>
                        <a:t>CTRL+9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Hides the selected rows.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062">
                <a:tc>
                  <a:txBody>
                    <a:bodyPr/>
                    <a:lstStyle/>
                    <a:p>
                      <a:pPr lvl="1"/>
                      <a:r>
                        <a:rPr lang="pl-PL" sz="1400" b="1" dirty="0"/>
                        <a:t>CTRL+0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Hides the selected columns.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21169">
                <a:tc>
                  <a:txBody>
                    <a:bodyPr/>
                    <a:lstStyle/>
                    <a:p>
                      <a:pPr lvl="1"/>
                      <a:r>
                        <a:rPr lang="pl-PL" sz="1400" b="1" dirty="0"/>
                        <a:t>CTRL+A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Selects the entire worksheet. </a:t>
                      </a:r>
                      <a:r>
                        <a:rPr lang="pl-PL" sz="1400" dirty="0"/>
                        <a:t> </a:t>
                      </a:r>
                      <a:r>
                        <a:rPr lang="en-US" sz="1400" dirty="0"/>
                        <a:t>If the worksheet contains data, CTRL+A selects the current region. Pressing CTRL+A a second time selects the entire worksheet.</a:t>
                      </a:r>
                    </a:p>
                    <a:p>
                      <a:r>
                        <a:rPr lang="en-US" sz="1400" dirty="0"/>
                        <a:t>When the insertion point is to the right of a function name in a formula, displays the </a:t>
                      </a:r>
                      <a:r>
                        <a:rPr lang="en-US" sz="1400" b="1" dirty="0"/>
                        <a:t>Function Arguments</a:t>
                      </a:r>
                      <a:r>
                        <a:rPr lang="en-US" sz="1400" dirty="0"/>
                        <a:t> dialog box.</a:t>
                      </a:r>
                    </a:p>
                    <a:p>
                      <a:r>
                        <a:rPr lang="en-US" sz="1400" dirty="0"/>
                        <a:t>CTRL+SHIFT+A inserts the argument names and parentheses when the insertion point is to the right of a function name in a formula.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0305">
                <a:tc>
                  <a:txBody>
                    <a:bodyPr/>
                    <a:lstStyle/>
                    <a:p>
                      <a:pPr lvl="1"/>
                      <a:r>
                        <a:rPr lang="pl-PL" sz="1200" b="1" dirty="0"/>
                        <a:t>CTRL+F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Displays the </a:t>
                      </a:r>
                      <a:r>
                        <a:rPr lang="en-US" sz="1200" b="1" dirty="0"/>
                        <a:t>Find and Replace</a:t>
                      </a:r>
                      <a:r>
                        <a:rPr lang="en-US" sz="1200" dirty="0"/>
                        <a:t> dialog box, with the </a:t>
                      </a:r>
                      <a:r>
                        <a:rPr lang="en-US" sz="1200" b="1" dirty="0"/>
                        <a:t>Find</a:t>
                      </a:r>
                      <a:r>
                        <a:rPr lang="en-US" sz="1200" dirty="0"/>
                        <a:t> tab selected. </a:t>
                      </a:r>
                    </a:p>
                    <a:p>
                      <a:r>
                        <a:rPr lang="en-US" sz="1200" dirty="0"/>
                        <a:t>SHIFT+F5 also displays this tab, while SHIFT+F4 repeats the last </a:t>
                      </a:r>
                      <a:r>
                        <a:rPr lang="en-US" sz="1200" b="1" dirty="0"/>
                        <a:t>Find</a:t>
                      </a:r>
                      <a:r>
                        <a:rPr lang="en-US" sz="1200" dirty="0"/>
                        <a:t> action.</a:t>
                      </a:r>
                    </a:p>
                    <a:p>
                      <a:r>
                        <a:rPr lang="en-US" sz="1200" dirty="0"/>
                        <a:t>CTRL+SHIFT+F opens the </a:t>
                      </a:r>
                      <a:r>
                        <a:rPr lang="en-US" sz="1200" b="1" dirty="0"/>
                        <a:t>Format Cells</a:t>
                      </a:r>
                      <a:r>
                        <a:rPr lang="en-US" sz="1200" dirty="0"/>
                        <a:t> dialog box with the </a:t>
                      </a:r>
                      <a:r>
                        <a:rPr lang="en-US" sz="1200" b="1" dirty="0"/>
                        <a:t>Font</a:t>
                      </a:r>
                      <a:r>
                        <a:rPr lang="en-US" sz="1200" dirty="0"/>
                        <a:t> tab selected.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6683">
                <a:tc>
                  <a:txBody>
                    <a:bodyPr/>
                    <a:lstStyle/>
                    <a:p>
                      <a:pPr lvl="1"/>
                      <a:r>
                        <a:rPr lang="pl-PL" sz="1600" b="1" dirty="0"/>
                        <a:t>CTRL+G 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Displays the </a:t>
                      </a:r>
                      <a:r>
                        <a:rPr lang="en-US" sz="1600" b="1" dirty="0"/>
                        <a:t>Go To</a:t>
                      </a:r>
                      <a:r>
                        <a:rPr lang="en-US" sz="1600" dirty="0"/>
                        <a:t> dialog box. </a:t>
                      </a:r>
                    </a:p>
                    <a:p>
                      <a:r>
                        <a:rPr lang="en-US" sz="1600" dirty="0"/>
                        <a:t>F5 also displays this dialog box.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6683">
                <a:tc>
                  <a:txBody>
                    <a:bodyPr/>
                    <a:lstStyle/>
                    <a:p>
                      <a:pPr lvl="1"/>
                      <a:r>
                        <a:rPr lang="pl-PL" sz="1200" b="1" dirty="0"/>
                        <a:t>CTRL+K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Displays the </a:t>
                      </a:r>
                      <a:r>
                        <a:rPr lang="pl-PL" sz="1200" b="1" dirty="0"/>
                        <a:t>Insert Hyperlink</a:t>
                      </a:r>
                      <a:r>
                        <a:rPr lang="pl-PL" sz="1200" dirty="0"/>
                        <a:t> dialog  or the </a:t>
                      </a:r>
                      <a:r>
                        <a:rPr lang="pl-PL" sz="1200" b="1" dirty="0"/>
                        <a:t>Edit Hyperlink</a:t>
                      </a:r>
                      <a:r>
                        <a:rPr lang="pl-PL" sz="1200" dirty="0"/>
                        <a:t> dialog box for selected existing hyperlinks.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3062">
                <a:tc>
                  <a:txBody>
                    <a:bodyPr/>
                    <a:lstStyle/>
                    <a:p>
                      <a:pPr lvl="1"/>
                      <a:r>
                        <a:rPr lang="pl-PL" sz="1400" b="1" dirty="0"/>
                        <a:t>CTRL+N 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Creates a new, blank workbook.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6683">
                <a:tc>
                  <a:txBody>
                    <a:bodyPr/>
                    <a:lstStyle/>
                    <a:p>
                      <a:pPr lvl="1"/>
                      <a:r>
                        <a:rPr lang="pl-PL" sz="1200" b="1" dirty="0"/>
                        <a:t>CTRL+O 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Displays the </a:t>
                      </a:r>
                      <a:r>
                        <a:rPr lang="en-US" sz="1200" b="1" dirty="0"/>
                        <a:t>Open</a:t>
                      </a:r>
                      <a:r>
                        <a:rPr lang="en-US" sz="1200" dirty="0"/>
                        <a:t> dialog box to open or find a file.</a:t>
                      </a:r>
                    </a:p>
                    <a:p>
                      <a:r>
                        <a:rPr lang="en-US" sz="1200" dirty="0"/>
                        <a:t>CTRL+SHIFT+O selects all cells that contain comments.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3062">
                <a:tc>
                  <a:txBody>
                    <a:bodyPr/>
                    <a:lstStyle/>
                    <a:p>
                      <a:pPr lvl="1"/>
                      <a:r>
                        <a:rPr lang="pl-PL" sz="1200" b="1" dirty="0"/>
                        <a:t>CTRL+T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Displays the </a:t>
                      </a:r>
                      <a:r>
                        <a:rPr lang="en-US" sz="1200" b="1"/>
                        <a:t>Create Table</a:t>
                      </a:r>
                      <a:r>
                        <a:rPr lang="en-US" sz="1200"/>
                        <a:t> dialog box.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86683">
                <a:tc>
                  <a:txBody>
                    <a:bodyPr/>
                    <a:lstStyle/>
                    <a:p>
                      <a:pPr lvl="1"/>
                      <a:r>
                        <a:rPr lang="en-US" sz="1200" b="1" dirty="0"/>
                        <a:t>CTRL+SHIFT+U</a:t>
                      </a:r>
                      <a:endParaRPr lang="pl-PL" sz="1200" b="1" dirty="0"/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switches between expanding </a:t>
                      </a:r>
                      <a:r>
                        <a:rPr lang="pl-PL" sz="1200" dirty="0"/>
                        <a:t>&amp;</a:t>
                      </a:r>
                      <a:r>
                        <a:rPr lang="en-US" sz="1200" dirty="0"/>
                        <a:t> collapsing of the formula bar. </a:t>
                      </a:r>
                    </a:p>
                  </a:txBody>
                  <a:tcPr marL="17749" marR="17749" marT="8874" marB="8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4" name="Obraz 3">
            <a:extLst>
              <a:ext uri="{FF2B5EF4-FFF2-40B4-BE49-F238E27FC236}">
                <a16:creationId xmlns:a16="http://schemas.microsoft.com/office/drawing/2014/main" id="{EE2A9A1A-69D5-42B8-89CC-2EFC735AA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4149080"/>
            <a:ext cx="3715268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88640"/>
            <a:ext cx="3182025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l-PL" sz="5400" dirty="0"/>
              <a:t>Navigation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D678D1E-1A2F-406B-BA28-9CA991DB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94320"/>
            <a:ext cx="3900351" cy="522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54FBB13-2E00-493F-9685-E40536C7A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31083"/>
            <a:ext cx="8208912" cy="561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1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4E699F55-537D-4D56-AADA-A653A09B8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69" y="0"/>
            <a:ext cx="7893662" cy="6858000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A4A979D0-DB61-4A6C-9CA1-5652BE78385D}"/>
              </a:ext>
            </a:extLst>
          </p:cNvPr>
          <p:cNvSpPr/>
          <p:nvPr/>
        </p:nvSpPr>
        <p:spPr>
          <a:xfrm>
            <a:off x="683568" y="5157192"/>
            <a:ext cx="7848872" cy="165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664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2CF181F1-A472-4C5B-BCBA-E46735A72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84" y="0"/>
            <a:ext cx="6674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1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D5D34EA-EF7E-4FE7-9EC3-00F36B9E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31" y="80628"/>
            <a:ext cx="8080537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9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3894296-BA9B-463B-9880-296FD306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746"/>
            <a:ext cx="9144000" cy="605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4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B48E321-DDFE-4299-B4B5-98B0D9065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4" y="692696"/>
            <a:ext cx="9022377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6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3BB55B1-278B-4A1D-B3EC-DE7A877C4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704"/>
            <a:ext cx="9144000" cy="354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8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1BA0F369-6954-4ED9-A636-9C1F08861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5749"/>
            <a:ext cx="9144000" cy="554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8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970</Words>
  <Application>Microsoft Office PowerPoint</Application>
  <PresentationFormat>Pokaz na ekranie (4:3)</PresentationFormat>
  <Paragraphs>144</Paragraphs>
  <Slides>13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Segoe UI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Tadeusz Wiszowaty</dc:creator>
  <cp:lastModifiedBy>Tadeusz Wiszowaty</cp:lastModifiedBy>
  <cp:revision>10</cp:revision>
  <dcterms:created xsi:type="dcterms:W3CDTF">2011-10-11T22:18:30Z</dcterms:created>
  <dcterms:modified xsi:type="dcterms:W3CDTF">2022-02-17T20:23:24Z</dcterms:modified>
</cp:coreProperties>
</file>