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9" r:id="rId7"/>
    <p:sldId id="270" r:id="rId8"/>
    <p:sldId id="271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4496" autoAdjust="0"/>
  </p:normalViewPr>
  <p:slideViewPr>
    <p:cSldViewPr snapToGrid="0">
      <p:cViewPr varScale="1">
        <p:scale>
          <a:sx n="73" d="100"/>
          <a:sy n="73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61C45-6A86-4F4D-89C8-3B1126F0C011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1FDE-8FA1-42CC-BB82-51FAC038C8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791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https://www.pcmag.com/how-to/22-excel-tips-for-becoming-a-spreadsheet-pro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86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5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' Add the first 9 integers using the Do While loop</a:t>
            </a:r>
          </a:p>
          <a:p>
            <a:endParaRPr lang="en-US" dirty="0"/>
          </a:p>
          <a:p>
            <a:r>
              <a:rPr lang="en-US" dirty="0"/>
              <a:t>Sub Add_First_9_Integers()</a:t>
            </a:r>
          </a:p>
          <a:p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Integer, Result%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    Do While </a:t>
            </a:r>
            <a:r>
              <a:rPr lang="en-US" dirty="0" err="1"/>
              <a:t>i</a:t>
            </a:r>
            <a:r>
              <a:rPr lang="en-US" dirty="0"/>
              <a:t> &lt; 10</a:t>
            </a:r>
          </a:p>
          <a:p>
            <a:r>
              <a:rPr lang="en-US" dirty="0"/>
              <a:t>        Result = Result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Loop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Result, , "Sum of fist 9 Integers:"</a:t>
            </a:r>
          </a:p>
          <a:p>
            <a:r>
              <a:rPr lang="en-US" dirty="0"/>
              <a:t>End 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004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 Add the first 9 integers using the Do Until  loop</a:t>
            </a:r>
          </a:p>
          <a:p>
            <a:endParaRPr lang="en-US" dirty="0"/>
          </a:p>
          <a:p>
            <a:r>
              <a:rPr lang="en-US" dirty="0"/>
              <a:t>Sub Add_First_9_Integers()</a:t>
            </a:r>
          </a:p>
          <a:p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Integer, Result%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    Do Until </a:t>
            </a:r>
            <a:r>
              <a:rPr lang="en-US" dirty="0" err="1"/>
              <a:t>i</a:t>
            </a:r>
            <a:r>
              <a:rPr lang="en-US" dirty="0"/>
              <a:t> &gt; 9</a:t>
            </a:r>
          </a:p>
          <a:p>
            <a:r>
              <a:rPr lang="en-US" dirty="0"/>
              <a:t>        Result = Result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Loop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Result, , "Sum of fist 9 Integers:"</a:t>
            </a:r>
          </a:p>
          <a:p>
            <a:r>
              <a:rPr lang="en-US" dirty="0"/>
              <a:t>End 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Highlight_Negative_Cells</a:t>
            </a:r>
            <a:r>
              <a:rPr lang="en-US" dirty="0"/>
              <a:t>()</a:t>
            </a:r>
          </a:p>
          <a:p>
            <a:r>
              <a:rPr lang="en-US" dirty="0"/>
              <a:t>Dim </a:t>
            </a:r>
            <a:r>
              <a:rPr lang="en-US" dirty="0" err="1"/>
              <a:t>cll</a:t>
            </a:r>
            <a:r>
              <a:rPr lang="en-US" dirty="0"/>
              <a:t> As Range</a:t>
            </a:r>
          </a:p>
          <a:p>
            <a:endParaRPr lang="en-US" dirty="0"/>
          </a:p>
          <a:p>
            <a:r>
              <a:rPr lang="en-US" dirty="0"/>
              <a:t>    For Each </a:t>
            </a:r>
            <a:r>
              <a:rPr lang="en-US" dirty="0" err="1"/>
              <a:t>cll</a:t>
            </a:r>
            <a:r>
              <a:rPr lang="en-US" dirty="0"/>
              <a:t> In Selection</a:t>
            </a:r>
          </a:p>
          <a:p>
            <a:r>
              <a:rPr lang="en-US" dirty="0"/>
              <a:t>        If </a:t>
            </a:r>
            <a:r>
              <a:rPr lang="en-US" dirty="0" err="1"/>
              <a:t>cll.Value</a:t>
            </a:r>
            <a:r>
              <a:rPr lang="en-US" dirty="0"/>
              <a:t> &lt; 0 Then</a:t>
            </a:r>
          </a:p>
          <a:p>
            <a:r>
              <a:rPr lang="en-US" dirty="0"/>
              <a:t>        </a:t>
            </a:r>
            <a:r>
              <a:rPr lang="en-US" dirty="0" err="1"/>
              <a:t>cll.Interior.Color</a:t>
            </a:r>
            <a:r>
              <a:rPr lang="en-US" dirty="0"/>
              <a:t> = </a:t>
            </a:r>
            <a:r>
              <a:rPr lang="en-US" dirty="0" err="1"/>
              <a:t>vbRed</a:t>
            </a:r>
            <a:endParaRPr lang="en-US" dirty="0"/>
          </a:p>
          <a:p>
            <a:r>
              <a:rPr lang="en-US" dirty="0"/>
              <a:t>    End If</a:t>
            </a:r>
          </a:p>
          <a:p>
            <a:r>
              <a:rPr lang="en-US" dirty="0"/>
              <a:t>Next </a:t>
            </a:r>
            <a:r>
              <a:rPr lang="en-US" dirty="0" err="1"/>
              <a:t>cll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51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Program_1()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 = "Witaj w świecie VBA!"</a:t>
            </a:r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24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Sub</a:t>
            </a:r>
            <a:r>
              <a:rPr lang="pl-PL" dirty="0"/>
              <a:t> Program_3()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("B2").</a:t>
            </a:r>
            <a:r>
              <a:rPr lang="pl-PL" dirty="0" err="1"/>
              <a:t>Font.Size</a:t>
            </a:r>
            <a:r>
              <a:rPr lang="pl-PL" dirty="0"/>
              <a:t> = 18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("B2").</a:t>
            </a:r>
            <a:r>
              <a:rPr lang="pl-PL" dirty="0" err="1"/>
              <a:t>Font.Name</a:t>
            </a:r>
            <a:r>
              <a:rPr lang="pl-PL" dirty="0"/>
              <a:t> = "Arial"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("B2").</a:t>
            </a:r>
            <a:r>
              <a:rPr lang="pl-PL" dirty="0" err="1"/>
              <a:t>Font.Color</a:t>
            </a:r>
            <a:r>
              <a:rPr lang="pl-PL" dirty="0"/>
              <a:t> = RGB(220, 220, 220)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vbYellow</a:t>
            </a:r>
            <a:endParaRPr lang="pl-PL" dirty="0"/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("B2:E2").</a:t>
            </a:r>
            <a:r>
              <a:rPr lang="pl-PL" dirty="0" err="1"/>
              <a:t>Borders.LineStyle</a:t>
            </a:r>
            <a:r>
              <a:rPr lang="pl-PL" dirty="0"/>
              <a:t> = 1</a:t>
            </a:r>
          </a:p>
          <a:p>
            <a:r>
              <a:rPr lang="pl-PL" dirty="0"/>
              <a:t>    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("B2") = " Witaj w świecie VBA!"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("B2:E2").</a:t>
            </a:r>
            <a:r>
              <a:rPr lang="pl-PL" dirty="0" err="1"/>
              <a:t>Interior.Color</a:t>
            </a:r>
            <a:r>
              <a:rPr lang="pl-PL" dirty="0"/>
              <a:t> = RGB(0, 0, 255)</a:t>
            </a:r>
          </a:p>
          <a:p>
            <a:r>
              <a:rPr lang="pl-PL" dirty="0"/>
              <a:t>    </a:t>
            </a:r>
            <a:r>
              <a:rPr lang="pl-PL" dirty="0" err="1"/>
              <a:t>Range</a:t>
            </a:r>
            <a:r>
              <a:rPr lang="pl-PL" dirty="0"/>
              <a:t>("A3:F3").Select</a:t>
            </a:r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22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act_adr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MsgBox</a:t>
            </a:r>
            <a:r>
              <a:rPr lang="en-US" dirty="0"/>
              <a:t> "Active Cell Address: " &amp; </a:t>
            </a:r>
            <a:r>
              <a:rPr lang="en-US" dirty="0" err="1"/>
              <a:t>ActiveCell.Address</a:t>
            </a:r>
            <a:r>
              <a:rPr lang="en-US" dirty="0"/>
              <a:t>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 "Selected Range:       " &amp; </a:t>
            </a:r>
            <a:r>
              <a:rPr lang="en-US" dirty="0" err="1"/>
              <a:t>Selection.Address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4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Range</a:t>
            </a:r>
            <a:r>
              <a:rPr lang="pl-PL" dirty="0"/>
              <a:t>("C2") = "Liczba e:"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Font.size</a:t>
            </a:r>
            <a:r>
              <a:rPr lang="pl-PL" dirty="0"/>
              <a:t>=18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 = "X"</a:t>
            </a:r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Cells</a:t>
            </a:r>
            <a:r>
              <a:rPr lang="pl-PL" dirty="0"/>
              <a:t>(3,3)=2.71828</a:t>
            </a:r>
          </a:p>
          <a:p>
            <a:r>
              <a:rPr lang="pl-PL" dirty="0" err="1"/>
              <a:t>Cells</a:t>
            </a:r>
            <a:r>
              <a:rPr lang="pl-PL" dirty="0"/>
              <a:t>(3,3).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vbYellow</a:t>
            </a:r>
            <a:endParaRPr lang="pl-PL" dirty="0"/>
          </a:p>
          <a:p>
            <a:endParaRPr lang="pl-PL" dirty="0"/>
          </a:p>
          <a:p>
            <a:r>
              <a:rPr lang="pl-PL" dirty="0"/>
              <a:t>[A6:E6]="______"</a:t>
            </a:r>
          </a:p>
          <a:p>
            <a:r>
              <a:rPr lang="pl-PL" dirty="0"/>
              <a:t>[B6:D6].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/>
              <a:t>[A6:E6].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vbBlue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Font.Size</a:t>
            </a:r>
            <a:r>
              <a:rPr lang="pl-PL" dirty="0"/>
              <a:t> = 17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 = " VBA "</a:t>
            </a:r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endParaRPr lang="pl-PL" dirty="0"/>
          </a:p>
          <a:p>
            <a:r>
              <a:rPr lang="pl-PL" dirty="0"/>
              <a:t>[A1].</a:t>
            </a:r>
            <a:r>
              <a:rPr lang="pl-PL" dirty="0" err="1"/>
              <a:t>select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91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Range</a:t>
            </a:r>
            <a:r>
              <a:rPr lang="pl-PL" dirty="0"/>
              <a:t>("C2") = "Liczba e:"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Font.size</a:t>
            </a:r>
            <a:r>
              <a:rPr lang="pl-PL" dirty="0"/>
              <a:t>=18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 = "X"</a:t>
            </a:r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Cells</a:t>
            </a:r>
            <a:r>
              <a:rPr lang="pl-PL" dirty="0"/>
              <a:t>(3,3)=2.71828</a:t>
            </a:r>
          </a:p>
          <a:p>
            <a:r>
              <a:rPr lang="pl-PL" dirty="0" err="1"/>
              <a:t>Cells</a:t>
            </a:r>
            <a:r>
              <a:rPr lang="pl-PL" dirty="0"/>
              <a:t>(3,3).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vbYellow</a:t>
            </a:r>
            <a:endParaRPr lang="pl-PL" dirty="0"/>
          </a:p>
          <a:p>
            <a:endParaRPr lang="pl-PL" dirty="0"/>
          </a:p>
          <a:p>
            <a:r>
              <a:rPr lang="pl-PL" dirty="0"/>
              <a:t>[A6:E6]="______"</a:t>
            </a:r>
          </a:p>
          <a:p>
            <a:r>
              <a:rPr lang="pl-PL" dirty="0"/>
              <a:t>[B6:D6].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/>
              <a:t>[A6:E6].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vbBlue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Font.Size</a:t>
            </a:r>
            <a:r>
              <a:rPr lang="pl-PL" dirty="0"/>
              <a:t> = 17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 = " VBA "</a:t>
            </a:r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endParaRPr lang="pl-PL" dirty="0"/>
          </a:p>
          <a:p>
            <a:r>
              <a:rPr lang="pl-PL" dirty="0"/>
              <a:t>[A1].</a:t>
            </a:r>
            <a:r>
              <a:rPr lang="pl-PL" dirty="0" err="1"/>
              <a:t>select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82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Range</a:t>
            </a:r>
            <a:r>
              <a:rPr lang="pl-PL" dirty="0"/>
              <a:t>("C2") = "Liczba e:"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 err="1"/>
              <a:t>Range</a:t>
            </a:r>
            <a:r>
              <a:rPr lang="pl-PL" dirty="0"/>
              <a:t>("C2").</a:t>
            </a:r>
            <a:r>
              <a:rPr lang="pl-PL" dirty="0" err="1"/>
              <a:t>Font.size</a:t>
            </a:r>
            <a:r>
              <a:rPr lang="pl-PL" dirty="0"/>
              <a:t>=18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 = "X"</a:t>
            </a:r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("B1:B5").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Cells</a:t>
            </a:r>
            <a:r>
              <a:rPr lang="pl-PL" dirty="0"/>
              <a:t>(3,3)=2.71828</a:t>
            </a:r>
          </a:p>
          <a:p>
            <a:r>
              <a:rPr lang="pl-PL" dirty="0" err="1"/>
              <a:t>Cells</a:t>
            </a:r>
            <a:r>
              <a:rPr lang="pl-PL" dirty="0"/>
              <a:t>(3,3).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vbYellow</a:t>
            </a:r>
            <a:endParaRPr lang="pl-PL" dirty="0"/>
          </a:p>
          <a:p>
            <a:endParaRPr lang="pl-PL" dirty="0"/>
          </a:p>
          <a:p>
            <a:r>
              <a:rPr lang="pl-PL" dirty="0"/>
              <a:t>[A6:E6]="______"</a:t>
            </a:r>
          </a:p>
          <a:p>
            <a:r>
              <a:rPr lang="pl-PL" dirty="0"/>
              <a:t>[B6:D6].</a:t>
            </a:r>
            <a:r>
              <a:rPr lang="pl-PL" dirty="0" err="1"/>
              <a:t>Font.Bold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 </a:t>
            </a:r>
          </a:p>
          <a:p>
            <a:r>
              <a:rPr lang="pl-PL" dirty="0"/>
              <a:t>[A6:E6].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Font.Color</a:t>
            </a:r>
            <a:r>
              <a:rPr lang="pl-PL" dirty="0"/>
              <a:t> = </a:t>
            </a:r>
            <a:r>
              <a:rPr lang="pl-PL" dirty="0" err="1"/>
              <a:t>vbBlue</a:t>
            </a:r>
            <a:endParaRPr lang="pl-PL" dirty="0"/>
          </a:p>
          <a:p>
            <a:r>
              <a:rPr lang="pl-PL" dirty="0"/>
              <a:t>[B6:D6].</a:t>
            </a:r>
            <a:r>
              <a:rPr lang="pl-PL" dirty="0" err="1"/>
              <a:t>Font.Size</a:t>
            </a:r>
            <a:r>
              <a:rPr lang="pl-PL" dirty="0"/>
              <a:t> = 17</a:t>
            </a:r>
          </a:p>
          <a:p>
            <a:endParaRPr lang="pl-PL" dirty="0"/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 = " VBA "</a:t>
            </a:r>
          </a:p>
          <a:p>
            <a:r>
              <a:rPr lang="pl-PL" dirty="0" err="1"/>
              <a:t>Range</a:t>
            </a:r>
            <a:r>
              <a:rPr lang="pl-PL" dirty="0"/>
              <a:t>(</a:t>
            </a:r>
            <a:r>
              <a:rPr lang="pl-PL" dirty="0" err="1"/>
              <a:t>Cells</a:t>
            </a:r>
            <a:r>
              <a:rPr lang="pl-PL" dirty="0"/>
              <a:t>(7, 1), </a:t>
            </a:r>
            <a:r>
              <a:rPr lang="pl-PL" dirty="0" err="1"/>
              <a:t>Cells</a:t>
            </a:r>
            <a:r>
              <a:rPr lang="pl-PL" dirty="0"/>
              <a:t>(7, 5)).</a:t>
            </a:r>
            <a:r>
              <a:rPr lang="pl-PL" dirty="0" err="1"/>
              <a:t>HorizontalAlignment</a:t>
            </a:r>
            <a:r>
              <a:rPr lang="pl-PL" dirty="0"/>
              <a:t> = </a:t>
            </a:r>
            <a:r>
              <a:rPr lang="pl-PL" dirty="0" err="1"/>
              <a:t>xlCenter</a:t>
            </a:r>
            <a:endParaRPr lang="pl-PL" dirty="0"/>
          </a:p>
          <a:p>
            <a:endParaRPr lang="pl-PL" dirty="0"/>
          </a:p>
          <a:p>
            <a:r>
              <a:rPr lang="pl-PL" dirty="0"/>
              <a:t>[A1].</a:t>
            </a:r>
            <a:r>
              <a:rPr lang="pl-PL" dirty="0" err="1"/>
              <a:t>select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53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https://trumpexcel.com/vba-loops/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podnosić do ~u  - to </a:t>
            </a:r>
            <a:r>
              <a:rPr lang="pl-PL" dirty="0" err="1"/>
              <a:t>square</a:t>
            </a:r>
            <a:endParaRPr lang="pl-PL" dirty="0"/>
          </a:p>
          <a:p>
            <a:endParaRPr lang="pl-PL" dirty="0"/>
          </a:p>
          <a:p>
            <a:r>
              <a:rPr lang="pl-PL" dirty="0"/>
              <a:t>-------------------------------------------------------</a:t>
            </a:r>
          </a:p>
          <a:p>
            <a:r>
              <a:rPr lang="en-US" dirty="0"/>
              <a:t>' Adding the first 5 Even Positive Integers</a:t>
            </a:r>
          </a:p>
          <a:p>
            <a:endParaRPr lang="en-US" dirty="0"/>
          </a:p>
          <a:p>
            <a:r>
              <a:rPr lang="en-US" dirty="0"/>
              <a:t>Sub </a:t>
            </a:r>
            <a:r>
              <a:rPr lang="en-US" dirty="0" err="1"/>
              <a:t>AddEvenNumbers</a:t>
            </a:r>
            <a:r>
              <a:rPr lang="en-US" dirty="0"/>
              <a:t>()</a:t>
            </a:r>
          </a:p>
          <a:p>
            <a:r>
              <a:rPr lang="en-US" dirty="0"/>
              <a:t>Dim Total As Integer, Count As Integer</a:t>
            </a:r>
          </a:p>
          <a:p>
            <a:endParaRPr lang="en-US" dirty="0"/>
          </a:p>
          <a:p>
            <a:r>
              <a:rPr lang="en-US" dirty="0"/>
              <a:t>    Total = 0</a:t>
            </a:r>
          </a:p>
          <a:p>
            <a:r>
              <a:rPr lang="en-US" dirty="0"/>
              <a:t>    For Count = 2 To 10 Step 2</a:t>
            </a:r>
          </a:p>
          <a:p>
            <a:r>
              <a:rPr lang="en-US" dirty="0"/>
              <a:t>        Total = Total + Count</a:t>
            </a:r>
          </a:p>
          <a:p>
            <a:r>
              <a:rPr lang="en-US" dirty="0"/>
              <a:t>    Next Count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Total</a:t>
            </a:r>
          </a:p>
          <a:p>
            <a:endParaRPr lang="en-US" dirty="0"/>
          </a:p>
          <a:p>
            <a:r>
              <a:rPr lang="en-US" dirty="0"/>
              <a:t>End 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75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' </a:t>
            </a:r>
            <a:r>
              <a:rPr lang="pl-PL" dirty="0" err="1"/>
              <a:t>Entering</a:t>
            </a:r>
            <a:r>
              <a:rPr lang="pl-PL" dirty="0"/>
              <a:t> Serial </a:t>
            </a:r>
            <a:r>
              <a:rPr lang="pl-PL" dirty="0" err="1"/>
              <a:t>Number</a:t>
            </a:r>
            <a:r>
              <a:rPr lang="pl-PL" dirty="0"/>
              <a:t> &amp;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squares</a:t>
            </a:r>
            <a:r>
              <a:rPr lang="pl-PL" dirty="0"/>
              <a:t> in the </a:t>
            </a: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Cells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</a:t>
            </a:r>
            <a:r>
              <a:rPr lang="pl-PL" dirty="0" err="1"/>
              <a:t>Enter_Serial_Number_and_Square</a:t>
            </a:r>
            <a:r>
              <a:rPr lang="pl-PL" dirty="0"/>
              <a:t>()</a:t>
            </a:r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Rng</a:t>
            </a:r>
            <a:r>
              <a:rPr lang="pl-PL" dirty="0"/>
              <a:t> As </a:t>
            </a:r>
            <a:r>
              <a:rPr lang="pl-PL" dirty="0" err="1"/>
              <a:t>Range</a:t>
            </a:r>
            <a:r>
              <a:rPr lang="pl-PL" dirty="0"/>
              <a:t>, i As </a:t>
            </a:r>
            <a:r>
              <a:rPr lang="pl-PL" dirty="0" err="1"/>
              <a:t>Integer</a:t>
            </a:r>
            <a:r>
              <a:rPr lang="pl-PL" dirty="0"/>
              <a:t>, </a:t>
            </a:r>
            <a:r>
              <a:rPr lang="pl-PL" dirty="0" err="1"/>
              <a:t>RowCount</a:t>
            </a:r>
            <a:r>
              <a:rPr lang="pl-PL" dirty="0"/>
              <a:t> As </a:t>
            </a:r>
            <a:r>
              <a:rPr lang="pl-PL" dirty="0" err="1"/>
              <a:t>Integer</a:t>
            </a:r>
            <a:endParaRPr lang="pl-PL" dirty="0"/>
          </a:p>
          <a:p>
            <a:endParaRPr lang="pl-PL" dirty="0"/>
          </a:p>
          <a:p>
            <a:r>
              <a:rPr lang="pl-PL" dirty="0"/>
              <a:t>    Set </a:t>
            </a:r>
            <a:r>
              <a:rPr lang="pl-PL" dirty="0" err="1"/>
              <a:t>Rng</a:t>
            </a:r>
            <a:r>
              <a:rPr lang="pl-PL" dirty="0"/>
              <a:t> = </a:t>
            </a:r>
            <a:r>
              <a:rPr lang="pl-PL" dirty="0" err="1"/>
              <a:t>Selection</a:t>
            </a:r>
            <a:endParaRPr lang="pl-PL" dirty="0"/>
          </a:p>
          <a:p>
            <a:r>
              <a:rPr lang="pl-PL" dirty="0"/>
              <a:t>    </a:t>
            </a:r>
            <a:r>
              <a:rPr lang="pl-PL" dirty="0" err="1"/>
              <a:t>RowCount</a:t>
            </a:r>
            <a:r>
              <a:rPr lang="pl-PL" dirty="0"/>
              <a:t> = </a:t>
            </a:r>
            <a:r>
              <a:rPr lang="pl-PL" dirty="0" err="1"/>
              <a:t>Rng.Rows.Count</a:t>
            </a:r>
            <a:endParaRPr lang="pl-PL" dirty="0"/>
          </a:p>
          <a:p>
            <a:endParaRPr lang="pl-PL" dirty="0"/>
          </a:p>
          <a:p>
            <a:r>
              <a:rPr lang="pl-PL" dirty="0"/>
              <a:t>    For i = 1 To </a:t>
            </a:r>
            <a:r>
              <a:rPr lang="pl-PL" dirty="0" err="1"/>
              <a:t>RowCount</a:t>
            </a:r>
            <a:endParaRPr lang="pl-PL" dirty="0"/>
          </a:p>
          <a:p>
            <a:r>
              <a:rPr lang="pl-PL" dirty="0"/>
              <a:t>        </a:t>
            </a:r>
            <a:r>
              <a:rPr lang="pl-PL" dirty="0" err="1"/>
              <a:t>ActiveCell.Offset</a:t>
            </a:r>
            <a:r>
              <a:rPr lang="pl-PL" dirty="0"/>
              <a:t>(i - 1, 0).Value = i</a:t>
            </a:r>
          </a:p>
          <a:p>
            <a:r>
              <a:rPr lang="pl-PL" dirty="0"/>
              <a:t>        </a:t>
            </a:r>
            <a:r>
              <a:rPr lang="pl-PL" dirty="0" err="1"/>
              <a:t>ActiveCell.Offset</a:t>
            </a:r>
            <a:r>
              <a:rPr lang="pl-PL" dirty="0"/>
              <a:t>(i - 1, 1).Value = i ^ 2</a:t>
            </a:r>
          </a:p>
          <a:p>
            <a:r>
              <a:rPr lang="pl-PL" dirty="0"/>
              <a:t>    Next i</a:t>
            </a:r>
          </a:p>
          <a:p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1FDE-8FA1-42CC-BB82-51FAC038C89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91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6196C-1AE9-4599-A4ED-E0B5C3CC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424A6F-886A-43DD-9B00-5F0BA3AD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5CC1C7-0C32-4BC7-B474-226A10D4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A7725A-0535-446F-8916-65F742A7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59F189-1A58-47B4-8205-BD240F24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4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BEAD5C-FA2E-476B-AC43-CAE60614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D2DBBC-81E1-4F36-B1FF-7BEABA1A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5CCCE0-121C-4FE4-817C-39B1F34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715ED0-EA2E-4427-981E-79877382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6A6232-BB26-48BF-BC3B-D2B5350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8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026359C-592C-48D1-A2E1-81895A82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F88715-6C78-46F6-B131-815D6D75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10D769-79EC-495F-9031-DC15B1D7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654F3-9E7B-46A6-B317-2688E48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6614BE-D1F8-4FAD-85C6-65EC061C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7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D6A5-5401-4CEC-95EE-E753DA98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695BB2-B99F-4662-88AB-16711B62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779EA6-0E79-4A4F-90C1-CDA0AE50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FBD77B-A652-4268-B870-6A637E8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277508-8039-4C57-AD4E-E1DFC9E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4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CC459-1D8C-4E57-8B65-278ED4A8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CCDBE8-96A6-476C-A4C7-964113D4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99742E-E5DE-4DFA-9655-A32EAD13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C57F24-FFFB-413B-AD3F-2F7892F1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37B2A9-F5EF-43B8-B711-6B7FCCF3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1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5A7CA-33AF-4D6E-B308-783DC04C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933C7C-3EAC-4D8D-A2AA-430C90A2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EB43B7-4228-4C0A-8792-48C4F60E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BA9DA8-07A0-4298-9CAD-0CAFF422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2F4F97-8811-4F0E-8294-B451CC01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F9F0CF-7F44-4FDB-98B0-BBA8D86A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50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B90A-C4C1-4A08-84C4-A0A2FD95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697D97-AF01-4EF8-A294-860DBD9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C4300D0-95EA-4EDF-8E46-74D6613B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4FDB6DC-A59A-418B-80D4-AE538F18B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48ADEA-0FD7-4819-8573-35698D9B8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DCF5D1F-A14B-4354-963F-75EC800C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F8A153C-CF16-4D23-A84B-9AB4C5B4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ADD67D-A923-4E82-BBDE-4AF3CCF9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99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8131CE-010E-487A-AB11-99295E2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5969695-ECA9-4241-8A73-E723C61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F142200-0576-4130-A989-555BCC3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B369C0C-D35D-4E57-9B1A-9FFA7362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4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0A4B493-FB03-4012-A813-34EC7C56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FE8442-9D50-42F1-B494-FBD439F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C81E8F-2B6A-4DFC-9827-5E121303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F696D-9C8F-40C5-8F35-4B6BE2D6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8C9C7D-338A-4D71-851D-C01B2131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8A4274D-73B3-4106-B561-59CE2792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7CD353-9E11-4E34-9B03-CEB233A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B6FBC9-A3B2-45E8-859D-1153901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33019C-8C91-4960-A5B5-CB63E72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310CD9-5DFE-4EEA-A022-540208E9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1E4610-B8A9-4818-BEC8-8A5C7A35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4BB1B41-1A6F-49C3-8CE9-86E5F612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B56E9D-AE54-4B0B-A37A-48CEE511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6FB7F-A505-42AD-931F-12013EB0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39CD10-9689-4FB3-9A1C-1402AE1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4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C37FB7D-AD9D-4391-B72C-4E0EF818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C09897-5C9B-45E1-AD30-BC764367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1CE7D6-09F7-4E8A-B738-B646803D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1AE-DC2B-412F-B897-64C4F52D5AD2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D6308F-6BFC-449A-9AB3-9A8D5284D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42CE07-BFD7-4C93-B2E4-7AEA9CB7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5B6B-6C4E-42C6-A5D7-C96B8BBE73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60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mag.com/how-to/22-excel-tips-for-becoming-a-spreadsheet-p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rumpexcel.com/excel-macro-examples/#Protect-All-Worksheets-At-One-Go" TargetMode="External"/><Relationship Id="rId13" Type="http://schemas.openxmlformats.org/officeDocument/2006/relationships/hyperlink" Target="https://trumpexcel.com/excel-macro-examples/#Save-Each-Worksheet-as-a-Separate-PDF" TargetMode="External"/><Relationship Id="rId18" Type="http://schemas.openxmlformats.org/officeDocument/2006/relationships/hyperlink" Target="https://trumpexcel.com/excel-macro-examples/#Insert-A-Row-After-Every-Other-Row-in-the-Selection" TargetMode="External"/><Relationship Id="rId26" Type="http://schemas.openxmlformats.org/officeDocument/2006/relationships/hyperlink" Target="https://trumpexcel.com/excel-macro-examples/#How-to-Sort-Data-by-Single-Column" TargetMode="External"/><Relationship Id="rId3" Type="http://schemas.openxmlformats.org/officeDocument/2006/relationships/hyperlink" Target="https://trumpexcel.com/excel-macro-examples/#How-to-Run-the-Macro" TargetMode="External"/><Relationship Id="rId21" Type="http://schemas.openxmlformats.org/officeDocument/2006/relationships/hyperlink" Target="https://trumpexcel.com/excel-macro-examples/#Highlight-Cells-with-Misspelled-Words" TargetMode="External"/><Relationship Id="rId7" Type="http://schemas.openxmlformats.org/officeDocument/2006/relationships/hyperlink" Target="https://trumpexcel.com/excel-macro-examples/#Sort-Worksheets-Alphabetically-Using-VBA" TargetMode="External"/><Relationship Id="rId12" Type="http://schemas.openxmlformats.org/officeDocument/2006/relationships/hyperlink" Target="https://trumpexcel.com/excel-macro-examples/#Save-Workbook-With-TimeStamp-in-Its-Name" TargetMode="External"/><Relationship Id="rId17" Type="http://schemas.openxmlformats.org/officeDocument/2006/relationships/hyperlink" Target="https://trumpexcel.com/excel-macro-examples/#Protect-All-Worksheets-in-the-Workbook" TargetMode="External"/><Relationship Id="rId25" Type="http://schemas.openxmlformats.org/officeDocument/2006/relationships/hyperlink" Target="https://trumpexcel.com/excel-macro-examples/#Highlight-Blank-Cells-With-VBA" TargetMode="External"/><Relationship Id="rId2" Type="http://schemas.openxmlformats.org/officeDocument/2006/relationships/hyperlink" Target="https://trumpexcel.com/excel-macro-examples/#Using-the-Code-from-Excel-Macro-Examples" TargetMode="External"/><Relationship Id="rId16" Type="http://schemas.openxmlformats.org/officeDocument/2006/relationships/hyperlink" Target="https://trumpexcel.com/excel-macro-examples/#ProtectLock-Cells-with-Formulas" TargetMode="External"/><Relationship Id="rId20" Type="http://schemas.openxmlformats.org/officeDocument/2006/relationships/hyperlink" Target="https://trumpexcel.com/excel-macro-examples/#Highlight-Alternate-Rows-in-the-Se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umpexcel.com/excel-macro-examples/#Hide-All-Worksheets-Except-the-Active-Sheet" TargetMode="External"/><Relationship Id="rId11" Type="http://schemas.openxmlformats.org/officeDocument/2006/relationships/hyperlink" Target="https://trumpexcel.com/excel-macro-examples/#Unmerge-All-Merged-Cells" TargetMode="External"/><Relationship Id="rId24" Type="http://schemas.openxmlformats.org/officeDocument/2006/relationships/hyperlink" Target="https://trumpexcel.com/excel-macro-examples/#Highlight-All-Cells-With-Comments" TargetMode="External"/><Relationship Id="rId5" Type="http://schemas.openxmlformats.org/officeDocument/2006/relationships/hyperlink" Target="https://trumpexcel.com/excel-macro-examples/#Unhide-All-Worksheets-at-One-Go" TargetMode="External"/><Relationship Id="rId15" Type="http://schemas.openxmlformats.org/officeDocument/2006/relationships/hyperlink" Target="https://trumpexcel.com/excel-macro-examples/#Convert-All-Formulas-into-Values" TargetMode="External"/><Relationship Id="rId23" Type="http://schemas.openxmlformats.org/officeDocument/2006/relationships/hyperlink" Target="https://trumpexcel.com/excel-macro-examples/#Change-the-Letter-Case-of-Selected-Cells-to-Upper-Case" TargetMode="External"/><Relationship Id="rId28" Type="http://schemas.openxmlformats.org/officeDocument/2006/relationships/hyperlink" Target="https://trumpexcel.com/excel-macro-examples/#How-to-Get-Only-the-Numeric-Part-from-a-String-in-Excel" TargetMode="External"/><Relationship Id="rId10" Type="http://schemas.openxmlformats.org/officeDocument/2006/relationships/hyperlink" Target="https://trumpexcel.com/excel-macro-examples/#Unhide-All-Rows-and-Columns" TargetMode="External"/><Relationship Id="rId19" Type="http://schemas.openxmlformats.org/officeDocument/2006/relationships/hyperlink" Target="https://trumpexcel.com/excel-macro-examples/#Automatically-Insert-Date-Timestamp-in-the-Adjacent-Cell" TargetMode="External"/><Relationship Id="rId4" Type="http://schemas.openxmlformats.org/officeDocument/2006/relationships/hyperlink" Target="https://trumpexcel.com/excel-macro-examples/#Excel-Macro-Examples" TargetMode="External"/><Relationship Id="rId9" Type="http://schemas.openxmlformats.org/officeDocument/2006/relationships/hyperlink" Target="https://trumpexcel.com/excel-macro-examples/#Unprotect-All-Worksheets-At-One-Go" TargetMode="External"/><Relationship Id="rId14" Type="http://schemas.openxmlformats.org/officeDocument/2006/relationships/hyperlink" Target="https://trumpexcel.com/excel-macro-examples/#Save-Each-Worksheet-as-a-Separate-PDF-2" TargetMode="External"/><Relationship Id="rId22" Type="http://schemas.openxmlformats.org/officeDocument/2006/relationships/hyperlink" Target="https://trumpexcel.com/excel-macro-examples/#Refresh-All-Pivot-Tables-in-the-Workbook" TargetMode="External"/><Relationship Id="rId27" Type="http://schemas.openxmlformats.org/officeDocument/2006/relationships/hyperlink" Target="https://trumpexcel.com/excel-macro-examples/#How-to-Sort-Data-by-Multiple-Colum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86AFC7-FEA1-4FE3-8C0F-27D2DBFE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1903"/>
            <a:ext cx="9144000" cy="152784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l-PL" sz="440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sz="4800" i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Pierwsze programy w VBA  Excel-a</a:t>
            </a:r>
          </a:p>
        </p:txBody>
      </p:sp>
      <p:pic>
        <p:nvPicPr>
          <p:cNvPr id="4" name="Obraz 3">
            <a:hlinkClick r:id="rId3"/>
            <a:extLst>
              <a:ext uri="{FF2B5EF4-FFF2-40B4-BE49-F238E27FC236}">
                <a16:creationId xmlns:a16="http://schemas.microsoft.com/office/drawing/2014/main" id="{6537D91E-E979-43BD-8801-1273C5DA5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547" y="2636221"/>
            <a:ext cx="3890075" cy="218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6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b="0" i="0" dirty="0">
                <a:solidFill>
                  <a:srgbClr val="0C0C0C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pl-PL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For … Next   loop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503598-E409-4F10-A928-F558F864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2" y="2119392"/>
            <a:ext cx="4986420" cy="4221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64F8AA2-044B-424B-B194-2DAAE961C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456" y="2231682"/>
            <a:ext cx="2498992" cy="26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941161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 For … Next   loop    (2)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E0818F-3EC8-4EFA-AD59-EF17D1F0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2" y="1594203"/>
            <a:ext cx="7300467" cy="44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6"/>
            <a:ext cx="11049000" cy="921064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dirty="0"/>
              <a:t> 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Do </a:t>
            </a:r>
            <a:r>
              <a:rPr lang="pl-PL" i="0" dirty="0" err="1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While</a:t>
            </a:r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  Loop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A448B3-6A64-451A-AF49-189E8F629898}"/>
              </a:ext>
            </a:extLst>
          </p:cNvPr>
          <p:cNvSpPr txBox="1"/>
          <p:nvPr/>
        </p:nvSpPr>
        <p:spPr>
          <a:xfrm>
            <a:off x="571500" y="1286190"/>
            <a:ext cx="11048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allows you to check for a condition </a:t>
            </a:r>
            <a:r>
              <a:rPr lang="pl-PL" sz="2400" dirty="0"/>
              <a:t>&amp;</a:t>
            </a:r>
            <a:r>
              <a:rPr lang="en-US" sz="2400" dirty="0"/>
              <a:t> run the loop while that condition is met (is TRUE).</a:t>
            </a:r>
            <a:endParaRPr lang="pl-PL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48CFDF-2B30-4CD9-8984-F25A549C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22668"/>
            <a:ext cx="4848902" cy="480127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F07FB02-6A47-4FDE-8849-41B9D0CBC7C3}"/>
              </a:ext>
            </a:extLst>
          </p:cNvPr>
          <p:cNvSpPr txBox="1"/>
          <p:nvPr/>
        </p:nvSpPr>
        <p:spPr>
          <a:xfrm>
            <a:off x="4664948" y="2887284"/>
            <a:ext cx="67344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While condition is checked first </a:t>
            </a:r>
            <a:r>
              <a:rPr lang="pl-PL" b="1" dirty="0"/>
              <a:t> </a:t>
            </a:r>
            <a:r>
              <a:rPr lang="en-US" dirty="0"/>
              <a:t>before any code block is executed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908A234-744D-4DB6-A82F-480890CB3C05}"/>
              </a:ext>
            </a:extLst>
          </p:cNvPr>
          <p:cNvSpPr txBox="1"/>
          <p:nvPr/>
        </p:nvSpPr>
        <p:spPr>
          <a:xfrm>
            <a:off x="4664948" y="5387144"/>
            <a:ext cx="68363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code block is executed first </a:t>
            </a:r>
            <a:r>
              <a:rPr lang="pl-PL" b="1" dirty="0"/>
              <a:t> </a:t>
            </a:r>
            <a:r>
              <a:rPr lang="pl-PL" dirty="0"/>
              <a:t>&amp;</a:t>
            </a:r>
            <a:r>
              <a:rPr lang="en-US" dirty="0"/>
              <a:t> then the While condition is checked.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838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 Do </a:t>
            </a:r>
            <a:r>
              <a:rPr lang="pl-PL" i="0" dirty="0" err="1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While</a:t>
            </a:r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  Loop   </a:t>
            </a:r>
            <a:r>
              <a:rPr lang="pl-PL" sz="3600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(2)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D7846F-FCC7-424D-A6C9-53A83BEA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49156"/>
            <a:ext cx="5376967" cy="3748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DFE449E-C6A1-4C0A-B9EB-FD7C8147F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20" y="2090483"/>
            <a:ext cx="2490640" cy="21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Do Until   Loop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61749AF-9F83-423F-868F-3CE3D853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9" y="1923775"/>
            <a:ext cx="6000998" cy="420572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57BC305-B8BE-4E4C-B0EC-4F60D82C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63200"/>
            <a:ext cx="2556584" cy="214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6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6"/>
            <a:ext cx="11049000" cy="102154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pl-PL" b="0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For </a:t>
            </a:r>
            <a:r>
              <a:rPr lang="pl-PL" b="0" i="0" dirty="0" err="1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pl-PL" b="0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-Next  loop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546C97-3170-4952-B76F-E6526868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35793"/>
            <a:ext cx="3762900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51DA406-8773-4D49-9DD1-177D91674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72" y="1535793"/>
            <a:ext cx="1449722" cy="442288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4118926-A6FE-40CA-A37D-BCCD4900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688" y="1742837"/>
            <a:ext cx="1199183" cy="400481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59BF322-291B-44B3-9237-C00118A90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038" y="2184964"/>
            <a:ext cx="3847106" cy="312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90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5" y="355077"/>
            <a:ext cx="2694214" cy="278000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pl-PL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Excel Macro </a:t>
            </a:r>
            <a:r>
              <a:rPr lang="pl-PL" i="0" dirty="0" err="1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Examples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C28822-38C3-4F49-8C35-D9BD04ED0643}"/>
              </a:ext>
            </a:extLst>
          </p:cNvPr>
          <p:cNvSpPr txBox="1"/>
          <p:nvPr/>
        </p:nvSpPr>
        <p:spPr>
          <a:xfrm>
            <a:off x="3833948" y="355077"/>
            <a:ext cx="6433458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" tooltip="Using the Code from Excel Macro Examples"/>
              </a:rPr>
              <a:t>Using the Code from Excel Macro Examples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3" tooltip="How to Run the Macro"/>
              </a:rPr>
              <a:t>How to Run the Macro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4" tooltip="Excel Macro Examples"/>
              </a:rPr>
              <a:t>Excel Macro Examples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5" tooltip="Unhide All Worksheets at One Go"/>
              </a:rPr>
              <a:t>Unhide All Worksheets at One Go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6" tooltip="Hide All Worksheets Except the Active Sheet"/>
              </a:rPr>
              <a:t>Hide All Worksheets Except the Active Sheet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7" tooltip="Sort Worksheets Alphabetically Using VBA"/>
              </a:rPr>
              <a:t>Sort Worksheets Alphabetically Using VBA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8" tooltip="Protect All Worksheets At One Go"/>
              </a:rPr>
              <a:t>Protect All Worksheets At One Go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9" tooltip="Unprotect All Worksheets At One Go"/>
              </a:rPr>
              <a:t>Unprotect All Worksheets At One Go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0" tooltip="Unhide All Rows and Columns"/>
              </a:rPr>
              <a:t>Unhide All Rows and Columns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1" tooltip="Unmerge All Merged Cells"/>
              </a:rPr>
              <a:t>Unmerge All Merged Cells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2" tooltip="Save Workbook With TimeStamp in Its Name"/>
              </a:rPr>
              <a:t>Save Workbook With </a:t>
            </a:r>
            <a:r>
              <a:rPr lang="en-US" sz="1400" b="0" i="0" u="none" strike="noStrike" dirty="0" err="1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2" tooltip="Save Workbook With TimeStamp in Its Name"/>
              </a:rPr>
              <a:t>TimeStamp</a:t>
            </a: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2" tooltip="Save Workbook With TimeStamp in Its Name"/>
              </a:rPr>
              <a:t> in Its Name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3" tooltip="Save Each Worksheet as a Separate PDF"/>
              </a:rPr>
              <a:t>Save Each Worksheet as a Separate PDF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4" tooltip="Save Each Worksheet as a Separate PDF"/>
              </a:rPr>
              <a:t>Save Each Worksheet as a Separate PDF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5" tooltip="Convert All Formulas into Values"/>
              </a:rPr>
              <a:t>Convert All Formulas into Values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6" tooltip="Protect/Lock Cells with Formulas"/>
              </a:rPr>
              <a:t>Protect/Lock Cells with Formulas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7" tooltip="Protect All Worksheets in the Workbook"/>
              </a:rPr>
              <a:t>Protect All Worksheets in the Workbook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8" tooltip="Insert A Row After Every Other Row in the Selection"/>
              </a:rPr>
              <a:t>Insert A Row After Every Other Row in the Selection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19" tooltip="Automatically Insert Date &amp; Timestamp in the Adjacent Cell"/>
              </a:rPr>
              <a:t>Automatically Insert Date &amp; Timestamp in the Adjacent Cell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0" tooltip="Highlight Alternate Rows in the Selection"/>
              </a:rPr>
              <a:t>Highlight Alternate Rows in the Selection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1" tooltip="Highlight Cells with Misspelled Words"/>
              </a:rPr>
              <a:t>Highlight Cells with Misspelled Words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2" tooltip="Refresh All Pivot Tables in the Workbook"/>
              </a:rPr>
              <a:t>Refresh All Pivot Tables in the Workbook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3" tooltip="Change the Letter Case of Selected Cells to Upper Case"/>
              </a:rPr>
              <a:t>Change the Letter Case of Selected Cells to Upper Case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4" tooltip="Highlight All Cells With Comments"/>
              </a:rPr>
              <a:t>Highlight All Cells With Comments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5" tooltip="Highlight Blank Cells With VBA"/>
              </a:rPr>
              <a:t>Highlight Blank Cells With VBA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6" tooltip="How to Sort Data by Single Column"/>
              </a:rPr>
              <a:t>How to Sort Data by Single Column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7" tooltip="How to Sort Data by Multiple Columns"/>
              </a:rPr>
              <a:t>How to Sort Data by Multiple Columns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Lato" panose="020F0502020204030203" pitchFamily="34" charset="0"/>
                <a:hlinkClick r:id="rId28" tooltip="How to Get Only the Numeric Part from a String in Excel"/>
              </a:rPr>
              <a:t>How to Get Only the Numeric Part from a String in Excel</a:t>
            </a:r>
            <a:endParaRPr lang="en-US" sz="1400" b="0" i="0" dirty="0">
              <a:solidFill>
                <a:srgbClr val="0C0C0C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0086"/>
            <a:ext cx="11049000" cy="545629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pl-PL" sz="3200" dirty="0">
                <a:solidFill>
                  <a:schemeClr val="bg1">
                    <a:lumMod val="85000"/>
                  </a:schemeClr>
                </a:solidFill>
              </a:rPr>
              <a:t> Pierwsze programy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CA948B-6168-4A8E-9EDD-D82C0DBA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50152"/>
            <a:ext cx="5137423" cy="463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AAAA1F6-7DCE-411F-A60E-7E99C782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30" y="1050151"/>
            <a:ext cx="5906436" cy="463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0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0516"/>
            <a:ext cx="11049000" cy="743337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9ABFB5A-E0AA-4568-8DB6-FBA17823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08683"/>
            <a:ext cx="5468113" cy="516327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C0D14A0-1CDD-4336-8F81-77ED14E0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62" y="4259605"/>
            <a:ext cx="4572000" cy="22764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E0485EF-4558-4ECC-847C-1A3BA24F4397}"/>
              </a:ext>
            </a:extLst>
          </p:cNvPr>
          <p:cNvSpPr txBox="1"/>
          <p:nvPr/>
        </p:nvSpPr>
        <p:spPr>
          <a:xfrm>
            <a:off x="7438768" y="5028854"/>
            <a:ext cx="399535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Range("A1").</a:t>
            </a:r>
            <a:r>
              <a:rPr lang="en-US" dirty="0" err="1"/>
              <a:t>Font.Strikethrough</a:t>
            </a:r>
            <a:r>
              <a:rPr lang="en-US" dirty="0"/>
              <a:t> = True</a:t>
            </a:r>
          </a:p>
          <a:p>
            <a:r>
              <a:rPr lang="en-US" dirty="0"/>
              <a:t>Range("A1").</a:t>
            </a:r>
            <a:r>
              <a:rPr lang="en-US" dirty="0" err="1"/>
              <a:t>Font.Subscript</a:t>
            </a:r>
            <a:r>
              <a:rPr lang="en-US" dirty="0"/>
              <a:t> = True</a:t>
            </a:r>
          </a:p>
          <a:p>
            <a:r>
              <a:rPr lang="en-US" dirty="0"/>
              <a:t>Range("A1").</a:t>
            </a:r>
            <a:r>
              <a:rPr lang="en-US" dirty="0" err="1"/>
              <a:t>Font.Superscript</a:t>
            </a:r>
            <a:r>
              <a:rPr lang="en-US" dirty="0"/>
              <a:t> = True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4A892E7-AEF8-44EB-A182-DD1C16D22691}"/>
              </a:ext>
            </a:extLst>
          </p:cNvPr>
          <p:cNvSpPr txBox="1"/>
          <p:nvPr/>
        </p:nvSpPr>
        <p:spPr>
          <a:xfrm>
            <a:off x="7760044" y="1303764"/>
            <a:ext cx="4077729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err="1"/>
              <a:t>xlContinuous</a:t>
            </a:r>
            <a:r>
              <a:rPr lang="pl-PL" dirty="0"/>
              <a:t> -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line</a:t>
            </a:r>
            <a:endParaRPr lang="pl-PL" dirty="0"/>
          </a:p>
          <a:p>
            <a:r>
              <a:rPr lang="pl-PL" dirty="0" err="1"/>
              <a:t>xlDash</a:t>
            </a:r>
            <a:r>
              <a:rPr lang="pl-PL" dirty="0"/>
              <a:t>            - </a:t>
            </a:r>
            <a:r>
              <a:rPr lang="pl-PL" dirty="0" err="1"/>
              <a:t>Dashed</a:t>
            </a:r>
            <a:r>
              <a:rPr lang="pl-PL" dirty="0"/>
              <a:t> </a:t>
            </a:r>
            <a:r>
              <a:rPr lang="pl-PL" dirty="0" err="1"/>
              <a:t>line</a:t>
            </a:r>
            <a:endParaRPr lang="pl-PL" dirty="0"/>
          </a:p>
          <a:p>
            <a:r>
              <a:rPr lang="pl-PL" dirty="0" err="1"/>
              <a:t>xlDashDot</a:t>
            </a:r>
            <a:r>
              <a:rPr lang="pl-PL" dirty="0"/>
              <a:t>     - </a:t>
            </a:r>
            <a:r>
              <a:rPr lang="pl-PL" dirty="0" err="1"/>
              <a:t>Alternating</a:t>
            </a:r>
            <a:r>
              <a:rPr lang="pl-PL" dirty="0"/>
              <a:t> </a:t>
            </a:r>
            <a:r>
              <a:rPr lang="pl-PL" dirty="0" err="1"/>
              <a:t>dashes</a:t>
            </a:r>
            <a:r>
              <a:rPr lang="pl-PL" dirty="0"/>
              <a:t> &amp; </a:t>
            </a:r>
            <a:r>
              <a:rPr lang="pl-PL" dirty="0" err="1"/>
              <a:t>dots</a:t>
            </a:r>
            <a:endParaRPr lang="pl-PL" dirty="0"/>
          </a:p>
          <a:p>
            <a:r>
              <a:rPr lang="pl-PL" dirty="0" err="1"/>
              <a:t>xlLineStyleNone</a:t>
            </a:r>
            <a:r>
              <a:rPr lang="pl-PL" dirty="0"/>
              <a:t> - No </a:t>
            </a:r>
            <a:r>
              <a:rPr lang="pl-PL" dirty="0" err="1"/>
              <a:t>line</a:t>
            </a:r>
            <a:endParaRPr lang="pl-PL" dirty="0"/>
          </a:p>
          <a:p>
            <a:r>
              <a:rPr lang="pl-PL" dirty="0" err="1"/>
              <a:t>xlSlantDashDot</a:t>
            </a:r>
            <a:r>
              <a:rPr lang="pl-PL" dirty="0"/>
              <a:t> - </a:t>
            </a:r>
            <a:r>
              <a:rPr lang="pl-PL" dirty="0" err="1"/>
              <a:t>Slanted</a:t>
            </a:r>
            <a:r>
              <a:rPr lang="pl-PL" dirty="0"/>
              <a:t> </a:t>
            </a:r>
            <a:r>
              <a:rPr lang="pl-PL" dirty="0" err="1"/>
              <a:t>dashes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4FC43B-0779-4DF4-8724-E834573BF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14"/>
          <a:stretch/>
        </p:blipFill>
        <p:spPr>
          <a:xfrm>
            <a:off x="5833668" y="1303764"/>
            <a:ext cx="1819592" cy="2848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5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90986"/>
            <a:ext cx="11049000" cy="689318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257700-5C72-45EC-930A-ECD792A0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76461"/>
            <a:ext cx="6306430" cy="543000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8C6D793-6EE9-407F-A271-6459FDBF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65" y="4216938"/>
            <a:ext cx="5992061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01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3685"/>
            <a:ext cx="11049000" cy="7961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 Adresy w VBA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BC1F2C-0924-4C24-BF57-A8B52C9281C0}"/>
              </a:ext>
            </a:extLst>
          </p:cNvPr>
          <p:cNvSpPr txBox="1"/>
          <p:nvPr/>
        </p:nvSpPr>
        <p:spPr>
          <a:xfrm>
            <a:off x="571500" y="1192060"/>
            <a:ext cx="11049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/>
              <a:t>Address to własność obiektu </a:t>
            </a:r>
            <a:r>
              <a:rPr lang="pl-PL" dirty="0" err="1"/>
              <a:t>Range</a:t>
            </a:r>
            <a:r>
              <a:rPr lang="pl-PL" dirty="0"/>
              <a:t>, która zwraca lokalizację w arkuszu. Standardowe zastosowanie tego argumentu zwraca ciąg tekstowy przedstawiający adres komórki/zakresu z zastosowaniem odwołania bezwzględnego.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B0CD74-23E1-4F97-A573-E6A8F686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60602"/>
            <a:ext cx="10459681" cy="438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8C3468C-997D-419C-AB37-F7004078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09" y="5094360"/>
            <a:ext cx="1838582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BF95538A-15F6-4649-8AA4-98C7FCC183EE}"/>
              </a:ext>
            </a:extLst>
          </p:cNvPr>
          <p:cNvCxnSpPr>
            <a:cxnSpLocks/>
          </p:cNvCxnSpPr>
          <p:nvPr/>
        </p:nvCxnSpPr>
        <p:spPr>
          <a:xfrm flipH="1" flipV="1">
            <a:off x="2651760" y="3758184"/>
            <a:ext cx="2593848" cy="170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4119BC59-DCBE-4A10-9470-BFB87728CBED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2523744"/>
            <a:ext cx="3471672" cy="271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E0C7A12-CF88-42F2-BFC1-2870E6B292CA}"/>
              </a:ext>
            </a:extLst>
          </p:cNvPr>
          <p:cNvCxnSpPr>
            <a:cxnSpLocks/>
          </p:cNvCxnSpPr>
          <p:nvPr/>
        </p:nvCxnSpPr>
        <p:spPr>
          <a:xfrm>
            <a:off x="2523744" y="4526280"/>
            <a:ext cx="0" cy="71018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3686"/>
            <a:ext cx="11049000" cy="646332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 Adresy w VBA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BC1F2C-0924-4C24-BF57-A8B52C9281C0}"/>
              </a:ext>
            </a:extLst>
          </p:cNvPr>
          <p:cNvSpPr txBox="1"/>
          <p:nvPr/>
        </p:nvSpPr>
        <p:spPr>
          <a:xfrm>
            <a:off x="571500" y="1512300"/>
            <a:ext cx="498763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/>
              <a:t>Jeśli chcemy wprowadzić  wartość do komórki, to najpierw musimy tę komórkę zaadresować  przy pomocy polecenia </a:t>
            </a:r>
          </a:p>
          <a:p>
            <a:r>
              <a:rPr lang="pl-PL" b="1" dirty="0"/>
              <a:t>  </a:t>
            </a:r>
            <a:r>
              <a:rPr lang="pl-PL" b="1" dirty="0" err="1"/>
              <a:t>Cells</a:t>
            </a:r>
            <a:r>
              <a:rPr lang="pl-PL" b="1" dirty="0"/>
              <a:t>   </a:t>
            </a:r>
            <a:r>
              <a:rPr lang="pl-PL" dirty="0"/>
              <a:t>(komórka) lub  </a:t>
            </a:r>
          </a:p>
          <a:p>
            <a:r>
              <a:rPr lang="pl-PL" dirty="0"/>
              <a:t>  </a:t>
            </a:r>
            <a:r>
              <a:rPr lang="pl-PL" b="1" dirty="0" err="1"/>
              <a:t>Range</a:t>
            </a:r>
            <a:r>
              <a:rPr lang="pl-PL" dirty="0"/>
              <a:t>(zakres).</a:t>
            </a:r>
          </a:p>
          <a:p>
            <a:r>
              <a:rPr lang="pl-PL" dirty="0"/>
              <a:t> Za pomocą </a:t>
            </a:r>
            <a:r>
              <a:rPr lang="pl-PL" dirty="0" err="1"/>
              <a:t>Cells</a:t>
            </a:r>
            <a:r>
              <a:rPr lang="pl-PL" dirty="0"/>
              <a:t> adresujemy jedną komórkę, </a:t>
            </a:r>
          </a:p>
          <a:p>
            <a:r>
              <a:rPr lang="pl-PL" dirty="0"/>
              <a:t>za pomocą </a:t>
            </a:r>
            <a:r>
              <a:rPr lang="pl-PL" dirty="0" err="1"/>
              <a:t>Range</a:t>
            </a:r>
            <a:r>
              <a:rPr lang="pl-PL" dirty="0"/>
              <a:t> zakres (z 1+komórek).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45C7308-5FE3-452F-ACB7-7C761F6F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25" y="0"/>
            <a:ext cx="4911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3686"/>
            <a:ext cx="11049000" cy="646332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 Adresy w VBA, styl  R1C1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6490E0-5CF6-4F61-8F48-EE14C66E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7" y="3537741"/>
            <a:ext cx="8190640" cy="290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2402839-1CEF-4A9A-8AA5-6B56199D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10459"/>
            <a:ext cx="479107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114238F-D374-411E-83A8-3C484E73A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000" y="1861503"/>
            <a:ext cx="4448027" cy="3134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8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3686"/>
            <a:ext cx="9650469" cy="646332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 Adresy w VBA, styl  R1C1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70A3CF6-92A0-421C-8E88-AB76DDD1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82611"/>
            <a:ext cx="3855027" cy="346847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C56D0E5-2EBD-43FE-B263-FA9A5F96F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52" y="1182611"/>
            <a:ext cx="5337717" cy="34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8D911-FD1A-4BA5-AF62-37B2757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3737"/>
            <a:ext cx="11049000" cy="1225296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l-PL" sz="9600" dirty="0">
                <a:solidFill>
                  <a:schemeClr val="bg1"/>
                </a:solidFill>
              </a:rPr>
              <a:t>  </a:t>
            </a:r>
            <a:r>
              <a:rPr lang="pl-PL" sz="9600" dirty="0" err="1">
                <a:solidFill>
                  <a:schemeClr val="bg1"/>
                </a:solidFill>
              </a:rPr>
              <a:t>Loops</a:t>
            </a:r>
            <a:r>
              <a:rPr lang="pl-PL" sz="9600" dirty="0">
                <a:solidFill>
                  <a:schemeClr val="bg1"/>
                </a:solidFill>
              </a:rPr>
              <a:t>  - składnia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E5A176-10D0-445A-8BD0-5D8266022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8"/>
          <a:stretch/>
        </p:blipFill>
        <p:spPr>
          <a:xfrm>
            <a:off x="571500" y="1536194"/>
            <a:ext cx="7059010" cy="2413331"/>
          </a:xfrm>
          <a:prstGeom prst="rect">
            <a:avLst/>
          </a:prstGeom>
          <a:ln w="3810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D042643-EDA0-42DE-AD4F-3F4B389B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7" r="4702"/>
          <a:stretch/>
        </p:blipFill>
        <p:spPr>
          <a:xfrm>
            <a:off x="6441609" y="2204435"/>
            <a:ext cx="4384888" cy="4479828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1379</Words>
  <Application>Microsoft Office PowerPoint</Application>
  <PresentationFormat>Panoramiczny</PresentationFormat>
  <Paragraphs>225</Paragraphs>
  <Slides>16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Source Sans Pro</vt:lpstr>
      <vt:lpstr>Motyw pakietu Office</vt:lpstr>
      <vt:lpstr> Pierwsze programy w VBA  Excel-a</vt:lpstr>
      <vt:lpstr> Pierwsze programy</vt:lpstr>
      <vt:lpstr>Prezentacja programu PowerPoint</vt:lpstr>
      <vt:lpstr>   </vt:lpstr>
      <vt:lpstr>  Adresy w VBA</vt:lpstr>
      <vt:lpstr>  Adresy w VBA</vt:lpstr>
      <vt:lpstr>  Adresy w VBA, styl  R1C1</vt:lpstr>
      <vt:lpstr>  Adresy w VBA, styl  R1C1</vt:lpstr>
      <vt:lpstr>  Loops  - składnia</vt:lpstr>
      <vt:lpstr>  For … Next   loop</vt:lpstr>
      <vt:lpstr>  For … Next   loop    (2)</vt:lpstr>
      <vt:lpstr>  Do While   Loop</vt:lpstr>
      <vt:lpstr>  Do While   Loop    (2)</vt:lpstr>
      <vt:lpstr> Do Until   Loop</vt:lpstr>
      <vt:lpstr>  For Each-Next  loop</vt:lpstr>
      <vt:lpstr> Excel Macro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Excel Tips for Becoming a Spreadsheet Pro</dc:title>
  <dc:creator>Tadeusz Wiszowaty</dc:creator>
  <cp:lastModifiedBy>Tadeusz Wiszowaty</cp:lastModifiedBy>
  <cp:revision>18</cp:revision>
  <dcterms:created xsi:type="dcterms:W3CDTF">2022-01-22T11:30:56Z</dcterms:created>
  <dcterms:modified xsi:type="dcterms:W3CDTF">2022-03-18T21:14:14Z</dcterms:modified>
</cp:coreProperties>
</file>