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7" r:id="rId15"/>
    <p:sldId id="270" r:id="rId16"/>
    <p:sldId id="271" r:id="rId17"/>
    <p:sldId id="272" r:id="rId18"/>
    <p:sldId id="299" r:id="rId19"/>
    <p:sldId id="274" r:id="rId20"/>
    <p:sldId id="275" r:id="rId21"/>
    <p:sldId id="301" r:id="rId22"/>
    <p:sldId id="303" r:id="rId23"/>
    <p:sldId id="306" r:id="rId24"/>
    <p:sldId id="307" r:id="rId25"/>
    <p:sldId id="308" r:id="rId26"/>
    <p:sldId id="305" r:id="rId27"/>
    <p:sldId id="277" r:id="rId28"/>
    <p:sldId id="278" r:id="rId29"/>
    <p:sldId id="302" r:id="rId30"/>
    <p:sldId id="279" r:id="rId31"/>
    <p:sldId id="280" r:id="rId32"/>
    <p:sldId id="281" r:id="rId33"/>
    <p:sldId id="282" r:id="rId34"/>
    <p:sldId id="283" r:id="rId35"/>
    <p:sldId id="284" r:id="rId36"/>
    <p:sldId id="285" r:id="rId37"/>
    <p:sldId id="286" r:id="rId38"/>
    <p:sldId id="287" r:id="rId39"/>
    <p:sldId id="288" r:id="rId40"/>
    <p:sldId id="309" r:id="rId41"/>
    <p:sldId id="289" r:id="rId42"/>
    <p:sldId id="290" r:id="rId43"/>
    <p:sldId id="291" r:id="rId44"/>
    <p:sldId id="292" r:id="rId45"/>
    <p:sldId id="293" r:id="rId46"/>
    <p:sldId id="294" r:id="rId47"/>
    <p:sldId id="295" r:id="rId4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01" autoAdjust="0"/>
  </p:normalViewPr>
  <p:slideViewPr>
    <p:cSldViewPr>
      <p:cViewPr varScale="1">
        <p:scale>
          <a:sx n="108" d="100"/>
          <a:sy n="108" d="100"/>
        </p:scale>
        <p:origin x="7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ED0C8E-AD15-43D7-AB5F-18F34899FA0E}" type="datetimeFigureOut">
              <a:rPr lang="pl-PL" smtClean="0"/>
              <a:t>11.03.2022</a:t>
            </a:fld>
            <a:endParaRPr lang="pl-P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2A4F15-9698-43AD-9EED-062589F6D966}" type="slidenum">
              <a:rPr lang="pl-PL" smtClean="0"/>
              <a:t>‹#›</a:t>
            </a:fld>
            <a:endParaRPr lang="pl-PL"/>
          </a:p>
        </p:txBody>
      </p:sp>
    </p:spTree>
    <p:extLst>
      <p:ext uri="{BB962C8B-B14F-4D97-AF65-F5344CB8AC3E}">
        <p14:creationId xmlns:p14="http://schemas.microsoft.com/office/powerpoint/2010/main" val="273452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excel-vba.com/vba-excel-install.ht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endParaRPr lang="en-US" dirty="0"/>
          </a:p>
          <a:p>
            <a:r>
              <a:rPr lang="en-US" sz="1200" b="1" kern="1200" dirty="0">
                <a:solidFill>
                  <a:schemeClr val="tx1"/>
                </a:solidFill>
                <a:effectLst/>
                <a:latin typeface="+mn-lt"/>
                <a:ea typeface="+mn-ea"/>
                <a:cs typeface="+mn-cs"/>
              </a:rPr>
              <a:t>Special note for users of Excel 2007:</a:t>
            </a:r>
            <a:r>
              <a:rPr lang="en-US" sz="1200" kern="1200" dirty="0">
                <a:solidFill>
                  <a:schemeClr val="tx1"/>
                </a:solidFill>
                <a:effectLst/>
                <a:latin typeface="+mn-lt"/>
                <a:ea typeface="+mn-ea"/>
                <a:cs typeface="+mn-cs"/>
              </a:rPr>
              <a:t> Until the 2007 versions of Excel the user did not need to install anything to work with macros in Excel. If you are using Excel 2007 see how to install the </a:t>
            </a:r>
            <a:r>
              <a:rPr lang="en-US" sz="1200" b="1" kern="1200" dirty="0">
                <a:solidFill>
                  <a:schemeClr val="tx1"/>
                </a:solidFill>
                <a:effectLst/>
                <a:latin typeface="+mn-lt"/>
                <a:ea typeface="+mn-ea"/>
                <a:cs typeface="+mn-cs"/>
                <a:hlinkClick r:id="rId3"/>
              </a:rPr>
              <a:t>Visual Basic Editor for Excel from your Office CD</a:t>
            </a:r>
            <a:r>
              <a:rPr lang="en-US" sz="1200" kern="1200" dirty="0">
                <a:solidFill>
                  <a:schemeClr val="tx1"/>
                </a:solidFill>
                <a:effectLst/>
                <a:latin typeface="+mn-lt"/>
                <a:ea typeface="+mn-ea"/>
                <a:cs typeface="+mn-cs"/>
              </a:rPr>
              <a:t>.</a:t>
            </a:r>
            <a:endParaRPr lang="en-US" dirty="0"/>
          </a:p>
          <a:p>
            <a:r>
              <a:rPr lang="en-US" sz="1200" b="1" kern="1200" dirty="0">
                <a:solidFill>
                  <a:schemeClr val="tx1"/>
                </a:solidFill>
                <a:effectLst/>
                <a:latin typeface="+mn-lt"/>
                <a:ea typeface="+mn-ea"/>
                <a:cs typeface="+mn-cs"/>
              </a:rPr>
              <a:t>IMPORTANT NOTE 1:</a:t>
            </a:r>
            <a:r>
              <a:rPr lang="en-US" dirty="0"/>
              <a:t> </a:t>
            </a:r>
            <a:r>
              <a:rPr lang="en-US" sz="1200" kern="1200" dirty="0">
                <a:solidFill>
                  <a:schemeClr val="tx1"/>
                </a:solidFill>
                <a:effectLst/>
                <a:latin typeface="+mn-lt"/>
                <a:ea typeface="+mn-ea"/>
                <a:cs typeface="+mn-cs"/>
              </a:rPr>
              <a:t>There are </a:t>
            </a:r>
            <a:r>
              <a:rPr lang="en-US" sz="1200" b="1" kern="1200" dirty="0">
                <a:solidFill>
                  <a:schemeClr val="tx1"/>
                </a:solidFill>
                <a:effectLst/>
                <a:latin typeface="+mn-lt"/>
                <a:ea typeface="+mn-ea"/>
                <a:cs typeface="+mn-cs"/>
              </a:rPr>
              <a:t>no risks</a:t>
            </a:r>
            <a:r>
              <a:rPr lang="en-US" sz="1200" kern="1200" dirty="0">
                <a:solidFill>
                  <a:schemeClr val="tx1"/>
                </a:solidFill>
                <a:effectLst/>
                <a:latin typeface="+mn-lt"/>
                <a:ea typeface="+mn-ea"/>
                <a:cs typeface="+mn-cs"/>
              </a:rPr>
              <a:t> to your computer or to Excel in completing the task below. At any time if you feel uncomfortable, just close Excel without saving the workbook and try again later.</a:t>
            </a:r>
            <a:endParaRPr lang="en-US" dirty="0"/>
          </a:p>
          <a:p>
            <a:r>
              <a:rPr lang="en-US" sz="1200" b="1" kern="1200" dirty="0">
                <a:solidFill>
                  <a:schemeClr val="tx1"/>
                </a:solidFill>
                <a:effectLst/>
                <a:latin typeface="+mn-lt"/>
                <a:ea typeface="+mn-ea"/>
                <a:cs typeface="+mn-cs"/>
              </a:rPr>
              <a:t>For users of Excel 1997 to 2006:</a:t>
            </a:r>
            <a:r>
              <a:rPr lang="en-US" sz="1200" kern="1200" dirty="0">
                <a:solidFill>
                  <a:schemeClr val="tx1"/>
                </a:solidFill>
                <a:effectLst/>
                <a:latin typeface="+mn-lt"/>
                <a:ea typeface="+mn-ea"/>
                <a:cs typeface="+mn-cs"/>
              </a:rPr>
              <a:t> The first thing that you need to do is to make sure that the security level of Excel is set at either "Low" or "Medium" so that you can use the macros (VBA procedures) that you develop. From the menu bar of Excel select "Tools" then "Macro" then "Security" and select "Medium".</a:t>
            </a:r>
            <a:endParaRPr lang="en-US" dirty="0"/>
          </a:p>
          <a:p>
            <a:r>
              <a:rPr lang="en-US" sz="1200" b="1" kern="1200" dirty="0">
                <a:solidFill>
                  <a:schemeClr val="tx1"/>
                </a:solidFill>
                <a:effectLst/>
                <a:latin typeface="+mn-lt"/>
                <a:ea typeface="+mn-ea"/>
                <a:cs typeface="+mn-cs"/>
              </a:rPr>
              <a:t>For users of Excel 2007 to 2010:</a:t>
            </a:r>
            <a:r>
              <a:rPr lang="en-US" sz="1200" kern="1200" dirty="0">
                <a:solidFill>
                  <a:schemeClr val="tx1"/>
                </a:solidFill>
                <a:effectLst/>
                <a:latin typeface="+mn-lt"/>
                <a:ea typeface="+mn-ea"/>
                <a:cs typeface="+mn-cs"/>
              </a:rPr>
              <a:t> From the "Developer" ribbon click on the "Macro Security" button. Check the second level "Disable all Macros with Notification" and you are set.</a:t>
            </a:r>
            <a:endParaRPr lang="en-US" dirty="0"/>
          </a:p>
          <a:p>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2</a:t>
            </a:fld>
            <a:endParaRPr lang="pl-PL"/>
          </a:p>
        </p:txBody>
      </p:sp>
    </p:spTree>
    <p:extLst>
      <p:ext uri="{BB962C8B-B14F-4D97-AF65-F5344CB8AC3E}">
        <p14:creationId xmlns:p14="http://schemas.microsoft.com/office/powerpoint/2010/main" val="4003902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Sub</a:t>
            </a:r>
            <a:r>
              <a:rPr lang="pl-PL" dirty="0"/>
              <a:t> </a:t>
            </a:r>
            <a:r>
              <a:rPr lang="pl-PL" dirty="0" err="1"/>
              <a:t>proTest</a:t>
            </a:r>
            <a:r>
              <a:rPr lang="pl-PL" dirty="0"/>
              <a:t>()</a:t>
            </a:r>
          </a:p>
          <a:p>
            <a:r>
              <a:rPr lang="pl-PL" dirty="0" err="1"/>
              <a:t>Sheets</a:t>
            </a:r>
            <a:r>
              <a:rPr lang="pl-PL" dirty="0"/>
              <a:t>("Arkusz1").Select</a:t>
            </a:r>
          </a:p>
          <a:p>
            <a:r>
              <a:rPr lang="pl-PL" dirty="0"/>
              <a:t>Arkusz1.Range("C1").Select</a:t>
            </a:r>
          </a:p>
          <a:p>
            <a:endParaRPr lang="pl-PL" dirty="0"/>
          </a:p>
          <a:p>
            <a:r>
              <a:rPr lang="pl-PL" dirty="0"/>
              <a:t>Do </a:t>
            </a:r>
            <a:r>
              <a:rPr lang="pl-PL" dirty="0" err="1"/>
              <a:t>Until</a:t>
            </a:r>
            <a:r>
              <a:rPr lang="pl-PL" dirty="0"/>
              <a:t> </a:t>
            </a:r>
            <a:r>
              <a:rPr lang="pl-PL" dirty="0" err="1"/>
              <a:t>Selection.Offset</a:t>
            </a:r>
            <a:r>
              <a:rPr lang="pl-PL" dirty="0"/>
              <a:t>(0, -2).Value = ""</a:t>
            </a:r>
          </a:p>
          <a:p>
            <a:r>
              <a:rPr lang="pl-PL" dirty="0"/>
              <a:t>    </a:t>
            </a:r>
            <a:r>
              <a:rPr lang="pl-PL" dirty="0" err="1"/>
              <a:t>Selection.Value</a:t>
            </a:r>
            <a:r>
              <a:rPr lang="pl-PL" dirty="0"/>
              <a:t> = (</a:t>
            </a:r>
            <a:r>
              <a:rPr lang="pl-PL" dirty="0" err="1"/>
              <a:t>Selection.Offset</a:t>
            </a:r>
            <a:r>
              <a:rPr lang="pl-PL" dirty="0"/>
              <a:t>(0, -2).Value &amp; " " &amp; </a:t>
            </a:r>
            <a:r>
              <a:rPr lang="pl-PL" dirty="0" err="1"/>
              <a:t>Selection.Offset</a:t>
            </a:r>
            <a:r>
              <a:rPr lang="pl-PL" dirty="0"/>
              <a:t>(0, -1).Value)</a:t>
            </a:r>
          </a:p>
          <a:p>
            <a:r>
              <a:rPr lang="pl-PL" dirty="0"/>
              <a:t>    </a:t>
            </a:r>
            <a:r>
              <a:rPr lang="pl-PL" dirty="0" err="1"/>
              <a:t>Selection.Offset</a:t>
            </a:r>
            <a:r>
              <a:rPr lang="pl-PL" dirty="0"/>
              <a:t>(1, 0).Select</a:t>
            </a:r>
          </a:p>
          <a:p>
            <a:r>
              <a:rPr lang="pl-PL" dirty="0"/>
              <a:t>  </a:t>
            </a:r>
            <a:r>
              <a:rPr lang="pl-PL" dirty="0" err="1"/>
              <a:t>Loop</a:t>
            </a:r>
            <a:endParaRPr lang="pl-PL" dirty="0"/>
          </a:p>
          <a:p>
            <a:endParaRPr lang="pl-PL" dirty="0"/>
          </a:p>
          <a:p>
            <a:r>
              <a:rPr lang="pl-PL" dirty="0"/>
              <a:t>Arkusz1.Range("A1").Select</a:t>
            </a:r>
          </a:p>
          <a:p>
            <a:r>
              <a:rPr lang="pl-PL" dirty="0"/>
              <a:t>End </a:t>
            </a:r>
            <a:r>
              <a:rPr lang="pl-PL" dirty="0" err="1"/>
              <a:t>Sub</a:t>
            </a:r>
            <a:endParaRPr lang="pl-PL" dirty="0"/>
          </a:p>
          <a:p>
            <a:endParaRPr lang="pl-PL" dirty="0"/>
          </a:p>
          <a:p>
            <a:r>
              <a:rPr lang="pl-PL" dirty="0" err="1"/>
              <a:t>Sub</a:t>
            </a:r>
            <a:r>
              <a:rPr lang="pl-PL" dirty="0"/>
              <a:t> proTest2()</a:t>
            </a:r>
          </a:p>
          <a:p>
            <a:r>
              <a:rPr lang="pl-PL" dirty="0" err="1"/>
              <a:t>Sheets</a:t>
            </a:r>
            <a:r>
              <a:rPr lang="pl-PL" dirty="0"/>
              <a:t>("Arkusz1").Select</a:t>
            </a:r>
          </a:p>
          <a:p>
            <a:r>
              <a:rPr lang="pl-PL" dirty="0"/>
              <a:t>Arkusz1.Range("C1").Select</a:t>
            </a:r>
          </a:p>
          <a:p>
            <a:endParaRPr lang="pl-PL" dirty="0"/>
          </a:p>
          <a:p>
            <a:r>
              <a:rPr lang="pl-PL" dirty="0" err="1"/>
              <a:t>While</a:t>
            </a:r>
            <a:r>
              <a:rPr lang="pl-PL" dirty="0"/>
              <a:t> </a:t>
            </a:r>
            <a:r>
              <a:rPr lang="pl-PL" dirty="0" err="1"/>
              <a:t>Selection.Offset</a:t>
            </a:r>
            <a:r>
              <a:rPr lang="pl-PL" dirty="0"/>
              <a:t>(0, -2).Value &lt;&gt; ""</a:t>
            </a:r>
          </a:p>
          <a:p>
            <a:r>
              <a:rPr lang="pl-PL" dirty="0"/>
              <a:t>    </a:t>
            </a:r>
            <a:r>
              <a:rPr lang="pl-PL" dirty="0" err="1"/>
              <a:t>Selection.Value</a:t>
            </a:r>
            <a:r>
              <a:rPr lang="pl-PL" dirty="0"/>
              <a:t> = (</a:t>
            </a:r>
            <a:r>
              <a:rPr lang="pl-PL" dirty="0" err="1"/>
              <a:t>Selection.Offset</a:t>
            </a:r>
            <a:r>
              <a:rPr lang="pl-PL" dirty="0"/>
              <a:t>(0, -2).Value &amp; " " &amp; </a:t>
            </a:r>
            <a:r>
              <a:rPr lang="pl-PL" dirty="0" err="1"/>
              <a:t>Selection.Offset</a:t>
            </a:r>
            <a:r>
              <a:rPr lang="pl-PL" dirty="0"/>
              <a:t>(0, -1).Value)</a:t>
            </a:r>
          </a:p>
          <a:p>
            <a:r>
              <a:rPr lang="pl-PL" dirty="0"/>
              <a:t>    </a:t>
            </a:r>
            <a:r>
              <a:rPr lang="pl-PL" dirty="0" err="1"/>
              <a:t>Selection.Offset</a:t>
            </a:r>
            <a:r>
              <a:rPr lang="pl-PL" dirty="0"/>
              <a:t>(1, 0).Select</a:t>
            </a:r>
          </a:p>
          <a:p>
            <a:r>
              <a:rPr lang="pl-PL" dirty="0"/>
              <a:t>  </a:t>
            </a:r>
            <a:r>
              <a:rPr lang="pl-PL" dirty="0" err="1"/>
              <a:t>Wend</a:t>
            </a:r>
            <a:endParaRPr lang="pl-PL" dirty="0"/>
          </a:p>
          <a:p>
            <a:r>
              <a:rPr lang="pl-PL" dirty="0"/>
              <a:t>    </a:t>
            </a:r>
          </a:p>
          <a:p>
            <a:r>
              <a:rPr lang="pl-PL" dirty="0"/>
              <a:t>Arkusz1.Range("A1").Select</a:t>
            </a:r>
          </a:p>
          <a:p>
            <a:r>
              <a:rPr lang="pl-PL" dirty="0"/>
              <a:t>End </a:t>
            </a:r>
            <a:r>
              <a:rPr lang="pl-PL" dirty="0" err="1"/>
              <a:t>Sub</a:t>
            </a:r>
            <a:endParaRPr lang="pl-PL" dirty="0"/>
          </a:p>
        </p:txBody>
      </p:sp>
      <p:sp>
        <p:nvSpPr>
          <p:cNvPr id="4" name="Symbol zastępczy numeru slajdu 3"/>
          <p:cNvSpPr>
            <a:spLocks noGrp="1"/>
          </p:cNvSpPr>
          <p:nvPr>
            <p:ph type="sldNum" sz="quarter" idx="5"/>
          </p:nvPr>
        </p:nvSpPr>
        <p:spPr/>
        <p:txBody>
          <a:bodyPr/>
          <a:lstStyle/>
          <a:p>
            <a:fld id="{632A4F15-9698-43AD-9EED-062589F6D966}" type="slidenum">
              <a:rPr lang="pl-PL" smtClean="0"/>
              <a:t>27</a:t>
            </a:fld>
            <a:endParaRPr lang="pl-PL"/>
          </a:p>
        </p:txBody>
      </p:sp>
    </p:spTree>
    <p:extLst>
      <p:ext uri="{BB962C8B-B14F-4D97-AF65-F5344CB8AC3E}">
        <p14:creationId xmlns:p14="http://schemas.microsoft.com/office/powerpoint/2010/main" val="140461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erase everything in column C Excel and retry with more names and surnames.</a:t>
            </a:r>
            <a:endParaRPr lang="en-US" dirty="0"/>
          </a:p>
          <a:p>
            <a:r>
              <a:rPr lang="en-US" sz="1200" kern="1200" dirty="0">
                <a:solidFill>
                  <a:schemeClr val="tx1"/>
                </a:solidFill>
                <a:effectLst/>
                <a:latin typeface="+mn-lt"/>
                <a:ea typeface="+mn-ea"/>
                <a:cs typeface="+mn-cs"/>
              </a:rPr>
              <a:t>Try it again removing the first name in cell A3. Notice that the macro stops on line 2.</a:t>
            </a:r>
            <a:endParaRPr lang="en-US" dirty="0"/>
          </a:p>
          <a:p>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28</a:t>
            </a:fld>
            <a:endParaRPr lang="pl-PL"/>
          </a:p>
        </p:txBody>
      </p:sp>
    </p:spTree>
    <p:extLst>
      <p:ext uri="{BB962C8B-B14F-4D97-AF65-F5344CB8AC3E}">
        <p14:creationId xmlns:p14="http://schemas.microsoft.com/office/powerpoint/2010/main" val="320979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erase everything in column C Excel and retry with more names and surnames.</a:t>
            </a:r>
            <a:endParaRPr lang="en-US" dirty="0"/>
          </a:p>
          <a:p>
            <a:r>
              <a:rPr lang="en-US" sz="1200" kern="1200" dirty="0">
                <a:solidFill>
                  <a:schemeClr val="tx1"/>
                </a:solidFill>
                <a:effectLst/>
                <a:latin typeface="+mn-lt"/>
                <a:ea typeface="+mn-ea"/>
                <a:cs typeface="+mn-cs"/>
              </a:rPr>
              <a:t>Try it again removing the first name in cell A3. Notice that the macro stops on line 2.</a:t>
            </a:r>
            <a:endParaRPr lang="en-US" dirty="0"/>
          </a:p>
          <a:p>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29</a:t>
            </a:fld>
            <a:endParaRPr lang="pl-PL"/>
          </a:p>
        </p:txBody>
      </p:sp>
    </p:spTree>
    <p:extLst>
      <p:ext uri="{BB962C8B-B14F-4D97-AF65-F5344CB8AC3E}">
        <p14:creationId xmlns:p14="http://schemas.microsoft.com/office/powerpoint/2010/main" val="808375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Testing is the most time-consuming part of any VBA project</a:t>
            </a:r>
            <a:r>
              <a:rPr lang="en-US" dirty="0"/>
              <a:t>. </a:t>
            </a:r>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31</a:t>
            </a:fld>
            <a:endParaRPr lang="pl-PL"/>
          </a:p>
        </p:txBody>
      </p:sp>
    </p:spTree>
    <p:extLst>
      <p:ext uri="{BB962C8B-B14F-4D97-AF65-F5344CB8AC3E}">
        <p14:creationId xmlns:p14="http://schemas.microsoft.com/office/powerpoint/2010/main" val="1869465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a:effectLst/>
              </a:rPr>
              <a:t>trigger</a:t>
            </a:r>
            <a:r>
              <a:rPr lang="pl-PL" b="1" baseline="0" dirty="0">
                <a:effectLst/>
              </a:rPr>
              <a:t> </a:t>
            </a:r>
            <a:r>
              <a:rPr lang="pl-PL" b="1" dirty="0">
                <a:effectLst/>
              </a:rPr>
              <a:t>(off) </a:t>
            </a:r>
            <a:r>
              <a:rPr lang="pl-PL" dirty="0">
                <a:effectLst/>
              </a:rPr>
              <a:t>[`trɪgə(r)] wywoływać, powodować, inicjować; spust, język spustowy, przerzutnik</a:t>
            </a:r>
          </a:p>
          <a:p>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46</a:t>
            </a:fld>
            <a:endParaRPr lang="pl-PL"/>
          </a:p>
        </p:txBody>
      </p:sp>
    </p:spTree>
    <p:extLst>
      <p:ext uri="{BB962C8B-B14F-4D97-AF65-F5344CB8AC3E}">
        <p14:creationId xmlns:p14="http://schemas.microsoft.com/office/powerpoint/2010/main" val="154898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a:effectLst/>
              </a:rPr>
              <a:t>trigger</a:t>
            </a:r>
            <a:r>
              <a:rPr lang="pl-PL" b="1" baseline="0" dirty="0">
                <a:effectLst/>
              </a:rPr>
              <a:t> </a:t>
            </a:r>
            <a:r>
              <a:rPr lang="pl-PL" b="1" dirty="0">
                <a:effectLst/>
              </a:rPr>
              <a:t>(off) </a:t>
            </a:r>
            <a:r>
              <a:rPr lang="pl-PL" dirty="0">
                <a:effectLst/>
              </a:rPr>
              <a:t>[`trɪgə(r)] wywoływać, powodować, inicjować; spust, język spustowy, przerzutnik</a:t>
            </a:r>
          </a:p>
          <a:p>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47</a:t>
            </a:fld>
            <a:endParaRPr lang="pl-PL"/>
          </a:p>
        </p:txBody>
      </p:sp>
    </p:spTree>
    <p:extLst>
      <p:ext uri="{BB962C8B-B14F-4D97-AF65-F5344CB8AC3E}">
        <p14:creationId xmlns:p14="http://schemas.microsoft.com/office/powerpoint/2010/main" val="15489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Modules are folders </a:t>
            </a:r>
            <a:r>
              <a:rPr lang="en-US" sz="1200" kern="1200" dirty="0">
                <a:solidFill>
                  <a:schemeClr val="tx1"/>
                </a:solidFill>
                <a:effectLst/>
                <a:latin typeface="+mn-lt"/>
                <a:ea typeface="+mn-ea"/>
                <a:cs typeface="+mn-cs"/>
              </a:rPr>
              <a:t>in which you save one or many of your macros. </a:t>
            </a:r>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export and save these modules to be used later in other workbook.</a:t>
            </a:r>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12</a:t>
            </a:fld>
            <a:endParaRPr lang="pl-PL"/>
          </a:p>
        </p:txBody>
      </p:sp>
    </p:spTree>
    <p:extLst>
      <p:ext uri="{BB962C8B-B14F-4D97-AF65-F5344CB8AC3E}">
        <p14:creationId xmlns:p14="http://schemas.microsoft.com/office/powerpoint/2010/main" val="3692032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you can see, a worksheet has 12 properties that you can change in this Properties window. Notice that there are 2 "Name" properties. On the first line there is the </a:t>
            </a:r>
            <a:r>
              <a:rPr lang="en-US" sz="1200" kern="1200" dirty="0" err="1">
                <a:solidFill>
                  <a:schemeClr val="tx1"/>
                </a:solidFill>
                <a:effectLst/>
                <a:latin typeface="+mn-lt"/>
                <a:ea typeface="+mn-ea"/>
                <a:cs typeface="+mn-cs"/>
              </a:rPr>
              <a:t>programmatical</a:t>
            </a:r>
            <a:r>
              <a:rPr lang="en-US" sz="1200" kern="1200" dirty="0">
                <a:solidFill>
                  <a:schemeClr val="tx1"/>
                </a:solidFill>
                <a:effectLst/>
                <a:latin typeface="+mn-lt"/>
                <a:ea typeface="+mn-ea"/>
                <a:cs typeface="+mn-cs"/>
              </a:rPr>
              <a:t> name of the sheet (Sheet1). You will discover later the advantages and disadvantages of changing this property. The second "Name" property (9th line) is the name (or caption) that appears on the tab of the sheet in Excel.</a:t>
            </a:r>
            <a:endParaRPr lang="en-US" dirty="0"/>
          </a:p>
          <a:p>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15</a:t>
            </a:fld>
            <a:endParaRPr lang="pl-PL"/>
          </a:p>
        </p:txBody>
      </p:sp>
    </p:spTree>
    <p:extLst>
      <p:ext uri="{BB962C8B-B14F-4D97-AF65-F5344CB8AC3E}">
        <p14:creationId xmlns:p14="http://schemas.microsoft.com/office/powerpoint/2010/main" val="131337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16</a:t>
            </a:fld>
            <a:endParaRPr lang="pl-PL"/>
          </a:p>
        </p:txBody>
      </p:sp>
    </p:spTree>
    <p:extLst>
      <p:ext uri="{BB962C8B-B14F-4D97-AF65-F5344CB8AC3E}">
        <p14:creationId xmlns:p14="http://schemas.microsoft.com/office/powerpoint/2010/main" val="131337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632A4F15-9698-43AD-9EED-062589F6D966}" type="slidenum">
              <a:rPr lang="pl-PL" smtClean="0"/>
              <a:t>17</a:t>
            </a:fld>
            <a:endParaRPr lang="pl-PL"/>
          </a:p>
        </p:txBody>
      </p:sp>
    </p:spTree>
    <p:extLst>
      <p:ext uri="{BB962C8B-B14F-4D97-AF65-F5344CB8AC3E}">
        <p14:creationId xmlns:p14="http://schemas.microsoft.com/office/powerpoint/2010/main" val="1313373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lumMod val="50000"/>
                  </a:schemeClr>
                </a:solidFill>
              </a:rPr>
              <a:t>Sub First</a:t>
            </a:r>
            <a:r>
              <a:rPr lang="pl-PL" sz="1200" dirty="0">
                <a:solidFill>
                  <a:schemeClr val="accent3">
                    <a:lumMod val="50000"/>
                  </a:schemeClr>
                </a:solidFill>
              </a:rPr>
              <a:t>_prog</a:t>
            </a:r>
            <a:r>
              <a:rPr lang="en-US" sz="1200" dirty="0">
                <a:solidFill>
                  <a:schemeClr val="accent3">
                    <a:lumMod val="50000"/>
                  </a:schemeClr>
                </a:solidFill>
              </a:rPr>
              <a:t>()</a:t>
            </a:r>
            <a:br>
              <a:rPr lang="en-US" sz="1200" dirty="0">
                <a:solidFill>
                  <a:schemeClr val="accent3">
                    <a:lumMod val="50000"/>
                  </a:schemeClr>
                </a:solidFill>
              </a:rPr>
            </a:br>
            <a:r>
              <a:rPr lang="pl-PL" sz="1200" dirty="0">
                <a:solidFill>
                  <a:schemeClr val="accent3">
                    <a:lumMod val="50000"/>
                  </a:schemeClr>
                </a:solidFill>
              </a:rPr>
              <a:t>	</a:t>
            </a:r>
            <a:r>
              <a:rPr lang="en-US" sz="1200" dirty="0">
                <a:solidFill>
                  <a:schemeClr val="accent3">
                    <a:lumMod val="50000"/>
                  </a:schemeClr>
                </a:solidFill>
              </a:rPr>
              <a:t>Range("A1").Value = 34</a:t>
            </a:r>
            <a:br>
              <a:rPr lang="en-US" sz="1200" dirty="0">
                <a:solidFill>
                  <a:schemeClr val="accent3">
                    <a:lumMod val="50000"/>
                  </a:schemeClr>
                </a:solidFill>
              </a:rPr>
            </a:br>
            <a:r>
              <a:rPr lang="pl-PL" sz="1200" dirty="0">
                <a:solidFill>
                  <a:schemeClr val="accent3">
                    <a:lumMod val="50000"/>
                  </a:schemeClr>
                </a:solidFill>
              </a:rPr>
              <a:t>	</a:t>
            </a:r>
            <a:r>
              <a:rPr lang="en-US" sz="1200" dirty="0">
                <a:solidFill>
                  <a:schemeClr val="accent3">
                    <a:lumMod val="50000"/>
                  </a:schemeClr>
                </a:solidFill>
              </a:rPr>
              <a:t>Range("A2").Value = 6</a:t>
            </a:r>
            <a:r>
              <a:rPr lang="pl-PL" sz="1200" dirty="0">
                <a:solidFill>
                  <a:schemeClr val="accent3">
                    <a:lumMod val="50000"/>
                  </a:schemeClr>
                </a:solidFill>
              </a:rPr>
              <a:t>5</a:t>
            </a:r>
            <a:br>
              <a:rPr lang="en-US" sz="1200" dirty="0">
                <a:solidFill>
                  <a:schemeClr val="accent3">
                    <a:lumMod val="50000"/>
                  </a:schemeClr>
                </a:solidFill>
              </a:rPr>
            </a:br>
            <a:r>
              <a:rPr lang="pl-PL" sz="1200" dirty="0">
                <a:solidFill>
                  <a:schemeClr val="accent3">
                    <a:lumMod val="50000"/>
                  </a:schemeClr>
                </a:solidFill>
              </a:rPr>
              <a:t>	</a:t>
            </a:r>
            <a:r>
              <a:rPr lang="en-US" sz="1200" dirty="0">
                <a:solidFill>
                  <a:schemeClr val="accent3">
                    <a:lumMod val="50000"/>
                  </a:schemeClr>
                </a:solidFill>
              </a:rPr>
              <a:t>Range("A3").Formula = "=A1+A2"</a:t>
            </a:r>
            <a:br>
              <a:rPr lang="en-US" sz="1200" dirty="0">
                <a:solidFill>
                  <a:schemeClr val="accent3">
                    <a:lumMod val="50000"/>
                  </a:schemeClr>
                </a:solidFill>
              </a:rPr>
            </a:br>
            <a:r>
              <a:rPr lang="pl-PL" sz="1200" dirty="0">
                <a:solidFill>
                  <a:schemeClr val="accent3">
                    <a:lumMod val="50000"/>
                  </a:schemeClr>
                </a:solidFill>
              </a:rPr>
              <a:t>	</a:t>
            </a:r>
            <a:r>
              <a:rPr lang="en-US" sz="1200" dirty="0">
                <a:solidFill>
                  <a:schemeClr val="accent3">
                    <a:lumMod val="50000"/>
                  </a:schemeClr>
                </a:solidFill>
              </a:rPr>
              <a:t>Range("A1").Select</a:t>
            </a:r>
            <a:br>
              <a:rPr lang="en-US" sz="1200" dirty="0">
                <a:solidFill>
                  <a:schemeClr val="accent3">
                    <a:lumMod val="50000"/>
                  </a:schemeClr>
                </a:solidFill>
              </a:rPr>
            </a:br>
            <a:r>
              <a:rPr lang="en-US" sz="1200" dirty="0">
                <a:solidFill>
                  <a:schemeClr val="accent3">
                    <a:lumMod val="50000"/>
                  </a:schemeClr>
                </a:solidFill>
              </a:rPr>
              <a:t>End Sub</a:t>
            </a:r>
          </a:p>
          <a:p>
            <a:endParaRPr lang="pl-PL" dirty="0"/>
          </a:p>
        </p:txBody>
      </p:sp>
      <p:sp>
        <p:nvSpPr>
          <p:cNvPr id="4" name="Symbol zastępczy numeru slajdu 3"/>
          <p:cNvSpPr>
            <a:spLocks noGrp="1"/>
          </p:cNvSpPr>
          <p:nvPr>
            <p:ph type="sldNum" sz="quarter" idx="5"/>
          </p:nvPr>
        </p:nvSpPr>
        <p:spPr/>
        <p:txBody>
          <a:bodyPr/>
          <a:lstStyle/>
          <a:p>
            <a:fld id="{632A4F15-9698-43AD-9EED-062589F6D966}" type="slidenum">
              <a:rPr lang="pl-PL" smtClean="0"/>
              <a:t>19</a:t>
            </a:fld>
            <a:endParaRPr lang="pl-PL"/>
          </a:p>
        </p:txBody>
      </p:sp>
    </p:spTree>
    <p:extLst>
      <p:ext uri="{BB962C8B-B14F-4D97-AF65-F5344CB8AC3E}">
        <p14:creationId xmlns:p14="http://schemas.microsoft.com/office/powerpoint/2010/main" val="34157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Sub</a:t>
            </a:r>
            <a:r>
              <a:rPr lang="pl-PL" dirty="0"/>
              <a:t> </a:t>
            </a:r>
            <a:r>
              <a:rPr lang="pl-PL" dirty="0" err="1"/>
              <a:t>Dane_do_komórki</a:t>
            </a:r>
            <a:r>
              <a:rPr lang="pl-PL" dirty="0"/>
              <a:t>()</a:t>
            </a:r>
          </a:p>
          <a:p>
            <a:r>
              <a:rPr lang="pl-PL" dirty="0"/>
              <a:t>   </a:t>
            </a:r>
            <a:r>
              <a:rPr lang="pl-PL" dirty="0" err="1"/>
              <a:t>Range</a:t>
            </a:r>
            <a:r>
              <a:rPr lang="pl-PL" dirty="0"/>
              <a:t>("A1") = " </a:t>
            </a:r>
            <a:r>
              <a:rPr lang="pl-PL" dirty="0" err="1"/>
              <a:t>Text</a:t>
            </a:r>
            <a:r>
              <a:rPr lang="pl-PL" dirty="0"/>
              <a:t> </a:t>
            </a:r>
            <a:r>
              <a:rPr lang="pl-PL" dirty="0" err="1"/>
              <a:t>fromVBA</a:t>
            </a:r>
            <a:r>
              <a:rPr lang="pl-PL" dirty="0"/>
              <a:t>!"</a:t>
            </a:r>
          </a:p>
          <a:p>
            <a:r>
              <a:rPr lang="pl-PL" dirty="0"/>
              <a:t>   </a:t>
            </a:r>
            <a:r>
              <a:rPr lang="pl-PL" dirty="0" err="1"/>
              <a:t>Cells</a:t>
            </a:r>
            <a:r>
              <a:rPr lang="pl-PL" dirty="0"/>
              <a:t>(3, 2) = "w3k2"  'Wiersz 3, Kol 2</a:t>
            </a:r>
          </a:p>
          <a:p>
            <a:r>
              <a:rPr lang="pl-PL" dirty="0"/>
              <a:t>   [A2] = "----------------------------"</a:t>
            </a:r>
          </a:p>
          <a:p>
            <a:r>
              <a:rPr lang="pl-PL" dirty="0"/>
              <a:t>   [A3].Select</a:t>
            </a:r>
          </a:p>
          <a:p>
            <a:r>
              <a:rPr lang="pl-PL" dirty="0"/>
              <a:t>End </a:t>
            </a:r>
            <a:r>
              <a:rPr lang="pl-PL" dirty="0" err="1"/>
              <a:t>Sub</a:t>
            </a:r>
            <a:endParaRPr lang="pl-PL" dirty="0"/>
          </a:p>
          <a:p>
            <a:endParaRPr lang="pl-PL" dirty="0"/>
          </a:p>
        </p:txBody>
      </p:sp>
      <p:sp>
        <p:nvSpPr>
          <p:cNvPr id="4" name="Symbol zastępczy numeru slajdu 3"/>
          <p:cNvSpPr>
            <a:spLocks noGrp="1"/>
          </p:cNvSpPr>
          <p:nvPr>
            <p:ph type="sldNum" sz="quarter" idx="5"/>
          </p:nvPr>
        </p:nvSpPr>
        <p:spPr/>
        <p:txBody>
          <a:bodyPr/>
          <a:lstStyle/>
          <a:p>
            <a:fld id="{632A4F15-9698-43AD-9EED-062589F6D966}" type="slidenum">
              <a:rPr lang="pl-PL" smtClean="0"/>
              <a:t>22</a:t>
            </a:fld>
            <a:endParaRPr lang="pl-PL"/>
          </a:p>
        </p:txBody>
      </p:sp>
    </p:spTree>
    <p:extLst>
      <p:ext uri="{BB962C8B-B14F-4D97-AF65-F5344CB8AC3E}">
        <p14:creationId xmlns:p14="http://schemas.microsoft.com/office/powerpoint/2010/main" val="148608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Sub</a:t>
            </a:r>
            <a:r>
              <a:rPr lang="pl-PL" dirty="0"/>
              <a:t> </a:t>
            </a:r>
            <a:r>
              <a:rPr lang="pl-PL" dirty="0" err="1"/>
              <a:t>adresuj_komorki</a:t>
            </a:r>
            <a:r>
              <a:rPr lang="pl-PL" dirty="0"/>
              <a:t>()</a:t>
            </a:r>
          </a:p>
          <a:p>
            <a:r>
              <a:rPr lang="pl-PL" dirty="0"/>
              <a:t>   </a:t>
            </a:r>
            <a:r>
              <a:rPr lang="pl-PL" dirty="0" err="1"/>
              <a:t>Range</a:t>
            </a:r>
            <a:r>
              <a:rPr lang="pl-PL" dirty="0"/>
              <a:t>("A1") = "Witajcie w VBA"</a:t>
            </a:r>
          </a:p>
          <a:p>
            <a:r>
              <a:rPr lang="pl-PL" dirty="0"/>
              <a:t>   </a:t>
            </a:r>
            <a:r>
              <a:rPr lang="pl-PL" dirty="0" err="1"/>
              <a:t>Cells</a:t>
            </a:r>
            <a:r>
              <a:rPr lang="pl-PL" dirty="0"/>
              <a:t>(2, 3) = "w2k3"</a:t>
            </a:r>
          </a:p>
          <a:p>
            <a:r>
              <a:rPr lang="pl-PL" dirty="0"/>
              <a:t>End </a:t>
            </a:r>
            <a:r>
              <a:rPr lang="pl-PL" dirty="0" err="1"/>
              <a:t>Sub</a:t>
            </a:r>
            <a:endParaRPr lang="pl-PL" dirty="0"/>
          </a:p>
          <a:p>
            <a:endParaRPr lang="pl-PL" dirty="0"/>
          </a:p>
          <a:p>
            <a:r>
              <a:rPr lang="pl-PL" dirty="0" err="1"/>
              <a:t>Sub</a:t>
            </a:r>
            <a:r>
              <a:rPr lang="pl-PL" dirty="0"/>
              <a:t> </a:t>
            </a:r>
            <a:r>
              <a:rPr lang="pl-PL" dirty="0" err="1"/>
              <a:t>odczytuj_komorki</a:t>
            </a:r>
            <a:r>
              <a:rPr lang="pl-PL" dirty="0"/>
              <a:t>()</a:t>
            </a:r>
          </a:p>
          <a:p>
            <a:r>
              <a:rPr lang="pl-PL" dirty="0" err="1"/>
              <a:t>Dim</a:t>
            </a:r>
            <a:r>
              <a:rPr lang="pl-PL" dirty="0"/>
              <a:t> komorka1 As String</a:t>
            </a:r>
          </a:p>
          <a:p>
            <a:r>
              <a:rPr lang="pl-PL" dirty="0" err="1"/>
              <a:t>Dim</a:t>
            </a:r>
            <a:r>
              <a:rPr lang="pl-PL" dirty="0"/>
              <a:t> komorka2 As String</a:t>
            </a:r>
          </a:p>
          <a:p>
            <a:endParaRPr lang="pl-PL" dirty="0"/>
          </a:p>
          <a:p>
            <a:r>
              <a:rPr lang="pl-PL" dirty="0"/>
              <a:t>   komorka1 = </a:t>
            </a:r>
            <a:r>
              <a:rPr lang="pl-PL" dirty="0" err="1"/>
              <a:t>Range</a:t>
            </a:r>
            <a:r>
              <a:rPr lang="pl-PL" dirty="0"/>
              <a:t>("A1")</a:t>
            </a:r>
          </a:p>
          <a:p>
            <a:r>
              <a:rPr lang="pl-PL" dirty="0"/>
              <a:t>   komorka2 = </a:t>
            </a:r>
            <a:r>
              <a:rPr lang="pl-PL" dirty="0" err="1"/>
              <a:t>Cells</a:t>
            </a:r>
            <a:r>
              <a:rPr lang="pl-PL" dirty="0"/>
              <a:t>(2, 3)</a:t>
            </a:r>
          </a:p>
          <a:p>
            <a:r>
              <a:rPr lang="pl-PL" dirty="0"/>
              <a:t>   </a:t>
            </a:r>
          </a:p>
          <a:p>
            <a:r>
              <a:rPr lang="pl-PL" dirty="0"/>
              <a:t>   </a:t>
            </a:r>
            <a:r>
              <a:rPr lang="pl-PL" dirty="0" err="1"/>
              <a:t>Debug.Print</a:t>
            </a:r>
            <a:r>
              <a:rPr lang="pl-PL" dirty="0"/>
              <a:t> (komorka1)</a:t>
            </a:r>
          </a:p>
          <a:p>
            <a:r>
              <a:rPr lang="pl-PL" dirty="0"/>
              <a:t>   </a:t>
            </a:r>
            <a:r>
              <a:rPr lang="pl-PL" dirty="0" err="1"/>
              <a:t>Debug.Print</a:t>
            </a:r>
            <a:r>
              <a:rPr lang="pl-PL" dirty="0"/>
              <a:t> (komorka2)</a:t>
            </a:r>
          </a:p>
          <a:p>
            <a:r>
              <a:rPr lang="pl-PL" dirty="0"/>
              <a:t>End </a:t>
            </a:r>
            <a:r>
              <a:rPr lang="pl-PL" dirty="0" err="1"/>
              <a:t>Sub</a:t>
            </a:r>
            <a:endParaRPr lang="pl-PL" dirty="0"/>
          </a:p>
          <a:p>
            <a:endParaRPr lang="pl-PL" dirty="0"/>
          </a:p>
          <a:p>
            <a:r>
              <a:rPr lang="pl-PL" dirty="0" err="1"/>
              <a:t>Sub</a:t>
            </a:r>
            <a:r>
              <a:rPr lang="pl-PL" dirty="0"/>
              <a:t> </a:t>
            </a:r>
            <a:r>
              <a:rPr lang="pl-PL" dirty="0" err="1"/>
              <a:t>kopiuj_wklej</a:t>
            </a:r>
            <a:r>
              <a:rPr lang="pl-PL" dirty="0"/>
              <a:t>()</a:t>
            </a:r>
          </a:p>
          <a:p>
            <a:r>
              <a:rPr lang="pl-PL" dirty="0"/>
              <a:t>   </a:t>
            </a:r>
            <a:r>
              <a:rPr lang="pl-PL" dirty="0" err="1"/>
              <a:t>Range</a:t>
            </a:r>
            <a:r>
              <a:rPr lang="pl-PL" dirty="0"/>
              <a:t>("A1:B1").Select</a:t>
            </a:r>
          </a:p>
          <a:p>
            <a:r>
              <a:rPr lang="pl-PL" dirty="0"/>
              <a:t>   </a:t>
            </a:r>
            <a:r>
              <a:rPr lang="pl-PL" dirty="0" err="1"/>
              <a:t>Selection.Copy</a:t>
            </a:r>
            <a:r>
              <a:rPr lang="pl-PL" dirty="0"/>
              <a:t> 'polecenie Kopiuj</a:t>
            </a:r>
          </a:p>
          <a:p>
            <a:endParaRPr lang="pl-PL" dirty="0"/>
          </a:p>
          <a:p>
            <a:r>
              <a:rPr lang="pl-PL" dirty="0" err="1"/>
              <a:t>Range</a:t>
            </a:r>
            <a:r>
              <a:rPr lang="pl-PL" dirty="0"/>
              <a:t>("B9:B14").Select</a:t>
            </a:r>
          </a:p>
          <a:p>
            <a:r>
              <a:rPr lang="pl-PL" dirty="0" err="1"/>
              <a:t>ActiveSheet.Paste</a:t>
            </a:r>
            <a:r>
              <a:rPr lang="pl-PL" dirty="0"/>
              <a:t> 'polecenie Wklej</a:t>
            </a:r>
          </a:p>
          <a:p>
            <a:endParaRPr lang="pl-PL" dirty="0"/>
          </a:p>
          <a:p>
            <a:r>
              <a:rPr lang="pl-PL" dirty="0" err="1"/>
              <a:t>Range</a:t>
            </a:r>
            <a:r>
              <a:rPr lang="pl-PL" dirty="0"/>
              <a:t>("b2:c3").Select</a:t>
            </a:r>
          </a:p>
          <a:p>
            <a:r>
              <a:rPr lang="pl-PL" dirty="0" err="1"/>
              <a:t>Selection.Cut</a:t>
            </a:r>
            <a:r>
              <a:rPr lang="pl-PL" dirty="0"/>
              <a:t> 'polecenie Wytnij</a:t>
            </a:r>
          </a:p>
          <a:p>
            <a:endParaRPr lang="pl-PL" dirty="0"/>
          </a:p>
          <a:p>
            <a:r>
              <a:rPr lang="pl-PL" dirty="0" err="1"/>
              <a:t>Range</a:t>
            </a:r>
            <a:r>
              <a:rPr lang="pl-PL" dirty="0"/>
              <a:t>("A1:B1, B2:C3").Select</a:t>
            </a:r>
          </a:p>
          <a:p>
            <a:r>
              <a:rPr lang="pl-PL" dirty="0" err="1"/>
              <a:t>Selection.ClearContents</a:t>
            </a:r>
            <a:r>
              <a:rPr lang="pl-PL" dirty="0"/>
              <a:t> 'polecenie Usuń</a:t>
            </a:r>
          </a:p>
          <a:p>
            <a:r>
              <a:rPr lang="pl-PL" dirty="0"/>
              <a:t>End </a:t>
            </a:r>
            <a:r>
              <a:rPr lang="pl-PL" dirty="0" err="1"/>
              <a:t>Sub</a:t>
            </a:r>
            <a:endParaRPr lang="pl-PL" dirty="0"/>
          </a:p>
          <a:p>
            <a:endParaRPr lang="pl-PL" dirty="0"/>
          </a:p>
        </p:txBody>
      </p:sp>
      <p:sp>
        <p:nvSpPr>
          <p:cNvPr id="4" name="Symbol zastępczy numeru slajdu 3"/>
          <p:cNvSpPr>
            <a:spLocks noGrp="1"/>
          </p:cNvSpPr>
          <p:nvPr>
            <p:ph type="sldNum" sz="quarter" idx="5"/>
          </p:nvPr>
        </p:nvSpPr>
        <p:spPr/>
        <p:txBody>
          <a:bodyPr/>
          <a:lstStyle/>
          <a:p>
            <a:fld id="{632A4F15-9698-43AD-9EED-062589F6D966}" type="slidenum">
              <a:rPr lang="pl-PL" smtClean="0"/>
              <a:t>24</a:t>
            </a:fld>
            <a:endParaRPr lang="pl-PL"/>
          </a:p>
        </p:txBody>
      </p:sp>
    </p:spTree>
    <p:extLst>
      <p:ext uri="{BB962C8B-B14F-4D97-AF65-F5344CB8AC3E}">
        <p14:creationId xmlns:p14="http://schemas.microsoft.com/office/powerpoint/2010/main" val="3319421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Sub</a:t>
            </a:r>
            <a:r>
              <a:rPr lang="pl-PL" dirty="0"/>
              <a:t> </a:t>
            </a:r>
            <a:r>
              <a:rPr lang="pl-PL" dirty="0" err="1"/>
              <a:t>kopiuj_wklej</a:t>
            </a:r>
            <a:r>
              <a:rPr lang="pl-PL" dirty="0"/>
              <a:t>_()</a:t>
            </a:r>
          </a:p>
          <a:p>
            <a:r>
              <a:rPr lang="pl-PL" dirty="0"/>
              <a:t>   </a:t>
            </a:r>
            <a:r>
              <a:rPr lang="pl-PL" dirty="0" err="1"/>
              <a:t>Range</a:t>
            </a:r>
            <a:r>
              <a:rPr lang="pl-PL" dirty="0"/>
              <a:t>("B2:E3").</a:t>
            </a:r>
            <a:r>
              <a:rPr lang="pl-PL" dirty="0" err="1"/>
              <a:t>Copy</a:t>
            </a:r>
            <a:endParaRPr lang="pl-PL" dirty="0"/>
          </a:p>
          <a:p>
            <a:r>
              <a:rPr lang="pl-PL" dirty="0"/>
              <a:t>   </a:t>
            </a:r>
          </a:p>
          <a:p>
            <a:r>
              <a:rPr lang="pl-PL" dirty="0"/>
              <a:t>   </a:t>
            </a:r>
            <a:r>
              <a:rPr lang="pl-PL" dirty="0" err="1"/>
              <a:t>Range</a:t>
            </a:r>
            <a:r>
              <a:rPr lang="pl-PL" dirty="0"/>
              <a:t>("G2:J3").</a:t>
            </a:r>
            <a:r>
              <a:rPr lang="pl-PL" dirty="0" err="1"/>
              <a:t>PasteSpecial</a:t>
            </a:r>
            <a:r>
              <a:rPr lang="pl-PL" dirty="0"/>
              <a:t> </a:t>
            </a:r>
            <a:r>
              <a:rPr lang="pl-PL" dirty="0" err="1"/>
              <a:t>Paste</a:t>
            </a:r>
            <a:r>
              <a:rPr lang="pl-PL" dirty="0"/>
              <a:t>:=</a:t>
            </a:r>
            <a:r>
              <a:rPr lang="pl-PL" dirty="0" err="1"/>
              <a:t>xlPasteValues</a:t>
            </a:r>
            <a:endParaRPr lang="pl-PL" dirty="0"/>
          </a:p>
          <a:p>
            <a:r>
              <a:rPr lang="pl-PL" dirty="0"/>
              <a:t>   </a:t>
            </a:r>
            <a:r>
              <a:rPr lang="pl-PL" dirty="0" err="1"/>
              <a:t>Range</a:t>
            </a:r>
            <a:r>
              <a:rPr lang="pl-PL" dirty="0"/>
              <a:t>("G5:J5").</a:t>
            </a:r>
            <a:r>
              <a:rPr lang="pl-PL" dirty="0" err="1"/>
              <a:t>PasteSpecial</a:t>
            </a:r>
            <a:r>
              <a:rPr lang="pl-PL" dirty="0"/>
              <a:t> </a:t>
            </a:r>
            <a:r>
              <a:rPr lang="pl-PL" dirty="0" err="1"/>
              <a:t>Paste</a:t>
            </a:r>
            <a:r>
              <a:rPr lang="pl-PL" dirty="0"/>
              <a:t>:=</a:t>
            </a:r>
            <a:r>
              <a:rPr lang="pl-PL" dirty="0" err="1"/>
              <a:t>xlPasteValuesAndNumberFormats</a:t>
            </a:r>
            <a:endParaRPr lang="pl-PL" dirty="0"/>
          </a:p>
          <a:p>
            <a:r>
              <a:rPr lang="pl-PL" dirty="0"/>
              <a:t>   </a:t>
            </a:r>
            <a:r>
              <a:rPr lang="pl-PL" dirty="0" err="1"/>
              <a:t>Range</a:t>
            </a:r>
            <a:r>
              <a:rPr lang="pl-PL" dirty="0"/>
              <a:t>("G8:J9").</a:t>
            </a:r>
            <a:r>
              <a:rPr lang="pl-PL" dirty="0" err="1"/>
              <a:t>PasteSpecial</a:t>
            </a:r>
            <a:r>
              <a:rPr lang="pl-PL" dirty="0"/>
              <a:t> </a:t>
            </a:r>
            <a:r>
              <a:rPr lang="pl-PL" dirty="0" err="1"/>
              <a:t>Paste</a:t>
            </a:r>
            <a:r>
              <a:rPr lang="pl-PL" dirty="0"/>
              <a:t>:=</a:t>
            </a:r>
            <a:r>
              <a:rPr lang="pl-PL" dirty="0" err="1"/>
              <a:t>xlPasteFormulas</a:t>
            </a:r>
            <a:endParaRPr lang="pl-PL" dirty="0"/>
          </a:p>
          <a:p>
            <a:r>
              <a:rPr lang="pl-PL" dirty="0"/>
              <a:t>   </a:t>
            </a:r>
            <a:r>
              <a:rPr lang="pl-PL" dirty="0" err="1"/>
              <a:t>Range</a:t>
            </a:r>
            <a:r>
              <a:rPr lang="pl-PL" dirty="0"/>
              <a:t>("G11:J12").</a:t>
            </a:r>
            <a:r>
              <a:rPr lang="pl-PL" dirty="0" err="1"/>
              <a:t>PasteSpecial</a:t>
            </a:r>
            <a:r>
              <a:rPr lang="pl-PL" dirty="0"/>
              <a:t> </a:t>
            </a:r>
            <a:r>
              <a:rPr lang="pl-PL" dirty="0" err="1"/>
              <a:t>Paste</a:t>
            </a:r>
            <a:r>
              <a:rPr lang="pl-PL" dirty="0"/>
              <a:t>:=</a:t>
            </a:r>
            <a:r>
              <a:rPr lang="pl-PL" dirty="0" err="1"/>
              <a:t>xlPasteAllExceptBorders</a:t>
            </a:r>
            <a:endParaRPr lang="pl-PL" dirty="0"/>
          </a:p>
          <a:p>
            <a:endParaRPr lang="pl-PL" dirty="0"/>
          </a:p>
          <a:p>
            <a:r>
              <a:rPr lang="pl-PL" dirty="0"/>
              <a:t>   </a:t>
            </a:r>
            <a:r>
              <a:rPr lang="pl-PL" dirty="0" err="1"/>
              <a:t>Range</a:t>
            </a:r>
            <a:r>
              <a:rPr lang="pl-PL" dirty="0"/>
              <a:t>("A11:E13, B7:E7").</a:t>
            </a:r>
            <a:r>
              <a:rPr lang="pl-PL" dirty="0" err="1"/>
              <a:t>ClearContents</a:t>
            </a:r>
            <a:endParaRPr lang="pl-PL" dirty="0"/>
          </a:p>
          <a:p>
            <a:r>
              <a:rPr lang="pl-PL" dirty="0"/>
              <a:t>   </a:t>
            </a:r>
            <a:r>
              <a:rPr lang="pl-PL" dirty="0" err="1"/>
              <a:t>Range</a:t>
            </a:r>
            <a:r>
              <a:rPr lang="pl-PL" dirty="0"/>
              <a:t>("A13:E15, B7:E7").</a:t>
            </a:r>
            <a:r>
              <a:rPr lang="pl-PL" dirty="0" err="1"/>
              <a:t>Clear</a:t>
            </a:r>
            <a:endParaRPr lang="pl-PL" dirty="0"/>
          </a:p>
          <a:p>
            <a:r>
              <a:rPr lang="pl-PL" dirty="0"/>
              <a:t>   </a:t>
            </a:r>
          </a:p>
          <a:p>
            <a:r>
              <a:rPr lang="pl-PL" dirty="0"/>
              <a:t>End </a:t>
            </a:r>
            <a:r>
              <a:rPr lang="pl-PL" dirty="0" err="1"/>
              <a:t>Sub</a:t>
            </a:r>
            <a:endParaRPr lang="pl-PL" dirty="0"/>
          </a:p>
          <a:p>
            <a:endParaRPr lang="pl-PL" dirty="0" err="1"/>
          </a:p>
        </p:txBody>
      </p:sp>
      <p:sp>
        <p:nvSpPr>
          <p:cNvPr id="4" name="Symbol zastępczy numeru slajdu 3"/>
          <p:cNvSpPr>
            <a:spLocks noGrp="1"/>
          </p:cNvSpPr>
          <p:nvPr>
            <p:ph type="sldNum" sz="quarter" idx="5"/>
          </p:nvPr>
        </p:nvSpPr>
        <p:spPr/>
        <p:txBody>
          <a:bodyPr/>
          <a:lstStyle/>
          <a:p>
            <a:fld id="{632A4F15-9698-43AD-9EED-062589F6D966}" type="slidenum">
              <a:rPr lang="pl-PL" smtClean="0"/>
              <a:t>25</a:t>
            </a:fld>
            <a:endParaRPr lang="pl-PL"/>
          </a:p>
        </p:txBody>
      </p:sp>
    </p:spTree>
    <p:extLst>
      <p:ext uri="{BB962C8B-B14F-4D97-AF65-F5344CB8AC3E}">
        <p14:creationId xmlns:p14="http://schemas.microsoft.com/office/powerpoint/2010/main" val="2668623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l-P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l-PL"/>
          </a:p>
        </p:txBody>
      </p:sp>
      <p:sp>
        <p:nvSpPr>
          <p:cNvPr id="4" name="Date Placeholder 3"/>
          <p:cNvSpPr>
            <a:spLocks noGrp="1"/>
          </p:cNvSpPr>
          <p:nvPr>
            <p:ph type="dt" sz="half" idx="10"/>
          </p:nvPr>
        </p:nvSpPr>
        <p:spPr/>
        <p:txBody>
          <a:bodyPr/>
          <a:lstStyle/>
          <a:p>
            <a:fld id="{72811C10-A7C6-4A19-BDFD-ACB263927D6D}" type="datetimeFigureOut">
              <a:rPr lang="pl-PL" smtClean="0"/>
              <a:t>11.03.2022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2782610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72811C10-A7C6-4A19-BDFD-ACB263927D6D}" type="datetimeFigureOut">
              <a:rPr lang="pl-PL" smtClean="0"/>
              <a:t>11.03.2022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205685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72811C10-A7C6-4A19-BDFD-ACB263927D6D}" type="datetimeFigureOut">
              <a:rPr lang="pl-PL" smtClean="0"/>
              <a:t>11.03.2022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200994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72811C10-A7C6-4A19-BDFD-ACB263927D6D}" type="datetimeFigureOut">
              <a:rPr lang="pl-PL" smtClean="0"/>
              <a:t>11.03.2022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155103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l-P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11C10-A7C6-4A19-BDFD-ACB263927D6D}" type="datetimeFigureOut">
              <a:rPr lang="pl-PL" smtClean="0"/>
              <a:t>11.03.2022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255038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72811C10-A7C6-4A19-BDFD-ACB263927D6D}" type="datetimeFigureOut">
              <a:rPr lang="pl-PL" smtClean="0"/>
              <a:t>11.03.2022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35041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l-P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72811C10-A7C6-4A19-BDFD-ACB263927D6D}" type="datetimeFigureOut">
              <a:rPr lang="pl-PL" smtClean="0"/>
              <a:t>11.03.2022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236474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72811C10-A7C6-4A19-BDFD-ACB263927D6D}" type="datetimeFigureOut">
              <a:rPr lang="pl-PL" smtClean="0"/>
              <a:t>11.03.2022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332672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11C10-A7C6-4A19-BDFD-ACB263927D6D}" type="datetimeFigureOut">
              <a:rPr lang="pl-PL" smtClean="0"/>
              <a:t>11.03.2022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396783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l-P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11C10-A7C6-4A19-BDFD-ACB263927D6D}" type="datetimeFigureOut">
              <a:rPr lang="pl-PL" smtClean="0"/>
              <a:t>11.03.2022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57763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l-P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11C10-A7C6-4A19-BDFD-ACB263927D6D}" type="datetimeFigureOut">
              <a:rPr lang="pl-PL" smtClean="0"/>
              <a:t>11.03.2022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C46E907-5B97-4767-AE21-86DC39E533DA}" type="slidenum">
              <a:rPr lang="pl-PL" smtClean="0"/>
              <a:t>‹#›</a:t>
            </a:fld>
            <a:endParaRPr lang="pl-PL"/>
          </a:p>
        </p:txBody>
      </p:sp>
    </p:spTree>
    <p:extLst>
      <p:ext uri="{BB962C8B-B14F-4D97-AF65-F5344CB8AC3E}">
        <p14:creationId xmlns:p14="http://schemas.microsoft.com/office/powerpoint/2010/main" val="161406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11C10-A7C6-4A19-BDFD-ACB263927D6D}" type="datetimeFigureOut">
              <a:rPr lang="pl-PL" smtClean="0"/>
              <a:t>11.03.2022</a:t>
            </a:fld>
            <a:endParaRPr lang="pl-P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6E907-5B97-4767-AE21-86DC39E533DA}" type="slidenum">
              <a:rPr lang="pl-PL" smtClean="0"/>
              <a:t>‹#›</a:t>
            </a:fld>
            <a:endParaRPr lang="pl-PL"/>
          </a:p>
        </p:txBody>
      </p:sp>
    </p:spTree>
    <p:extLst>
      <p:ext uri="{BB962C8B-B14F-4D97-AF65-F5344CB8AC3E}">
        <p14:creationId xmlns:p14="http://schemas.microsoft.com/office/powerpoint/2010/main" val="356427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jpeg"/></Relationships>
</file>

<file path=ppt/slides/_rels/slide3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4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rgbClr val="00B050">
                <a:lumMod val="30000"/>
              </a:srgb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3528392"/>
          </a:xfrm>
          <a:solidFill>
            <a:schemeClr val="accent3">
              <a:lumMod val="40000"/>
              <a:lumOff val="60000"/>
            </a:schemeClr>
          </a:solidFill>
          <a:ln w="19050">
            <a:solidFill>
              <a:schemeClr val="accent3">
                <a:lumMod val="50000"/>
              </a:schemeClr>
            </a:solidFill>
          </a:ln>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9600" dirty="0">
                <a:ln/>
                <a:solidFill>
                  <a:schemeClr val="accent3"/>
                </a:solidFill>
              </a:rPr>
              <a:t>VBA</a:t>
            </a:r>
            <a:br>
              <a:rPr lang="pl-PL" sz="8000" dirty="0">
                <a:ln/>
                <a:solidFill>
                  <a:schemeClr val="accent3"/>
                </a:solidFill>
              </a:rPr>
            </a:br>
            <a:r>
              <a:rPr lang="en-US" sz="8000" dirty="0">
                <a:ln/>
                <a:solidFill>
                  <a:schemeClr val="accent3"/>
                </a:solidFill>
              </a:rPr>
              <a:t> for Excel</a:t>
            </a:r>
            <a:endParaRPr lang="pl-PL" sz="8000" dirty="0">
              <a:ln/>
              <a:solidFill>
                <a:schemeClr val="accent3"/>
              </a:solidFill>
            </a:endParaRPr>
          </a:p>
        </p:txBody>
      </p:sp>
      <p:pic>
        <p:nvPicPr>
          <p:cNvPr id="4" name="Obraz 3">
            <a:extLst>
              <a:ext uri="{FF2B5EF4-FFF2-40B4-BE49-F238E27FC236}">
                <a16:creationId xmlns:a16="http://schemas.microsoft.com/office/drawing/2014/main" id="{3FF555D3-8034-46EA-9E93-D19EAE053E3B}"/>
              </a:ext>
            </a:extLst>
          </p:cNvPr>
          <p:cNvPicPr>
            <a:picLocks noChangeAspect="1"/>
          </p:cNvPicPr>
          <p:nvPr/>
        </p:nvPicPr>
        <p:blipFill rotWithShape="1">
          <a:blip r:embed="rId2"/>
          <a:srcRect t="30050" b="34250"/>
          <a:stretch/>
        </p:blipFill>
        <p:spPr>
          <a:xfrm>
            <a:off x="1547664" y="4221088"/>
            <a:ext cx="5677355" cy="2026788"/>
          </a:xfrm>
          <a:prstGeom prst="rect">
            <a:avLst/>
          </a:prstGeom>
        </p:spPr>
      </p:pic>
    </p:spTree>
    <p:extLst>
      <p:ext uri="{BB962C8B-B14F-4D97-AF65-F5344CB8AC3E}">
        <p14:creationId xmlns:p14="http://schemas.microsoft.com/office/powerpoint/2010/main" val="355910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rgbClr val="00B050">
                <a:lumMod val="30000"/>
              </a:srgb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7869560" cy="3600400"/>
          </a:xfrm>
          <a:solidFill>
            <a:schemeClr val="accent3">
              <a:lumMod val="40000"/>
              <a:lumOff val="60000"/>
            </a:schemeClr>
          </a:solidFill>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800" dirty="0">
                <a:ln/>
                <a:solidFill>
                  <a:srgbClr val="92D050"/>
                </a:solidFill>
              </a:rPr>
              <a:t>The</a:t>
            </a:r>
            <a:endParaRPr lang="pl-PL" sz="4800" dirty="0">
              <a:ln/>
              <a:solidFill>
                <a:srgbClr val="92D050"/>
              </a:solidFill>
            </a:endParaRPr>
          </a:p>
          <a:p>
            <a:pPr marL="0" indent="0" algn="ctr">
              <a:buNone/>
            </a:pPr>
            <a:r>
              <a:rPr lang="en-US" sz="6600" dirty="0">
                <a:ln/>
                <a:solidFill>
                  <a:schemeClr val="accent3"/>
                </a:solidFill>
              </a:rPr>
              <a:t> </a:t>
            </a:r>
            <a:r>
              <a:rPr lang="en-US" sz="7200" dirty="0">
                <a:ln/>
                <a:solidFill>
                  <a:srgbClr val="0000FF"/>
                </a:solidFill>
              </a:rPr>
              <a:t>Project </a:t>
            </a:r>
            <a:endParaRPr lang="pl-PL" sz="7200" dirty="0">
              <a:ln/>
              <a:solidFill>
                <a:srgbClr val="0000FF"/>
              </a:solidFill>
            </a:endParaRPr>
          </a:p>
          <a:p>
            <a:pPr marL="0" indent="0" algn="ctr">
              <a:buNone/>
            </a:pPr>
            <a:r>
              <a:rPr lang="en-US" sz="6600" dirty="0">
                <a:ln/>
                <a:solidFill>
                  <a:srgbClr val="92D050"/>
                </a:solidFill>
              </a:rPr>
              <a:t>Window</a:t>
            </a:r>
            <a:endParaRPr lang="pl-PL" sz="6600" dirty="0">
              <a:ln/>
              <a:solidFill>
                <a:srgbClr val="92D050"/>
              </a:solidFill>
            </a:endParaRPr>
          </a:p>
        </p:txBody>
      </p:sp>
      <p:pic>
        <p:nvPicPr>
          <p:cNvPr id="2" name="Obraz 1">
            <a:extLst>
              <a:ext uri="{FF2B5EF4-FFF2-40B4-BE49-F238E27FC236}">
                <a16:creationId xmlns:a16="http://schemas.microsoft.com/office/drawing/2014/main" id="{69A6F33F-C26E-436C-B742-30CBBBDC43A4}"/>
              </a:ext>
            </a:extLst>
          </p:cNvPr>
          <p:cNvPicPr>
            <a:picLocks noChangeAspect="1"/>
          </p:cNvPicPr>
          <p:nvPr/>
        </p:nvPicPr>
        <p:blipFill>
          <a:blip r:embed="rId2"/>
          <a:stretch>
            <a:fillRect/>
          </a:stretch>
        </p:blipFill>
        <p:spPr>
          <a:xfrm>
            <a:off x="3700073" y="4941168"/>
            <a:ext cx="1548518" cy="1115665"/>
          </a:xfrm>
          <a:prstGeom prst="rect">
            <a:avLst/>
          </a:prstGeom>
        </p:spPr>
      </p:pic>
    </p:spTree>
    <p:extLst>
      <p:ext uri="{BB962C8B-B14F-4D97-AF65-F5344CB8AC3E}">
        <p14:creationId xmlns:p14="http://schemas.microsoft.com/office/powerpoint/2010/main" val="1870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56" y="281782"/>
            <a:ext cx="8439000" cy="850106"/>
          </a:xfrm>
          <a:solidFill>
            <a:schemeClr val="accent3">
              <a:lumMod val="40000"/>
              <a:lumOff val="60000"/>
            </a:schemeClr>
          </a:solidFill>
        </p:spPr>
        <p:txBody>
          <a:bodyPr>
            <a:normAutofit fontScale="90000"/>
          </a:bodyPr>
          <a:lstStyle/>
          <a:p>
            <a:r>
              <a:rPr lang="pl-PL" sz="5400" dirty="0"/>
              <a:t>Project window  </a:t>
            </a:r>
            <a:r>
              <a:rPr lang="pl-PL" dirty="0"/>
              <a:t>(</a:t>
            </a:r>
            <a:r>
              <a:rPr lang="pl-PL" b="1" dirty="0">
                <a:solidFill>
                  <a:srgbClr val="FF0000"/>
                </a:solidFill>
              </a:rPr>
              <a:t>CTRL+R</a:t>
            </a:r>
            <a:r>
              <a:rPr lang="pl-PL" dirty="0"/>
              <a:t>)</a:t>
            </a:r>
          </a:p>
        </p:txBody>
      </p:sp>
      <p:sp>
        <p:nvSpPr>
          <p:cNvPr id="3" name="Content Placeholder 2"/>
          <p:cNvSpPr>
            <a:spLocks noGrp="1"/>
          </p:cNvSpPr>
          <p:nvPr>
            <p:ph idx="1"/>
          </p:nvPr>
        </p:nvSpPr>
        <p:spPr>
          <a:xfrm>
            <a:off x="3419873" y="1412776"/>
            <a:ext cx="5256583" cy="3804840"/>
          </a:xfrm>
          <a:solidFill>
            <a:schemeClr val="accent3">
              <a:lumMod val="20000"/>
              <a:lumOff val="80000"/>
            </a:schemeClr>
          </a:solidFill>
        </p:spPr>
        <p:txBody>
          <a:bodyPr>
            <a:normAutofit/>
          </a:bodyPr>
          <a:lstStyle/>
          <a:p>
            <a:pPr marL="0" indent="0">
              <a:buNone/>
            </a:pPr>
            <a:r>
              <a:rPr lang="pl-PL" sz="2400" dirty="0"/>
              <a:t>T</a:t>
            </a:r>
            <a:r>
              <a:rPr lang="en-US" sz="2400" dirty="0"/>
              <a:t>he Project window shows you all the workbooks that are open ("</a:t>
            </a:r>
            <a:r>
              <a:rPr lang="pl-PL" sz="2400" dirty="0"/>
              <a:t>Zeszyt</a:t>
            </a:r>
            <a:r>
              <a:rPr lang="en-US" sz="2400" dirty="0"/>
              <a:t>1") in the example below) </a:t>
            </a:r>
            <a:r>
              <a:rPr lang="pl-PL" sz="2400" dirty="0"/>
              <a:t>&amp;</a:t>
            </a:r>
            <a:r>
              <a:rPr lang="en-US" sz="2400" dirty="0"/>
              <a:t> their components. </a:t>
            </a:r>
            <a:endParaRPr lang="pl-PL" sz="2400" dirty="0"/>
          </a:p>
          <a:p>
            <a:pPr marL="0" indent="0">
              <a:buNone/>
            </a:pPr>
            <a:endParaRPr lang="pl-PL" sz="1400" dirty="0"/>
          </a:p>
          <a:p>
            <a:pPr marL="0" indent="0">
              <a:buNone/>
            </a:pPr>
            <a:r>
              <a:rPr lang="en-US" sz="2400" dirty="0"/>
              <a:t>A new Excel workbook includes </a:t>
            </a:r>
            <a:r>
              <a:rPr lang="pl-PL" sz="2400" dirty="0"/>
              <a:t>3</a:t>
            </a:r>
            <a:r>
              <a:rPr lang="en-US" sz="2400" dirty="0"/>
              <a:t> sheets </a:t>
            </a:r>
            <a:r>
              <a:rPr lang="pl-PL" sz="2400" dirty="0"/>
              <a:t>&amp;</a:t>
            </a:r>
            <a:r>
              <a:rPr lang="en-US" sz="2400" dirty="0"/>
              <a:t> component named "T</a:t>
            </a:r>
            <a:r>
              <a:rPr lang="pl-PL" sz="2400" dirty="0" err="1"/>
              <a:t>en_skoroszyt</a:t>
            </a:r>
            <a:r>
              <a:rPr lang="en-US" sz="2400" dirty="0"/>
              <a:t>"</a:t>
            </a:r>
            <a:r>
              <a:rPr lang="pl-PL" sz="2400" dirty="0"/>
              <a:t> </a:t>
            </a:r>
            <a:r>
              <a:rPr lang="pl-PL" sz="2000" i="1" dirty="0"/>
              <a:t>(</a:t>
            </a:r>
            <a:r>
              <a:rPr lang="en-US" sz="2000" i="1" dirty="0" err="1"/>
              <a:t>ThisWorkbook</a:t>
            </a:r>
            <a:r>
              <a:rPr lang="pl-PL" sz="2000" i="1" dirty="0"/>
              <a:t>)</a:t>
            </a:r>
            <a:r>
              <a:rPr lang="en-US" sz="2400" dirty="0"/>
              <a:t> in which you will store the macros (called VBA procedures) that should start automatically when the workbook is opened.</a:t>
            </a:r>
          </a:p>
          <a:p>
            <a:endParaRPr lang="pl-PL" sz="2000" dirty="0"/>
          </a:p>
        </p:txBody>
      </p:sp>
      <p:pic>
        <p:nvPicPr>
          <p:cNvPr id="5" name="Obraz 4">
            <a:extLst>
              <a:ext uri="{FF2B5EF4-FFF2-40B4-BE49-F238E27FC236}">
                <a16:creationId xmlns:a16="http://schemas.microsoft.com/office/drawing/2014/main" id="{204213C1-4E09-48A7-9AB8-56470224F597}"/>
              </a:ext>
            </a:extLst>
          </p:cNvPr>
          <p:cNvPicPr>
            <a:picLocks noChangeAspect="1"/>
          </p:cNvPicPr>
          <p:nvPr/>
        </p:nvPicPr>
        <p:blipFill>
          <a:blip r:embed="rId2"/>
          <a:stretch>
            <a:fillRect/>
          </a:stretch>
        </p:blipFill>
        <p:spPr>
          <a:xfrm>
            <a:off x="237456" y="1430371"/>
            <a:ext cx="2924226" cy="3240360"/>
          </a:xfrm>
          <a:prstGeom prst="rect">
            <a:avLst/>
          </a:prstGeom>
        </p:spPr>
      </p:pic>
    </p:spTree>
    <p:extLst>
      <p:ext uri="{BB962C8B-B14F-4D97-AF65-F5344CB8AC3E}">
        <p14:creationId xmlns:p14="http://schemas.microsoft.com/office/powerpoint/2010/main" val="393767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2296" y="302237"/>
            <a:ext cx="8358909" cy="713483"/>
          </a:xfrm>
          <a:solidFill>
            <a:schemeClr val="accent3">
              <a:lumMod val="40000"/>
              <a:lumOff val="60000"/>
            </a:schemeClr>
          </a:solidFill>
        </p:spPr>
        <p:txBody>
          <a:bodyPr>
            <a:normAutofit fontScale="90000"/>
          </a:bodyPr>
          <a:lstStyle/>
          <a:p>
            <a:r>
              <a:rPr lang="en-US" dirty="0"/>
              <a:t>Working within the </a:t>
            </a:r>
            <a:r>
              <a:rPr lang="en-US" dirty="0">
                <a:solidFill>
                  <a:schemeClr val="tx2">
                    <a:lumMod val="60000"/>
                    <a:lumOff val="40000"/>
                  </a:schemeClr>
                </a:solidFill>
              </a:rPr>
              <a:t>Project Window</a:t>
            </a:r>
            <a:endParaRPr lang="pl-PL" dirty="0">
              <a:solidFill>
                <a:schemeClr val="tx2">
                  <a:lumMod val="60000"/>
                  <a:lumOff val="40000"/>
                </a:schemeClr>
              </a:solidFill>
            </a:endParaRPr>
          </a:p>
        </p:txBody>
      </p:sp>
      <p:sp>
        <p:nvSpPr>
          <p:cNvPr id="3" name="Content Placeholder 2"/>
          <p:cNvSpPr>
            <a:spLocks noGrp="1"/>
          </p:cNvSpPr>
          <p:nvPr>
            <p:ph idx="1"/>
          </p:nvPr>
        </p:nvSpPr>
        <p:spPr>
          <a:xfrm>
            <a:off x="395536" y="1340768"/>
            <a:ext cx="8358908" cy="5256584"/>
          </a:xfrm>
          <a:solidFill>
            <a:schemeClr val="accent3">
              <a:lumMod val="40000"/>
              <a:lumOff val="60000"/>
            </a:schemeClr>
          </a:solidFill>
        </p:spPr>
        <p:txBody>
          <a:bodyPr>
            <a:normAutofit/>
          </a:bodyPr>
          <a:lstStyle/>
          <a:p>
            <a:pPr marL="0" indent="0">
              <a:buNone/>
            </a:pPr>
            <a:r>
              <a:rPr lang="pl-PL" sz="2400" dirty="0"/>
              <a:t> </a:t>
            </a:r>
            <a:r>
              <a:rPr lang="en-US" sz="2400" dirty="0"/>
              <a:t>Exercise  (Create your first macro </a:t>
            </a:r>
            <a:r>
              <a:rPr lang="pl-PL" sz="2400" dirty="0"/>
              <a:t> &amp;</a:t>
            </a:r>
            <a:r>
              <a:rPr lang="en-US" sz="2400" dirty="0"/>
              <a:t> use it)</a:t>
            </a:r>
          </a:p>
          <a:p>
            <a:pPr marL="0" indent="0">
              <a:buNone/>
            </a:pPr>
            <a:r>
              <a:rPr lang="en-US" sz="2400" dirty="0"/>
              <a:t>Step 1: Using the </a:t>
            </a:r>
            <a:r>
              <a:rPr lang="en-US" sz="2400" dirty="0">
                <a:solidFill>
                  <a:srgbClr val="FF0000"/>
                </a:solidFill>
              </a:rPr>
              <a:t>ALT</a:t>
            </a:r>
            <a:r>
              <a:rPr lang="pl-PL" sz="2400" dirty="0">
                <a:solidFill>
                  <a:srgbClr val="FF0000"/>
                </a:solidFill>
              </a:rPr>
              <a:t>+</a:t>
            </a:r>
            <a:r>
              <a:rPr lang="en-US" sz="2400" dirty="0">
                <a:solidFill>
                  <a:srgbClr val="FF0000"/>
                </a:solidFill>
              </a:rPr>
              <a:t>F11 </a:t>
            </a:r>
            <a:r>
              <a:rPr lang="en-US" sz="2400" dirty="0"/>
              <a:t>key go back to Excel.</a:t>
            </a:r>
          </a:p>
          <a:p>
            <a:pPr marL="0" indent="0">
              <a:buNone/>
            </a:pPr>
            <a:r>
              <a:rPr lang="en-US" sz="2400" dirty="0"/>
              <a:t>Step 2: Add a sheet. Right-click on the tab of Sheet2 and select "Insert". </a:t>
            </a:r>
            <a:br>
              <a:rPr lang="en-US" sz="2400" dirty="0"/>
            </a:br>
            <a:endParaRPr lang="pl-PL" sz="2400" dirty="0"/>
          </a:p>
          <a:p>
            <a:endParaRPr lang="pl-PL" sz="2400" dirty="0"/>
          </a:p>
          <a:p>
            <a:endParaRPr lang="pl-PL" sz="2400" dirty="0"/>
          </a:p>
          <a:p>
            <a:endParaRPr lang="en-US" sz="2400" dirty="0"/>
          </a:p>
          <a:p>
            <a:pPr marL="0" indent="0">
              <a:buNone/>
            </a:pPr>
            <a:endParaRPr lang="pl-PL" sz="2400" dirty="0"/>
          </a:p>
          <a:p>
            <a:pPr marL="0" indent="0">
              <a:buNone/>
            </a:pPr>
            <a:endParaRPr lang="pl-PL" sz="2400" dirty="0"/>
          </a:p>
          <a:p>
            <a:pPr marL="0" indent="0">
              <a:buNone/>
            </a:pPr>
            <a:r>
              <a:rPr lang="en-US" sz="2400" dirty="0"/>
              <a:t>Step 3: In the dialog window that appears, click on "OK".</a:t>
            </a:r>
          </a:p>
          <a:p>
            <a:endParaRPr lang="pl-PL" sz="2400" dirty="0"/>
          </a:p>
        </p:txBody>
      </p:sp>
      <p:pic>
        <p:nvPicPr>
          <p:cNvPr id="1026" name="Picture 2" descr="http://www.excel-vba.com/zzz-add-sheet.jpg"/>
          <p:cNvPicPr>
            <a:picLocks noChangeAspect="1" noChangeArrowheads="1"/>
          </p:cNvPicPr>
          <p:nvPr/>
        </p:nvPicPr>
        <p:blipFill rotWithShape="1">
          <a:blip r:embed="rId3">
            <a:extLst>
              <a:ext uri="{28A0092B-C50C-407E-A947-70E740481C1C}">
                <a14:useLocalDpi xmlns:a14="http://schemas.microsoft.com/office/drawing/2010/main" val="0"/>
              </a:ext>
            </a:extLst>
          </a:blip>
          <a:srcRect r="18646"/>
          <a:stretch/>
        </p:blipFill>
        <p:spPr bwMode="auto">
          <a:xfrm>
            <a:off x="6300192" y="2791164"/>
            <a:ext cx="2232248" cy="2181930"/>
          </a:xfrm>
          <a:prstGeom prst="rect">
            <a:avLst/>
          </a:prstGeom>
          <a:solidFill>
            <a:schemeClr val="accent3">
              <a:lumMod val="40000"/>
              <a:lumOff val="60000"/>
            </a:schemeClr>
          </a:solidFill>
        </p:spPr>
      </p:pic>
      <p:pic>
        <p:nvPicPr>
          <p:cNvPr id="4" name="Obraz 3">
            <a:extLst>
              <a:ext uri="{FF2B5EF4-FFF2-40B4-BE49-F238E27FC236}">
                <a16:creationId xmlns:a16="http://schemas.microsoft.com/office/drawing/2014/main" id="{1138E826-D25D-46D7-BE5E-98F0187D1843}"/>
              </a:ext>
            </a:extLst>
          </p:cNvPr>
          <p:cNvPicPr>
            <a:picLocks noChangeAspect="1"/>
          </p:cNvPicPr>
          <p:nvPr/>
        </p:nvPicPr>
        <p:blipFill>
          <a:blip r:embed="rId4"/>
          <a:stretch>
            <a:fillRect/>
          </a:stretch>
        </p:blipFill>
        <p:spPr>
          <a:xfrm>
            <a:off x="3958438" y="2799052"/>
            <a:ext cx="2119750" cy="2744241"/>
          </a:xfrm>
          <a:prstGeom prst="rect">
            <a:avLst/>
          </a:prstGeom>
        </p:spPr>
      </p:pic>
    </p:spTree>
    <p:extLst>
      <p:ext uri="{BB962C8B-B14F-4D97-AF65-F5344CB8AC3E}">
        <p14:creationId xmlns:p14="http://schemas.microsoft.com/office/powerpoint/2010/main" val="366348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184" y="332657"/>
            <a:ext cx="8229600" cy="1224135"/>
          </a:xfrm>
          <a:solidFill>
            <a:schemeClr val="accent3">
              <a:lumMod val="40000"/>
              <a:lumOff val="60000"/>
            </a:schemeClr>
          </a:solidFill>
        </p:spPr>
        <p:txBody>
          <a:bodyPr>
            <a:normAutofit lnSpcReduction="10000"/>
          </a:bodyPr>
          <a:lstStyle/>
          <a:p>
            <a:pPr marL="0" indent="0">
              <a:buNone/>
            </a:pPr>
            <a:r>
              <a:rPr lang="en-US" sz="2400" dirty="0"/>
              <a:t>Step 4: Using </a:t>
            </a:r>
            <a:r>
              <a:rPr lang="en-US" sz="2400" dirty="0">
                <a:solidFill>
                  <a:srgbClr val="FF0000"/>
                </a:solidFill>
              </a:rPr>
              <a:t>A</a:t>
            </a:r>
            <a:r>
              <a:rPr lang="pl-PL" sz="2400" dirty="0" err="1">
                <a:solidFill>
                  <a:srgbClr val="FF0000"/>
                </a:solidFill>
              </a:rPr>
              <a:t>lt</a:t>
            </a:r>
            <a:r>
              <a:rPr lang="pl-PL" sz="2400" dirty="0">
                <a:solidFill>
                  <a:srgbClr val="FF0000"/>
                </a:solidFill>
              </a:rPr>
              <a:t>+</a:t>
            </a:r>
            <a:r>
              <a:rPr lang="en-US" sz="2400" dirty="0">
                <a:solidFill>
                  <a:srgbClr val="FF0000"/>
                </a:solidFill>
              </a:rPr>
              <a:t>F11</a:t>
            </a:r>
            <a:r>
              <a:rPr lang="en-US" sz="2400" dirty="0"/>
              <a:t> key, go back to the V</a:t>
            </a:r>
            <a:r>
              <a:rPr lang="pl-PL" sz="2400" dirty="0"/>
              <a:t>BE</a:t>
            </a:r>
            <a:r>
              <a:rPr lang="en-US" sz="2400" dirty="0"/>
              <a:t> and see that a sheet has been added to the workbook. </a:t>
            </a:r>
            <a:endParaRPr lang="pl-PL" sz="2400" dirty="0"/>
          </a:p>
          <a:p>
            <a:pPr marL="0" indent="0">
              <a:buNone/>
            </a:pPr>
            <a:r>
              <a:rPr lang="pl-PL" sz="2400" dirty="0"/>
              <a:t>T</a:t>
            </a:r>
            <a:r>
              <a:rPr lang="en-US" sz="2400" dirty="0"/>
              <a:t>he worksheets are sorted alphabetically in the Project window</a:t>
            </a:r>
            <a:endParaRPr lang="pl-PL" sz="2400" dirty="0"/>
          </a:p>
        </p:txBody>
      </p:sp>
      <p:pic>
        <p:nvPicPr>
          <p:cNvPr id="2" name="Obraz 1">
            <a:extLst>
              <a:ext uri="{FF2B5EF4-FFF2-40B4-BE49-F238E27FC236}">
                <a16:creationId xmlns:a16="http://schemas.microsoft.com/office/drawing/2014/main" id="{D686AF52-1DCF-45B4-B676-6C7542627128}"/>
              </a:ext>
            </a:extLst>
          </p:cNvPr>
          <p:cNvPicPr>
            <a:picLocks noChangeAspect="1"/>
          </p:cNvPicPr>
          <p:nvPr/>
        </p:nvPicPr>
        <p:blipFill>
          <a:blip r:embed="rId2"/>
          <a:stretch>
            <a:fillRect/>
          </a:stretch>
        </p:blipFill>
        <p:spPr>
          <a:xfrm>
            <a:off x="1115616" y="1772816"/>
            <a:ext cx="6336704" cy="4495378"/>
          </a:xfrm>
          <a:prstGeom prst="rect">
            <a:avLst/>
          </a:prstGeom>
        </p:spPr>
      </p:pic>
    </p:spTree>
    <p:extLst>
      <p:ext uri="{BB962C8B-B14F-4D97-AF65-F5344CB8AC3E}">
        <p14:creationId xmlns:p14="http://schemas.microsoft.com/office/powerpoint/2010/main" val="17615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rgbClr val="00B050">
                <a:lumMod val="30000"/>
              </a:srgb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7869560" cy="3600400"/>
          </a:xfrm>
          <a:solidFill>
            <a:schemeClr val="accent3">
              <a:lumMod val="40000"/>
              <a:lumOff val="60000"/>
            </a:schemeClr>
          </a:solidFill>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800" dirty="0">
                <a:ln/>
                <a:solidFill>
                  <a:schemeClr val="tx1">
                    <a:lumMod val="75000"/>
                    <a:lumOff val="25000"/>
                  </a:schemeClr>
                </a:solidFill>
              </a:rPr>
              <a:t>The</a:t>
            </a:r>
            <a:endParaRPr lang="pl-PL" sz="4800" dirty="0">
              <a:ln/>
              <a:solidFill>
                <a:schemeClr val="tx1">
                  <a:lumMod val="75000"/>
                  <a:lumOff val="25000"/>
                </a:schemeClr>
              </a:solidFill>
            </a:endParaRPr>
          </a:p>
          <a:p>
            <a:pPr marL="0" indent="0" algn="ctr">
              <a:buNone/>
            </a:pPr>
            <a:r>
              <a:rPr lang="en-US" sz="6600" dirty="0">
                <a:ln/>
                <a:solidFill>
                  <a:schemeClr val="accent3"/>
                </a:solidFill>
              </a:rPr>
              <a:t> </a:t>
            </a:r>
            <a:r>
              <a:rPr lang="en-US" sz="6600" dirty="0">
                <a:ln/>
                <a:solidFill>
                  <a:srgbClr val="0000FF"/>
                </a:solidFill>
              </a:rPr>
              <a:t>Pro</a:t>
            </a:r>
            <a:r>
              <a:rPr lang="pl-PL" sz="6600" dirty="0" err="1">
                <a:ln/>
                <a:solidFill>
                  <a:srgbClr val="0000FF"/>
                </a:solidFill>
              </a:rPr>
              <a:t>perties</a:t>
            </a:r>
            <a:endParaRPr lang="pl-PL" sz="6600" dirty="0">
              <a:ln/>
              <a:solidFill>
                <a:srgbClr val="0000FF"/>
              </a:solidFill>
            </a:endParaRPr>
          </a:p>
          <a:p>
            <a:pPr marL="0" indent="0" algn="ctr">
              <a:buNone/>
            </a:pPr>
            <a:r>
              <a:rPr lang="en-US" sz="6600" dirty="0">
                <a:ln/>
                <a:solidFill>
                  <a:schemeClr val="tx1">
                    <a:lumMod val="75000"/>
                    <a:lumOff val="25000"/>
                  </a:schemeClr>
                </a:solidFill>
              </a:rPr>
              <a:t>Window</a:t>
            </a:r>
            <a:endParaRPr lang="pl-PL" sz="6600" dirty="0">
              <a:ln/>
              <a:solidFill>
                <a:schemeClr val="tx1">
                  <a:lumMod val="75000"/>
                  <a:lumOff val="25000"/>
                </a:schemeClr>
              </a:solidFill>
            </a:endParaRPr>
          </a:p>
        </p:txBody>
      </p:sp>
    </p:spTree>
    <p:extLst>
      <p:ext uri="{BB962C8B-B14F-4D97-AF65-F5344CB8AC3E}">
        <p14:creationId xmlns:p14="http://schemas.microsoft.com/office/powerpoint/2010/main" val="372593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01348"/>
            <a:ext cx="8229600" cy="869672"/>
          </a:xfrm>
          <a:solidFill>
            <a:schemeClr val="accent3">
              <a:lumMod val="40000"/>
              <a:lumOff val="60000"/>
            </a:schemeClr>
          </a:solidFill>
        </p:spPr>
        <p:txBody>
          <a:bodyPr>
            <a:normAutofit fontScale="90000"/>
          </a:bodyPr>
          <a:lstStyle/>
          <a:p>
            <a:r>
              <a:rPr lang="pl-PL" sz="5400" dirty="0"/>
              <a:t>Properties window</a:t>
            </a:r>
          </a:p>
        </p:txBody>
      </p:sp>
      <p:sp>
        <p:nvSpPr>
          <p:cNvPr id="3" name="Content Placeholder 2"/>
          <p:cNvSpPr>
            <a:spLocks noGrp="1"/>
          </p:cNvSpPr>
          <p:nvPr>
            <p:ph idx="1"/>
          </p:nvPr>
        </p:nvSpPr>
        <p:spPr>
          <a:xfrm>
            <a:off x="3995747" y="1381468"/>
            <a:ext cx="4536504" cy="4896544"/>
          </a:xfrm>
          <a:solidFill>
            <a:schemeClr val="accent3">
              <a:lumMod val="20000"/>
              <a:lumOff val="80000"/>
            </a:schemeClr>
          </a:solidFill>
        </p:spPr>
        <p:txBody>
          <a:bodyPr>
            <a:normAutofit/>
          </a:bodyPr>
          <a:lstStyle/>
          <a:p>
            <a:pPr marL="0" indent="0">
              <a:buNone/>
            </a:pPr>
            <a:r>
              <a:rPr lang="en-US" sz="2400" dirty="0"/>
              <a:t>The Properties window</a:t>
            </a:r>
            <a:r>
              <a:rPr lang="pl-PL" sz="2400" dirty="0"/>
              <a:t> (</a:t>
            </a:r>
            <a:r>
              <a:rPr lang="pl-PL" sz="2800" b="1" dirty="0">
                <a:solidFill>
                  <a:srgbClr val="FF0000"/>
                </a:solidFill>
              </a:rPr>
              <a:t>F4</a:t>
            </a:r>
            <a:r>
              <a:rPr lang="pl-PL" sz="2400" dirty="0"/>
              <a:t>)</a:t>
            </a:r>
            <a:r>
              <a:rPr lang="en-US" sz="2400" dirty="0"/>
              <a:t> shows you the properties of the component that is selected in the Project Window (single click). </a:t>
            </a:r>
            <a:endParaRPr lang="pl-PL" sz="2400" dirty="0"/>
          </a:p>
          <a:p>
            <a:pPr marL="0" indent="0">
              <a:buNone/>
            </a:pPr>
            <a:r>
              <a:rPr lang="en-US" sz="2400" dirty="0"/>
              <a:t>For example in the new workbook if you single click on "Sheet1" in the Project Window you see the properties of sheet1 in the Properties Window like in the image.</a:t>
            </a:r>
          </a:p>
          <a:p>
            <a:endParaRPr lang="pl-PL" sz="2800" dirty="0"/>
          </a:p>
        </p:txBody>
      </p:sp>
      <p:pic>
        <p:nvPicPr>
          <p:cNvPr id="3074" name="Picture 2" descr="http://www.excel-vba.com/zzz-vbe-properties-shee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81468"/>
            <a:ext cx="3508359" cy="50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86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37482"/>
            <a:ext cx="8229600" cy="706090"/>
          </a:xfrm>
          <a:solidFill>
            <a:schemeClr val="accent3">
              <a:lumMod val="40000"/>
              <a:lumOff val="60000"/>
            </a:schemeClr>
          </a:solidFill>
        </p:spPr>
        <p:txBody>
          <a:bodyPr>
            <a:normAutofit fontScale="90000"/>
          </a:bodyPr>
          <a:lstStyle/>
          <a:p>
            <a:r>
              <a:rPr lang="pl-PL" sz="4800" dirty="0"/>
              <a:t>Changing the "Name" Property</a:t>
            </a:r>
          </a:p>
        </p:txBody>
      </p:sp>
      <p:sp>
        <p:nvSpPr>
          <p:cNvPr id="3" name="Content Placeholder 2"/>
          <p:cNvSpPr>
            <a:spLocks noGrp="1"/>
          </p:cNvSpPr>
          <p:nvPr>
            <p:ph idx="1"/>
          </p:nvPr>
        </p:nvSpPr>
        <p:spPr>
          <a:xfrm>
            <a:off x="251520" y="1412776"/>
            <a:ext cx="8698134" cy="1152128"/>
          </a:xfrm>
        </p:spPr>
        <p:txBody>
          <a:bodyPr>
            <a:normAutofit/>
          </a:bodyPr>
          <a:lstStyle/>
          <a:p>
            <a:r>
              <a:rPr lang="en-US" sz="2800" dirty="0"/>
              <a:t>Go to Excel </a:t>
            </a:r>
            <a:r>
              <a:rPr lang="en-US" sz="1800" dirty="0"/>
              <a:t>(ALT/F11) </a:t>
            </a:r>
            <a:r>
              <a:rPr lang="en-US" sz="2800" dirty="0"/>
              <a:t>and notice the names on the three tabs of "Sheet1" as in the image below.</a:t>
            </a:r>
            <a:endParaRPr lang="pl-PL" dirty="0"/>
          </a:p>
        </p:txBody>
      </p:sp>
      <p:pic>
        <p:nvPicPr>
          <p:cNvPr id="4098" name="Picture 2" descr="http://www.excel-vba.com/zzz-vbe-properties-excel-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457274"/>
            <a:ext cx="5832648" cy="6000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552" y="3703042"/>
            <a:ext cx="5141371" cy="1200329"/>
          </a:xfrm>
          <a:prstGeom prst="rect">
            <a:avLst/>
          </a:prstGeom>
        </p:spPr>
        <p:txBody>
          <a:bodyPr wrap="square">
            <a:spAutoFit/>
          </a:bodyPr>
          <a:lstStyle/>
          <a:p>
            <a:r>
              <a:rPr lang="en-US" dirty="0"/>
              <a:t>We will change the name (Caption) on the tab of "sheet1" to "Introduction". To do so right-click on the tab of the sheet and the following dialog window appears:</a:t>
            </a:r>
            <a:endParaRPr lang="pl-PL" dirty="0"/>
          </a:p>
        </p:txBody>
      </p:sp>
      <p:pic>
        <p:nvPicPr>
          <p:cNvPr id="4100" name="Picture 4" descr="http://www.excel-vba.com/zzz-vbe-project-rename-shee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3588351"/>
            <a:ext cx="2520280" cy="288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06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412776"/>
            <a:ext cx="8698134" cy="1152128"/>
          </a:xfrm>
        </p:spPr>
        <p:txBody>
          <a:bodyPr>
            <a:normAutofit fontScale="70000" lnSpcReduction="20000"/>
          </a:bodyPr>
          <a:lstStyle/>
          <a:p>
            <a:r>
              <a:rPr lang="en-US" sz="2800" dirty="0"/>
              <a:t>Step 3: Select "Rename". The menu disappears and the name of Sheet1 is highlighted. Enter "Introduction" and this new name will replace "Sheet1" when you click "Enter". The end result is illustrated in the image below.</a:t>
            </a:r>
          </a:p>
        </p:txBody>
      </p:sp>
      <p:sp>
        <p:nvSpPr>
          <p:cNvPr id="4" name="Rectangle 3"/>
          <p:cNvSpPr/>
          <p:nvPr/>
        </p:nvSpPr>
        <p:spPr>
          <a:xfrm>
            <a:off x="539552" y="4005064"/>
            <a:ext cx="4032448" cy="1754326"/>
          </a:xfrm>
          <a:prstGeom prst="rect">
            <a:avLst/>
          </a:prstGeom>
        </p:spPr>
        <p:txBody>
          <a:bodyPr wrap="square">
            <a:spAutoFit/>
          </a:bodyPr>
          <a:lstStyle/>
          <a:p>
            <a:r>
              <a:rPr lang="en-US" dirty="0"/>
              <a:t>Step 4: Come back to the Visual Basic Editor (ALT/F11) and notice in the Properties window that the property "Name" (the ninth property, the one without the parentheses) has changed to "Introduction</a:t>
            </a:r>
          </a:p>
        </p:txBody>
      </p:sp>
      <p:pic>
        <p:nvPicPr>
          <p:cNvPr id="5122" name="Picture 2" descr="http://www.excel-vba.com/zzz-vbe-properties-exce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417372"/>
            <a:ext cx="6552729" cy="86761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Visual BAsic Editor Properties win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470784"/>
            <a:ext cx="3293397" cy="330499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B6E5F36D-3B73-4956-8464-75F5E15965D6}"/>
              </a:ext>
            </a:extLst>
          </p:cNvPr>
          <p:cNvSpPr txBox="1">
            <a:spLocks/>
          </p:cNvSpPr>
          <p:nvPr/>
        </p:nvSpPr>
        <p:spPr>
          <a:xfrm>
            <a:off x="323528" y="537482"/>
            <a:ext cx="8229600" cy="706090"/>
          </a:xfrm>
          <a:prstGeom prst="rect">
            <a:avLst/>
          </a:prstGeom>
          <a:solidFill>
            <a:schemeClr val="accent3">
              <a:lumMod val="40000"/>
              <a:lumOff val="60000"/>
            </a:schemeClr>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l-PL" sz="4800"/>
              <a:t>Changing the "Name" Property</a:t>
            </a:r>
            <a:endParaRPr lang="pl-PL" sz="4800" dirty="0"/>
          </a:p>
        </p:txBody>
      </p:sp>
    </p:spTree>
    <p:extLst>
      <p:ext uri="{BB962C8B-B14F-4D97-AF65-F5344CB8AC3E}">
        <p14:creationId xmlns:p14="http://schemas.microsoft.com/office/powerpoint/2010/main" val="76479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rgbClr val="00B050">
                <a:lumMod val="30000"/>
              </a:srgb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7869560" cy="2952328"/>
          </a:xfrm>
          <a:solidFill>
            <a:schemeClr val="accent3">
              <a:lumMod val="40000"/>
              <a:lumOff val="60000"/>
            </a:schemeClr>
          </a:solidFill>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endParaRPr lang="pl-PL" sz="4800" dirty="0">
              <a:ln/>
              <a:solidFill>
                <a:schemeClr val="accent3"/>
              </a:solidFill>
            </a:endParaRPr>
          </a:p>
          <a:p>
            <a:pPr marL="0" indent="0" algn="ctr">
              <a:buNone/>
            </a:pPr>
            <a:endParaRPr lang="pl-PL" sz="4800" dirty="0">
              <a:ln/>
              <a:solidFill>
                <a:schemeClr val="accent3"/>
              </a:solidFill>
            </a:endParaRPr>
          </a:p>
          <a:p>
            <a:pPr marL="0" indent="0" algn="ctr">
              <a:buNone/>
            </a:pPr>
            <a:r>
              <a:rPr lang="en-US" sz="4800" dirty="0">
                <a:ln/>
                <a:solidFill>
                  <a:schemeClr val="accent3"/>
                </a:solidFill>
              </a:rPr>
              <a:t>The</a:t>
            </a:r>
            <a:r>
              <a:rPr lang="pl-PL" sz="4800" dirty="0">
                <a:ln/>
                <a:solidFill>
                  <a:schemeClr val="accent3"/>
                </a:solidFill>
              </a:rPr>
              <a:t> </a:t>
            </a:r>
            <a:r>
              <a:rPr lang="pl-PL" sz="8000" dirty="0" err="1">
                <a:ln/>
                <a:solidFill>
                  <a:srgbClr val="FF0000"/>
                </a:solidFill>
              </a:rPr>
              <a:t>Code</a:t>
            </a:r>
            <a:r>
              <a:rPr lang="pl-PL" sz="8000" dirty="0">
                <a:ln/>
                <a:solidFill>
                  <a:srgbClr val="FF0000"/>
                </a:solidFill>
              </a:rPr>
              <a:t> </a:t>
            </a:r>
            <a:r>
              <a:rPr lang="en-US" sz="5400" dirty="0">
                <a:ln/>
                <a:solidFill>
                  <a:schemeClr val="accent3"/>
                </a:solidFill>
              </a:rPr>
              <a:t>Window</a:t>
            </a:r>
            <a:endParaRPr lang="pl-PL" sz="5400" dirty="0">
              <a:ln/>
              <a:solidFill>
                <a:schemeClr val="accent3"/>
              </a:solidFill>
            </a:endParaRPr>
          </a:p>
        </p:txBody>
      </p:sp>
      <p:sp>
        <p:nvSpPr>
          <p:cNvPr id="2" name="Prostokąt 1">
            <a:extLst>
              <a:ext uri="{FF2B5EF4-FFF2-40B4-BE49-F238E27FC236}">
                <a16:creationId xmlns:a16="http://schemas.microsoft.com/office/drawing/2014/main" id="{8D6A0B51-8DBC-4201-8556-FBDD147CA4C6}"/>
              </a:ext>
            </a:extLst>
          </p:cNvPr>
          <p:cNvSpPr/>
          <p:nvPr/>
        </p:nvSpPr>
        <p:spPr>
          <a:xfrm>
            <a:off x="539552" y="3573016"/>
            <a:ext cx="7869560" cy="1877437"/>
          </a:xfrm>
          <a:prstGeom prst="rect">
            <a:avLst/>
          </a:prstGeom>
          <a:solidFill>
            <a:schemeClr val="accent3">
              <a:lumMod val="75000"/>
              <a:alpha val="39000"/>
            </a:schemeClr>
          </a:solidFill>
        </p:spPr>
        <p:txBody>
          <a:bodyPr wrap="square">
            <a:spAutoFit/>
          </a:bodyPr>
          <a:lstStyle/>
          <a:p>
            <a:endParaRPr lang="pl-PL" dirty="0">
              <a:solidFill>
                <a:schemeClr val="bg1"/>
              </a:solidFill>
            </a:endParaRPr>
          </a:p>
          <a:p>
            <a:r>
              <a:rPr lang="pl-PL" sz="2000" dirty="0">
                <a:solidFill>
                  <a:schemeClr val="bg1"/>
                </a:solidFill>
              </a:rPr>
              <a:t>	</a:t>
            </a:r>
            <a:r>
              <a:rPr lang="en-US" sz="2000" dirty="0">
                <a:solidFill>
                  <a:schemeClr val="bg1"/>
                </a:solidFill>
              </a:rPr>
              <a:t>is where ≈90% of the VBA work is done</a:t>
            </a:r>
            <a:r>
              <a:rPr lang="pl-PL" sz="2000" dirty="0">
                <a:solidFill>
                  <a:schemeClr val="bg1"/>
                </a:solidFill>
              </a:rPr>
              <a:t>:</a:t>
            </a:r>
          </a:p>
          <a:p>
            <a:pPr marL="1257300" lvl="2" indent="-342900">
              <a:buFont typeface="Arial" panose="020B0604020202020204" pitchFamily="34" charset="0"/>
              <a:buChar char="•"/>
            </a:pPr>
            <a:r>
              <a:rPr lang="en-US" sz="2000" b="1" dirty="0">
                <a:solidFill>
                  <a:schemeClr val="bg1"/>
                </a:solidFill>
              </a:rPr>
              <a:t>writing </a:t>
            </a:r>
            <a:r>
              <a:rPr lang="pl-PL" sz="2000" b="1" dirty="0">
                <a:solidFill>
                  <a:schemeClr val="bg1"/>
                </a:solidFill>
              </a:rPr>
              <a:t>   </a:t>
            </a:r>
            <a:r>
              <a:rPr lang="en-US" sz="2000" dirty="0">
                <a:solidFill>
                  <a:schemeClr val="bg1"/>
                </a:solidFill>
              </a:rPr>
              <a:t>VBA sentences</a:t>
            </a:r>
            <a:r>
              <a:rPr lang="pl-PL" sz="2000" dirty="0">
                <a:solidFill>
                  <a:schemeClr val="bg1"/>
                </a:solidFill>
              </a:rPr>
              <a:t> (</a:t>
            </a:r>
            <a:r>
              <a:rPr lang="pl-PL" sz="2000" dirty="0" err="1">
                <a:solidFill>
                  <a:schemeClr val="bg1"/>
                </a:solidFill>
              </a:rPr>
              <a:t>subroutines</a:t>
            </a:r>
            <a:r>
              <a:rPr lang="pl-PL" sz="2000" dirty="0">
                <a:solidFill>
                  <a:schemeClr val="bg1"/>
                </a:solidFill>
              </a:rPr>
              <a:t>)</a:t>
            </a:r>
          </a:p>
          <a:p>
            <a:pPr marL="1257300" lvl="2" indent="-342900">
              <a:buFont typeface="Arial" panose="020B0604020202020204" pitchFamily="34" charset="0"/>
              <a:buChar char="•"/>
            </a:pPr>
            <a:r>
              <a:rPr lang="en-US" sz="2000" b="1" dirty="0">
                <a:solidFill>
                  <a:schemeClr val="bg1"/>
                </a:solidFill>
              </a:rPr>
              <a:t>testing </a:t>
            </a:r>
            <a:r>
              <a:rPr lang="pl-PL" sz="2000" b="1" dirty="0">
                <a:solidFill>
                  <a:schemeClr val="bg1"/>
                </a:solidFill>
              </a:rPr>
              <a:t>    </a:t>
            </a:r>
            <a:r>
              <a:rPr lang="en-US" sz="2000" dirty="0">
                <a:solidFill>
                  <a:schemeClr val="bg1"/>
                </a:solidFill>
              </a:rPr>
              <a:t>your VBA procedures (macros)</a:t>
            </a:r>
            <a:endParaRPr lang="pl-PL" sz="2000" dirty="0">
              <a:solidFill>
                <a:schemeClr val="bg1"/>
              </a:solidFill>
            </a:endParaRPr>
          </a:p>
          <a:p>
            <a:pPr marL="1257300" lvl="2" indent="-342900">
              <a:buFont typeface="Arial" panose="020B0604020202020204" pitchFamily="34" charset="0"/>
              <a:buChar char="•"/>
            </a:pPr>
            <a:r>
              <a:rPr lang="en-US" sz="2000" b="1" dirty="0">
                <a:solidFill>
                  <a:schemeClr val="bg1"/>
                </a:solidFill>
              </a:rPr>
              <a:t>modifying </a:t>
            </a:r>
            <a:r>
              <a:rPr lang="en-US" sz="2000" dirty="0">
                <a:solidFill>
                  <a:schemeClr val="bg1"/>
                </a:solidFill>
              </a:rPr>
              <a:t>them when needed.</a:t>
            </a:r>
            <a:endParaRPr lang="pl-PL" sz="2000" dirty="0">
              <a:solidFill>
                <a:schemeClr val="bg1"/>
              </a:solidFill>
            </a:endParaRPr>
          </a:p>
          <a:p>
            <a:endParaRPr lang="en-US" dirty="0">
              <a:solidFill>
                <a:schemeClr val="bg1"/>
              </a:solidFill>
            </a:endParaRPr>
          </a:p>
        </p:txBody>
      </p:sp>
      <p:pic>
        <p:nvPicPr>
          <p:cNvPr id="4" name="Obraz 3">
            <a:extLst>
              <a:ext uri="{FF2B5EF4-FFF2-40B4-BE49-F238E27FC236}">
                <a16:creationId xmlns:a16="http://schemas.microsoft.com/office/drawing/2014/main" id="{74A814F9-2E7A-489B-A558-3F915297E053}"/>
              </a:ext>
            </a:extLst>
          </p:cNvPr>
          <p:cNvPicPr>
            <a:picLocks noChangeAspect="1"/>
          </p:cNvPicPr>
          <p:nvPr/>
        </p:nvPicPr>
        <p:blipFill rotWithShape="1">
          <a:blip r:embed="rId2"/>
          <a:srcRect l="23240" t="23240" r="23239" b="21567"/>
          <a:stretch/>
        </p:blipFill>
        <p:spPr>
          <a:xfrm>
            <a:off x="6804248" y="692696"/>
            <a:ext cx="1455434" cy="1500917"/>
          </a:xfrm>
          <a:prstGeom prst="rect">
            <a:avLst/>
          </a:prstGeom>
        </p:spPr>
      </p:pic>
    </p:spTree>
    <p:extLst>
      <p:ext uri="{BB962C8B-B14F-4D97-AF65-F5344CB8AC3E}">
        <p14:creationId xmlns:p14="http://schemas.microsoft.com/office/powerpoint/2010/main" val="394997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3" y="388497"/>
            <a:ext cx="8138538" cy="638944"/>
          </a:xfrm>
          <a:solidFill>
            <a:schemeClr val="accent3">
              <a:lumMod val="40000"/>
              <a:lumOff val="60000"/>
            </a:schemeClr>
          </a:solidFill>
        </p:spPr>
        <p:txBody>
          <a:bodyPr>
            <a:noAutofit/>
          </a:bodyPr>
          <a:lstStyle/>
          <a:p>
            <a:r>
              <a:rPr lang="en-US" sz="2800" dirty="0"/>
              <a:t>Exercise</a:t>
            </a:r>
            <a:r>
              <a:rPr lang="en-US" sz="2800" b="1" dirty="0"/>
              <a:t> </a:t>
            </a:r>
            <a:r>
              <a:rPr lang="pl-PL" sz="2800" b="1" dirty="0"/>
              <a:t>- </a:t>
            </a:r>
            <a:r>
              <a:rPr lang="en-US" sz="3200" dirty="0"/>
              <a:t>Create your first macro </a:t>
            </a:r>
            <a:r>
              <a:rPr lang="pl-PL" sz="3200" dirty="0"/>
              <a:t>&amp;</a:t>
            </a:r>
            <a:r>
              <a:rPr lang="en-US" sz="3200" dirty="0"/>
              <a:t> use it</a:t>
            </a:r>
            <a:endParaRPr lang="pl-PL" sz="3200" dirty="0"/>
          </a:p>
        </p:txBody>
      </p:sp>
      <p:sp>
        <p:nvSpPr>
          <p:cNvPr id="3" name="Content Placeholder 2"/>
          <p:cNvSpPr>
            <a:spLocks noGrp="1"/>
          </p:cNvSpPr>
          <p:nvPr>
            <p:ph idx="1"/>
          </p:nvPr>
        </p:nvSpPr>
        <p:spPr>
          <a:xfrm>
            <a:off x="467543" y="1134528"/>
            <a:ext cx="8138537" cy="5102783"/>
          </a:xfrm>
          <a:solidFill>
            <a:schemeClr val="bg1">
              <a:lumMod val="95000"/>
            </a:schemeClr>
          </a:solidFill>
        </p:spPr>
        <p:txBody>
          <a:bodyPr>
            <a:normAutofit/>
          </a:bodyPr>
          <a:lstStyle/>
          <a:p>
            <a:pPr marL="0" indent="0">
              <a:buNone/>
            </a:pPr>
            <a:endParaRPr lang="pl-PL" sz="1400" dirty="0"/>
          </a:p>
          <a:p>
            <a:pPr marL="0" indent="0">
              <a:buNone/>
            </a:pPr>
            <a:r>
              <a:rPr lang="en-US" sz="2000" dirty="0"/>
              <a:t>Step 1: </a:t>
            </a:r>
            <a:r>
              <a:rPr lang="pl-PL" sz="2000" dirty="0"/>
              <a:t>N</a:t>
            </a:r>
            <a:r>
              <a:rPr lang="en-US" sz="2000" dirty="0" err="1"/>
              <a:t>otice</a:t>
            </a:r>
            <a:r>
              <a:rPr lang="en-US" sz="2000" dirty="0"/>
              <a:t> that cells A1, A2 </a:t>
            </a:r>
            <a:r>
              <a:rPr lang="pl-PL" sz="2000" dirty="0"/>
              <a:t>&amp;</a:t>
            </a:r>
            <a:r>
              <a:rPr lang="en-US" sz="2000" dirty="0"/>
              <a:t> A3 of „</a:t>
            </a:r>
            <a:r>
              <a:rPr lang="pl-PL" sz="2000" dirty="0"/>
              <a:t>Arkusz</a:t>
            </a:r>
            <a:r>
              <a:rPr lang="en-US" sz="2000" dirty="0"/>
              <a:t>1" are empty. Go to the V</a:t>
            </a:r>
            <a:r>
              <a:rPr lang="pl-PL" sz="2000" dirty="0"/>
              <a:t>BE</a:t>
            </a:r>
            <a:br>
              <a:rPr lang="en-US" sz="2000" dirty="0"/>
            </a:br>
            <a:r>
              <a:rPr lang="en-US" sz="2000" dirty="0"/>
              <a:t>Step 2: Double click on „</a:t>
            </a:r>
            <a:r>
              <a:rPr lang="pl-PL" sz="2000" dirty="0"/>
              <a:t>Arkusz</a:t>
            </a:r>
            <a:r>
              <a:rPr lang="en-US" sz="2000" dirty="0"/>
              <a:t>1" in the Project Window. On the right is </a:t>
            </a:r>
            <a:r>
              <a:rPr lang="pl-PL" sz="2000" dirty="0"/>
              <a:t>          </a:t>
            </a:r>
            <a:r>
              <a:rPr lang="en-US" sz="2000" dirty="0"/>
              <a:t>the Code window of „</a:t>
            </a:r>
            <a:r>
              <a:rPr lang="pl-PL" sz="2000" dirty="0"/>
              <a:t>Arkusz</a:t>
            </a:r>
            <a:r>
              <a:rPr lang="en-US" sz="2000" dirty="0"/>
              <a:t>1"</a:t>
            </a:r>
          </a:p>
          <a:p>
            <a:pPr marL="0" indent="0">
              <a:buNone/>
            </a:pPr>
            <a:r>
              <a:rPr lang="en-US" sz="2000" dirty="0"/>
              <a:t>Step 3: Click anywhere in the Code window</a:t>
            </a:r>
            <a:br>
              <a:rPr lang="en-US" sz="2000" dirty="0"/>
            </a:br>
            <a:r>
              <a:rPr lang="en-US" sz="2000" dirty="0"/>
              <a:t>Step 4: </a:t>
            </a:r>
            <a:r>
              <a:rPr lang="pl-PL" sz="2000" dirty="0"/>
              <a:t>C</a:t>
            </a:r>
            <a:r>
              <a:rPr lang="en-US" sz="2000" dirty="0" err="1"/>
              <a:t>opy</a:t>
            </a:r>
            <a:r>
              <a:rPr lang="en-US" sz="2000" dirty="0"/>
              <a:t> the following macro to the code win</a:t>
            </a:r>
            <a:r>
              <a:rPr lang="pl-PL" sz="2000" dirty="0"/>
              <a:t> </a:t>
            </a:r>
            <a:r>
              <a:rPr lang="en-US" sz="2000" dirty="0"/>
              <a:t>of „</a:t>
            </a:r>
            <a:r>
              <a:rPr lang="pl-PL" sz="2000" dirty="0"/>
              <a:t>Arkusz</a:t>
            </a:r>
            <a:r>
              <a:rPr lang="en-US" sz="2000" dirty="0"/>
              <a:t>1" or key it in.</a:t>
            </a:r>
            <a:endParaRPr lang="pl-PL" sz="2000" dirty="0"/>
          </a:p>
          <a:p>
            <a:pPr marL="0" indent="0">
              <a:buNone/>
            </a:pPr>
            <a:endParaRPr lang="en-US" sz="2000" dirty="0"/>
          </a:p>
          <a:p>
            <a:pPr marL="457200" lvl="1" indent="0">
              <a:buNone/>
            </a:pPr>
            <a:r>
              <a:rPr lang="en-US" sz="2400" dirty="0">
                <a:solidFill>
                  <a:srgbClr val="0000FF"/>
                </a:solidFill>
              </a:rPr>
              <a:t>Sub First</a:t>
            </a:r>
            <a:r>
              <a:rPr lang="pl-PL" sz="2400" dirty="0">
                <a:solidFill>
                  <a:srgbClr val="0000FF"/>
                </a:solidFill>
              </a:rPr>
              <a:t>_prog</a:t>
            </a:r>
            <a:r>
              <a:rPr lang="en-US" sz="2400" dirty="0">
                <a:solidFill>
                  <a:srgbClr val="0000FF"/>
                </a:solidFill>
              </a:rPr>
              <a:t>()</a:t>
            </a:r>
            <a:br>
              <a:rPr lang="en-US" sz="2400" dirty="0">
                <a:solidFill>
                  <a:srgbClr val="0000FF"/>
                </a:solidFill>
              </a:rPr>
            </a:br>
            <a:r>
              <a:rPr lang="pl-PL" sz="2400" dirty="0">
                <a:solidFill>
                  <a:srgbClr val="0000FF"/>
                </a:solidFill>
              </a:rPr>
              <a:t>	</a:t>
            </a:r>
            <a:r>
              <a:rPr lang="en-US" sz="2400" dirty="0">
                <a:solidFill>
                  <a:srgbClr val="0000FF"/>
                </a:solidFill>
              </a:rPr>
              <a:t>Range("A1").Value = 34</a:t>
            </a:r>
            <a:br>
              <a:rPr lang="en-US" sz="2400" dirty="0">
                <a:solidFill>
                  <a:srgbClr val="0000FF"/>
                </a:solidFill>
              </a:rPr>
            </a:br>
            <a:r>
              <a:rPr lang="pl-PL" sz="2400" dirty="0">
                <a:solidFill>
                  <a:srgbClr val="0000FF"/>
                </a:solidFill>
              </a:rPr>
              <a:t>	</a:t>
            </a:r>
            <a:r>
              <a:rPr lang="en-US" sz="2400" dirty="0">
                <a:solidFill>
                  <a:srgbClr val="0000FF"/>
                </a:solidFill>
              </a:rPr>
              <a:t>Range("A2").Value = 6</a:t>
            </a:r>
            <a:r>
              <a:rPr lang="pl-PL" sz="2400" dirty="0">
                <a:solidFill>
                  <a:srgbClr val="0000FF"/>
                </a:solidFill>
              </a:rPr>
              <a:t>5</a:t>
            </a:r>
            <a:br>
              <a:rPr lang="en-US" sz="2400" dirty="0">
                <a:solidFill>
                  <a:srgbClr val="0000FF"/>
                </a:solidFill>
              </a:rPr>
            </a:br>
            <a:r>
              <a:rPr lang="pl-PL" sz="2400" dirty="0">
                <a:solidFill>
                  <a:srgbClr val="0000FF"/>
                </a:solidFill>
              </a:rPr>
              <a:t>	</a:t>
            </a:r>
            <a:r>
              <a:rPr lang="en-US" sz="2400" dirty="0">
                <a:solidFill>
                  <a:srgbClr val="0000FF"/>
                </a:solidFill>
              </a:rPr>
              <a:t>Range("A3").Formula = "=A1+A2"</a:t>
            </a:r>
            <a:br>
              <a:rPr lang="en-US" sz="2400" dirty="0">
                <a:solidFill>
                  <a:srgbClr val="0000FF"/>
                </a:solidFill>
              </a:rPr>
            </a:br>
            <a:r>
              <a:rPr lang="pl-PL" sz="2400" dirty="0">
                <a:solidFill>
                  <a:srgbClr val="0000FF"/>
                </a:solidFill>
              </a:rPr>
              <a:t>	</a:t>
            </a:r>
            <a:r>
              <a:rPr lang="en-US" sz="2400" dirty="0">
                <a:solidFill>
                  <a:srgbClr val="0000FF"/>
                </a:solidFill>
              </a:rPr>
              <a:t>Range("A1").Select</a:t>
            </a:r>
            <a:br>
              <a:rPr lang="en-US" sz="2400" dirty="0">
                <a:solidFill>
                  <a:srgbClr val="0000FF"/>
                </a:solidFill>
              </a:rPr>
            </a:br>
            <a:r>
              <a:rPr lang="en-US" sz="2400" dirty="0">
                <a:solidFill>
                  <a:srgbClr val="0000FF"/>
                </a:solidFill>
              </a:rPr>
              <a:t>End Sub</a:t>
            </a:r>
          </a:p>
          <a:p>
            <a:endParaRPr lang="pl-PL" sz="2800" dirty="0"/>
          </a:p>
        </p:txBody>
      </p:sp>
      <p:pic>
        <p:nvPicPr>
          <p:cNvPr id="4" name="Obraz 3">
            <a:extLst>
              <a:ext uri="{FF2B5EF4-FFF2-40B4-BE49-F238E27FC236}">
                <a16:creationId xmlns:a16="http://schemas.microsoft.com/office/drawing/2014/main" id="{08BB0766-E171-4C8B-A6E7-CB588BC17FCB}"/>
              </a:ext>
            </a:extLst>
          </p:cNvPr>
          <p:cNvPicPr>
            <a:picLocks noChangeAspect="1"/>
          </p:cNvPicPr>
          <p:nvPr/>
        </p:nvPicPr>
        <p:blipFill>
          <a:blip r:embed="rId3"/>
          <a:stretch>
            <a:fillRect/>
          </a:stretch>
        </p:blipFill>
        <p:spPr>
          <a:xfrm>
            <a:off x="5508104" y="4005063"/>
            <a:ext cx="3273815" cy="2471253"/>
          </a:xfrm>
          <a:prstGeom prst="rect">
            <a:avLst/>
          </a:prstGeom>
        </p:spPr>
      </p:pic>
    </p:spTree>
    <p:extLst>
      <p:ext uri="{BB962C8B-B14F-4D97-AF65-F5344CB8AC3E}">
        <p14:creationId xmlns:p14="http://schemas.microsoft.com/office/powerpoint/2010/main" val="1707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92088"/>
          </a:xfrm>
          <a:solidFill>
            <a:srgbClr val="92D050"/>
          </a:solidFill>
        </p:spPr>
        <p:txBody>
          <a:bodyPr>
            <a:normAutofit/>
          </a:bodyPr>
          <a:lstStyle/>
          <a:p>
            <a:r>
              <a:rPr lang="en-US" sz="3600" dirty="0"/>
              <a:t>The </a:t>
            </a:r>
            <a:r>
              <a:rPr lang="en-US" sz="3600" b="1" dirty="0"/>
              <a:t>Visual Basic Editor </a:t>
            </a:r>
            <a:r>
              <a:rPr lang="en-US" sz="3600" dirty="0"/>
              <a:t>in Excel (VBE)</a:t>
            </a:r>
            <a:endParaRPr lang="pl-PL" sz="3600" dirty="0"/>
          </a:p>
        </p:txBody>
      </p:sp>
      <p:sp>
        <p:nvSpPr>
          <p:cNvPr id="3" name="Content Placeholder 2"/>
          <p:cNvSpPr>
            <a:spLocks noGrp="1"/>
          </p:cNvSpPr>
          <p:nvPr>
            <p:ph idx="1"/>
          </p:nvPr>
        </p:nvSpPr>
        <p:spPr>
          <a:xfrm>
            <a:off x="457200" y="1700808"/>
            <a:ext cx="8229600" cy="4392488"/>
          </a:xfrm>
          <a:solidFill>
            <a:schemeClr val="bg1">
              <a:lumMod val="95000"/>
            </a:schemeClr>
          </a:solidFill>
        </p:spPr>
        <p:txBody>
          <a:bodyPr>
            <a:normAutofit/>
          </a:bodyPr>
          <a:lstStyle/>
          <a:p>
            <a:r>
              <a:rPr lang="en-US" sz="2800" b="1" dirty="0"/>
              <a:t>Setting up the Visual Basic Editor in Excel (VBE)</a:t>
            </a:r>
          </a:p>
          <a:p>
            <a:r>
              <a:rPr lang="en-US" sz="2800" dirty="0"/>
              <a:t>The VBE is a program within Excel that allows you to </a:t>
            </a:r>
            <a:r>
              <a:rPr lang="en-US" sz="2800" u="sng" dirty="0"/>
              <a:t>communicate with Excel</a:t>
            </a:r>
            <a:r>
              <a:rPr lang="en-US" sz="2800" dirty="0"/>
              <a:t>. </a:t>
            </a:r>
            <a:endParaRPr lang="pl-PL" sz="2800" dirty="0"/>
          </a:p>
          <a:p>
            <a:endParaRPr lang="pl-PL" sz="2800" dirty="0"/>
          </a:p>
          <a:p>
            <a:r>
              <a:rPr lang="en-US" dirty="0"/>
              <a:t>On your keyboard press the "</a:t>
            </a:r>
            <a:r>
              <a:rPr lang="en-US" sz="4000" dirty="0">
                <a:solidFill>
                  <a:srgbClr val="FF0000"/>
                </a:solidFill>
              </a:rPr>
              <a:t>A</a:t>
            </a:r>
            <a:r>
              <a:rPr lang="pl-PL" sz="4000" dirty="0" err="1">
                <a:solidFill>
                  <a:srgbClr val="FF0000"/>
                </a:solidFill>
              </a:rPr>
              <a:t>lt</a:t>
            </a:r>
            <a:r>
              <a:rPr lang="pl-PL" sz="4000" dirty="0">
                <a:solidFill>
                  <a:srgbClr val="FF0000"/>
                </a:solidFill>
              </a:rPr>
              <a:t>+</a:t>
            </a:r>
            <a:r>
              <a:rPr lang="en-US" sz="4000" dirty="0">
                <a:solidFill>
                  <a:srgbClr val="FF0000"/>
                </a:solidFill>
              </a:rPr>
              <a:t>F11</a:t>
            </a:r>
            <a:r>
              <a:rPr lang="en-US" dirty="0"/>
              <a:t>" key</a:t>
            </a:r>
            <a:endParaRPr lang="pl-PL" dirty="0"/>
          </a:p>
          <a:p>
            <a:endParaRPr lang="pl-PL" sz="2800" dirty="0"/>
          </a:p>
          <a:p>
            <a:r>
              <a:rPr lang="en-US" sz="2800" dirty="0"/>
              <a:t>When you first open the VBE you will see a window somewhat like the image below</a:t>
            </a:r>
            <a:r>
              <a:rPr lang="pl-PL" sz="2800" dirty="0"/>
              <a:t> </a:t>
            </a:r>
            <a:r>
              <a:rPr lang="pl-PL" sz="2000" dirty="0"/>
              <a:t>(</a:t>
            </a:r>
            <a:r>
              <a:rPr lang="pl-PL" sz="2000" dirty="0" err="1"/>
              <a:t>next</a:t>
            </a:r>
            <a:r>
              <a:rPr lang="pl-PL" sz="2000" dirty="0"/>
              <a:t> </a:t>
            </a:r>
            <a:r>
              <a:rPr lang="pl-PL" sz="2000" dirty="0" err="1"/>
              <a:t>slide</a:t>
            </a:r>
            <a:r>
              <a:rPr lang="pl-PL" sz="2000" dirty="0"/>
              <a:t>)</a:t>
            </a:r>
            <a:r>
              <a:rPr lang="en-US" sz="2800" dirty="0"/>
              <a:t>.</a:t>
            </a:r>
          </a:p>
        </p:txBody>
      </p:sp>
      <p:sp>
        <p:nvSpPr>
          <p:cNvPr id="4" name="Prostokąt 3">
            <a:extLst>
              <a:ext uri="{FF2B5EF4-FFF2-40B4-BE49-F238E27FC236}">
                <a16:creationId xmlns:a16="http://schemas.microsoft.com/office/drawing/2014/main" id="{25D9B029-9BCC-4372-8423-5686B69EEFCA}"/>
              </a:ext>
            </a:extLst>
          </p:cNvPr>
          <p:cNvSpPr/>
          <p:nvPr/>
        </p:nvSpPr>
        <p:spPr>
          <a:xfrm>
            <a:off x="755576" y="3573016"/>
            <a:ext cx="7560840" cy="1080120"/>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Tree>
    <p:extLst>
      <p:ext uri="{BB962C8B-B14F-4D97-AF65-F5344CB8AC3E}">
        <p14:creationId xmlns:p14="http://schemas.microsoft.com/office/powerpoint/2010/main" val="174937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712968" cy="648072"/>
          </a:xfrm>
          <a:solidFill>
            <a:schemeClr val="accent3">
              <a:lumMod val="40000"/>
              <a:lumOff val="60000"/>
            </a:schemeClr>
          </a:solidFill>
        </p:spPr>
        <p:txBody>
          <a:bodyPr>
            <a:normAutofit fontScale="90000"/>
          </a:bodyPr>
          <a:lstStyle/>
          <a:p>
            <a:r>
              <a:rPr lang="en-US" dirty="0"/>
              <a:t>Exercise</a:t>
            </a:r>
            <a:r>
              <a:rPr lang="en-US" b="1" dirty="0"/>
              <a:t> </a:t>
            </a:r>
            <a:r>
              <a:rPr lang="pl-PL" b="1" dirty="0"/>
              <a:t>- </a:t>
            </a:r>
            <a:r>
              <a:rPr lang="en-US" dirty="0"/>
              <a:t>Create your first macro </a:t>
            </a:r>
            <a:r>
              <a:rPr lang="pl-PL" dirty="0"/>
              <a:t>&amp;</a:t>
            </a:r>
            <a:r>
              <a:rPr lang="en-US" dirty="0"/>
              <a:t> use it</a:t>
            </a:r>
            <a:endParaRPr lang="pl-PL" dirty="0"/>
          </a:p>
        </p:txBody>
      </p:sp>
      <p:sp>
        <p:nvSpPr>
          <p:cNvPr id="3" name="Content Placeholder 2"/>
          <p:cNvSpPr>
            <a:spLocks noGrp="1"/>
          </p:cNvSpPr>
          <p:nvPr>
            <p:ph idx="1"/>
          </p:nvPr>
        </p:nvSpPr>
        <p:spPr>
          <a:xfrm>
            <a:off x="202505" y="3861048"/>
            <a:ext cx="8617967" cy="2880320"/>
          </a:xfrm>
        </p:spPr>
        <p:txBody>
          <a:bodyPr>
            <a:noAutofit/>
          </a:bodyPr>
          <a:lstStyle/>
          <a:p>
            <a:pPr marL="0" indent="0">
              <a:buNone/>
            </a:pPr>
            <a:r>
              <a:rPr lang="en-US" sz="1800" dirty="0"/>
              <a:t>Step 5: Click on any line of the macro</a:t>
            </a:r>
            <a:r>
              <a:rPr lang="pl-PL" sz="1800" dirty="0"/>
              <a:t> &amp;</a:t>
            </a:r>
            <a:r>
              <a:rPr lang="en-US" sz="1800" dirty="0"/>
              <a:t> </a:t>
            </a:r>
            <a:r>
              <a:rPr lang="pl-PL" sz="1800" dirty="0" err="1"/>
              <a:t>press</a:t>
            </a:r>
            <a:r>
              <a:rPr lang="pl-PL" sz="1800" dirty="0"/>
              <a:t> </a:t>
            </a:r>
            <a:r>
              <a:rPr lang="pl-PL" sz="2000" b="1" dirty="0">
                <a:solidFill>
                  <a:srgbClr val="FF0000"/>
                </a:solidFill>
              </a:rPr>
              <a:t>F5</a:t>
            </a:r>
            <a:r>
              <a:rPr lang="pl-PL" sz="1800" dirty="0"/>
              <a:t> </a:t>
            </a:r>
            <a:r>
              <a:rPr lang="pl-PL" sz="1800" dirty="0" err="1"/>
              <a:t>key</a:t>
            </a:r>
            <a:r>
              <a:rPr lang="pl-PL" sz="1800" dirty="0"/>
              <a:t>  (</a:t>
            </a:r>
            <a:r>
              <a:rPr lang="en-US" sz="1800" dirty="0"/>
              <a:t>"Run Sub/</a:t>
            </a:r>
            <a:r>
              <a:rPr lang="en-US" sz="1800" dirty="0" err="1"/>
              <a:t>Userform</a:t>
            </a:r>
            <a:r>
              <a:rPr lang="pl-PL" sz="1800" dirty="0"/>
              <a:t>”)</a:t>
            </a:r>
            <a:r>
              <a:rPr lang="en-US" sz="1800" dirty="0"/>
              <a:t>. </a:t>
            </a:r>
          </a:p>
          <a:p>
            <a:pPr marL="0" indent="0">
              <a:buNone/>
            </a:pPr>
            <a:r>
              <a:rPr lang="en-US" sz="1800" dirty="0"/>
              <a:t>Step 6: Go to Excel (ALT/F11) </a:t>
            </a:r>
            <a:r>
              <a:rPr lang="pl-PL" sz="1800" dirty="0"/>
              <a:t>&amp;</a:t>
            </a:r>
            <a:r>
              <a:rPr lang="en-US" sz="1800" dirty="0"/>
              <a:t> see what has happened to cells A1, A2 and A3</a:t>
            </a:r>
          </a:p>
          <a:p>
            <a:pPr marL="0" indent="0">
              <a:buNone/>
            </a:pPr>
            <a:r>
              <a:rPr lang="pl-PL" sz="1800" dirty="0"/>
              <a:t>Y</a:t>
            </a:r>
            <a:r>
              <a:rPr lang="en-US" sz="1800" dirty="0" err="1"/>
              <a:t>ou</a:t>
            </a:r>
            <a:r>
              <a:rPr lang="en-US" sz="1800" dirty="0"/>
              <a:t> have run and tested you first macro. </a:t>
            </a:r>
            <a:endParaRPr lang="pl-PL" sz="1800" dirty="0"/>
          </a:p>
          <a:p>
            <a:pPr marL="0" indent="0">
              <a:buNone/>
            </a:pPr>
            <a:r>
              <a:rPr lang="en-US" sz="1800" dirty="0"/>
              <a:t>Go to Excel </a:t>
            </a:r>
            <a:r>
              <a:rPr lang="pl-PL" sz="1800" dirty="0"/>
              <a:t> &amp;</a:t>
            </a:r>
            <a:r>
              <a:rPr lang="en-US" sz="1800" dirty="0"/>
              <a:t> „</a:t>
            </a:r>
            <a:r>
              <a:rPr lang="pl-PL" sz="1800" dirty="0"/>
              <a:t>Arkusz</a:t>
            </a:r>
            <a:r>
              <a:rPr lang="en-US" sz="1800" dirty="0"/>
              <a:t>1" and see that what the macro was ordering Excel to do has been done. The value of cell "A1" is 34, the value of cell "A2" is 6</a:t>
            </a:r>
            <a:r>
              <a:rPr lang="pl-PL" sz="1800" dirty="0"/>
              <a:t>5</a:t>
            </a:r>
            <a:r>
              <a:rPr lang="en-US" sz="1800" dirty="0"/>
              <a:t> and there is a formula in cell A3 that sums cells A1 and A2.</a:t>
            </a:r>
          </a:p>
          <a:p>
            <a:pPr marL="0" indent="0">
              <a:buNone/>
            </a:pPr>
            <a:r>
              <a:rPr lang="en-US" sz="1800" dirty="0"/>
              <a:t>Step 7: Go to Excel </a:t>
            </a:r>
            <a:r>
              <a:rPr lang="pl-PL" sz="1800" dirty="0"/>
              <a:t>&amp;</a:t>
            </a:r>
            <a:r>
              <a:rPr lang="en-US" sz="1800" dirty="0"/>
              <a:t> clear the cells A1, A2 and A3 of „</a:t>
            </a:r>
            <a:r>
              <a:rPr lang="pl-PL" sz="1800" dirty="0"/>
              <a:t>Arkusz1</a:t>
            </a:r>
            <a:r>
              <a:rPr lang="en-US" sz="1800" dirty="0"/>
              <a:t>". On the menu bar go to </a:t>
            </a:r>
            <a:r>
              <a:rPr lang="pl-PL" sz="1800" dirty="0"/>
              <a:t>Developer (</a:t>
            </a:r>
            <a:r>
              <a:rPr lang="en-US" sz="1800" dirty="0"/>
              <a:t>"Tool</a:t>
            </a:r>
            <a:r>
              <a:rPr lang="pl-PL" sz="1800" dirty="0"/>
              <a:t>”)</a:t>
            </a:r>
            <a:r>
              <a:rPr lang="en-US" sz="1800" dirty="0"/>
              <a:t> </a:t>
            </a:r>
            <a:r>
              <a:rPr lang="pl-PL" sz="1800" dirty="0"/>
              <a:t>&amp;</a:t>
            </a:r>
            <a:r>
              <a:rPr lang="en-US" sz="1800" dirty="0"/>
              <a:t> click on "Macros"</a:t>
            </a:r>
            <a:r>
              <a:rPr lang="pl-PL" sz="1800" dirty="0"/>
              <a:t> (Alt+F8)</a:t>
            </a:r>
            <a:r>
              <a:rPr lang="en-US" sz="1800" dirty="0"/>
              <a:t>. In the dialog window select "First</a:t>
            </a:r>
            <a:r>
              <a:rPr lang="pl-PL" sz="1800" dirty="0"/>
              <a:t>_prog</a:t>
            </a:r>
            <a:r>
              <a:rPr lang="en-US" sz="1800" dirty="0"/>
              <a:t>" and click on run.</a:t>
            </a:r>
          </a:p>
        </p:txBody>
      </p:sp>
      <p:pic>
        <p:nvPicPr>
          <p:cNvPr id="4" name="Obraz 3">
            <a:extLst>
              <a:ext uri="{FF2B5EF4-FFF2-40B4-BE49-F238E27FC236}">
                <a16:creationId xmlns:a16="http://schemas.microsoft.com/office/drawing/2014/main" id="{646D9C49-0633-426C-824A-C7B736EE7ED5}"/>
              </a:ext>
            </a:extLst>
          </p:cNvPr>
          <p:cNvPicPr>
            <a:picLocks noChangeAspect="1"/>
          </p:cNvPicPr>
          <p:nvPr/>
        </p:nvPicPr>
        <p:blipFill>
          <a:blip r:embed="rId2"/>
          <a:stretch>
            <a:fillRect/>
          </a:stretch>
        </p:blipFill>
        <p:spPr>
          <a:xfrm>
            <a:off x="899592" y="898360"/>
            <a:ext cx="3924848" cy="2962688"/>
          </a:xfrm>
          <a:prstGeom prst="rect">
            <a:avLst/>
          </a:prstGeom>
        </p:spPr>
      </p:pic>
      <p:pic>
        <p:nvPicPr>
          <p:cNvPr id="5" name="Obraz 4">
            <a:extLst>
              <a:ext uri="{FF2B5EF4-FFF2-40B4-BE49-F238E27FC236}">
                <a16:creationId xmlns:a16="http://schemas.microsoft.com/office/drawing/2014/main" id="{901C671A-ECEB-4E08-BB3D-C0BE0BA89996}"/>
              </a:ext>
            </a:extLst>
          </p:cNvPr>
          <p:cNvPicPr>
            <a:picLocks noChangeAspect="1"/>
          </p:cNvPicPr>
          <p:nvPr/>
        </p:nvPicPr>
        <p:blipFill>
          <a:blip r:embed="rId3"/>
          <a:stretch>
            <a:fillRect/>
          </a:stretch>
        </p:blipFill>
        <p:spPr>
          <a:xfrm>
            <a:off x="6300192" y="1458168"/>
            <a:ext cx="2529409" cy="1970832"/>
          </a:xfrm>
          <a:prstGeom prst="rect">
            <a:avLst/>
          </a:prstGeom>
          <a:ln>
            <a:noFill/>
          </a:ln>
          <a:effectLst>
            <a:outerShdw blurRad="292100" dist="139700" dir="2700000" algn="tl" rotWithShape="0">
              <a:srgbClr val="333333">
                <a:alpha val="65000"/>
              </a:srgbClr>
            </a:outerShdw>
          </a:effectLst>
        </p:spPr>
      </p:pic>
      <p:cxnSp>
        <p:nvCxnSpPr>
          <p:cNvPr id="7" name="Łącznik prosty ze strzałką 6">
            <a:extLst>
              <a:ext uri="{FF2B5EF4-FFF2-40B4-BE49-F238E27FC236}">
                <a16:creationId xmlns:a16="http://schemas.microsoft.com/office/drawing/2014/main" id="{74B9D770-91C2-4AC5-B073-BC3B9BA57516}"/>
              </a:ext>
            </a:extLst>
          </p:cNvPr>
          <p:cNvCxnSpPr/>
          <p:nvPr/>
        </p:nvCxnSpPr>
        <p:spPr>
          <a:xfrm>
            <a:off x="5004048" y="2204864"/>
            <a:ext cx="1152128" cy="0"/>
          </a:xfrm>
          <a:prstGeom prst="straightConnector1">
            <a:avLst/>
          </a:prstGeom>
          <a:ln w="22225">
            <a:tailEnd type="triangle"/>
          </a:ln>
        </p:spPr>
        <p:style>
          <a:lnRef idx="1">
            <a:schemeClr val="accent2"/>
          </a:lnRef>
          <a:fillRef idx="0">
            <a:schemeClr val="accent2"/>
          </a:fillRef>
          <a:effectRef idx="0">
            <a:schemeClr val="accent2"/>
          </a:effectRef>
          <a:fontRef idx="minor">
            <a:schemeClr val="tx1"/>
          </a:fontRef>
        </p:style>
      </p:cxnSp>
      <p:sp>
        <p:nvSpPr>
          <p:cNvPr id="8" name="Prostokąt 7">
            <a:extLst>
              <a:ext uri="{FF2B5EF4-FFF2-40B4-BE49-F238E27FC236}">
                <a16:creationId xmlns:a16="http://schemas.microsoft.com/office/drawing/2014/main" id="{527E7085-DB41-48B8-B971-6E6CC61A0D98}"/>
              </a:ext>
            </a:extLst>
          </p:cNvPr>
          <p:cNvSpPr/>
          <p:nvPr/>
        </p:nvSpPr>
        <p:spPr>
          <a:xfrm>
            <a:off x="5194076" y="2204864"/>
            <a:ext cx="772071" cy="369332"/>
          </a:xfrm>
          <a:prstGeom prst="rect">
            <a:avLst/>
          </a:prstGeom>
        </p:spPr>
        <p:txBody>
          <a:bodyPr wrap="none">
            <a:spAutoFit/>
          </a:bodyPr>
          <a:lstStyle/>
          <a:p>
            <a:r>
              <a:rPr lang="en-US" dirty="0"/>
              <a:t>Step 7</a:t>
            </a:r>
            <a:endParaRPr lang="pl-PL" dirty="0"/>
          </a:p>
        </p:txBody>
      </p:sp>
    </p:spTree>
    <p:extLst>
      <p:ext uri="{BB962C8B-B14F-4D97-AF65-F5344CB8AC3E}">
        <p14:creationId xmlns:p14="http://schemas.microsoft.com/office/powerpoint/2010/main" val="243490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rgbClr val="00B050">
                <a:lumMod val="30000"/>
              </a:srgb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7869560" cy="3600400"/>
          </a:xfrm>
          <a:solidFill>
            <a:schemeClr val="accent3">
              <a:lumMod val="40000"/>
              <a:lumOff val="60000"/>
            </a:schemeClr>
          </a:solidFill>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endParaRPr lang="pl-PL" sz="5000" b="1" dirty="0">
              <a:ln/>
              <a:solidFill>
                <a:schemeClr val="accent5">
                  <a:lumMod val="50000"/>
                </a:schemeClr>
              </a:solidFill>
            </a:endParaRPr>
          </a:p>
          <a:p>
            <a:pPr marL="0" indent="0" algn="ctr">
              <a:buNone/>
            </a:pPr>
            <a:r>
              <a:rPr lang="pl-PL" sz="5000" dirty="0">
                <a:ln/>
                <a:solidFill>
                  <a:schemeClr val="accent5">
                    <a:lumMod val="50000"/>
                  </a:schemeClr>
                </a:solidFill>
              </a:rPr>
              <a:t>Działania na komórkach arkusza Excel z VBE</a:t>
            </a:r>
          </a:p>
        </p:txBody>
      </p:sp>
    </p:spTree>
    <p:extLst>
      <p:ext uri="{BB962C8B-B14F-4D97-AF65-F5344CB8AC3E}">
        <p14:creationId xmlns:p14="http://schemas.microsoft.com/office/powerpoint/2010/main" val="2938279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4" y="260648"/>
            <a:ext cx="8712968" cy="648072"/>
          </a:xfrm>
          <a:solidFill>
            <a:schemeClr val="accent3">
              <a:lumMod val="40000"/>
              <a:lumOff val="60000"/>
            </a:schemeClr>
          </a:solidFill>
        </p:spPr>
        <p:txBody>
          <a:bodyPr>
            <a:noAutofit/>
          </a:bodyPr>
          <a:lstStyle/>
          <a:p>
            <a:r>
              <a:rPr lang="pl-PL" sz="2800" dirty="0"/>
              <a:t> Adresowanie komórek arkusza – wpisywanie danych</a:t>
            </a:r>
          </a:p>
        </p:txBody>
      </p:sp>
      <p:sp>
        <p:nvSpPr>
          <p:cNvPr id="3" name="Content Placeholder 2"/>
          <p:cNvSpPr>
            <a:spLocks noGrp="1"/>
          </p:cNvSpPr>
          <p:nvPr>
            <p:ph idx="1"/>
          </p:nvPr>
        </p:nvSpPr>
        <p:spPr>
          <a:xfrm>
            <a:off x="155004" y="1052736"/>
            <a:ext cx="8712968" cy="5544616"/>
          </a:xfrm>
          <a:solidFill>
            <a:schemeClr val="bg1">
              <a:lumMod val="95000"/>
            </a:schemeClr>
          </a:solidFill>
        </p:spPr>
        <p:txBody>
          <a:bodyPr>
            <a:noAutofit/>
          </a:bodyPr>
          <a:lstStyle/>
          <a:p>
            <a:pPr marL="0" indent="0">
              <a:buNone/>
            </a:pPr>
            <a:r>
              <a:rPr lang="pl-PL" sz="1800" dirty="0"/>
              <a:t>Jeśli chcemy wykonywać działania na konkretnym arkuszu danych innym, niż ten, na którym się obecnie znajdujemy, aktywujemy go następującym kodem wskazując w cudzysłowie nazwę – w naszym wypadku Arkusz1:</a:t>
            </a:r>
          </a:p>
          <a:p>
            <a:pPr marL="0" indent="0">
              <a:buNone/>
            </a:pPr>
            <a:r>
              <a:rPr lang="pl-PL" sz="2800" dirty="0"/>
              <a:t>   </a:t>
            </a:r>
            <a:r>
              <a:rPr lang="pl-PL" sz="2800" dirty="0" err="1"/>
              <a:t>Sheets</a:t>
            </a:r>
            <a:r>
              <a:rPr lang="pl-PL" sz="2800" dirty="0"/>
              <a:t>("Arkusz1").Select</a:t>
            </a:r>
          </a:p>
          <a:p>
            <a:pPr marL="0" indent="0">
              <a:buNone/>
            </a:pPr>
            <a:r>
              <a:rPr lang="pl-PL" sz="1800" dirty="0"/>
              <a:t>Jeśli chcemy wprowadzić dowolną wartość w komórkę arkusza, powinniśmy najpierw tą komórkę zaadresować. Dokonujemy tego poleceniem </a:t>
            </a:r>
            <a:r>
              <a:rPr lang="pl-PL" sz="1800" b="1" dirty="0" err="1"/>
              <a:t>Cells</a:t>
            </a:r>
            <a:r>
              <a:rPr lang="pl-PL" sz="1800" b="1" dirty="0"/>
              <a:t>(komórka) </a:t>
            </a:r>
            <a:r>
              <a:rPr lang="pl-PL" sz="1800" dirty="0"/>
              <a:t>lub </a:t>
            </a:r>
            <a:r>
              <a:rPr lang="pl-PL" sz="1800" b="1" dirty="0" err="1"/>
              <a:t>Range</a:t>
            </a:r>
            <a:r>
              <a:rPr lang="pl-PL" sz="1800" b="1" dirty="0"/>
              <a:t>(zakres)</a:t>
            </a:r>
            <a:r>
              <a:rPr lang="pl-PL" sz="1800" dirty="0"/>
              <a:t>.</a:t>
            </a:r>
          </a:p>
          <a:p>
            <a:pPr marL="0" indent="0">
              <a:buNone/>
            </a:pPr>
            <a:r>
              <a:rPr lang="pl-PL" sz="1800" dirty="0"/>
              <a:t>Poleceniem </a:t>
            </a:r>
            <a:r>
              <a:rPr lang="pl-PL" sz="1800" dirty="0" err="1"/>
              <a:t>Cells</a:t>
            </a:r>
            <a:r>
              <a:rPr lang="pl-PL" sz="1800" dirty="0"/>
              <a:t> adresujemy jedną komórkę, zaś </a:t>
            </a:r>
            <a:r>
              <a:rPr lang="pl-PL" sz="1800" dirty="0" err="1"/>
              <a:t>Range</a:t>
            </a:r>
            <a:r>
              <a:rPr lang="pl-PL" sz="1800" dirty="0"/>
              <a:t> adresuje zakres wielu komórek.</a:t>
            </a:r>
          </a:p>
          <a:p>
            <a:pPr marL="0" indent="0">
              <a:buNone/>
            </a:pPr>
            <a:r>
              <a:rPr lang="pl-PL" sz="1800" dirty="0"/>
              <a:t>Jesteśmy już w konkretnym arkuszu. Oto najprostsze działania </a:t>
            </a:r>
            <a:r>
              <a:rPr lang="pl-PL" sz="1800" u="sng" dirty="0"/>
              <a:t>na pojedynczej komórce</a:t>
            </a:r>
            <a:r>
              <a:rPr lang="pl-PL" sz="1800" dirty="0"/>
              <a:t>:</a:t>
            </a:r>
            <a:endParaRPr lang="pl-PL" sz="1100" dirty="0"/>
          </a:p>
          <a:p>
            <a:pPr marL="0" indent="0">
              <a:buNone/>
            </a:pPr>
            <a:r>
              <a:rPr lang="pl-PL" sz="2400" dirty="0"/>
              <a:t>  </a:t>
            </a:r>
            <a:r>
              <a:rPr lang="pl-PL" sz="2400" dirty="0" err="1"/>
              <a:t>Range</a:t>
            </a:r>
            <a:r>
              <a:rPr lang="pl-PL" sz="2400" dirty="0"/>
              <a:t>("A1") = „</a:t>
            </a:r>
            <a:r>
              <a:rPr lang="pl-PL" sz="2400" dirty="0" err="1"/>
              <a:t>Text</a:t>
            </a:r>
            <a:r>
              <a:rPr lang="pl-PL" sz="2400" dirty="0"/>
              <a:t> </a:t>
            </a:r>
            <a:r>
              <a:rPr lang="pl-PL" sz="2400" dirty="0" err="1"/>
              <a:t>fromVBA</a:t>
            </a:r>
            <a:r>
              <a:rPr lang="pl-PL" sz="2400" dirty="0"/>
              <a:t>" </a:t>
            </a:r>
          </a:p>
          <a:p>
            <a:pPr marL="0" indent="0">
              <a:buNone/>
            </a:pPr>
            <a:r>
              <a:rPr lang="pl-PL" sz="2400" dirty="0"/>
              <a:t>  </a:t>
            </a:r>
            <a:r>
              <a:rPr lang="pl-PL" sz="2400" dirty="0" err="1"/>
              <a:t>Cells</a:t>
            </a:r>
            <a:r>
              <a:rPr lang="pl-PL" sz="2400" dirty="0"/>
              <a:t>(3, 2) = "w3k2" </a:t>
            </a:r>
          </a:p>
          <a:p>
            <a:pPr marL="0" indent="0">
              <a:buNone/>
            </a:pPr>
            <a:r>
              <a:rPr lang="pl-PL" sz="2400" dirty="0"/>
              <a:t> </a:t>
            </a:r>
            <a:r>
              <a:rPr lang="pl-PL" sz="2000" dirty="0"/>
              <a:t>Odniesienia do innego arkusza:</a:t>
            </a:r>
          </a:p>
          <a:p>
            <a:pPr marL="0" indent="0">
              <a:buNone/>
            </a:pPr>
            <a:r>
              <a:rPr lang="pl-PL" sz="2400" dirty="0"/>
              <a:t> Arkusz5.Range("A1") = "VBA5" </a:t>
            </a:r>
          </a:p>
          <a:p>
            <a:pPr marL="0" indent="0">
              <a:buNone/>
            </a:pPr>
            <a:r>
              <a:rPr lang="pl-PL" sz="2400" dirty="0"/>
              <a:t> Arkusz5.Cells(2, 4) = "A5-w2k4"  </a:t>
            </a:r>
          </a:p>
          <a:p>
            <a:pPr marL="0" indent="0">
              <a:buNone/>
            </a:pPr>
            <a:endParaRPr lang="en-US" sz="1800" dirty="0"/>
          </a:p>
        </p:txBody>
      </p:sp>
      <p:pic>
        <p:nvPicPr>
          <p:cNvPr id="8" name="Obraz 7">
            <a:extLst>
              <a:ext uri="{FF2B5EF4-FFF2-40B4-BE49-F238E27FC236}">
                <a16:creationId xmlns:a16="http://schemas.microsoft.com/office/drawing/2014/main" id="{8F451149-C257-44D1-A7EA-D2C5584A3173}"/>
              </a:ext>
            </a:extLst>
          </p:cNvPr>
          <p:cNvPicPr>
            <a:picLocks noChangeAspect="1"/>
          </p:cNvPicPr>
          <p:nvPr/>
        </p:nvPicPr>
        <p:blipFill>
          <a:blip r:embed="rId3"/>
          <a:stretch>
            <a:fillRect/>
          </a:stretch>
        </p:blipFill>
        <p:spPr>
          <a:xfrm>
            <a:off x="5200335" y="2139030"/>
            <a:ext cx="3667637" cy="44583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802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4" y="260648"/>
            <a:ext cx="8712968" cy="648072"/>
          </a:xfrm>
          <a:solidFill>
            <a:schemeClr val="accent3">
              <a:lumMod val="40000"/>
              <a:lumOff val="60000"/>
            </a:schemeClr>
          </a:solidFill>
        </p:spPr>
        <p:txBody>
          <a:bodyPr>
            <a:noAutofit/>
          </a:bodyPr>
          <a:lstStyle/>
          <a:p>
            <a:r>
              <a:rPr lang="pl-PL" sz="2800" dirty="0"/>
              <a:t> Adresowanie komórek – odczytywanie danych z arkusza</a:t>
            </a:r>
          </a:p>
        </p:txBody>
      </p:sp>
      <p:pic>
        <p:nvPicPr>
          <p:cNvPr id="7" name="Obraz 6">
            <a:extLst>
              <a:ext uri="{FF2B5EF4-FFF2-40B4-BE49-F238E27FC236}">
                <a16:creationId xmlns:a16="http://schemas.microsoft.com/office/drawing/2014/main" id="{FFF813B3-45C2-45DC-91FC-F06EA8CD4CA5}"/>
              </a:ext>
            </a:extLst>
          </p:cNvPr>
          <p:cNvPicPr>
            <a:picLocks noChangeAspect="1"/>
          </p:cNvPicPr>
          <p:nvPr/>
        </p:nvPicPr>
        <p:blipFill>
          <a:blip r:embed="rId2"/>
          <a:stretch>
            <a:fillRect/>
          </a:stretch>
        </p:blipFill>
        <p:spPr>
          <a:xfrm>
            <a:off x="155003" y="1052736"/>
            <a:ext cx="6851453" cy="5544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0893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1224136"/>
          </a:xfrm>
          <a:solidFill>
            <a:schemeClr val="accent3">
              <a:lumMod val="40000"/>
              <a:lumOff val="60000"/>
            </a:schemeClr>
          </a:solidFill>
        </p:spPr>
        <p:txBody>
          <a:bodyPr>
            <a:noAutofit/>
          </a:bodyPr>
          <a:lstStyle/>
          <a:p>
            <a:r>
              <a:rPr lang="pl-PL" sz="1800" dirty="0"/>
              <a:t> </a:t>
            </a:r>
            <a:r>
              <a:rPr lang="pl-PL" sz="3200" dirty="0"/>
              <a:t>Manipulacja danymi w komórkach</a:t>
            </a:r>
            <a:br>
              <a:rPr lang="pl-PL" sz="3200" dirty="0"/>
            </a:br>
            <a:r>
              <a:rPr lang="pl-PL" sz="3200" dirty="0"/>
              <a:t> – kopiuj, wklej, wytnij, usuń</a:t>
            </a:r>
            <a:endParaRPr lang="pl-PL" sz="1800" dirty="0"/>
          </a:p>
        </p:txBody>
      </p:sp>
      <p:pic>
        <p:nvPicPr>
          <p:cNvPr id="3" name="Obraz 2">
            <a:extLst>
              <a:ext uri="{FF2B5EF4-FFF2-40B4-BE49-F238E27FC236}">
                <a16:creationId xmlns:a16="http://schemas.microsoft.com/office/drawing/2014/main" id="{5706E7E3-E785-4567-89E1-E5E068D5FF0A}"/>
              </a:ext>
            </a:extLst>
          </p:cNvPr>
          <p:cNvPicPr>
            <a:picLocks noChangeAspect="1"/>
          </p:cNvPicPr>
          <p:nvPr/>
        </p:nvPicPr>
        <p:blipFill>
          <a:blip r:embed="rId3"/>
          <a:stretch>
            <a:fillRect/>
          </a:stretch>
        </p:blipFill>
        <p:spPr>
          <a:xfrm>
            <a:off x="215516" y="1556792"/>
            <a:ext cx="3105583" cy="4648849"/>
          </a:xfrm>
          <a:prstGeom prst="rect">
            <a:avLst/>
          </a:prstGeom>
        </p:spPr>
      </p:pic>
      <p:pic>
        <p:nvPicPr>
          <p:cNvPr id="4" name="Obraz 3">
            <a:extLst>
              <a:ext uri="{FF2B5EF4-FFF2-40B4-BE49-F238E27FC236}">
                <a16:creationId xmlns:a16="http://schemas.microsoft.com/office/drawing/2014/main" id="{0E1033A2-9E92-49CC-812E-FC06D8A6F37A}"/>
              </a:ext>
            </a:extLst>
          </p:cNvPr>
          <p:cNvPicPr>
            <a:picLocks noChangeAspect="1"/>
          </p:cNvPicPr>
          <p:nvPr/>
        </p:nvPicPr>
        <p:blipFill>
          <a:blip r:embed="rId4"/>
          <a:stretch>
            <a:fillRect/>
          </a:stretch>
        </p:blipFill>
        <p:spPr>
          <a:xfrm>
            <a:off x="2847734" y="2636912"/>
            <a:ext cx="3448531" cy="2991267"/>
          </a:xfrm>
          <a:prstGeom prst="rect">
            <a:avLst/>
          </a:prstGeom>
          <a:ln>
            <a:noFill/>
          </a:ln>
          <a:effectLst>
            <a:outerShdw blurRad="292100" dist="139700" dir="2700000" algn="tl" rotWithShape="0">
              <a:srgbClr val="333333">
                <a:alpha val="65000"/>
              </a:srgbClr>
            </a:outerShdw>
          </a:effectLst>
        </p:spPr>
      </p:pic>
      <p:pic>
        <p:nvPicPr>
          <p:cNvPr id="5" name="Obraz 4">
            <a:extLst>
              <a:ext uri="{FF2B5EF4-FFF2-40B4-BE49-F238E27FC236}">
                <a16:creationId xmlns:a16="http://schemas.microsoft.com/office/drawing/2014/main" id="{6024E475-42B8-4BC0-B7F4-77CCAA100A63}"/>
              </a:ext>
            </a:extLst>
          </p:cNvPr>
          <p:cNvPicPr>
            <a:picLocks noChangeAspect="1"/>
          </p:cNvPicPr>
          <p:nvPr/>
        </p:nvPicPr>
        <p:blipFill>
          <a:blip r:embed="rId5"/>
          <a:stretch>
            <a:fillRect/>
          </a:stretch>
        </p:blipFill>
        <p:spPr>
          <a:xfrm>
            <a:off x="6426832" y="1556792"/>
            <a:ext cx="2486372" cy="44392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953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648072"/>
          </a:xfrm>
          <a:solidFill>
            <a:schemeClr val="accent3">
              <a:lumMod val="40000"/>
              <a:lumOff val="60000"/>
            </a:schemeClr>
          </a:solidFill>
        </p:spPr>
        <p:txBody>
          <a:bodyPr>
            <a:noAutofit/>
          </a:bodyPr>
          <a:lstStyle/>
          <a:p>
            <a:r>
              <a:rPr lang="pl-PL" sz="1200" dirty="0"/>
              <a:t> </a:t>
            </a:r>
            <a:r>
              <a:rPr lang="pl-PL" sz="2000" dirty="0"/>
              <a:t>Manipulacja danymi w zakresach</a:t>
            </a:r>
            <a:r>
              <a:rPr lang="pl-PL" sz="3200" dirty="0"/>
              <a:t> – kopiuj, wklej, wytnij, usuń</a:t>
            </a:r>
            <a:endParaRPr lang="pl-PL" sz="1800" dirty="0"/>
          </a:p>
        </p:txBody>
      </p:sp>
      <p:pic>
        <p:nvPicPr>
          <p:cNvPr id="9" name="Obraz 8">
            <a:extLst>
              <a:ext uri="{FF2B5EF4-FFF2-40B4-BE49-F238E27FC236}">
                <a16:creationId xmlns:a16="http://schemas.microsoft.com/office/drawing/2014/main" id="{A49C0FB0-1BD6-4B0A-8F35-4D3ED934A0D4}"/>
              </a:ext>
            </a:extLst>
          </p:cNvPr>
          <p:cNvPicPr>
            <a:picLocks noChangeAspect="1"/>
          </p:cNvPicPr>
          <p:nvPr/>
        </p:nvPicPr>
        <p:blipFill>
          <a:blip r:embed="rId3"/>
          <a:stretch>
            <a:fillRect/>
          </a:stretch>
        </p:blipFill>
        <p:spPr>
          <a:xfrm>
            <a:off x="196772" y="1124744"/>
            <a:ext cx="5306165" cy="4086795"/>
          </a:xfrm>
          <a:prstGeom prst="rect">
            <a:avLst/>
          </a:prstGeom>
        </p:spPr>
      </p:pic>
      <p:pic>
        <p:nvPicPr>
          <p:cNvPr id="11" name="Obraz 10">
            <a:extLst>
              <a:ext uri="{FF2B5EF4-FFF2-40B4-BE49-F238E27FC236}">
                <a16:creationId xmlns:a16="http://schemas.microsoft.com/office/drawing/2014/main" id="{B72988F0-53AE-4893-8B29-03BBB586D502}"/>
              </a:ext>
            </a:extLst>
          </p:cNvPr>
          <p:cNvPicPr>
            <a:picLocks noChangeAspect="1"/>
          </p:cNvPicPr>
          <p:nvPr/>
        </p:nvPicPr>
        <p:blipFill>
          <a:blip r:embed="rId4"/>
          <a:stretch>
            <a:fillRect/>
          </a:stretch>
        </p:blipFill>
        <p:spPr>
          <a:xfrm>
            <a:off x="2483768" y="980728"/>
            <a:ext cx="6163535" cy="2667372"/>
          </a:xfrm>
          <a:prstGeom prst="rect">
            <a:avLst/>
          </a:prstGeom>
          <a:ln>
            <a:noFill/>
          </a:ln>
          <a:effectLst>
            <a:outerShdw blurRad="292100" dist="139700" dir="2700000" algn="tl" rotWithShape="0">
              <a:srgbClr val="333333">
                <a:alpha val="65000"/>
              </a:srgbClr>
            </a:outerShdw>
          </a:effectLst>
        </p:spPr>
      </p:pic>
      <p:pic>
        <p:nvPicPr>
          <p:cNvPr id="13" name="Obraz 12">
            <a:extLst>
              <a:ext uri="{FF2B5EF4-FFF2-40B4-BE49-F238E27FC236}">
                <a16:creationId xmlns:a16="http://schemas.microsoft.com/office/drawing/2014/main" id="{26BF4F98-059B-4D8D-9474-1C857B966DF1}"/>
              </a:ext>
            </a:extLst>
          </p:cNvPr>
          <p:cNvPicPr>
            <a:picLocks noChangeAspect="1"/>
          </p:cNvPicPr>
          <p:nvPr/>
        </p:nvPicPr>
        <p:blipFill>
          <a:blip r:embed="rId5"/>
          <a:stretch>
            <a:fillRect/>
          </a:stretch>
        </p:blipFill>
        <p:spPr>
          <a:xfrm>
            <a:off x="4135471" y="3284984"/>
            <a:ext cx="4839375" cy="3286584"/>
          </a:xfrm>
          <a:prstGeom prst="rect">
            <a:avLst/>
          </a:prstGeom>
          <a:ln>
            <a:noFill/>
          </a:ln>
          <a:effectLst>
            <a:outerShdw blurRad="292100" dist="139700" dir="2700000" algn="tl" rotWithShape="0">
              <a:srgbClr val="333333">
                <a:alpha val="65000"/>
              </a:srgbClr>
            </a:outerShdw>
          </a:effectLst>
        </p:spPr>
      </p:pic>
      <p:pic>
        <p:nvPicPr>
          <p:cNvPr id="15" name="Obraz 14">
            <a:extLst>
              <a:ext uri="{FF2B5EF4-FFF2-40B4-BE49-F238E27FC236}">
                <a16:creationId xmlns:a16="http://schemas.microsoft.com/office/drawing/2014/main" id="{054C3657-8CD8-42A0-B3DF-D5F848FA441B}"/>
              </a:ext>
            </a:extLst>
          </p:cNvPr>
          <p:cNvPicPr>
            <a:picLocks noChangeAspect="1"/>
          </p:cNvPicPr>
          <p:nvPr/>
        </p:nvPicPr>
        <p:blipFill>
          <a:blip r:embed="rId6"/>
          <a:stretch>
            <a:fillRect/>
          </a:stretch>
        </p:blipFill>
        <p:spPr>
          <a:xfrm>
            <a:off x="134778" y="2608576"/>
            <a:ext cx="8874444" cy="4086795"/>
          </a:xfrm>
          <a:prstGeom prst="rect">
            <a:avLst/>
          </a:prstGeom>
        </p:spPr>
      </p:pic>
    </p:spTree>
    <p:extLst>
      <p:ext uri="{BB962C8B-B14F-4D97-AF65-F5344CB8AC3E}">
        <p14:creationId xmlns:p14="http://schemas.microsoft.com/office/powerpoint/2010/main" val="13115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rgbClr val="00B050">
                <a:lumMod val="30000"/>
              </a:srgb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7869560" cy="3600400"/>
          </a:xfrm>
          <a:solidFill>
            <a:schemeClr val="accent3">
              <a:lumMod val="40000"/>
              <a:lumOff val="60000"/>
            </a:schemeClr>
          </a:solidFill>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endParaRPr lang="pl-PL" sz="6600" b="1" dirty="0">
              <a:ln/>
              <a:solidFill>
                <a:schemeClr val="accent3"/>
              </a:solidFill>
            </a:endParaRPr>
          </a:p>
          <a:p>
            <a:pPr marL="0" indent="0" algn="ctr">
              <a:buNone/>
            </a:pPr>
            <a:r>
              <a:rPr lang="pl-PL" sz="6600" dirty="0">
                <a:ln/>
                <a:solidFill>
                  <a:srgbClr val="FF0000"/>
                </a:solidFill>
              </a:rPr>
              <a:t>Developing Macros</a:t>
            </a:r>
          </a:p>
          <a:p>
            <a:pPr marL="0" indent="0" algn="ctr">
              <a:buNone/>
            </a:pPr>
            <a:r>
              <a:rPr lang="pl-PL" sz="5400" dirty="0">
                <a:ln/>
                <a:solidFill>
                  <a:schemeClr val="accent3">
                    <a:lumMod val="50000"/>
                  </a:schemeClr>
                </a:solidFill>
              </a:rPr>
              <a:t>in Excel</a:t>
            </a:r>
          </a:p>
        </p:txBody>
      </p:sp>
      <p:sp>
        <p:nvSpPr>
          <p:cNvPr id="2" name="Prostokąt 1">
            <a:extLst>
              <a:ext uri="{FF2B5EF4-FFF2-40B4-BE49-F238E27FC236}">
                <a16:creationId xmlns:a16="http://schemas.microsoft.com/office/drawing/2014/main" id="{8D6A0B51-8DBC-4201-8556-FBDD147CA4C6}"/>
              </a:ext>
            </a:extLst>
          </p:cNvPr>
          <p:cNvSpPr/>
          <p:nvPr/>
        </p:nvSpPr>
        <p:spPr>
          <a:xfrm>
            <a:off x="539552" y="4192157"/>
            <a:ext cx="7869560" cy="954107"/>
          </a:xfrm>
          <a:prstGeom prst="rect">
            <a:avLst/>
          </a:prstGeom>
          <a:solidFill>
            <a:schemeClr val="accent3">
              <a:lumMod val="75000"/>
              <a:alpha val="39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0" i="0" u="none" strike="noStrike" kern="1200" cap="none" spc="0" normalizeH="0" baseline="0" noProof="0" dirty="0">
                <a:ln>
                  <a:noFill/>
                </a:ln>
                <a:solidFill>
                  <a:prstClr val="white"/>
                </a:solidFill>
                <a:effectLst/>
                <a:uLnTx/>
                <a:uFillTx/>
                <a:latin typeface="Calibri"/>
                <a:ea typeface="+mn-ea"/>
                <a:cs typeface="+mn-cs"/>
              </a:rPr>
              <a:t>Most macros are developed in the code window of modules</a:t>
            </a:r>
            <a:endParaRPr kumimoji="0" lang="pl-PL"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10808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224644"/>
            <a:ext cx="8568952" cy="6408712"/>
          </a:xfrm>
          <a:solidFill>
            <a:schemeClr val="bg1">
              <a:lumMod val="95000"/>
            </a:schemeClr>
          </a:solidFill>
        </p:spPr>
        <p:txBody>
          <a:bodyPr>
            <a:noAutofit/>
          </a:bodyPr>
          <a:lstStyle/>
          <a:p>
            <a:pPr marL="0" indent="0">
              <a:buNone/>
            </a:pPr>
            <a:r>
              <a:rPr lang="pl-PL" sz="1800" dirty="0" err="1"/>
              <a:t>Exercise</a:t>
            </a:r>
            <a:r>
              <a:rPr lang="pl-PL" sz="1800" dirty="0"/>
              <a:t>. </a:t>
            </a:r>
            <a:r>
              <a:rPr lang="pl-PL" sz="1600" dirty="0"/>
              <a:t>D</a:t>
            </a:r>
            <a:r>
              <a:rPr lang="en-US" sz="1600" dirty="0" err="1"/>
              <a:t>ouble</a:t>
            </a:r>
            <a:r>
              <a:rPr lang="en-US" sz="1600" dirty="0"/>
              <a:t> click on „</a:t>
            </a:r>
            <a:r>
              <a:rPr lang="pl-PL" sz="1600" dirty="0"/>
              <a:t>Arkusz</a:t>
            </a:r>
            <a:r>
              <a:rPr lang="en-US" sz="1600" dirty="0"/>
              <a:t>1" in the project window</a:t>
            </a:r>
          </a:p>
          <a:p>
            <a:pPr marL="0" indent="0">
              <a:buNone/>
            </a:pPr>
            <a:r>
              <a:rPr lang="en-US" sz="1600" dirty="0"/>
              <a:t>Enter </a:t>
            </a:r>
            <a:r>
              <a:rPr lang="pl-PL" sz="1600" dirty="0"/>
              <a:t>  </a:t>
            </a:r>
            <a:r>
              <a:rPr lang="en-US" sz="1800" b="1" dirty="0">
                <a:solidFill>
                  <a:srgbClr val="0000FF"/>
                </a:solidFill>
              </a:rPr>
              <a:t>sub proTest() </a:t>
            </a:r>
            <a:r>
              <a:rPr lang="pl-PL" sz="1800" b="1" dirty="0">
                <a:solidFill>
                  <a:srgbClr val="0000FF"/>
                </a:solidFill>
              </a:rPr>
              <a:t> </a:t>
            </a:r>
            <a:r>
              <a:rPr lang="en-US" sz="1600" dirty="0"/>
              <a:t>without using a capital "S" as the beginning of "sub". After entering the closing parenthesis click on "Enter". You get these two lines of code:</a:t>
            </a:r>
          </a:p>
          <a:p>
            <a:pPr marL="457200" lvl="1" indent="0">
              <a:buNone/>
            </a:pPr>
            <a:r>
              <a:rPr lang="pl-PL" sz="1200" dirty="0">
                <a:solidFill>
                  <a:srgbClr val="0000FF"/>
                </a:solidFill>
              </a:rPr>
              <a:t>            </a:t>
            </a:r>
            <a:r>
              <a:rPr lang="en-US" sz="2000" dirty="0">
                <a:solidFill>
                  <a:srgbClr val="0000FF"/>
                </a:solidFill>
              </a:rPr>
              <a:t>Sub </a:t>
            </a:r>
            <a:r>
              <a:rPr lang="pl-PL" sz="2000" dirty="0">
                <a:solidFill>
                  <a:srgbClr val="0000FF"/>
                </a:solidFill>
              </a:rPr>
              <a:t> </a:t>
            </a:r>
            <a:r>
              <a:rPr lang="en-US" sz="2000" dirty="0">
                <a:solidFill>
                  <a:srgbClr val="0000FF"/>
                </a:solidFill>
              </a:rPr>
              <a:t>proTest()</a:t>
            </a:r>
          </a:p>
          <a:p>
            <a:pPr marL="457200" lvl="1" indent="0">
              <a:buNone/>
            </a:pPr>
            <a:r>
              <a:rPr lang="pl-PL" sz="2000" dirty="0">
                <a:solidFill>
                  <a:srgbClr val="0000FF"/>
                </a:solidFill>
              </a:rPr>
              <a:t>         </a:t>
            </a:r>
            <a:r>
              <a:rPr lang="en-US" sz="2000" dirty="0">
                <a:solidFill>
                  <a:srgbClr val="0000FF"/>
                </a:solidFill>
              </a:rPr>
              <a:t>End Sub</a:t>
            </a:r>
          </a:p>
          <a:p>
            <a:pPr marL="0" indent="0">
              <a:buNone/>
            </a:pPr>
            <a:r>
              <a:rPr lang="en-US" sz="1600" dirty="0"/>
              <a:t>VBE adds the line "End Sub" </a:t>
            </a:r>
            <a:r>
              <a:rPr lang="pl-PL" sz="1600" dirty="0"/>
              <a:t>&amp;</a:t>
            </a:r>
            <a:r>
              <a:rPr lang="en-US" sz="1600" dirty="0"/>
              <a:t> capitalizes the "S" of "Sub" . The VBE capitalizes letters </a:t>
            </a:r>
            <a:r>
              <a:rPr lang="pl-PL" sz="1600" dirty="0"/>
              <a:t> </a:t>
            </a:r>
            <a:r>
              <a:rPr lang="en-US" sz="1600" dirty="0"/>
              <a:t>appropriately when the word is spelled correctly. In this way, whenever VBE unexpected fails to capitalize a letter, you will know that something is wrong.</a:t>
            </a:r>
          </a:p>
          <a:p>
            <a:pPr marL="0" indent="0">
              <a:buNone/>
            </a:pPr>
            <a:r>
              <a:rPr lang="en-US" sz="1600" dirty="0"/>
              <a:t>Two exceptions to your otherwise consistent use of lower-case are: </a:t>
            </a:r>
            <a:endParaRPr lang="pl-PL" sz="1600" dirty="0"/>
          </a:p>
          <a:p>
            <a:pPr marL="0" indent="0">
              <a:buNone/>
            </a:pPr>
            <a:r>
              <a:rPr lang="pl-PL" sz="1600" dirty="0"/>
              <a:t>	</a:t>
            </a:r>
            <a:r>
              <a:rPr lang="en-US" sz="1600" dirty="0"/>
              <a:t>(1), when you declare variables </a:t>
            </a:r>
            <a:r>
              <a:rPr lang="pl-PL" sz="1600" dirty="0"/>
              <a:t> </a:t>
            </a:r>
            <a:r>
              <a:rPr lang="en-US" sz="1600" dirty="0"/>
              <a:t>and </a:t>
            </a:r>
            <a:endParaRPr lang="pl-PL" sz="1600" dirty="0"/>
          </a:p>
          <a:p>
            <a:pPr marL="0" indent="0">
              <a:buNone/>
            </a:pPr>
            <a:r>
              <a:rPr lang="pl-PL" sz="1600" dirty="0"/>
              <a:t>	</a:t>
            </a:r>
            <a:r>
              <a:rPr lang="en-US" sz="1600" dirty="0"/>
              <a:t>(2), when you name macros (as you did above). </a:t>
            </a:r>
            <a:r>
              <a:rPr lang="pl-PL" sz="1600" dirty="0"/>
              <a:t> </a:t>
            </a:r>
            <a:endParaRPr lang="en-US" sz="1600" dirty="0"/>
          </a:p>
          <a:p>
            <a:pPr marL="0" indent="0">
              <a:buNone/>
            </a:pPr>
            <a:r>
              <a:rPr lang="en-US" sz="1600" dirty="0"/>
              <a:t>You may write a procedure within the two lines of code above</a:t>
            </a:r>
            <a:r>
              <a:rPr lang="pl-PL" sz="1600" dirty="0"/>
              <a:t>:</a:t>
            </a:r>
          </a:p>
          <a:p>
            <a:pPr marL="0" indent="0">
              <a:buNone/>
            </a:pPr>
            <a:r>
              <a:rPr lang="en-US" sz="1800" dirty="0">
                <a:solidFill>
                  <a:srgbClr val="0000FF"/>
                </a:solidFill>
              </a:rPr>
              <a:t>Sub proTest()</a:t>
            </a:r>
          </a:p>
          <a:p>
            <a:pPr marL="0" indent="0">
              <a:buNone/>
            </a:pPr>
            <a:r>
              <a:rPr lang="pl-PL" sz="1800" dirty="0">
                <a:solidFill>
                  <a:srgbClr val="0000FF"/>
                </a:solidFill>
              </a:rPr>
              <a:t>   </a:t>
            </a:r>
            <a:r>
              <a:rPr lang="en-US" sz="1800" dirty="0">
                <a:solidFill>
                  <a:srgbClr val="0000FF"/>
                </a:solidFill>
              </a:rPr>
              <a:t>Sheets("</a:t>
            </a:r>
            <a:r>
              <a:rPr lang="pl-PL" sz="1800" dirty="0">
                <a:solidFill>
                  <a:srgbClr val="0000FF"/>
                </a:solidFill>
              </a:rPr>
              <a:t>Arkusz</a:t>
            </a:r>
            <a:r>
              <a:rPr lang="en-US" sz="1800" dirty="0">
                <a:solidFill>
                  <a:srgbClr val="0000FF"/>
                </a:solidFill>
              </a:rPr>
              <a:t>1").Select</a:t>
            </a:r>
            <a:br>
              <a:rPr lang="en-US" sz="1800" dirty="0">
                <a:solidFill>
                  <a:srgbClr val="0000FF"/>
                </a:solidFill>
              </a:rPr>
            </a:br>
            <a:r>
              <a:rPr lang="pl-PL" sz="1800" dirty="0">
                <a:solidFill>
                  <a:srgbClr val="0000FF"/>
                </a:solidFill>
              </a:rPr>
              <a:t>   Arkusz</a:t>
            </a:r>
            <a:r>
              <a:rPr lang="en-US" sz="1800" dirty="0">
                <a:solidFill>
                  <a:srgbClr val="0000FF"/>
                </a:solidFill>
              </a:rPr>
              <a:t>1 </a:t>
            </a:r>
            <a:r>
              <a:rPr lang="pl-PL" sz="1800" dirty="0">
                <a:solidFill>
                  <a:srgbClr val="0000FF"/>
                </a:solidFill>
              </a:rPr>
              <a:t>.</a:t>
            </a:r>
            <a:r>
              <a:rPr lang="en-US" sz="1800" dirty="0">
                <a:solidFill>
                  <a:srgbClr val="0000FF"/>
                </a:solidFill>
              </a:rPr>
              <a:t>Range("C1").Select</a:t>
            </a:r>
          </a:p>
          <a:p>
            <a:pPr marL="0" indent="0">
              <a:buNone/>
            </a:pPr>
            <a:r>
              <a:rPr lang="pl-PL" sz="1800" dirty="0">
                <a:solidFill>
                  <a:srgbClr val="0000FF"/>
                </a:solidFill>
              </a:rPr>
              <a:t>     </a:t>
            </a:r>
            <a:r>
              <a:rPr lang="en-US" sz="1800" dirty="0">
                <a:solidFill>
                  <a:srgbClr val="0000FF"/>
                </a:solidFill>
              </a:rPr>
              <a:t>Do Until Selection.Offset(0, -2).Value = "" </a:t>
            </a:r>
            <a:br>
              <a:rPr lang="en-US" sz="1800" dirty="0">
                <a:solidFill>
                  <a:srgbClr val="0000FF"/>
                </a:solidFill>
              </a:rPr>
            </a:br>
            <a:r>
              <a:rPr lang="pl-PL" sz="1800" dirty="0">
                <a:solidFill>
                  <a:srgbClr val="0000FF"/>
                </a:solidFill>
              </a:rPr>
              <a:t>                     </a:t>
            </a:r>
            <a:r>
              <a:rPr lang="en-US" sz="1800" dirty="0">
                <a:solidFill>
                  <a:srgbClr val="0000FF"/>
                </a:solidFill>
              </a:rPr>
              <a:t>Selection.Value = Selection.Offset(0, -2).Value &amp; " " &amp; Selection.Offset(0, -1)</a:t>
            </a:r>
            <a:br>
              <a:rPr lang="en-US" sz="1800" dirty="0">
                <a:solidFill>
                  <a:srgbClr val="0000FF"/>
                </a:solidFill>
              </a:rPr>
            </a:br>
            <a:r>
              <a:rPr lang="pl-PL" sz="1800" dirty="0">
                <a:solidFill>
                  <a:srgbClr val="0000FF"/>
                </a:solidFill>
              </a:rPr>
              <a:t>                     </a:t>
            </a:r>
            <a:r>
              <a:rPr lang="en-US" sz="1800" dirty="0">
                <a:solidFill>
                  <a:srgbClr val="0000FF"/>
                </a:solidFill>
              </a:rPr>
              <a:t>Selection.Offset(1, 0).Select</a:t>
            </a:r>
            <a:br>
              <a:rPr lang="en-US" sz="1800" dirty="0">
                <a:solidFill>
                  <a:srgbClr val="0000FF"/>
                </a:solidFill>
              </a:rPr>
            </a:br>
            <a:r>
              <a:rPr lang="pl-PL" sz="1800" dirty="0">
                <a:solidFill>
                  <a:srgbClr val="0000FF"/>
                </a:solidFill>
              </a:rPr>
              <a:t>          </a:t>
            </a:r>
            <a:r>
              <a:rPr lang="en-US" sz="1800" dirty="0">
                <a:solidFill>
                  <a:srgbClr val="0000FF"/>
                </a:solidFill>
              </a:rPr>
              <a:t>Loop</a:t>
            </a:r>
          </a:p>
          <a:p>
            <a:pPr marL="0" indent="0">
              <a:buNone/>
            </a:pPr>
            <a:r>
              <a:rPr lang="pl-PL" sz="1800" dirty="0">
                <a:solidFill>
                  <a:srgbClr val="0000FF"/>
                </a:solidFill>
              </a:rPr>
              <a:t>   Arkusz</a:t>
            </a:r>
            <a:r>
              <a:rPr lang="en-US" sz="1800" dirty="0">
                <a:solidFill>
                  <a:srgbClr val="0000FF"/>
                </a:solidFill>
              </a:rPr>
              <a:t>1</a:t>
            </a:r>
            <a:r>
              <a:rPr lang="pl-PL" sz="1800" dirty="0">
                <a:solidFill>
                  <a:srgbClr val="0000FF"/>
                </a:solidFill>
              </a:rPr>
              <a:t>.</a:t>
            </a:r>
            <a:r>
              <a:rPr lang="en-US" sz="1800" dirty="0">
                <a:solidFill>
                  <a:srgbClr val="0000FF"/>
                </a:solidFill>
              </a:rPr>
              <a:t>Range("A1").Select</a:t>
            </a:r>
            <a:br>
              <a:rPr lang="en-US" sz="1800" dirty="0">
                <a:solidFill>
                  <a:srgbClr val="0000FF"/>
                </a:solidFill>
              </a:rPr>
            </a:br>
            <a:r>
              <a:rPr lang="en-US" sz="1800" dirty="0">
                <a:solidFill>
                  <a:srgbClr val="0000FF"/>
                </a:solidFill>
              </a:rPr>
              <a:t>End Sub</a:t>
            </a:r>
          </a:p>
          <a:p>
            <a:endParaRPr lang="pl-PL" sz="1600" dirty="0">
              <a:solidFill>
                <a:srgbClr val="0070C0"/>
              </a:solidFill>
            </a:endParaRPr>
          </a:p>
        </p:txBody>
      </p:sp>
      <p:sp>
        <p:nvSpPr>
          <p:cNvPr id="4" name="pole tekstowe 3">
            <a:extLst>
              <a:ext uri="{FF2B5EF4-FFF2-40B4-BE49-F238E27FC236}">
                <a16:creationId xmlns:a16="http://schemas.microsoft.com/office/drawing/2014/main" id="{90D501FB-9714-4D16-B0BA-B832437BB842}"/>
              </a:ext>
            </a:extLst>
          </p:cNvPr>
          <p:cNvSpPr txBox="1"/>
          <p:nvPr/>
        </p:nvSpPr>
        <p:spPr>
          <a:xfrm>
            <a:off x="5796136" y="3356992"/>
            <a:ext cx="3168279" cy="156966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t>The procedure will go down column "C" </a:t>
            </a:r>
            <a:r>
              <a:rPr lang="pl-PL" sz="1600" dirty="0"/>
              <a:t>&amp;</a:t>
            </a:r>
            <a:r>
              <a:rPr lang="en-US" sz="1600" dirty="0"/>
              <a:t> assemble the </a:t>
            </a:r>
            <a:r>
              <a:rPr lang="pl-PL" sz="1600" dirty="0"/>
              <a:t>1</a:t>
            </a:r>
            <a:r>
              <a:rPr lang="en-US" sz="1600" dirty="0" err="1"/>
              <a:t>st</a:t>
            </a:r>
            <a:r>
              <a:rPr lang="en-US" sz="1600" dirty="0"/>
              <a:t> names of column "A" </a:t>
            </a:r>
            <a:r>
              <a:rPr lang="pl-PL" sz="1600" dirty="0"/>
              <a:t>&amp;</a:t>
            </a:r>
            <a:r>
              <a:rPr lang="en-US" sz="1600" dirty="0"/>
              <a:t> the last names of column "B". It will perform this task all the way down until there are no more first names in column "A"</a:t>
            </a:r>
          </a:p>
        </p:txBody>
      </p:sp>
    </p:spTree>
    <p:extLst>
      <p:ext uri="{BB962C8B-B14F-4D97-AF65-F5344CB8AC3E}">
        <p14:creationId xmlns:p14="http://schemas.microsoft.com/office/powerpoint/2010/main" val="1344791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56" y="44624"/>
            <a:ext cx="8784976" cy="4464496"/>
          </a:xfrm>
        </p:spPr>
        <p:txBody>
          <a:bodyPr>
            <a:noAutofit/>
          </a:bodyPr>
          <a:lstStyle/>
          <a:p>
            <a:r>
              <a:rPr lang="en-US" sz="1600" dirty="0"/>
              <a:t>The procedure above will go down column "C" and assemble the first names of column "A" and the last names of column "B" with a space in between. It will perform this task all the way down until there are no more first names in column "A" . It will then place the cursor in cell "A1".</a:t>
            </a:r>
          </a:p>
          <a:p>
            <a:r>
              <a:rPr lang="en-US" sz="1600" dirty="0"/>
              <a:t>To test this macro (VBA procedure) follow the steps below:</a:t>
            </a:r>
          </a:p>
          <a:p>
            <a:r>
              <a:rPr lang="en-US" sz="1600" dirty="0"/>
              <a:t>Step 1: Go to Excel (ALT/F11) and enter first names in cell A1 to A5.</a:t>
            </a:r>
          </a:p>
          <a:p>
            <a:r>
              <a:rPr lang="en-US" sz="1600" dirty="0"/>
              <a:t>Step 2: Enter surnames in cells B1 to B5.</a:t>
            </a:r>
            <a:endParaRPr lang="pl-PL" sz="1600" dirty="0"/>
          </a:p>
          <a:p>
            <a:endParaRPr lang="pl-PL" sz="1600" dirty="0"/>
          </a:p>
          <a:p>
            <a:endParaRPr lang="pl-PL" sz="1600" dirty="0"/>
          </a:p>
          <a:p>
            <a:endParaRPr lang="pl-PL" sz="1600" dirty="0"/>
          </a:p>
          <a:p>
            <a:endParaRPr lang="pl-PL" sz="1600" dirty="0"/>
          </a:p>
          <a:p>
            <a:endParaRPr lang="pl-PL" sz="1600" dirty="0"/>
          </a:p>
          <a:p>
            <a:endParaRPr lang="pl-PL" sz="1600" dirty="0"/>
          </a:p>
          <a:p>
            <a:r>
              <a:rPr lang="en-US" sz="1600" dirty="0"/>
              <a:t>Step 3: Come back to the VBE (ALT/F11) and click within the macro in the code window.</a:t>
            </a:r>
          </a:p>
          <a:p>
            <a:r>
              <a:rPr lang="en-US" sz="1600" dirty="0"/>
              <a:t>Step 4: From the menu bar select "Run</a:t>
            </a:r>
            <a:r>
              <a:rPr lang="pl-PL" sz="1600" dirty="0"/>
              <a:t> (</a:t>
            </a:r>
            <a:r>
              <a:rPr lang="pl-PL" sz="2000" b="1" dirty="0">
                <a:solidFill>
                  <a:srgbClr val="FF0000"/>
                </a:solidFill>
              </a:rPr>
              <a:t>F5</a:t>
            </a:r>
            <a:r>
              <a:rPr lang="pl-PL" sz="1600" dirty="0"/>
              <a:t>)</a:t>
            </a:r>
            <a:r>
              <a:rPr lang="en-US" sz="1600" dirty="0"/>
              <a:t>/Run Sub/</a:t>
            </a:r>
            <a:r>
              <a:rPr lang="en-US" sz="1600" dirty="0" err="1"/>
              <a:t>Userform</a:t>
            </a:r>
            <a:r>
              <a:rPr lang="en-US" sz="1600" dirty="0"/>
              <a:t>". </a:t>
            </a:r>
          </a:p>
          <a:p>
            <a:r>
              <a:rPr lang="en-US" sz="1600" dirty="0"/>
              <a:t>Step 5: Go back to Excel and see the result.</a:t>
            </a:r>
          </a:p>
          <a:p>
            <a:endParaRPr lang="en-US" sz="1600" dirty="0"/>
          </a:p>
          <a:p>
            <a:endParaRPr lang="pl-PL" sz="1600" dirty="0">
              <a:solidFill>
                <a:srgbClr val="0070C0"/>
              </a:solidFill>
            </a:endParaRPr>
          </a:p>
        </p:txBody>
      </p:sp>
      <p:pic>
        <p:nvPicPr>
          <p:cNvPr id="2050" name="Picture 2" descr="http://www.excel-vba.com/zzz-vbe-new-macr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43" y="1916832"/>
            <a:ext cx="3991301" cy="14401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excel-vba.com/zzz-vbe-new-macro-2.jpg"/>
          <p:cNvPicPr>
            <a:picLocks noChangeAspect="1" noChangeArrowheads="1"/>
          </p:cNvPicPr>
          <p:nvPr/>
        </p:nvPicPr>
        <p:blipFill rotWithShape="1">
          <a:blip r:embed="rId4">
            <a:extLst>
              <a:ext uri="{28A0092B-C50C-407E-A947-70E740481C1C}">
                <a14:useLocalDpi xmlns:a14="http://schemas.microsoft.com/office/drawing/2010/main" val="0"/>
              </a:ext>
            </a:extLst>
          </a:blip>
          <a:srcRect r="11201"/>
          <a:stretch/>
        </p:blipFill>
        <p:spPr bwMode="auto">
          <a:xfrm>
            <a:off x="454241" y="4527045"/>
            <a:ext cx="4141919" cy="1618903"/>
          </a:xfrm>
          <a:prstGeom prst="rect">
            <a:avLst/>
          </a:prstGeom>
          <a:noFill/>
          <a:extLst>
            <a:ext uri="{909E8E84-426E-40DD-AFC4-6F175D3DCCD1}">
              <a14:hiddenFill xmlns:a14="http://schemas.microsoft.com/office/drawing/2010/main">
                <a:solidFill>
                  <a:srgbClr val="FFFFFF"/>
                </a:solidFill>
              </a14:hiddenFill>
            </a:ext>
          </a:extLst>
        </p:spPr>
      </p:pic>
      <p:pic>
        <p:nvPicPr>
          <p:cNvPr id="2" name="Obraz 1">
            <a:extLst>
              <a:ext uri="{FF2B5EF4-FFF2-40B4-BE49-F238E27FC236}">
                <a16:creationId xmlns:a16="http://schemas.microsoft.com/office/drawing/2014/main" id="{2B8F1D6B-73BF-4291-91C9-F6638B4FF819}"/>
              </a:ext>
            </a:extLst>
          </p:cNvPr>
          <p:cNvPicPr>
            <a:picLocks noChangeAspect="1"/>
          </p:cNvPicPr>
          <p:nvPr/>
        </p:nvPicPr>
        <p:blipFill>
          <a:blip r:embed="rId5"/>
          <a:stretch>
            <a:fillRect/>
          </a:stretch>
        </p:blipFill>
        <p:spPr>
          <a:xfrm>
            <a:off x="5508104" y="1797474"/>
            <a:ext cx="2638363" cy="1559518"/>
          </a:xfrm>
          <a:prstGeom prst="rect">
            <a:avLst/>
          </a:prstGeom>
          <a:ln>
            <a:noFill/>
          </a:ln>
          <a:effectLst>
            <a:outerShdw blurRad="292100" dist="139700" dir="2700000" algn="tl" rotWithShape="0">
              <a:srgbClr val="333333">
                <a:alpha val="65000"/>
              </a:srgbClr>
            </a:outerShdw>
          </a:effectLst>
        </p:spPr>
      </p:pic>
      <p:pic>
        <p:nvPicPr>
          <p:cNvPr id="4" name="Obraz 3">
            <a:extLst>
              <a:ext uri="{FF2B5EF4-FFF2-40B4-BE49-F238E27FC236}">
                <a16:creationId xmlns:a16="http://schemas.microsoft.com/office/drawing/2014/main" id="{5E932F52-92C9-4A56-9D83-3225D2F4B189}"/>
              </a:ext>
            </a:extLst>
          </p:cNvPr>
          <p:cNvPicPr>
            <a:picLocks noChangeAspect="1"/>
          </p:cNvPicPr>
          <p:nvPr/>
        </p:nvPicPr>
        <p:blipFill>
          <a:blip r:embed="rId6"/>
          <a:stretch>
            <a:fillRect/>
          </a:stretch>
        </p:blipFill>
        <p:spPr>
          <a:xfrm>
            <a:off x="5508103" y="4581128"/>
            <a:ext cx="3040877" cy="18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749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9DFAF425-5318-42E7-B1D4-AA6ED5D22D36}"/>
              </a:ext>
            </a:extLst>
          </p:cNvPr>
          <p:cNvPicPr>
            <a:picLocks noChangeAspect="1"/>
          </p:cNvPicPr>
          <p:nvPr/>
        </p:nvPicPr>
        <p:blipFill>
          <a:blip r:embed="rId3"/>
          <a:stretch>
            <a:fillRect/>
          </a:stretch>
        </p:blipFill>
        <p:spPr>
          <a:xfrm>
            <a:off x="107504" y="260648"/>
            <a:ext cx="5544616" cy="6240592"/>
          </a:xfrm>
          <a:prstGeom prst="rect">
            <a:avLst/>
          </a:prstGeom>
          <a:ln>
            <a:noFill/>
          </a:ln>
          <a:effectLst>
            <a:outerShdw blurRad="292100" dist="139700" dir="2700000" algn="tl" rotWithShape="0">
              <a:srgbClr val="333333">
                <a:alpha val="65000"/>
              </a:srgbClr>
            </a:outerShdw>
          </a:effectLst>
        </p:spPr>
      </p:pic>
      <p:pic>
        <p:nvPicPr>
          <p:cNvPr id="2" name="Obraz 1">
            <a:extLst>
              <a:ext uri="{FF2B5EF4-FFF2-40B4-BE49-F238E27FC236}">
                <a16:creationId xmlns:a16="http://schemas.microsoft.com/office/drawing/2014/main" id="{2B8F1D6B-73BF-4291-91C9-F6638B4FF819}"/>
              </a:ext>
            </a:extLst>
          </p:cNvPr>
          <p:cNvPicPr>
            <a:picLocks noChangeAspect="1"/>
          </p:cNvPicPr>
          <p:nvPr/>
        </p:nvPicPr>
        <p:blipFill>
          <a:blip r:embed="rId4"/>
          <a:stretch>
            <a:fillRect/>
          </a:stretch>
        </p:blipFill>
        <p:spPr>
          <a:xfrm>
            <a:off x="6156176" y="1869482"/>
            <a:ext cx="2638363" cy="1559518"/>
          </a:xfrm>
          <a:prstGeom prst="rect">
            <a:avLst/>
          </a:prstGeom>
          <a:ln>
            <a:noFill/>
          </a:ln>
          <a:effectLst>
            <a:outerShdw blurRad="292100" dist="139700" dir="2700000" algn="tl" rotWithShape="0">
              <a:srgbClr val="333333">
                <a:alpha val="65000"/>
              </a:srgbClr>
            </a:outerShdw>
          </a:effectLst>
        </p:spPr>
      </p:pic>
      <p:pic>
        <p:nvPicPr>
          <p:cNvPr id="4" name="Obraz 3">
            <a:extLst>
              <a:ext uri="{FF2B5EF4-FFF2-40B4-BE49-F238E27FC236}">
                <a16:creationId xmlns:a16="http://schemas.microsoft.com/office/drawing/2014/main" id="{5E932F52-92C9-4A56-9D83-3225D2F4B189}"/>
              </a:ext>
            </a:extLst>
          </p:cNvPr>
          <p:cNvPicPr>
            <a:picLocks noChangeAspect="1"/>
          </p:cNvPicPr>
          <p:nvPr/>
        </p:nvPicPr>
        <p:blipFill>
          <a:blip r:embed="rId5"/>
          <a:stretch>
            <a:fillRect/>
          </a:stretch>
        </p:blipFill>
        <p:spPr>
          <a:xfrm>
            <a:off x="5753662" y="4581128"/>
            <a:ext cx="3040877" cy="18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333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pic>
        <p:nvPicPr>
          <p:cNvPr id="7" name="Obraz 6">
            <a:extLst>
              <a:ext uri="{FF2B5EF4-FFF2-40B4-BE49-F238E27FC236}">
                <a16:creationId xmlns:a16="http://schemas.microsoft.com/office/drawing/2014/main" id="{1EC7107C-CF6D-4B6B-AB5A-66B63FDADDCE}"/>
              </a:ext>
            </a:extLst>
          </p:cNvPr>
          <p:cNvPicPr>
            <a:picLocks noChangeAspect="1"/>
          </p:cNvPicPr>
          <p:nvPr/>
        </p:nvPicPr>
        <p:blipFill>
          <a:blip r:embed="rId2"/>
          <a:stretch>
            <a:fillRect/>
          </a:stretch>
        </p:blipFill>
        <p:spPr>
          <a:xfrm>
            <a:off x="18420" y="188640"/>
            <a:ext cx="9032529" cy="6480720"/>
          </a:xfrm>
          <a:prstGeom prst="rect">
            <a:avLst/>
          </a:prstGeom>
          <a:ln w="22225">
            <a:solidFill>
              <a:schemeClr val="accent3">
                <a:lumMod val="50000"/>
              </a:schemeClr>
            </a:solidFill>
          </a:ln>
        </p:spPr>
      </p:pic>
      <p:pic>
        <p:nvPicPr>
          <p:cNvPr id="10" name="Obraz 9">
            <a:extLst>
              <a:ext uri="{FF2B5EF4-FFF2-40B4-BE49-F238E27FC236}">
                <a16:creationId xmlns:a16="http://schemas.microsoft.com/office/drawing/2014/main" id="{D490B0C3-D545-441B-A380-D9B03D4ACB9F}"/>
              </a:ext>
            </a:extLst>
          </p:cNvPr>
          <p:cNvPicPr>
            <a:picLocks noChangeAspect="1"/>
          </p:cNvPicPr>
          <p:nvPr/>
        </p:nvPicPr>
        <p:blipFill>
          <a:blip r:embed="rId3"/>
          <a:stretch>
            <a:fillRect/>
          </a:stretch>
        </p:blipFill>
        <p:spPr>
          <a:xfrm>
            <a:off x="3491880" y="2178293"/>
            <a:ext cx="5426676" cy="3492778"/>
          </a:xfrm>
          <a:prstGeom prst="rect">
            <a:avLst/>
          </a:prstGeom>
        </p:spPr>
      </p:pic>
      <p:sp>
        <p:nvSpPr>
          <p:cNvPr id="11" name="Prostokąt 10">
            <a:extLst>
              <a:ext uri="{FF2B5EF4-FFF2-40B4-BE49-F238E27FC236}">
                <a16:creationId xmlns:a16="http://schemas.microsoft.com/office/drawing/2014/main" id="{337E0687-3608-410A-9356-905B6B350807}"/>
              </a:ext>
            </a:extLst>
          </p:cNvPr>
          <p:cNvSpPr/>
          <p:nvPr/>
        </p:nvSpPr>
        <p:spPr>
          <a:xfrm>
            <a:off x="6300192" y="272746"/>
            <a:ext cx="2204946"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Code Window </a:t>
            </a:r>
            <a:r>
              <a:rPr lang="pl-PL" b="1" dirty="0"/>
              <a:t> </a:t>
            </a:r>
            <a:r>
              <a:rPr lang="en-US" dirty="0"/>
              <a:t>(</a:t>
            </a:r>
            <a:r>
              <a:rPr lang="pl-PL" sz="2000" b="1" dirty="0">
                <a:solidFill>
                  <a:srgbClr val="FF0000"/>
                </a:solidFill>
              </a:rPr>
              <a:t>F7</a:t>
            </a:r>
            <a:r>
              <a:rPr lang="en-US" dirty="0"/>
              <a:t>)</a:t>
            </a:r>
            <a:endParaRPr lang="pl-PL" dirty="0"/>
          </a:p>
        </p:txBody>
      </p:sp>
      <p:sp>
        <p:nvSpPr>
          <p:cNvPr id="12" name="pole tekstowe 11">
            <a:extLst>
              <a:ext uri="{FF2B5EF4-FFF2-40B4-BE49-F238E27FC236}">
                <a16:creationId xmlns:a16="http://schemas.microsoft.com/office/drawing/2014/main" id="{7681DB8D-1032-4D4F-8109-28750C416E8B}"/>
              </a:ext>
            </a:extLst>
          </p:cNvPr>
          <p:cNvSpPr txBox="1"/>
          <p:nvPr/>
        </p:nvSpPr>
        <p:spPr>
          <a:xfrm>
            <a:off x="7308304" y="2545417"/>
            <a:ext cx="779381" cy="830997"/>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pl-PL" sz="4800" b="1" dirty="0">
                <a:ln/>
                <a:solidFill>
                  <a:srgbClr val="FF0000"/>
                </a:solidFill>
              </a:rPr>
              <a:t>F7</a:t>
            </a:r>
          </a:p>
        </p:txBody>
      </p:sp>
      <p:sp>
        <p:nvSpPr>
          <p:cNvPr id="14" name="Prostokąt 13">
            <a:extLst>
              <a:ext uri="{FF2B5EF4-FFF2-40B4-BE49-F238E27FC236}">
                <a16:creationId xmlns:a16="http://schemas.microsoft.com/office/drawing/2014/main" id="{D63293D9-BFE9-4303-B225-EEC13964128D}"/>
              </a:ext>
            </a:extLst>
          </p:cNvPr>
          <p:cNvSpPr/>
          <p:nvPr/>
        </p:nvSpPr>
        <p:spPr>
          <a:xfrm>
            <a:off x="6304023" y="1741981"/>
            <a:ext cx="2201115"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pl-PL" b="1" dirty="0"/>
              <a:t>Immediate</a:t>
            </a:r>
            <a:r>
              <a:rPr lang="en-US" b="1" dirty="0"/>
              <a:t> Win </a:t>
            </a:r>
            <a:r>
              <a:rPr lang="en-US" dirty="0"/>
              <a:t>(</a:t>
            </a:r>
            <a:r>
              <a:rPr lang="pl-PL" sz="2000" b="1" dirty="0">
                <a:solidFill>
                  <a:srgbClr val="FF0000"/>
                </a:solidFill>
              </a:rPr>
              <a:t>^G</a:t>
            </a:r>
            <a:r>
              <a:rPr lang="en-US" dirty="0"/>
              <a:t>)</a:t>
            </a:r>
            <a:endParaRPr lang="pl-PL" dirty="0"/>
          </a:p>
        </p:txBody>
      </p:sp>
      <p:sp>
        <p:nvSpPr>
          <p:cNvPr id="15" name="Prostokąt 14">
            <a:extLst>
              <a:ext uri="{FF2B5EF4-FFF2-40B4-BE49-F238E27FC236}">
                <a16:creationId xmlns:a16="http://schemas.microsoft.com/office/drawing/2014/main" id="{34314449-86F5-41DF-A15C-2DBD1783EBFD}"/>
              </a:ext>
            </a:extLst>
          </p:cNvPr>
          <p:cNvSpPr/>
          <p:nvPr/>
        </p:nvSpPr>
        <p:spPr>
          <a:xfrm>
            <a:off x="6327493" y="756962"/>
            <a:ext cx="2204947"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Project Window </a:t>
            </a:r>
            <a:r>
              <a:rPr lang="en-US" dirty="0"/>
              <a:t>(</a:t>
            </a:r>
            <a:r>
              <a:rPr lang="pl-PL" sz="2000" b="1" dirty="0">
                <a:solidFill>
                  <a:srgbClr val="FF0000"/>
                </a:solidFill>
              </a:rPr>
              <a:t>^R</a:t>
            </a:r>
            <a:r>
              <a:rPr lang="en-US" dirty="0"/>
              <a:t>)</a:t>
            </a:r>
            <a:endParaRPr lang="pl-PL" dirty="0"/>
          </a:p>
        </p:txBody>
      </p:sp>
      <p:sp>
        <p:nvSpPr>
          <p:cNvPr id="16" name="Prostokąt 15">
            <a:extLst>
              <a:ext uri="{FF2B5EF4-FFF2-40B4-BE49-F238E27FC236}">
                <a16:creationId xmlns:a16="http://schemas.microsoft.com/office/drawing/2014/main" id="{6E2F9F8E-A5DB-4750-AB8E-E1EDB12C5C76}"/>
              </a:ext>
            </a:extLst>
          </p:cNvPr>
          <p:cNvSpPr/>
          <p:nvPr/>
        </p:nvSpPr>
        <p:spPr>
          <a:xfrm>
            <a:off x="6327493" y="1266623"/>
            <a:ext cx="2492979"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Pro</a:t>
            </a:r>
            <a:r>
              <a:rPr lang="pl-PL" b="1" dirty="0"/>
              <a:t>p</a:t>
            </a:r>
            <a:r>
              <a:rPr lang="en-US" b="1" dirty="0"/>
              <a:t>e</a:t>
            </a:r>
            <a:r>
              <a:rPr lang="pl-PL" b="1" dirty="0" err="1"/>
              <a:t>rties</a:t>
            </a:r>
            <a:r>
              <a:rPr lang="en-US" b="1" dirty="0"/>
              <a:t> Window </a:t>
            </a:r>
            <a:r>
              <a:rPr lang="en-US" dirty="0"/>
              <a:t>(</a:t>
            </a:r>
            <a:r>
              <a:rPr lang="pl-PL" sz="2000" b="1" dirty="0">
                <a:solidFill>
                  <a:srgbClr val="FF0000"/>
                </a:solidFill>
              </a:rPr>
              <a:t>F4</a:t>
            </a:r>
            <a:r>
              <a:rPr lang="en-US" dirty="0"/>
              <a:t>)</a:t>
            </a:r>
            <a:endParaRPr lang="pl-PL" dirty="0"/>
          </a:p>
        </p:txBody>
      </p:sp>
      <p:pic>
        <p:nvPicPr>
          <p:cNvPr id="17" name="Obraz 16">
            <a:extLst>
              <a:ext uri="{FF2B5EF4-FFF2-40B4-BE49-F238E27FC236}">
                <a16:creationId xmlns:a16="http://schemas.microsoft.com/office/drawing/2014/main" id="{566C2C54-C792-4B64-AD20-51C096B8F281}"/>
              </a:ext>
            </a:extLst>
          </p:cNvPr>
          <p:cNvPicPr>
            <a:picLocks noChangeAspect="1"/>
          </p:cNvPicPr>
          <p:nvPr/>
        </p:nvPicPr>
        <p:blipFill>
          <a:blip r:embed="rId4"/>
          <a:stretch>
            <a:fillRect/>
          </a:stretch>
        </p:blipFill>
        <p:spPr>
          <a:xfrm>
            <a:off x="4584707" y="4451718"/>
            <a:ext cx="3947733" cy="1982160"/>
          </a:xfrm>
          <a:prstGeom prst="rect">
            <a:avLst/>
          </a:prstGeom>
        </p:spPr>
      </p:pic>
      <p:sp>
        <p:nvSpPr>
          <p:cNvPr id="18" name="pole tekstowe 17">
            <a:extLst>
              <a:ext uri="{FF2B5EF4-FFF2-40B4-BE49-F238E27FC236}">
                <a16:creationId xmlns:a16="http://schemas.microsoft.com/office/drawing/2014/main" id="{21E88D31-85A0-4F14-83DE-D604E937DE8D}"/>
              </a:ext>
            </a:extLst>
          </p:cNvPr>
          <p:cNvSpPr txBox="1"/>
          <p:nvPr/>
        </p:nvSpPr>
        <p:spPr>
          <a:xfrm>
            <a:off x="7012974" y="4963278"/>
            <a:ext cx="883575" cy="830997"/>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pl-PL" sz="4800" b="1" dirty="0">
                <a:ln/>
                <a:solidFill>
                  <a:srgbClr val="FF0000"/>
                </a:solidFill>
              </a:rPr>
              <a:t>^G</a:t>
            </a:r>
          </a:p>
        </p:txBody>
      </p:sp>
      <p:pic>
        <p:nvPicPr>
          <p:cNvPr id="19" name="Obraz 18">
            <a:extLst>
              <a:ext uri="{FF2B5EF4-FFF2-40B4-BE49-F238E27FC236}">
                <a16:creationId xmlns:a16="http://schemas.microsoft.com/office/drawing/2014/main" id="{748B6BF7-B549-4609-9F59-20F19E2777FA}"/>
              </a:ext>
            </a:extLst>
          </p:cNvPr>
          <p:cNvPicPr>
            <a:picLocks noChangeAspect="1"/>
          </p:cNvPicPr>
          <p:nvPr/>
        </p:nvPicPr>
        <p:blipFill>
          <a:blip r:embed="rId5"/>
          <a:stretch>
            <a:fillRect/>
          </a:stretch>
        </p:blipFill>
        <p:spPr>
          <a:xfrm>
            <a:off x="140471" y="1287666"/>
            <a:ext cx="2619741" cy="2715004"/>
          </a:xfrm>
          <a:prstGeom prst="rect">
            <a:avLst/>
          </a:prstGeom>
        </p:spPr>
      </p:pic>
      <p:sp>
        <p:nvSpPr>
          <p:cNvPr id="20" name="pole tekstowe 19">
            <a:extLst>
              <a:ext uri="{FF2B5EF4-FFF2-40B4-BE49-F238E27FC236}">
                <a16:creationId xmlns:a16="http://schemas.microsoft.com/office/drawing/2014/main" id="{7440A3C1-51E5-44A9-B832-EBB70027D42A}"/>
              </a:ext>
            </a:extLst>
          </p:cNvPr>
          <p:cNvSpPr txBox="1"/>
          <p:nvPr/>
        </p:nvSpPr>
        <p:spPr>
          <a:xfrm>
            <a:off x="1478539" y="2780928"/>
            <a:ext cx="837089" cy="830997"/>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pl-PL" sz="4800" b="1" dirty="0">
                <a:ln/>
                <a:solidFill>
                  <a:srgbClr val="FF0000"/>
                </a:solidFill>
              </a:rPr>
              <a:t>^R</a:t>
            </a:r>
          </a:p>
        </p:txBody>
      </p:sp>
      <p:pic>
        <p:nvPicPr>
          <p:cNvPr id="21" name="Obraz 20">
            <a:extLst>
              <a:ext uri="{FF2B5EF4-FFF2-40B4-BE49-F238E27FC236}">
                <a16:creationId xmlns:a16="http://schemas.microsoft.com/office/drawing/2014/main" id="{E77B568D-FCE6-4104-AF1C-F15119C26480}"/>
              </a:ext>
            </a:extLst>
          </p:cNvPr>
          <p:cNvPicPr>
            <a:picLocks noChangeAspect="1"/>
          </p:cNvPicPr>
          <p:nvPr/>
        </p:nvPicPr>
        <p:blipFill>
          <a:blip r:embed="rId6"/>
          <a:stretch>
            <a:fillRect/>
          </a:stretch>
        </p:blipFill>
        <p:spPr>
          <a:xfrm>
            <a:off x="154941" y="3606271"/>
            <a:ext cx="2590800" cy="2990850"/>
          </a:xfrm>
          <a:prstGeom prst="rect">
            <a:avLst/>
          </a:prstGeom>
        </p:spPr>
      </p:pic>
      <p:sp>
        <p:nvSpPr>
          <p:cNvPr id="22" name="pole tekstowe 21">
            <a:extLst>
              <a:ext uri="{FF2B5EF4-FFF2-40B4-BE49-F238E27FC236}">
                <a16:creationId xmlns:a16="http://schemas.microsoft.com/office/drawing/2014/main" id="{5D7A0F6A-A7F3-4B40-B6EA-70ABC655A65C}"/>
              </a:ext>
            </a:extLst>
          </p:cNvPr>
          <p:cNvSpPr txBox="1"/>
          <p:nvPr/>
        </p:nvSpPr>
        <p:spPr>
          <a:xfrm>
            <a:off x="1769728" y="4437268"/>
            <a:ext cx="779381" cy="830997"/>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pl-PL" sz="4800" b="1" dirty="0">
                <a:ln/>
                <a:solidFill>
                  <a:srgbClr val="FF0000"/>
                </a:solidFill>
              </a:rPr>
              <a:t>F4</a:t>
            </a:r>
          </a:p>
        </p:txBody>
      </p:sp>
    </p:spTree>
    <p:extLst>
      <p:ext uri="{BB962C8B-B14F-4D97-AF65-F5344CB8AC3E}">
        <p14:creationId xmlns:p14="http://schemas.microsoft.com/office/powerpoint/2010/main" val="398074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animBg="1"/>
      <p:bldP spid="16" grpId="0" animBg="1"/>
      <p:bldP spid="18" grpId="0"/>
      <p:bldP spid="20"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77363"/>
            <a:ext cx="8229600" cy="2664296"/>
          </a:xfrm>
          <a:solidFill>
            <a:schemeClr val="accent3">
              <a:lumMod val="20000"/>
              <a:lumOff val="80000"/>
            </a:schemeClr>
          </a:solidFill>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pl-PL" sz="7200" dirty="0" err="1">
                <a:ln/>
                <a:solidFill>
                  <a:schemeClr val="accent3"/>
                </a:solidFill>
              </a:rPr>
              <a:t>Testing</a:t>
            </a:r>
            <a:r>
              <a:rPr lang="pl-PL" sz="7200" dirty="0">
                <a:ln/>
                <a:solidFill>
                  <a:schemeClr val="accent3"/>
                </a:solidFill>
              </a:rPr>
              <a:t> Macros</a:t>
            </a:r>
          </a:p>
          <a:p>
            <a:pPr marL="0" indent="0" algn="ctr">
              <a:buNone/>
            </a:pPr>
            <a:r>
              <a:rPr lang="pl-PL" sz="7200" dirty="0">
                <a:ln/>
                <a:solidFill>
                  <a:schemeClr val="accent3"/>
                </a:solidFill>
              </a:rPr>
              <a:t>in Excel</a:t>
            </a:r>
            <a:endParaRPr lang="pl-PL" sz="3600" dirty="0">
              <a:ln/>
              <a:solidFill>
                <a:schemeClr val="accent3"/>
              </a:solidFill>
            </a:endParaRPr>
          </a:p>
        </p:txBody>
      </p:sp>
    </p:spTree>
    <p:extLst>
      <p:ext uri="{BB962C8B-B14F-4D97-AF65-F5344CB8AC3E}">
        <p14:creationId xmlns:p14="http://schemas.microsoft.com/office/powerpoint/2010/main" val="1371013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95" y="260648"/>
            <a:ext cx="8507288" cy="648072"/>
          </a:xfrm>
          <a:solidFill>
            <a:schemeClr val="accent3">
              <a:lumMod val="40000"/>
              <a:lumOff val="60000"/>
            </a:schemeClr>
          </a:solidFill>
        </p:spPr>
        <p:txBody>
          <a:bodyPr>
            <a:normAutofit fontScale="90000"/>
          </a:bodyPr>
          <a:lstStyle/>
          <a:p>
            <a:r>
              <a:rPr lang="en-US" dirty="0"/>
              <a:t>Testing the VBA procedure step by step</a:t>
            </a:r>
          </a:p>
        </p:txBody>
      </p:sp>
      <p:sp>
        <p:nvSpPr>
          <p:cNvPr id="3" name="Content Placeholder 2"/>
          <p:cNvSpPr>
            <a:spLocks noGrp="1"/>
          </p:cNvSpPr>
          <p:nvPr>
            <p:ph idx="1"/>
          </p:nvPr>
        </p:nvSpPr>
        <p:spPr>
          <a:xfrm>
            <a:off x="251520" y="1033229"/>
            <a:ext cx="8435280" cy="1531675"/>
          </a:xfrm>
        </p:spPr>
        <p:txBody>
          <a:bodyPr/>
          <a:lstStyle/>
          <a:p>
            <a:pPr marL="0" indent="0">
              <a:buNone/>
            </a:pPr>
            <a:r>
              <a:rPr lang="en-US" sz="2400" dirty="0"/>
              <a:t>NOTE: While you are running the macro step by step you can stop the execution at any time by clicking on the stop button in the toolbar</a:t>
            </a:r>
            <a:r>
              <a:rPr lang="pl-PL" sz="2400" dirty="0"/>
              <a:t>:</a:t>
            </a:r>
            <a:r>
              <a:rPr lang="en-US" sz="2400" dirty="0"/>
              <a:t> </a:t>
            </a:r>
          </a:p>
          <a:p>
            <a:endParaRPr lang="pl-PL" dirty="0"/>
          </a:p>
        </p:txBody>
      </p:sp>
      <p:pic>
        <p:nvPicPr>
          <p:cNvPr id="3074" name="Picture 2" descr="VBA for Excel reset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32271"/>
            <a:ext cx="360040" cy="4320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6147" y="2420888"/>
            <a:ext cx="8424936" cy="3847207"/>
          </a:xfrm>
          <a:prstGeom prst="rect">
            <a:avLst/>
          </a:prstGeom>
          <a:solidFill>
            <a:schemeClr val="accent3">
              <a:lumMod val="20000"/>
              <a:lumOff val="80000"/>
            </a:schemeClr>
          </a:solidFill>
        </p:spPr>
        <p:txBody>
          <a:bodyPr wrap="square">
            <a:spAutoFit/>
          </a:bodyPr>
          <a:lstStyle/>
          <a:p>
            <a:r>
              <a:rPr lang="en-US" sz="2000" dirty="0"/>
              <a:t>During the development of a project you will use</a:t>
            </a:r>
            <a:r>
              <a:rPr lang="pl-PL" sz="2000" dirty="0"/>
              <a:t>:</a:t>
            </a:r>
          </a:p>
          <a:p>
            <a:pPr lvl="1"/>
            <a:r>
              <a:rPr lang="en-US" sz="2200" dirty="0"/>
              <a:t> </a:t>
            </a:r>
            <a:r>
              <a:rPr lang="en-US" sz="2200" b="1" dirty="0"/>
              <a:t>20%</a:t>
            </a:r>
            <a:r>
              <a:rPr lang="en-US" sz="2200" dirty="0"/>
              <a:t> </a:t>
            </a:r>
            <a:r>
              <a:rPr lang="pl-PL" sz="2200" dirty="0"/>
              <a:t> </a:t>
            </a:r>
            <a:r>
              <a:rPr lang="en-US" sz="2200" dirty="0"/>
              <a:t>of your time </a:t>
            </a:r>
            <a:r>
              <a:rPr lang="en-US" sz="2200" b="1" dirty="0" err="1"/>
              <a:t>analysing</a:t>
            </a:r>
            <a:r>
              <a:rPr lang="en-US" sz="2200" dirty="0"/>
              <a:t> </a:t>
            </a:r>
            <a:r>
              <a:rPr lang="pl-PL" sz="2200" dirty="0"/>
              <a:t>&amp;</a:t>
            </a:r>
            <a:r>
              <a:rPr lang="en-US" sz="2200" dirty="0"/>
              <a:t> </a:t>
            </a:r>
            <a:r>
              <a:rPr lang="en-US" sz="2200" b="1" dirty="0"/>
              <a:t>designing</a:t>
            </a:r>
            <a:endParaRPr lang="pl-PL" sz="2200" dirty="0"/>
          </a:p>
          <a:p>
            <a:pPr lvl="1"/>
            <a:r>
              <a:rPr lang="pl-PL" sz="2200" dirty="0">
                <a:solidFill>
                  <a:srgbClr val="0000FF"/>
                </a:solidFill>
              </a:rPr>
              <a:t> </a:t>
            </a:r>
            <a:r>
              <a:rPr lang="en-US" sz="2200" dirty="0">
                <a:solidFill>
                  <a:srgbClr val="0000FF"/>
                </a:solidFill>
              </a:rPr>
              <a:t>15% </a:t>
            </a:r>
            <a:r>
              <a:rPr lang="pl-PL" sz="2200" dirty="0">
                <a:solidFill>
                  <a:srgbClr val="0000FF"/>
                </a:solidFill>
              </a:rPr>
              <a:t> </a:t>
            </a:r>
            <a:r>
              <a:rPr lang="en-US" sz="2200" dirty="0">
                <a:solidFill>
                  <a:srgbClr val="0000FF"/>
                </a:solidFill>
              </a:rPr>
              <a:t>programming </a:t>
            </a:r>
            <a:r>
              <a:rPr lang="pl-PL" sz="2200" dirty="0"/>
              <a:t>&amp; </a:t>
            </a:r>
          </a:p>
          <a:p>
            <a:pPr lvl="1"/>
            <a:r>
              <a:rPr lang="en-US" sz="2200" dirty="0">
                <a:solidFill>
                  <a:srgbClr val="FF0000"/>
                </a:solidFill>
              </a:rPr>
              <a:t>65% </a:t>
            </a:r>
            <a:r>
              <a:rPr lang="pl-PL" sz="2200" dirty="0">
                <a:solidFill>
                  <a:srgbClr val="FF0000"/>
                </a:solidFill>
              </a:rPr>
              <a:t>  </a:t>
            </a:r>
            <a:r>
              <a:rPr lang="en-US" sz="2200" dirty="0">
                <a:solidFill>
                  <a:srgbClr val="FF0000"/>
                </a:solidFill>
              </a:rPr>
              <a:t>testing.</a:t>
            </a:r>
          </a:p>
          <a:p>
            <a:r>
              <a:rPr lang="en-US" sz="2000" dirty="0"/>
              <a:t>During the testing phase, you will correct bugs, typos and the logical errors. More importantly you will improve your original project, fine tune it, discover better ways to do things and add code.</a:t>
            </a:r>
          </a:p>
          <a:p>
            <a:r>
              <a:rPr lang="pl-PL" sz="2000" dirty="0"/>
              <a:t>Y</a:t>
            </a:r>
            <a:r>
              <a:rPr lang="en-US" sz="2000" dirty="0" err="1"/>
              <a:t>ou</a:t>
            </a:r>
            <a:r>
              <a:rPr lang="en-US" sz="2000" dirty="0"/>
              <a:t> have created your first macro and tested it using the "Run" button. You can also test a macro step by step.</a:t>
            </a:r>
          </a:p>
          <a:p>
            <a:r>
              <a:rPr lang="pl-PL" sz="2000" dirty="0"/>
              <a:t>O</a:t>
            </a:r>
            <a:r>
              <a:rPr lang="en-US" sz="2000" dirty="0"/>
              <a:t>pen a new workbook</a:t>
            </a:r>
            <a:r>
              <a:rPr lang="pl-PL" sz="2000" dirty="0"/>
              <a:t>  &amp; </a:t>
            </a:r>
            <a:r>
              <a:rPr lang="en-US" sz="2000" dirty="0"/>
              <a:t> </a:t>
            </a:r>
            <a:r>
              <a:rPr lang="pl-PL" sz="2000" dirty="0"/>
              <a:t>u</a:t>
            </a:r>
            <a:r>
              <a:rPr lang="en-US" sz="2000" dirty="0"/>
              <a:t>se ALT/F11 to open the V</a:t>
            </a:r>
            <a:r>
              <a:rPr lang="pl-PL" sz="2000" dirty="0"/>
              <a:t>BE</a:t>
            </a:r>
          </a:p>
          <a:p>
            <a:r>
              <a:rPr lang="en-US" sz="2000" dirty="0"/>
              <a:t>Step 1: Go to Excel and make sure that cells A1, A2 and A3 of Sheet1 are empty.</a:t>
            </a:r>
          </a:p>
          <a:p>
            <a:r>
              <a:rPr lang="en-US" sz="2000" dirty="0"/>
              <a:t>Step 2: In VBE </a:t>
            </a:r>
            <a:r>
              <a:rPr lang="pl-PL" sz="2000" dirty="0"/>
              <a:t>in </a:t>
            </a:r>
            <a:r>
              <a:rPr lang="en-US" sz="2000" dirty="0"/>
              <a:t>the Code window of Sheet1  copy</a:t>
            </a:r>
            <a:r>
              <a:rPr lang="pl-PL" sz="2000" dirty="0"/>
              <a:t> </a:t>
            </a:r>
            <a:r>
              <a:rPr lang="en-US" sz="2000" dirty="0"/>
              <a:t> the following macro:</a:t>
            </a:r>
          </a:p>
        </p:txBody>
      </p:sp>
    </p:spTree>
    <p:extLst>
      <p:ext uri="{BB962C8B-B14F-4D97-AF65-F5344CB8AC3E}">
        <p14:creationId xmlns:p14="http://schemas.microsoft.com/office/powerpoint/2010/main" val="1857528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476672"/>
            <a:ext cx="8352928" cy="4248472"/>
          </a:xfrm>
          <a:solidFill>
            <a:schemeClr val="bg1">
              <a:lumMod val="95000"/>
            </a:schemeClr>
          </a:solidFill>
        </p:spPr>
        <p:txBody>
          <a:bodyPr/>
          <a:lstStyle/>
          <a:p>
            <a:pPr marL="400050" lvl="1" indent="0">
              <a:buNone/>
            </a:pPr>
            <a:r>
              <a:rPr lang="en-US" sz="2000" dirty="0">
                <a:solidFill>
                  <a:srgbClr val="0000FF"/>
                </a:solidFill>
              </a:rPr>
              <a:t>Sub </a:t>
            </a:r>
            <a:r>
              <a:rPr lang="en-US" sz="2000" dirty="0" err="1">
                <a:solidFill>
                  <a:srgbClr val="0000FF"/>
                </a:solidFill>
              </a:rPr>
              <a:t>proFirst</a:t>
            </a:r>
            <a:r>
              <a:rPr lang="en-US" sz="2000" dirty="0">
                <a:solidFill>
                  <a:srgbClr val="0000FF"/>
                </a:solidFill>
              </a:rPr>
              <a:t>()</a:t>
            </a:r>
            <a:br>
              <a:rPr lang="en-US" sz="2000" dirty="0">
                <a:solidFill>
                  <a:srgbClr val="0000FF"/>
                </a:solidFill>
              </a:rPr>
            </a:br>
            <a:r>
              <a:rPr lang="pl-PL" sz="2000" dirty="0">
                <a:solidFill>
                  <a:srgbClr val="0000FF"/>
                </a:solidFill>
              </a:rPr>
              <a:t>  </a:t>
            </a:r>
            <a:r>
              <a:rPr lang="en-US" sz="2000" dirty="0">
                <a:solidFill>
                  <a:srgbClr val="0000FF"/>
                </a:solidFill>
              </a:rPr>
              <a:t>Range("A1").Value = 34</a:t>
            </a:r>
            <a:br>
              <a:rPr lang="en-US" sz="2000" dirty="0">
                <a:solidFill>
                  <a:srgbClr val="0000FF"/>
                </a:solidFill>
              </a:rPr>
            </a:br>
            <a:r>
              <a:rPr lang="pl-PL" sz="2000" dirty="0">
                <a:solidFill>
                  <a:srgbClr val="0000FF"/>
                </a:solidFill>
              </a:rPr>
              <a:t>  </a:t>
            </a:r>
            <a:r>
              <a:rPr lang="en-US" sz="2000" dirty="0">
                <a:solidFill>
                  <a:srgbClr val="0000FF"/>
                </a:solidFill>
              </a:rPr>
              <a:t>Range("A2").Value = 66</a:t>
            </a:r>
            <a:br>
              <a:rPr lang="en-US" sz="2000" dirty="0">
                <a:solidFill>
                  <a:srgbClr val="0000FF"/>
                </a:solidFill>
              </a:rPr>
            </a:br>
            <a:r>
              <a:rPr lang="pl-PL" sz="2000" dirty="0">
                <a:solidFill>
                  <a:srgbClr val="0000FF"/>
                </a:solidFill>
              </a:rPr>
              <a:t>  </a:t>
            </a:r>
            <a:r>
              <a:rPr lang="en-US" sz="2000" dirty="0">
                <a:solidFill>
                  <a:srgbClr val="0000FF"/>
                </a:solidFill>
              </a:rPr>
              <a:t>Range("A3").Formula = "=A1+A2"</a:t>
            </a:r>
            <a:br>
              <a:rPr lang="en-US" sz="2000" dirty="0">
                <a:solidFill>
                  <a:srgbClr val="0000FF"/>
                </a:solidFill>
              </a:rPr>
            </a:br>
            <a:r>
              <a:rPr lang="pl-PL" sz="2000" dirty="0">
                <a:solidFill>
                  <a:srgbClr val="0000FF"/>
                </a:solidFill>
              </a:rPr>
              <a:t>  </a:t>
            </a:r>
            <a:r>
              <a:rPr lang="en-US" sz="2000" dirty="0">
                <a:solidFill>
                  <a:srgbClr val="0000FF"/>
                </a:solidFill>
              </a:rPr>
              <a:t>Range("A1").Select</a:t>
            </a:r>
            <a:br>
              <a:rPr lang="en-US" sz="2000" dirty="0">
                <a:solidFill>
                  <a:srgbClr val="0000FF"/>
                </a:solidFill>
              </a:rPr>
            </a:br>
            <a:r>
              <a:rPr lang="en-US" sz="2000" dirty="0">
                <a:solidFill>
                  <a:srgbClr val="0000FF"/>
                </a:solidFill>
              </a:rPr>
              <a:t>End Sub</a:t>
            </a:r>
          </a:p>
          <a:p>
            <a:pPr marL="0" indent="0">
              <a:buNone/>
            </a:pPr>
            <a:r>
              <a:rPr lang="en-US" sz="2000" dirty="0"/>
              <a:t>Step 3: Click anywhere within the macro and then press the F8 key. VBE highlights the first line of code in yellow</a:t>
            </a:r>
            <a:r>
              <a:rPr lang="en-US" sz="2400" dirty="0"/>
              <a:t>.</a:t>
            </a:r>
          </a:p>
          <a:p>
            <a:endParaRPr lang="pl-PL" dirty="0"/>
          </a:p>
        </p:txBody>
      </p:sp>
      <p:pic>
        <p:nvPicPr>
          <p:cNvPr id="4098" name="Picture 2" descr="http://www.excel-vba.com/zzz-vbe-code-step-fir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442077"/>
            <a:ext cx="5523747" cy="2585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382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80920" cy="1512168"/>
          </a:xfrm>
          <a:solidFill>
            <a:schemeClr val="accent3">
              <a:lumMod val="40000"/>
              <a:lumOff val="60000"/>
            </a:schemeClr>
          </a:solidFill>
        </p:spPr>
        <p:txBody>
          <a:bodyPr>
            <a:normAutofit/>
          </a:bodyPr>
          <a:lstStyle/>
          <a:p>
            <a:pPr marL="0" indent="0">
              <a:buNone/>
            </a:pPr>
            <a:r>
              <a:rPr lang="en-US" sz="3600" dirty="0"/>
              <a:t>Right-click on the small yellow arrow and see a menu appear</a:t>
            </a:r>
            <a:endParaRPr lang="pl-PL" sz="4000" dirty="0"/>
          </a:p>
        </p:txBody>
      </p:sp>
      <p:pic>
        <p:nvPicPr>
          <p:cNvPr id="5122" name="Picture 2" descr="http://www.excel-vba.com/zzz-vbe-code-menu-ste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772816"/>
            <a:ext cx="4824536" cy="471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96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548680"/>
            <a:ext cx="8712968" cy="5184576"/>
          </a:xfrm>
        </p:spPr>
        <p:txBody>
          <a:bodyPr>
            <a:normAutofit/>
          </a:bodyPr>
          <a:lstStyle/>
          <a:p>
            <a:pPr marL="0" indent="0">
              <a:buNone/>
            </a:pPr>
            <a:r>
              <a:rPr lang="en-US" sz="1800" dirty="0"/>
              <a:t>Step 5: Press on "F8" a </a:t>
            </a:r>
            <a:r>
              <a:rPr lang="pl-PL" sz="1800" dirty="0"/>
              <a:t>2</a:t>
            </a:r>
            <a:r>
              <a:rPr lang="en-US" sz="1800" dirty="0" err="1"/>
              <a:t>nd</a:t>
            </a:r>
            <a:r>
              <a:rPr lang="en-US" sz="1800" dirty="0"/>
              <a:t> time. No line has been executed yet </a:t>
            </a:r>
            <a:r>
              <a:rPr lang="pl-PL" sz="1800" dirty="0"/>
              <a:t>&amp; </a:t>
            </a:r>
            <a:r>
              <a:rPr lang="en-US" sz="1800" dirty="0"/>
              <a:t>if you go to Excel you will see that cells A1 to A3 are still empty. The next time you press "F8" , VBE will execute the yellow-highlighted line.</a:t>
            </a:r>
          </a:p>
          <a:p>
            <a:pPr marL="0" indent="0">
              <a:buNone/>
            </a:pPr>
            <a:r>
              <a:rPr lang="en-US" sz="1800" dirty="0"/>
              <a:t>Step 6: Press "F8" a </a:t>
            </a:r>
            <a:r>
              <a:rPr lang="pl-PL" sz="1800" dirty="0"/>
              <a:t>3</a:t>
            </a:r>
            <a:r>
              <a:rPr lang="en-US" sz="1800" dirty="0" err="1"/>
              <a:t>rd</a:t>
            </a:r>
            <a:r>
              <a:rPr lang="en-US" sz="1800" dirty="0"/>
              <a:t> time. The yellow-highlighted line is now "Range("A2").Value = 6</a:t>
            </a:r>
            <a:r>
              <a:rPr lang="pl-PL" sz="1800" dirty="0"/>
              <a:t>5</a:t>
            </a:r>
            <a:r>
              <a:rPr lang="en-US" sz="1800" dirty="0"/>
              <a:t>". VBE has executed the previous line "Range("A1").Value = 34" has been executed so if you go to Excel (ALT/F11) you will see 32 in cell A1.</a:t>
            </a:r>
          </a:p>
          <a:p>
            <a:pPr marL="0" indent="0">
              <a:buNone/>
            </a:pPr>
            <a:r>
              <a:rPr lang="en-US" sz="1800" dirty="0"/>
              <a:t>Step 7: Come back to VBE </a:t>
            </a:r>
            <a:r>
              <a:rPr lang="pl-PL" sz="1800" dirty="0"/>
              <a:t>&amp;</a:t>
            </a:r>
            <a:r>
              <a:rPr lang="en-US" sz="1800" dirty="0"/>
              <a:t> press "F8" again. Go to Excel and see what happened in cell A2.</a:t>
            </a:r>
          </a:p>
          <a:p>
            <a:pPr marL="0" indent="0">
              <a:buNone/>
            </a:pPr>
            <a:r>
              <a:rPr lang="en-US" sz="1800" dirty="0"/>
              <a:t>Step 8: Come back to VBE </a:t>
            </a:r>
            <a:r>
              <a:rPr lang="pl-PL" sz="1800" dirty="0"/>
              <a:t>&amp;</a:t>
            </a:r>
            <a:r>
              <a:rPr lang="en-US" sz="1800" dirty="0"/>
              <a:t> press "F8". Go to Excel </a:t>
            </a:r>
            <a:r>
              <a:rPr lang="pl-PL" sz="1800" dirty="0"/>
              <a:t>&amp;</a:t>
            </a:r>
            <a:r>
              <a:rPr lang="en-US" sz="1800" dirty="0"/>
              <a:t> see that there is a formula in cell A3.</a:t>
            </a:r>
          </a:p>
          <a:p>
            <a:pPr marL="0" indent="0">
              <a:buNone/>
            </a:pPr>
            <a:r>
              <a:rPr lang="en-US" sz="1800" dirty="0"/>
              <a:t>Step 9: Come back to the VBE (ALT/F11) and press "F8" again, cell A1 is now selected</a:t>
            </a:r>
            <a:r>
              <a:rPr lang="pl-PL" sz="1800" dirty="0"/>
              <a:t>.</a:t>
            </a:r>
            <a:endParaRPr lang="en-US" sz="1800" dirty="0"/>
          </a:p>
          <a:p>
            <a:pPr marL="0" indent="0">
              <a:buNone/>
            </a:pPr>
            <a:r>
              <a:rPr lang="en-US" sz="1800" dirty="0"/>
              <a:t>Step 10: Press "F8" again. Nothing happens in Excel but "End Sub" is highlighted in yellow</a:t>
            </a:r>
          </a:p>
          <a:p>
            <a:pPr marL="0" indent="0">
              <a:buNone/>
            </a:pPr>
            <a:r>
              <a:rPr lang="en-US" sz="1800" dirty="0"/>
              <a:t>Step 11: Press "F8" again. Nothing happens</a:t>
            </a:r>
            <a:r>
              <a:rPr lang="pl-PL" sz="1800" dirty="0"/>
              <a:t>,</a:t>
            </a:r>
            <a:r>
              <a:rPr lang="en-US" sz="1800" dirty="0"/>
              <a:t> no more lines in VBE are highlighted in yellow.</a:t>
            </a:r>
          </a:p>
          <a:p>
            <a:pPr marL="0" indent="0">
              <a:buNone/>
            </a:pPr>
            <a:r>
              <a:rPr lang="en-US" sz="1800" dirty="0"/>
              <a:t>The macro ha</a:t>
            </a:r>
            <a:r>
              <a:rPr lang="pl-PL" sz="1800" dirty="0"/>
              <a:t>s</a:t>
            </a:r>
            <a:r>
              <a:rPr lang="en-US" sz="1800" dirty="0"/>
              <a:t> been tested, the test is over.</a:t>
            </a:r>
          </a:p>
        </p:txBody>
      </p:sp>
    </p:spTree>
    <p:extLst>
      <p:ext uri="{BB962C8B-B14F-4D97-AF65-F5344CB8AC3E}">
        <p14:creationId xmlns:p14="http://schemas.microsoft.com/office/powerpoint/2010/main" val="4143634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2520279"/>
          </a:xfrm>
        </p:spPr>
        <p:style>
          <a:lnRef idx="0">
            <a:schemeClr val="accent3"/>
          </a:lnRef>
          <a:fillRef idx="3">
            <a:schemeClr val="accent3"/>
          </a:fillRef>
          <a:effectRef idx="3">
            <a:schemeClr val="accent3"/>
          </a:effectRef>
          <a:fontRef idx="minor">
            <a:schemeClr val="lt1"/>
          </a:fontRef>
        </p:style>
        <p:txBody>
          <a:bodyPr>
            <a:normAutofit fontScale="92500" lnSpcReduction="10000"/>
          </a:bodyPr>
          <a:lstStyle/>
          <a:p>
            <a:pPr marL="0" indent="0" algn="ctr">
              <a:buNone/>
            </a:pPr>
            <a:r>
              <a:rPr lang="pl-PL" sz="8000" dirty="0">
                <a:ln w="0"/>
                <a:solidFill>
                  <a:schemeClr val="tx1"/>
                </a:solidFill>
                <a:effectLst>
                  <a:outerShdw blurRad="38100" dist="19050" dir="2700000" algn="tl" rotWithShape="0">
                    <a:schemeClr val="dk1">
                      <a:alpha val="40000"/>
                    </a:schemeClr>
                  </a:outerShdw>
                </a:effectLst>
              </a:rPr>
              <a:t>Macro </a:t>
            </a:r>
          </a:p>
          <a:p>
            <a:pPr marL="0" indent="0" algn="ctr">
              <a:buNone/>
            </a:pPr>
            <a:r>
              <a:rPr lang="pl-PL" sz="8000" dirty="0">
                <a:ln w="0"/>
                <a:solidFill>
                  <a:schemeClr val="tx1"/>
                </a:solidFill>
                <a:effectLst>
                  <a:outerShdw blurRad="38100" dist="19050" dir="2700000" algn="tl" rotWithShape="0">
                    <a:schemeClr val="dk1">
                      <a:alpha val="40000"/>
                    </a:schemeClr>
                  </a:outerShdw>
                </a:effectLst>
              </a:rPr>
              <a:t>Recorder </a:t>
            </a:r>
            <a:endParaRPr lang="pl-PL" sz="4000" dirty="0">
              <a:ln w="0"/>
              <a:solidFill>
                <a:schemeClr val="tx1"/>
              </a:solidFill>
              <a:effectLst>
                <a:outerShdw blurRad="38100" dist="19050" dir="2700000" algn="tl" rotWithShape="0">
                  <a:schemeClr val="dk1">
                    <a:alpha val="40000"/>
                  </a:schemeClr>
                </a:outerShdw>
              </a:effectLst>
            </a:endParaRPr>
          </a:p>
        </p:txBody>
      </p:sp>
      <p:pic>
        <p:nvPicPr>
          <p:cNvPr id="2" name="Obraz 1">
            <a:extLst>
              <a:ext uri="{FF2B5EF4-FFF2-40B4-BE49-F238E27FC236}">
                <a16:creationId xmlns:a16="http://schemas.microsoft.com/office/drawing/2014/main" id="{D7EB88FD-9274-4ED5-8242-04965C946E38}"/>
              </a:ext>
            </a:extLst>
          </p:cNvPr>
          <p:cNvPicPr>
            <a:picLocks noChangeAspect="1"/>
          </p:cNvPicPr>
          <p:nvPr/>
        </p:nvPicPr>
        <p:blipFill>
          <a:blip r:embed="rId2"/>
          <a:stretch>
            <a:fillRect/>
          </a:stretch>
        </p:blipFill>
        <p:spPr>
          <a:xfrm>
            <a:off x="496371" y="3429000"/>
            <a:ext cx="8190429" cy="19863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7481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19" y="229992"/>
            <a:ext cx="8229600" cy="720080"/>
          </a:xfrm>
        </p:spPr>
        <p:style>
          <a:lnRef idx="2">
            <a:schemeClr val="accent3"/>
          </a:lnRef>
          <a:fillRef idx="1">
            <a:schemeClr val="lt1"/>
          </a:fillRef>
          <a:effectRef idx="0">
            <a:schemeClr val="accent3"/>
          </a:effectRef>
          <a:fontRef idx="minor">
            <a:schemeClr val="dk1"/>
          </a:fontRef>
        </p:style>
        <p:txBody>
          <a:bodyPr>
            <a:normAutofit fontScale="90000"/>
          </a:bodyPr>
          <a:lstStyle/>
          <a:p>
            <a:r>
              <a:rPr lang="en-US" dirty="0">
                <a:ln w="0"/>
                <a:effectLst>
                  <a:outerShdw blurRad="38100" dist="19050" dir="2700000" algn="tl" rotWithShape="0">
                    <a:schemeClr val="dk1">
                      <a:alpha val="40000"/>
                    </a:schemeClr>
                  </a:outerShdw>
                </a:effectLst>
              </a:rPr>
              <a:t>Excel Macro Recorder</a:t>
            </a:r>
            <a:endParaRPr lang="pl-PL" dirty="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348383" y="977946"/>
            <a:ext cx="8363272" cy="4785395"/>
          </a:xfrm>
        </p:spPr>
        <p:txBody>
          <a:bodyPr>
            <a:normAutofit fontScale="85000" lnSpcReduction="10000"/>
          </a:bodyPr>
          <a:lstStyle/>
          <a:p>
            <a:pPr marL="0" indent="0">
              <a:buNone/>
            </a:pPr>
            <a:r>
              <a:rPr lang="en-US" dirty="0"/>
              <a:t>When you start the macro recorder</a:t>
            </a:r>
            <a:endParaRPr lang="pl-PL" dirty="0"/>
          </a:p>
          <a:p>
            <a:pPr marL="0" indent="0">
              <a:buNone/>
            </a:pPr>
            <a:r>
              <a:rPr lang="en-US" dirty="0"/>
              <a:t> </a:t>
            </a:r>
            <a:r>
              <a:rPr lang="en-US" dirty="0">
                <a:solidFill>
                  <a:schemeClr val="bg1"/>
                </a:solidFill>
                <a:highlight>
                  <a:srgbClr val="008000"/>
                </a:highlight>
              </a:rPr>
              <a:t>anything you do in Excel is recorded as a new macro</a:t>
            </a:r>
            <a:r>
              <a:rPr lang="en-US" dirty="0">
                <a:solidFill>
                  <a:schemeClr val="bg1"/>
                </a:solidFill>
              </a:rPr>
              <a:t>. </a:t>
            </a:r>
            <a:endParaRPr lang="pl-PL" dirty="0">
              <a:solidFill>
                <a:schemeClr val="bg1"/>
              </a:solidFill>
            </a:endParaRPr>
          </a:p>
          <a:p>
            <a:pPr marL="0" indent="0">
              <a:buNone/>
            </a:pPr>
            <a:r>
              <a:rPr lang="en-US" sz="2800" dirty="0"/>
              <a:t>That makes the macro recorder the best </a:t>
            </a:r>
            <a:r>
              <a:rPr lang="en-US" sz="2800" dirty="0">
                <a:solidFill>
                  <a:srgbClr val="0000FF"/>
                </a:solidFill>
              </a:rPr>
              <a:t>VBA teacher </a:t>
            </a:r>
            <a:r>
              <a:rPr lang="en-US" sz="2800" dirty="0"/>
              <a:t>and also a great </a:t>
            </a:r>
            <a:r>
              <a:rPr lang="en-US" sz="2800" dirty="0">
                <a:solidFill>
                  <a:srgbClr val="0000FF"/>
                </a:solidFill>
              </a:rPr>
              <a:t>assistant </a:t>
            </a:r>
            <a:r>
              <a:rPr lang="en-US" sz="2800" dirty="0"/>
              <a:t>who will write a lot of the words and sentences</a:t>
            </a:r>
            <a:r>
              <a:rPr lang="pl-PL" sz="2800" dirty="0"/>
              <a:t>.</a:t>
            </a:r>
            <a:r>
              <a:rPr lang="en-US" sz="2800" dirty="0"/>
              <a:t> It will also be there when </a:t>
            </a:r>
            <a:r>
              <a:rPr lang="en-US" sz="2800" dirty="0">
                <a:solidFill>
                  <a:srgbClr val="0000FF"/>
                </a:solidFill>
              </a:rPr>
              <a:t>you do not remember something </a:t>
            </a:r>
            <a:r>
              <a:rPr lang="en-US" sz="2800" dirty="0"/>
              <a:t>that you do not use often. Even after many years of programming you will still use the macro recorder daily not to learn anymore but to write code.</a:t>
            </a:r>
          </a:p>
          <a:p>
            <a:r>
              <a:rPr lang="pl-PL" sz="2800" dirty="0"/>
              <a:t> </a:t>
            </a:r>
            <a:endParaRPr lang="en-US" sz="2800" dirty="0"/>
          </a:p>
          <a:p>
            <a:r>
              <a:rPr lang="en-US" sz="2800" b="1" dirty="0"/>
              <a:t>Recording Your First New Macro:</a:t>
            </a:r>
            <a:endParaRPr lang="en-US" sz="2800" dirty="0"/>
          </a:p>
          <a:p>
            <a:r>
              <a:rPr lang="en-US" sz="2800" b="1" dirty="0"/>
              <a:t>Step </a:t>
            </a:r>
            <a:r>
              <a:rPr lang="pl-PL" sz="2800" b="1" dirty="0"/>
              <a:t>1</a:t>
            </a:r>
            <a:r>
              <a:rPr lang="en-US" sz="2800" b="1" dirty="0"/>
              <a:t>:</a:t>
            </a:r>
            <a:r>
              <a:rPr lang="en-US" sz="2800" dirty="0"/>
              <a:t> Open Excel and a new workbook.</a:t>
            </a:r>
          </a:p>
          <a:p>
            <a:r>
              <a:rPr lang="en-US" sz="2800" b="1" dirty="0"/>
              <a:t>Step </a:t>
            </a:r>
            <a:r>
              <a:rPr lang="pl-PL" sz="2800" b="1" dirty="0"/>
              <a:t>2</a:t>
            </a:r>
            <a:r>
              <a:rPr lang="en-US" sz="2800" b="1" dirty="0"/>
              <a:t>:</a:t>
            </a:r>
            <a:r>
              <a:rPr lang="en-US" sz="2800" dirty="0"/>
              <a:t> Go to the "Developer" ribbon to click on </a:t>
            </a:r>
          </a:p>
          <a:p>
            <a:endParaRPr lang="pl-PL" dirty="0"/>
          </a:p>
        </p:txBody>
      </p:sp>
    </p:spTree>
    <p:extLst>
      <p:ext uri="{BB962C8B-B14F-4D97-AF65-F5344CB8AC3E}">
        <p14:creationId xmlns:p14="http://schemas.microsoft.com/office/powerpoint/2010/main" val="3394482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11" y="0"/>
            <a:ext cx="8229600" cy="1143000"/>
          </a:xfrm>
        </p:spPr>
        <p:txBody>
          <a:bodyPr/>
          <a:lstStyle/>
          <a:p>
            <a:r>
              <a:rPr lang="en-US" dirty="0"/>
              <a:t>Excel Macro Recorder</a:t>
            </a:r>
            <a:endParaRPr lang="pl-PL" dirty="0"/>
          </a:p>
        </p:txBody>
      </p:sp>
      <p:sp>
        <p:nvSpPr>
          <p:cNvPr id="3" name="Content Placeholder 2"/>
          <p:cNvSpPr>
            <a:spLocks noGrp="1"/>
          </p:cNvSpPr>
          <p:nvPr>
            <p:ph idx="1"/>
          </p:nvPr>
        </p:nvSpPr>
        <p:spPr>
          <a:xfrm>
            <a:off x="107504" y="1124744"/>
            <a:ext cx="4320480" cy="1457597"/>
          </a:xfrm>
        </p:spPr>
        <p:txBody>
          <a:bodyPr>
            <a:normAutofit fontScale="92500" lnSpcReduction="10000"/>
          </a:bodyPr>
          <a:lstStyle/>
          <a:p>
            <a:r>
              <a:rPr lang="en-US" b="1" dirty="0"/>
              <a:t>Step </a:t>
            </a:r>
            <a:r>
              <a:rPr lang="pl-PL" b="1" dirty="0"/>
              <a:t>3</a:t>
            </a:r>
            <a:r>
              <a:rPr lang="en-US" b="1" dirty="0"/>
              <a:t>:</a:t>
            </a:r>
            <a:r>
              <a:rPr lang="en-US" dirty="0"/>
              <a:t> A small window appears titled</a:t>
            </a:r>
            <a:endParaRPr lang="pl-PL" dirty="0"/>
          </a:p>
          <a:p>
            <a:pPr marL="0" indent="0">
              <a:buNone/>
            </a:pPr>
            <a:r>
              <a:rPr lang="pl-PL" dirty="0"/>
              <a:t>       </a:t>
            </a:r>
            <a:r>
              <a:rPr lang="en-US" dirty="0"/>
              <a:t> "Record Macro".</a:t>
            </a:r>
            <a:endParaRPr lang="pl-PL" dirty="0"/>
          </a:p>
        </p:txBody>
      </p:sp>
      <p:pic>
        <p:nvPicPr>
          <p:cNvPr id="8194" name="Picture 2" descr="http://www.excel-vba.com/zzz-excel-macro-defini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890" y="1172355"/>
            <a:ext cx="3744069" cy="30933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79512" y="4509120"/>
            <a:ext cx="853244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0" i="0" u="none" strike="noStrike" cap="none" normalizeH="0" baseline="0" dirty="0">
                <a:ln>
                  <a:noFill/>
                </a:ln>
                <a:solidFill>
                  <a:schemeClr val="tx1"/>
                </a:solidFill>
                <a:effectLst/>
                <a:latin typeface="Arial" pitchFamily="34" charset="0"/>
                <a:cs typeface="Arial" pitchFamily="34" charset="0"/>
              </a:rPr>
              <a:t>When you do so the small window disappears and in the "Developer" ribbon   </a:t>
            </a:r>
          </a:p>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0" i="0" u="none" strike="noStrike" cap="none" normalizeH="0" baseline="0" dirty="0">
                <a:ln>
                  <a:noFill/>
                </a:ln>
                <a:solidFill>
                  <a:schemeClr val="tx1"/>
                </a:solidFill>
                <a:effectLst/>
                <a:latin typeface="Arial" pitchFamily="34" charset="0"/>
                <a:cs typeface="Arial" pitchFamily="34" charset="0"/>
              </a:rPr>
              <a:t> is replaced by   </a:t>
            </a:r>
            <a:r>
              <a:rPr kumimoji="0" lang="pl-PL" sz="1400" b="0" i="0" u="none" strike="noStrike" cap="none" normalizeH="0" baseline="0" dirty="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0" i="0" u="none" strike="noStrike" cap="none" normalizeH="0" baseline="0" dirty="0">
                <a:ln>
                  <a:noFill/>
                </a:ln>
                <a:solidFill>
                  <a:schemeClr val="tx1"/>
                </a:solidFill>
                <a:effectLst/>
                <a:latin typeface="Arial" pitchFamily="34" charset="0"/>
                <a:cs typeface="Arial" pitchFamily="34" charset="0"/>
              </a:rPr>
              <a:t>telling you that you are going in the right direction. The macro recorder is ON.</a:t>
            </a:r>
            <a:endParaRPr kumimoji="0" lang="pl-PL"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6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1" i="0" u="none" strike="noStrike" cap="none" normalizeH="0" baseline="0" dirty="0">
                <a:ln>
                  <a:noFill/>
                </a:ln>
                <a:solidFill>
                  <a:schemeClr val="tx1"/>
                </a:solidFill>
                <a:effectLst/>
                <a:latin typeface="Arial" pitchFamily="34" charset="0"/>
                <a:cs typeface="Arial" pitchFamily="34" charset="0"/>
              </a:rPr>
              <a:t>Step 4:</a:t>
            </a:r>
            <a:r>
              <a:rPr kumimoji="0" lang="pl-PL" sz="1600" b="0" i="0" u="none" strike="noStrike" cap="none" normalizeH="0" baseline="0" dirty="0">
                <a:ln>
                  <a:noFill/>
                </a:ln>
                <a:solidFill>
                  <a:schemeClr val="tx1"/>
                </a:solidFill>
                <a:effectLst/>
                <a:latin typeface="Arial" pitchFamily="34" charset="0"/>
                <a:cs typeface="Arial" pitchFamily="34" charset="0"/>
              </a:rPr>
              <a:t> In the sheet below (Sheet1) select cells B1 to B5, go to "Sheet2", select cell B6, come back to "Sheet1" and select cells D2 to D5.</a:t>
            </a:r>
            <a:endParaRPr kumimoji="0" lang="pl-PL"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1" i="0" u="none" strike="noStrike" cap="none" normalizeH="0" baseline="0" dirty="0">
                <a:ln>
                  <a:noFill/>
                </a:ln>
                <a:solidFill>
                  <a:schemeClr val="tx1"/>
                </a:solidFill>
                <a:effectLst/>
                <a:latin typeface="Arial" pitchFamily="34" charset="0"/>
                <a:cs typeface="Arial" pitchFamily="34" charset="0"/>
              </a:rPr>
              <a:t>Step 5:</a:t>
            </a:r>
            <a:r>
              <a:rPr kumimoji="0" lang="pl-PL" sz="1600" b="0" i="0" u="none" strike="noStrike" cap="none" normalizeH="0" baseline="0" dirty="0">
                <a:ln>
                  <a:noFill/>
                </a:ln>
                <a:solidFill>
                  <a:schemeClr val="tx1"/>
                </a:solidFill>
                <a:effectLst/>
                <a:latin typeface="Arial" pitchFamily="34" charset="0"/>
                <a:cs typeface="Arial" pitchFamily="34" charset="0"/>
              </a:rPr>
              <a:t> In the "Developer" ribbon click on   </a:t>
            </a:r>
            <a:endParaRPr kumimoji="0" lang="pl-PL"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600" b="1" i="0" u="none" strike="noStrike" cap="none" normalizeH="0" baseline="0" dirty="0">
              <a:ln>
                <a:noFill/>
              </a:ln>
              <a:solidFill>
                <a:schemeClr val="tx1"/>
              </a:solidFill>
              <a:effectLst/>
              <a:latin typeface="Arial" pitchFamily="34" charset="0"/>
              <a:cs typeface="Arial" pitchFamily="34" charset="0"/>
            </a:endParaRPr>
          </a:p>
        </p:txBody>
      </p:sp>
      <p:pic>
        <p:nvPicPr>
          <p:cNvPr id="8196" name="Picture 4" descr="http://www.excel-vba.com/zzz-record-mac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409575"/>
            <a:ext cx="12382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http://www.excel-vba.com/zzz-stop-record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409575"/>
            <a:ext cx="11430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www.excel-vba.com/zzz-stop-record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123" y="4869160"/>
            <a:ext cx="11430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http://www.excel-vba.com/zzz-excel-macro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962" y="4959647"/>
            <a:ext cx="409575" cy="552450"/>
          </a:xfrm>
          <a:prstGeom prst="rect">
            <a:avLst/>
          </a:prstGeom>
          <a:noFill/>
          <a:extLst>
            <a:ext uri="{909E8E84-426E-40DD-AFC4-6F175D3DCCD1}">
              <a14:hiddenFill xmlns:a14="http://schemas.microsoft.com/office/drawing/2010/main">
                <a:solidFill>
                  <a:srgbClr val="FFFFFF"/>
                </a:solidFill>
              </a14:hiddenFill>
            </a:ext>
          </a:extLst>
        </p:spPr>
      </p:pic>
      <p:pic>
        <p:nvPicPr>
          <p:cNvPr id="8201" name="Picture 9" descr="http://www.excel-vba.com/zzz-record-mac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4581128"/>
            <a:ext cx="1238250" cy="200026"/>
          </a:xfrm>
          <a:prstGeom prst="rect">
            <a:avLst/>
          </a:prstGeom>
          <a:noFill/>
          <a:extLst>
            <a:ext uri="{909E8E84-426E-40DD-AFC4-6F175D3DCCD1}">
              <a14:hiddenFill xmlns:a14="http://schemas.microsoft.com/office/drawing/2010/main">
                <a:solidFill>
                  <a:srgbClr val="FFFFFF"/>
                </a:solidFill>
              </a14:hiddenFill>
            </a:ext>
          </a:extLst>
        </p:spPr>
      </p:pic>
      <p:pic>
        <p:nvPicPr>
          <p:cNvPr id="6" name="Obraz 5">
            <a:extLst>
              <a:ext uri="{FF2B5EF4-FFF2-40B4-BE49-F238E27FC236}">
                <a16:creationId xmlns:a16="http://schemas.microsoft.com/office/drawing/2014/main" id="{B7AF3BAC-05F5-406D-8815-15637818DFD1}"/>
              </a:ext>
            </a:extLst>
          </p:cNvPr>
          <p:cNvPicPr>
            <a:picLocks noChangeAspect="1"/>
          </p:cNvPicPr>
          <p:nvPr/>
        </p:nvPicPr>
        <p:blipFill>
          <a:blip r:embed="rId6"/>
          <a:stretch>
            <a:fillRect/>
          </a:stretch>
        </p:blipFill>
        <p:spPr>
          <a:xfrm>
            <a:off x="251520" y="959021"/>
            <a:ext cx="7940437" cy="5610943"/>
          </a:xfrm>
          <a:prstGeom prst="rect">
            <a:avLst/>
          </a:prstGeom>
        </p:spPr>
      </p:pic>
    </p:spTree>
    <p:extLst>
      <p:ext uri="{BB962C8B-B14F-4D97-AF65-F5344CB8AC3E}">
        <p14:creationId xmlns:p14="http://schemas.microsoft.com/office/powerpoint/2010/main" val="4257924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11" y="0"/>
            <a:ext cx="8229600" cy="764704"/>
          </a:xfrm>
        </p:spPr>
        <p:txBody>
          <a:bodyPr>
            <a:normAutofit fontScale="90000"/>
          </a:bodyPr>
          <a:lstStyle/>
          <a:p>
            <a:pPr lvl="0"/>
            <a:r>
              <a:rPr lang="en-US" sz="2700" b="1" dirty="0"/>
              <a:t>Macro Recorder</a:t>
            </a:r>
            <a:r>
              <a:rPr lang="pl-PL" sz="2700" b="1" dirty="0"/>
              <a:t> - </a:t>
            </a:r>
            <a:r>
              <a:rPr lang="pl-PL" sz="2700" b="1" dirty="0">
                <a:latin typeface="Arial" pitchFamily="34" charset="0"/>
                <a:cs typeface="Arial" pitchFamily="34" charset="0"/>
              </a:rPr>
              <a:t>Running your first recorded macro</a:t>
            </a:r>
            <a:endParaRPr lang="pl-PL" dirty="0"/>
          </a:p>
        </p:txBody>
      </p:sp>
      <p:sp>
        <p:nvSpPr>
          <p:cNvPr id="3" name="Content Placeholder 2"/>
          <p:cNvSpPr>
            <a:spLocks noGrp="1"/>
          </p:cNvSpPr>
          <p:nvPr>
            <p:ph idx="1"/>
          </p:nvPr>
        </p:nvSpPr>
        <p:spPr>
          <a:xfrm>
            <a:off x="179512" y="836712"/>
            <a:ext cx="7920880" cy="1457597"/>
          </a:xfrm>
        </p:spPr>
        <p:txBody>
          <a:bodyPr>
            <a:normAutofit fontScale="85000" lnSpcReduction="20000"/>
          </a:bodyPr>
          <a:lstStyle/>
          <a:p>
            <a:pPr marL="0" lvl="0" indent="0" eaLnBrk="0" fontAlgn="base" hangingPunct="0">
              <a:spcBef>
                <a:spcPct val="0"/>
              </a:spcBef>
              <a:spcAft>
                <a:spcPct val="0"/>
              </a:spcAft>
              <a:buNone/>
            </a:pPr>
            <a:r>
              <a:rPr lang="pl-PL" b="1" dirty="0">
                <a:latin typeface="Arial" pitchFamily="34" charset="0"/>
                <a:cs typeface="Arial" pitchFamily="34" charset="0"/>
              </a:rPr>
              <a:t>Step 1:</a:t>
            </a:r>
            <a:r>
              <a:rPr lang="pl-PL" dirty="0">
                <a:latin typeface="Arial" pitchFamily="34" charset="0"/>
                <a:cs typeface="Arial" pitchFamily="34" charset="0"/>
              </a:rPr>
              <a:t> Select cell "A1" of "Sheet1".</a:t>
            </a:r>
            <a:endParaRPr lang="pl-PL" sz="1200" dirty="0">
              <a:latin typeface="Arial" pitchFamily="34" charset="0"/>
              <a:cs typeface="Arial" pitchFamily="34" charset="0"/>
            </a:endParaRPr>
          </a:p>
          <a:p>
            <a:pPr marL="0" lvl="0" indent="0" eaLnBrk="0" fontAlgn="base" hangingPunct="0">
              <a:spcBef>
                <a:spcPct val="0"/>
              </a:spcBef>
              <a:spcAft>
                <a:spcPct val="0"/>
              </a:spcAft>
              <a:buNone/>
            </a:pPr>
            <a:r>
              <a:rPr lang="pl-PL" b="1" dirty="0">
                <a:latin typeface="Arial" pitchFamily="34" charset="0"/>
                <a:cs typeface="Arial" pitchFamily="34" charset="0"/>
              </a:rPr>
              <a:t>Step 2:</a:t>
            </a:r>
            <a:r>
              <a:rPr lang="pl-PL" dirty="0">
                <a:latin typeface="Arial" pitchFamily="34" charset="0"/>
                <a:cs typeface="Arial" pitchFamily="34" charset="0"/>
              </a:rPr>
              <a:t> In the "Developer" ribbon click on </a:t>
            </a:r>
            <a:r>
              <a:rPr lang="pl-PL" sz="1200" dirty="0">
                <a:latin typeface="Arial" pitchFamily="34" charset="0"/>
                <a:cs typeface="Arial" pitchFamily="34" charset="0"/>
              </a:rPr>
              <a:t>  </a:t>
            </a:r>
            <a:endParaRPr lang="pl-PL" sz="6600" dirty="0">
              <a:latin typeface="Arial" pitchFamily="34" charset="0"/>
              <a:cs typeface="Arial" pitchFamily="34" charset="0"/>
            </a:endParaRPr>
          </a:p>
          <a:p>
            <a:pPr marL="0" lvl="0" indent="0" eaLnBrk="0" fontAlgn="base" hangingPunct="0">
              <a:spcBef>
                <a:spcPct val="0"/>
              </a:spcBef>
              <a:spcAft>
                <a:spcPct val="0"/>
              </a:spcAft>
              <a:buNone/>
            </a:pPr>
            <a:r>
              <a:rPr lang="pl-PL" b="1" dirty="0">
                <a:latin typeface="Arial" pitchFamily="34" charset="0"/>
                <a:cs typeface="Arial" pitchFamily="34" charset="0"/>
              </a:rPr>
              <a:t>Step 3:</a:t>
            </a:r>
            <a:r>
              <a:rPr lang="pl-PL" dirty="0">
                <a:latin typeface="Arial" pitchFamily="34" charset="0"/>
                <a:cs typeface="Arial" pitchFamily="34" charset="0"/>
              </a:rPr>
              <a:t> In the window that appears Macro1 is selected.</a:t>
            </a:r>
            <a:endParaRPr lang="pl-PL" sz="6600" dirty="0">
              <a:latin typeface="Arial" pitchFamily="34" charset="0"/>
              <a:cs typeface="Arial" pitchFamily="34" charset="0"/>
            </a:endParaRPr>
          </a:p>
        </p:txBody>
      </p:sp>
      <p:pic>
        <p:nvPicPr>
          <p:cNvPr id="8196" name="Picture 4" descr="http://www.excel-vba.com/zzz-record-mac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675" y="-409575"/>
            <a:ext cx="12382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http://www.excel-vba.com/zzz-stop-record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409575"/>
            <a:ext cx="11430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http://www.excel-vba.com/zzz-excel-macro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8462" y="980728"/>
            <a:ext cx="409575" cy="55245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www.excel-vba.com/zzz-excel-macro-ru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064279"/>
            <a:ext cx="3571875" cy="3457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520" y="5661248"/>
            <a:ext cx="8373536" cy="646331"/>
          </a:xfrm>
          <a:prstGeom prst="rect">
            <a:avLst/>
          </a:prstGeom>
        </p:spPr>
        <p:txBody>
          <a:bodyPr wrap="square">
            <a:spAutoFit/>
          </a:bodyPr>
          <a:lstStyle/>
          <a:p>
            <a:r>
              <a:rPr lang="en-US" b="1" dirty="0"/>
              <a:t>Step 4:</a:t>
            </a:r>
            <a:r>
              <a:rPr lang="en-US" dirty="0"/>
              <a:t> See how fast the macro runs. You do not even see Excel go to Sheet2 (but it does). At the end of the execution cells D2 to D5 are selected.</a:t>
            </a:r>
          </a:p>
        </p:txBody>
      </p:sp>
    </p:spTree>
    <p:extLst>
      <p:ext uri="{BB962C8B-B14F-4D97-AF65-F5344CB8AC3E}">
        <p14:creationId xmlns:p14="http://schemas.microsoft.com/office/powerpoint/2010/main" val="2697879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40" y="404664"/>
            <a:ext cx="8229600" cy="64807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a:t>Looking at your first recorded macro</a:t>
            </a:r>
            <a:endParaRPr lang="pl-PL" dirty="0"/>
          </a:p>
        </p:txBody>
      </p:sp>
      <p:sp>
        <p:nvSpPr>
          <p:cNvPr id="3" name="Content Placeholder 2"/>
          <p:cNvSpPr>
            <a:spLocks noGrp="1"/>
          </p:cNvSpPr>
          <p:nvPr>
            <p:ph idx="1"/>
          </p:nvPr>
        </p:nvSpPr>
        <p:spPr>
          <a:xfrm>
            <a:off x="323528" y="1268760"/>
            <a:ext cx="8229600" cy="5112568"/>
          </a:xfrm>
        </p:spPr>
        <p:txBody>
          <a:bodyPr>
            <a:noAutofit/>
          </a:bodyPr>
          <a:lstStyle/>
          <a:p>
            <a:pPr marL="0" indent="0">
              <a:buNone/>
            </a:pPr>
            <a:r>
              <a:rPr lang="en-US" sz="2400" dirty="0"/>
              <a:t>Go to the V</a:t>
            </a:r>
            <a:r>
              <a:rPr lang="pl-PL" sz="2400" dirty="0"/>
              <a:t>BE.</a:t>
            </a:r>
            <a:r>
              <a:rPr lang="en-US" sz="2400" dirty="0"/>
              <a:t> </a:t>
            </a:r>
            <a:r>
              <a:rPr lang="pl-PL" sz="2400" dirty="0"/>
              <a:t>Y</a:t>
            </a:r>
            <a:r>
              <a:rPr lang="en-US" sz="2400" dirty="0" err="1"/>
              <a:t>ou</a:t>
            </a:r>
            <a:r>
              <a:rPr lang="en-US" sz="2400" dirty="0"/>
              <a:t> will see the following macro in the code win</a:t>
            </a:r>
            <a:r>
              <a:rPr lang="pl-PL" sz="2400" dirty="0"/>
              <a:t> </a:t>
            </a:r>
            <a:r>
              <a:rPr lang="en-US" sz="2400" dirty="0"/>
              <a:t>when you double click on Module 1 in the Project Window:</a:t>
            </a:r>
          </a:p>
          <a:p>
            <a:r>
              <a:rPr lang="en-US" sz="2400" dirty="0">
                <a:solidFill>
                  <a:srgbClr val="0000FF"/>
                </a:solidFill>
              </a:rPr>
              <a:t>Sub Macro1()</a:t>
            </a:r>
          </a:p>
          <a:p>
            <a:pPr marL="457200" lvl="1" indent="0">
              <a:buNone/>
            </a:pPr>
            <a:r>
              <a:rPr lang="en-US" sz="2000" dirty="0">
                <a:solidFill>
                  <a:srgbClr val="0000FF"/>
                </a:solidFill>
              </a:rPr>
              <a:t>Range("B1:B5").Select</a:t>
            </a:r>
            <a:br>
              <a:rPr lang="en-US" sz="2000" dirty="0">
                <a:solidFill>
                  <a:srgbClr val="0000FF"/>
                </a:solidFill>
              </a:rPr>
            </a:br>
            <a:r>
              <a:rPr lang="en-US" sz="2000" dirty="0">
                <a:solidFill>
                  <a:srgbClr val="0000FF"/>
                </a:solidFill>
              </a:rPr>
              <a:t>Sheets("Sheet2").Select</a:t>
            </a:r>
            <a:br>
              <a:rPr lang="en-US" sz="2000" dirty="0">
                <a:solidFill>
                  <a:srgbClr val="0000FF"/>
                </a:solidFill>
              </a:rPr>
            </a:br>
            <a:r>
              <a:rPr lang="en-US" sz="2000" dirty="0">
                <a:solidFill>
                  <a:srgbClr val="0000FF"/>
                </a:solidFill>
              </a:rPr>
              <a:t>Range("B6").Select</a:t>
            </a:r>
            <a:br>
              <a:rPr lang="en-US" sz="2000" dirty="0">
                <a:solidFill>
                  <a:srgbClr val="0000FF"/>
                </a:solidFill>
              </a:rPr>
            </a:br>
            <a:r>
              <a:rPr lang="en-US" sz="2000" dirty="0">
                <a:solidFill>
                  <a:srgbClr val="0000FF"/>
                </a:solidFill>
              </a:rPr>
              <a:t>Sheets("Sheet1").Select</a:t>
            </a:r>
            <a:br>
              <a:rPr lang="en-US" sz="2000" dirty="0">
                <a:solidFill>
                  <a:srgbClr val="0000FF"/>
                </a:solidFill>
              </a:rPr>
            </a:br>
            <a:r>
              <a:rPr lang="en-US" sz="2000" dirty="0">
                <a:solidFill>
                  <a:srgbClr val="0000FF"/>
                </a:solidFill>
              </a:rPr>
              <a:t>Range("D2:D5").Select</a:t>
            </a:r>
            <a:br>
              <a:rPr lang="en-US" sz="2000" dirty="0">
                <a:solidFill>
                  <a:srgbClr val="0000FF"/>
                </a:solidFill>
              </a:rPr>
            </a:br>
            <a:r>
              <a:rPr lang="en-US" sz="2000" dirty="0">
                <a:solidFill>
                  <a:srgbClr val="0000FF"/>
                </a:solidFill>
              </a:rPr>
              <a:t>End Sub</a:t>
            </a:r>
          </a:p>
          <a:p>
            <a:r>
              <a:rPr lang="en-US" sz="2400" dirty="0"/>
              <a:t>As you can see the macro recorder recorded your instructions in a language that Excel understands (VBA).</a:t>
            </a:r>
          </a:p>
          <a:p>
            <a:endParaRPr lang="pl-PL" sz="2400" dirty="0"/>
          </a:p>
        </p:txBody>
      </p:sp>
    </p:spTree>
    <p:extLst>
      <p:ext uri="{BB962C8B-B14F-4D97-AF65-F5344CB8AC3E}">
        <p14:creationId xmlns:p14="http://schemas.microsoft.com/office/powerpoint/2010/main" val="289566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64" y="238634"/>
            <a:ext cx="8369672" cy="706090"/>
          </a:xfrm>
          <a:solidFill>
            <a:schemeClr val="accent3">
              <a:lumMod val="60000"/>
              <a:lumOff val="40000"/>
            </a:schemeClr>
          </a:solidFill>
        </p:spPr>
        <p:txBody>
          <a:bodyPr>
            <a:normAutofit fontScale="90000"/>
          </a:bodyPr>
          <a:lstStyle/>
          <a:p>
            <a:r>
              <a:rPr lang="en-US" dirty="0"/>
              <a:t>Windows in the Visual Basic Editor</a:t>
            </a:r>
            <a:endParaRPr lang="pl-PL" dirty="0"/>
          </a:p>
        </p:txBody>
      </p:sp>
      <p:sp>
        <p:nvSpPr>
          <p:cNvPr id="3" name="Content Placeholder 2"/>
          <p:cNvSpPr>
            <a:spLocks noGrp="1"/>
          </p:cNvSpPr>
          <p:nvPr>
            <p:ph idx="1"/>
          </p:nvPr>
        </p:nvSpPr>
        <p:spPr>
          <a:xfrm>
            <a:off x="255464" y="1052736"/>
            <a:ext cx="8373616" cy="1584176"/>
          </a:xfrm>
          <a:solidFill>
            <a:schemeClr val="bg1">
              <a:lumMod val="95000"/>
            </a:schemeClr>
          </a:solidFill>
        </p:spPr>
        <p:txBody>
          <a:bodyPr>
            <a:normAutofit fontScale="85000" lnSpcReduction="20000"/>
          </a:bodyPr>
          <a:lstStyle/>
          <a:p>
            <a:pPr marL="0" indent="0">
              <a:buNone/>
            </a:pPr>
            <a:r>
              <a:rPr lang="pl-PL" sz="2000" dirty="0"/>
              <a:t>W</a:t>
            </a:r>
            <a:r>
              <a:rPr lang="en-US" sz="2000" dirty="0"/>
              <a:t>hen working with the VBE there should always be 3 windows showing like in the image below</a:t>
            </a:r>
            <a:r>
              <a:rPr lang="pl-PL" sz="2000" dirty="0"/>
              <a:t>:</a:t>
            </a:r>
          </a:p>
          <a:p>
            <a:pPr marL="0" indent="0">
              <a:buNone/>
            </a:pPr>
            <a:r>
              <a:rPr lang="pl-PL" sz="2000" dirty="0"/>
              <a:t>	</a:t>
            </a:r>
            <a:r>
              <a:rPr lang="en-US" sz="2000" dirty="0"/>
              <a:t>the </a:t>
            </a:r>
            <a:r>
              <a:rPr lang="en-US" sz="2000" b="1" dirty="0"/>
              <a:t>Project </a:t>
            </a:r>
            <a:r>
              <a:rPr lang="pl-PL" sz="2000" b="1" dirty="0"/>
              <a:t>      </a:t>
            </a:r>
            <a:r>
              <a:rPr lang="en-US" sz="2000" dirty="0"/>
              <a:t>Window</a:t>
            </a:r>
            <a:r>
              <a:rPr lang="en-US" sz="2000" b="1" dirty="0"/>
              <a:t> </a:t>
            </a:r>
            <a:r>
              <a:rPr lang="en-US" sz="2000" dirty="0"/>
              <a:t>(</a:t>
            </a:r>
            <a:r>
              <a:rPr lang="en-US" sz="2000" b="1" dirty="0">
                <a:solidFill>
                  <a:srgbClr val="FF0000"/>
                </a:solidFill>
              </a:rPr>
              <a:t>1</a:t>
            </a:r>
            <a:r>
              <a:rPr lang="en-US" sz="2000" dirty="0"/>
              <a:t>), </a:t>
            </a:r>
            <a:br>
              <a:rPr lang="pl-PL" sz="2000" dirty="0"/>
            </a:br>
            <a:r>
              <a:rPr lang="pl-PL" sz="2000" dirty="0"/>
              <a:t>	</a:t>
            </a:r>
            <a:r>
              <a:rPr lang="en-US" sz="2000" dirty="0"/>
              <a:t>the </a:t>
            </a:r>
            <a:r>
              <a:rPr lang="en-US" sz="2000" b="1" dirty="0"/>
              <a:t>Code</a:t>
            </a:r>
            <a:r>
              <a:rPr lang="en-US" sz="2000" dirty="0"/>
              <a:t> </a:t>
            </a:r>
            <a:r>
              <a:rPr lang="pl-PL" sz="2000" dirty="0"/>
              <a:t>          </a:t>
            </a:r>
            <a:r>
              <a:rPr lang="en-US" sz="2000" dirty="0"/>
              <a:t>Window ( </a:t>
            </a:r>
            <a:r>
              <a:rPr lang="en-US" sz="2000" b="1" dirty="0">
                <a:solidFill>
                  <a:srgbClr val="FF0000"/>
                </a:solidFill>
              </a:rPr>
              <a:t>2</a:t>
            </a:r>
            <a:r>
              <a:rPr lang="en-US" sz="2000" dirty="0"/>
              <a:t>), </a:t>
            </a:r>
            <a:r>
              <a:rPr lang="pl-PL" sz="2000" dirty="0"/>
              <a:t> </a:t>
            </a:r>
          </a:p>
          <a:p>
            <a:pPr marL="0" indent="0">
              <a:buNone/>
            </a:pPr>
            <a:r>
              <a:rPr lang="pl-PL" sz="2000" dirty="0"/>
              <a:t>	</a:t>
            </a:r>
            <a:r>
              <a:rPr lang="en-US" sz="2000" dirty="0"/>
              <a:t>the </a:t>
            </a:r>
            <a:r>
              <a:rPr lang="en-US" sz="2000" b="1" dirty="0"/>
              <a:t>Properties</a:t>
            </a:r>
            <a:r>
              <a:rPr lang="en-US" sz="2000" dirty="0"/>
              <a:t> </a:t>
            </a:r>
            <a:r>
              <a:rPr lang="pl-PL" sz="2000" dirty="0"/>
              <a:t> </a:t>
            </a:r>
            <a:r>
              <a:rPr lang="en-US" sz="2000" dirty="0"/>
              <a:t>Window (</a:t>
            </a:r>
            <a:r>
              <a:rPr lang="en-US" sz="2000" b="1" dirty="0">
                <a:solidFill>
                  <a:srgbClr val="FF0000"/>
                </a:solidFill>
              </a:rPr>
              <a:t>3</a:t>
            </a:r>
            <a:r>
              <a:rPr lang="en-US" sz="2000" dirty="0"/>
              <a:t>), </a:t>
            </a:r>
            <a:endParaRPr lang="pl-PL" sz="2000" dirty="0"/>
          </a:p>
          <a:p>
            <a:pPr marL="0" indent="0">
              <a:buNone/>
            </a:pPr>
            <a:r>
              <a:rPr lang="en-US" sz="2000" dirty="0"/>
              <a:t>arranged as in the image</a:t>
            </a:r>
            <a:endParaRPr lang="pl-PL"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420888"/>
            <a:ext cx="5812538" cy="4032448"/>
          </a:xfrm>
          <a:prstGeom prst="rect">
            <a:avLst/>
          </a:prstGeom>
        </p:spPr>
      </p:pic>
    </p:spTree>
    <p:extLst>
      <p:ext uri="{BB962C8B-B14F-4D97-AF65-F5344CB8AC3E}">
        <p14:creationId xmlns:p14="http://schemas.microsoft.com/office/powerpoint/2010/main" val="4056131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704856" cy="648072"/>
          </a:xfrm>
        </p:spPr>
        <p:style>
          <a:lnRef idx="2">
            <a:schemeClr val="accent1"/>
          </a:lnRef>
          <a:fillRef idx="1">
            <a:schemeClr val="lt1"/>
          </a:fillRef>
          <a:effectRef idx="0">
            <a:schemeClr val="accent1"/>
          </a:effectRef>
          <a:fontRef idx="minor">
            <a:schemeClr val="dk1"/>
          </a:fontRef>
        </p:style>
        <p:txBody>
          <a:bodyPr>
            <a:noAutofit/>
          </a:bodyPr>
          <a:lstStyle/>
          <a:p>
            <a:r>
              <a:rPr lang="en-US" sz="3600" dirty="0"/>
              <a:t>Looking at your first recorded macro</a:t>
            </a:r>
            <a:endParaRPr lang="pl-PL" sz="3600" dirty="0"/>
          </a:p>
        </p:txBody>
      </p:sp>
      <p:pic>
        <p:nvPicPr>
          <p:cNvPr id="7" name="Obraz 6">
            <a:extLst>
              <a:ext uri="{FF2B5EF4-FFF2-40B4-BE49-F238E27FC236}">
                <a16:creationId xmlns:a16="http://schemas.microsoft.com/office/drawing/2014/main" id="{14092F5E-095E-491E-BD68-69DE894E0C23}"/>
              </a:ext>
            </a:extLst>
          </p:cNvPr>
          <p:cNvPicPr>
            <a:picLocks noChangeAspect="1"/>
          </p:cNvPicPr>
          <p:nvPr/>
        </p:nvPicPr>
        <p:blipFill>
          <a:blip r:embed="rId2"/>
          <a:stretch>
            <a:fillRect/>
          </a:stretch>
        </p:blipFill>
        <p:spPr>
          <a:xfrm>
            <a:off x="539552" y="1196752"/>
            <a:ext cx="7704856" cy="53285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4100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3240360"/>
          </a:xfrm>
        </p:spPr>
        <p:style>
          <a:lnRef idx="2">
            <a:schemeClr val="accent1"/>
          </a:lnRef>
          <a:fillRef idx="1">
            <a:schemeClr val="lt1"/>
          </a:fillRef>
          <a:effectRef idx="0">
            <a:schemeClr val="accent1"/>
          </a:effectRef>
          <a:fontRef idx="minor">
            <a:schemeClr val="dk1"/>
          </a:fontRef>
        </p:style>
        <p:txBody>
          <a:bodyPr>
            <a:noAutofit/>
          </a:bodyPr>
          <a:lstStyle/>
          <a:p>
            <a:pPr marL="0" indent="0" algn="ctr">
              <a:buNone/>
            </a:pPr>
            <a:r>
              <a:rPr lang="pl-PL" sz="6000" dirty="0"/>
              <a:t>Macros Help</a:t>
            </a:r>
          </a:p>
          <a:p>
            <a:pPr marL="0" indent="0" algn="ctr">
              <a:buNone/>
            </a:pPr>
            <a:r>
              <a:rPr lang="pl-PL" sz="6000" dirty="0"/>
              <a:t>And</a:t>
            </a:r>
          </a:p>
          <a:p>
            <a:pPr marL="0" indent="0" algn="ctr">
              <a:buNone/>
            </a:pPr>
            <a:r>
              <a:rPr lang="pl-PL" sz="6000" dirty="0"/>
              <a:t> Assistance</a:t>
            </a:r>
            <a:endParaRPr lang="pl-PL" sz="8000" dirty="0"/>
          </a:p>
        </p:txBody>
      </p:sp>
    </p:spTree>
    <p:extLst>
      <p:ext uri="{BB962C8B-B14F-4D97-AF65-F5344CB8AC3E}">
        <p14:creationId xmlns:p14="http://schemas.microsoft.com/office/powerpoint/2010/main" val="675289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 y="368170"/>
            <a:ext cx="8229600" cy="66632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pl-PL" sz="4000" dirty="0"/>
              <a:t>Macros Help and Assistance</a:t>
            </a:r>
          </a:p>
        </p:txBody>
      </p:sp>
      <p:sp>
        <p:nvSpPr>
          <p:cNvPr id="3" name="Content Placeholder 2"/>
          <p:cNvSpPr>
            <a:spLocks noGrp="1"/>
          </p:cNvSpPr>
          <p:nvPr>
            <p:ph idx="1"/>
          </p:nvPr>
        </p:nvSpPr>
        <p:spPr>
          <a:xfrm>
            <a:off x="215516" y="1340768"/>
            <a:ext cx="8712968" cy="3960440"/>
          </a:xfrm>
        </p:spPr>
        <p:txBody>
          <a:bodyPr>
            <a:normAutofit/>
          </a:bodyPr>
          <a:lstStyle/>
          <a:p>
            <a:r>
              <a:rPr lang="en-US" sz="2800" dirty="0"/>
              <a:t>There is plenty of help and assistance available within Excel when you develop macros. As you have discovered the </a:t>
            </a:r>
            <a:r>
              <a:rPr lang="en-US" sz="2800" dirty="0">
                <a:solidFill>
                  <a:srgbClr val="0070C0"/>
                </a:solidFill>
              </a:rPr>
              <a:t>Macro Recorder is a great teacher and assistant.</a:t>
            </a:r>
            <a:r>
              <a:rPr lang="en-US" sz="2800" dirty="0"/>
              <a:t> </a:t>
            </a:r>
            <a:r>
              <a:rPr lang="pl-PL" sz="2800" dirty="0"/>
              <a:t>Now </a:t>
            </a:r>
            <a:r>
              <a:rPr lang="en-US" sz="2800" dirty="0"/>
              <a:t>we investigate the two other sources of assistance within the V</a:t>
            </a:r>
            <a:r>
              <a:rPr lang="pl-PL" sz="2800" dirty="0"/>
              <a:t>BE</a:t>
            </a:r>
            <a:r>
              <a:rPr lang="en-US" sz="2800" dirty="0"/>
              <a:t>: the </a:t>
            </a:r>
            <a:r>
              <a:rPr lang="en-US" sz="2800" dirty="0">
                <a:solidFill>
                  <a:srgbClr val="0070C0"/>
                </a:solidFill>
              </a:rPr>
              <a:t>Help Files </a:t>
            </a:r>
            <a:r>
              <a:rPr lang="en-US" sz="2800" dirty="0"/>
              <a:t>and the </a:t>
            </a:r>
            <a:r>
              <a:rPr lang="en-US" sz="2800" dirty="0">
                <a:solidFill>
                  <a:srgbClr val="0070C0"/>
                </a:solidFill>
              </a:rPr>
              <a:t>Object Browser</a:t>
            </a:r>
            <a:r>
              <a:rPr lang="en-US" sz="2800" dirty="0"/>
              <a:t>.</a:t>
            </a:r>
          </a:p>
          <a:p>
            <a:r>
              <a:rPr lang="en-US" sz="2800" dirty="0"/>
              <a:t>Here is how the Object Browser</a:t>
            </a:r>
            <a:r>
              <a:rPr lang="pl-PL" sz="2800" dirty="0"/>
              <a:t> (</a:t>
            </a:r>
            <a:r>
              <a:rPr lang="pl-PL" sz="3600" dirty="0">
                <a:solidFill>
                  <a:srgbClr val="FF0000"/>
                </a:solidFill>
              </a:rPr>
              <a:t>F2</a:t>
            </a:r>
            <a:r>
              <a:rPr lang="pl-PL" sz="2800" dirty="0"/>
              <a:t>)</a:t>
            </a:r>
            <a:r>
              <a:rPr lang="en-US" sz="2800" dirty="0"/>
              <a:t> </a:t>
            </a:r>
            <a:r>
              <a:rPr lang="en-US" sz="2800" dirty="0" err="1"/>
              <a:t>appers</a:t>
            </a:r>
            <a:r>
              <a:rPr lang="en-US" sz="2800" dirty="0"/>
              <a:t> when you call it. ALL the VBA words are presented in this tool including useful examples. </a:t>
            </a:r>
          </a:p>
          <a:p>
            <a:endParaRPr lang="pl-PL" dirty="0"/>
          </a:p>
        </p:txBody>
      </p:sp>
    </p:spTree>
    <p:extLst>
      <p:ext uri="{BB962C8B-B14F-4D97-AF65-F5344CB8AC3E}">
        <p14:creationId xmlns:p14="http://schemas.microsoft.com/office/powerpoint/2010/main" val="2828179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704856" cy="66632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pl-PL" sz="4000" dirty="0"/>
              <a:t>Macros Help and Assistance</a:t>
            </a:r>
          </a:p>
        </p:txBody>
      </p:sp>
      <p:pic>
        <p:nvPicPr>
          <p:cNvPr id="1026" name="Picture 2" descr="http://www.excel-vba.com/objectBrows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7632848" cy="539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460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3384376"/>
          </a:xfrm>
        </p:spPr>
        <p:style>
          <a:lnRef idx="1">
            <a:schemeClr val="accent3"/>
          </a:lnRef>
          <a:fillRef idx="3">
            <a:schemeClr val="accent3"/>
          </a:fillRef>
          <a:effectRef idx="2">
            <a:schemeClr val="accent3"/>
          </a:effectRef>
          <a:fontRef idx="minor">
            <a:schemeClr val="lt1"/>
          </a:fontRef>
        </p:style>
        <p:txBody>
          <a:bodyPr>
            <a:no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7200" dirty="0">
                <a:ln/>
                <a:solidFill>
                  <a:schemeClr val="tx1">
                    <a:lumMod val="95000"/>
                    <a:lumOff val="5000"/>
                  </a:schemeClr>
                </a:solidFill>
              </a:rPr>
              <a:t>Events </a:t>
            </a:r>
            <a:endParaRPr lang="pl-PL" sz="7200" dirty="0">
              <a:ln/>
              <a:solidFill>
                <a:schemeClr val="tx1">
                  <a:lumMod val="95000"/>
                  <a:lumOff val="5000"/>
                </a:schemeClr>
              </a:solidFill>
            </a:endParaRPr>
          </a:p>
          <a:p>
            <a:pPr marL="0" indent="0" algn="ctr">
              <a:buNone/>
            </a:pPr>
            <a:r>
              <a:rPr lang="en-US" sz="5400" dirty="0">
                <a:ln/>
                <a:solidFill>
                  <a:schemeClr val="tx1">
                    <a:lumMod val="95000"/>
                    <a:lumOff val="5000"/>
                  </a:schemeClr>
                </a:solidFill>
              </a:rPr>
              <a:t>Starting, Triggering</a:t>
            </a:r>
            <a:endParaRPr lang="pl-PL" sz="5400" dirty="0">
              <a:ln/>
              <a:solidFill>
                <a:schemeClr val="tx1">
                  <a:lumMod val="95000"/>
                  <a:lumOff val="5000"/>
                </a:schemeClr>
              </a:solidFill>
            </a:endParaRPr>
          </a:p>
          <a:p>
            <a:pPr marL="0" indent="0" algn="ctr">
              <a:buNone/>
            </a:pPr>
            <a:r>
              <a:rPr lang="en-US" sz="5400" dirty="0">
                <a:ln/>
                <a:solidFill>
                  <a:schemeClr val="tx1">
                    <a:lumMod val="95000"/>
                    <a:lumOff val="5000"/>
                  </a:schemeClr>
                </a:solidFill>
              </a:rPr>
              <a:t>a Macro</a:t>
            </a:r>
            <a:endParaRPr lang="pl-PL" sz="6600" dirty="0">
              <a:ln/>
              <a:solidFill>
                <a:schemeClr val="tx1">
                  <a:lumMod val="95000"/>
                  <a:lumOff val="5000"/>
                </a:schemeClr>
              </a:solidFill>
            </a:endParaRPr>
          </a:p>
        </p:txBody>
      </p:sp>
      <p:sp>
        <p:nvSpPr>
          <p:cNvPr id="2" name="Rectangle 1"/>
          <p:cNvSpPr/>
          <p:nvPr/>
        </p:nvSpPr>
        <p:spPr>
          <a:xfrm>
            <a:off x="692763" y="5805264"/>
            <a:ext cx="7704856" cy="461665"/>
          </a:xfrm>
          <a:prstGeom prst="rect">
            <a:avLst/>
          </a:prstGeom>
          <a:solidFill>
            <a:schemeClr val="accent3">
              <a:lumMod val="20000"/>
              <a:lumOff val="80000"/>
            </a:schemeClr>
          </a:solidFill>
        </p:spPr>
        <p:txBody>
          <a:bodyPr wrap="square">
            <a:spAutoFit/>
          </a:bodyPr>
          <a:lstStyle/>
          <a:p>
            <a:pPr algn="ctr"/>
            <a:r>
              <a:rPr lang="pl-PL" sz="2400" dirty="0"/>
              <a:t>trigger</a:t>
            </a:r>
            <a:r>
              <a:rPr lang="pl-PL" sz="2400" b="1" dirty="0"/>
              <a:t> </a:t>
            </a:r>
            <a:r>
              <a:rPr lang="pl-PL" sz="1600" dirty="0"/>
              <a:t>[`trɪgə(r)] -  wywoływać, powodować, inicjować</a:t>
            </a:r>
          </a:p>
        </p:txBody>
      </p:sp>
    </p:spTree>
    <p:extLst>
      <p:ext uri="{BB962C8B-B14F-4D97-AF65-F5344CB8AC3E}">
        <p14:creationId xmlns:p14="http://schemas.microsoft.com/office/powerpoint/2010/main" val="1336251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EVENT</a:t>
            </a:r>
            <a:r>
              <a:rPr lang="pl-PL" dirty="0"/>
              <a:t>S</a:t>
            </a:r>
          </a:p>
        </p:txBody>
      </p:sp>
      <p:sp>
        <p:nvSpPr>
          <p:cNvPr id="3" name="Content Placeholder 2"/>
          <p:cNvSpPr>
            <a:spLocks noGrp="1"/>
          </p:cNvSpPr>
          <p:nvPr>
            <p:ph idx="1"/>
          </p:nvPr>
        </p:nvSpPr>
        <p:spPr>
          <a:xfrm>
            <a:off x="323528" y="1124744"/>
            <a:ext cx="8424936" cy="5328592"/>
          </a:xfrm>
        </p:spPr>
        <p:txBody>
          <a:bodyPr>
            <a:normAutofit fontScale="32500" lnSpcReduction="20000"/>
          </a:bodyPr>
          <a:lstStyle/>
          <a:p>
            <a:r>
              <a:rPr lang="en-US" sz="6200" b="1" dirty="0"/>
              <a:t>When does the VBA procedure (macro) start? When an EVENT happens. </a:t>
            </a:r>
            <a:endParaRPr lang="pl-PL" sz="6200" b="1" dirty="0"/>
          </a:p>
          <a:p>
            <a:r>
              <a:rPr lang="en-US" sz="4900" dirty="0"/>
              <a:t>The event is what triggers the VBA Excel procedure. </a:t>
            </a:r>
            <a:r>
              <a:rPr lang="pl-PL" sz="4900" dirty="0"/>
              <a:t>Y</a:t>
            </a:r>
            <a:r>
              <a:rPr lang="en-US" sz="4900" dirty="0" err="1"/>
              <a:t>ou</a:t>
            </a:r>
            <a:r>
              <a:rPr lang="en-US" sz="4900" dirty="0"/>
              <a:t> have used an event to start your macros. In the V</a:t>
            </a:r>
            <a:r>
              <a:rPr lang="pl-PL" sz="4900" dirty="0"/>
              <a:t>BE</a:t>
            </a:r>
            <a:r>
              <a:rPr lang="en-US" sz="4900" dirty="0"/>
              <a:t> you have gone to the menu bar and clicked on "Run/Run Sub/</a:t>
            </a:r>
            <a:r>
              <a:rPr lang="en-US" sz="4900" dirty="0" err="1"/>
              <a:t>Userform</a:t>
            </a:r>
            <a:r>
              <a:rPr lang="en-US" sz="4900" dirty="0"/>
              <a:t>" and the macro was executed. You have also clicked on the F8 key at the top of your keyboard and the macro got executed line by line.</a:t>
            </a:r>
          </a:p>
          <a:p>
            <a:r>
              <a:rPr lang="en-US" sz="4900" dirty="0"/>
              <a:t>You do not want your user to go to the V</a:t>
            </a:r>
            <a:r>
              <a:rPr lang="pl-PL" sz="4900" dirty="0"/>
              <a:t>BE</a:t>
            </a:r>
            <a:r>
              <a:rPr lang="en-US" sz="4900" dirty="0"/>
              <a:t> to trigger a macro. A lot of other events can happen to start a macro. The event that is mostly (85%) of macros used is clicking on a button. The button can be on the worksheet or on a user</a:t>
            </a:r>
            <a:r>
              <a:rPr lang="pl-PL" sz="4900" dirty="0"/>
              <a:t> </a:t>
            </a:r>
            <a:r>
              <a:rPr lang="en-US" sz="4900" dirty="0"/>
              <a:t>form that you would develop. The event can also be: opening the workbook, selecting a sheet, the value of a cell changing due to a manual input or due to the recalculation of a formula, clicking on a selected keystroke or going to the right menu item in Excel.</a:t>
            </a:r>
          </a:p>
          <a:p>
            <a:r>
              <a:rPr lang="en-US" sz="6200" b="1" dirty="0"/>
              <a:t>Preparing the Exercise on Events</a:t>
            </a:r>
            <a:endParaRPr lang="en-US" sz="6200" dirty="0"/>
          </a:p>
          <a:p>
            <a:r>
              <a:rPr lang="en-US" sz="4900" dirty="0"/>
              <a:t>To complete the following exercises, copy the code below to the code window of "Sheet1" of the new Excel workbook. </a:t>
            </a:r>
          </a:p>
          <a:p>
            <a:pPr marL="857250" lvl="2" indent="0">
              <a:buNone/>
            </a:pPr>
            <a:r>
              <a:rPr lang="en-US" sz="6600" dirty="0">
                <a:solidFill>
                  <a:srgbClr val="0000FF"/>
                </a:solidFill>
              </a:rPr>
              <a:t>Sub </a:t>
            </a:r>
            <a:r>
              <a:rPr lang="en-US" sz="6600" dirty="0" err="1">
                <a:solidFill>
                  <a:srgbClr val="0000FF"/>
                </a:solidFill>
              </a:rPr>
              <a:t>proFirst</a:t>
            </a:r>
            <a:r>
              <a:rPr lang="en-US" sz="6600" dirty="0">
                <a:solidFill>
                  <a:srgbClr val="0000FF"/>
                </a:solidFill>
              </a:rPr>
              <a:t>()</a:t>
            </a:r>
          </a:p>
          <a:p>
            <a:pPr marL="857250" lvl="2" indent="0">
              <a:buNone/>
            </a:pPr>
            <a:r>
              <a:rPr lang="pl-PL" sz="6600" dirty="0">
                <a:solidFill>
                  <a:srgbClr val="0000FF"/>
                </a:solidFill>
              </a:rPr>
              <a:t>  </a:t>
            </a:r>
            <a:r>
              <a:rPr lang="en-US" sz="6600" dirty="0">
                <a:solidFill>
                  <a:srgbClr val="0000FF"/>
                </a:solidFill>
              </a:rPr>
              <a:t>Range("A1" ).Value = 34</a:t>
            </a:r>
            <a:br>
              <a:rPr lang="en-US" sz="6600" dirty="0">
                <a:solidFill>
                  <a:srgbClr val="0000FF"/>
                </a:solidFill>
              </a:rPr>
            </a:br>
            <a:r>
              <a:rPr lang="pl-PL" sz="6600" dirty="0">
                <a:solidFill>
                  <a:srgbClr val="0000FF"/>
                </a:solidFill>
              </a:rPr>
              <a:t>  </a:t>
            </a:r>
            <a:r>
              <a:rPr lang="en-US" sz="6600" dirty="0">
                <a:solidFill>
                  <a:srgbClr val="0000FF"/>
                </a:solidFill>
              </a:rPr>
              <a:t>Range("A2" ).Value = 66</a:t>
            </a:r>
            <a:br>
              <a:rPr lang="en-US" sz="6600" dirty="0">
                <a:solidFill>
                  <a:srgbClr val="0000FF"/>
                </a:solidFill>
              </a:rPr>
            </a:br>
            <a:r>
              <a:rPr lang="pl-PL" sz="6600" dirty="0">
                <a:solidFill>
                  <a:srgbClr val="0000FF"/>
                </a:solidFill>
              </a:rPr>
              <a:t>  </a:t>
            </a:r>
            <a:r>
              <a:rPr lang="en-US" sz="6600" dirty="0">
                <a:solidFill>
                  <a:srgbClr val="0000FF"/>
                </a:solidFill>
              </a:rPr>
              <a:t>Range("A3" ).Formula = "=A1+A2"</a:t>
            </a:r>
          </a:p>
          <a:p>
            <a:pPr marL="857250" lvl="2" indent="0">
              <a:buNone/>
            </a:pPr>
            <a:r>
              <a:rPr lang="pl-PL" sz="6600" dirty="0">
                <a:solidFill>
                  <a:srgbClr val="0000FF"/>
                </a:solidFill>
              </a:rPr>
              <a:t>  </a:t>
            </a:r>
            <a:r>
              <a:rPr lang="en-US" sz="6600" dirty="0">
                <a:solidFill>
                  <a:srgbClr val="0000FF"/>
                </a:solidFill>
              </a:rPr>
              <a:t>Range("A1" ).Select</a:t>
            </a:r>
          </a:p>
          <a:p>
            <a:pPr marL="857250" lvl="2" indent="0">
              <a:buNone/>
            </a:pPr>
            <a:r>
              <a:rPr lang="en-US" sz="6600" dirty="0">
                <a:solidFill>
                  <a:srgbClr val="0000FF"/>
                </a:solidFill>
              </a:rPr>
              <a:t>End Sub</a:t>
            </a:r>
          </a:p>
          <a:p>
            <a:endParaRPr lang="pl-PL" dirty="0"/>
          </a:p>
        </p:txBody>
      </p:sp>
    </p:spTree>
    <p:extLst>
      <p:ext uri="{BB962C8B-B14F-4D97-AF65-F5344CB8AC3E}">
        <p14:creationId xmlns:p14="http://schemas.microsoft.com/office/powerpoint/2010/main" val="4286550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640960" cy="706090"/>
          </a:xfrm>
        </p:spPr>
        <p:txBody>
          <a:bodyPr>
            <a:noAutofit/>
          </a:bodyPr>
          <a:lstStyle/>
          <a:p>
            <a:r>
              <a:rPr lang="en-US" sz="3200" b="1" dirty="0"/>
              <a:t>Macros Triggered from </a:t>
            </a:r>
            <a:r>
              <a:rPr lang="pl-PL" sz="3200" b="1" dirty="0"/>
              <a:t>...</a:t>
            </a:r>
            <a:r>
              <a:rPr lang="pl-PL" sz="1800" dirty="0"/>
              <a:t>  </a:t>
            </a:r>
            <a:r>
              <a:rPr lang="pl-PL" sz="3600" dirty="0"/>
              <a:t>by</a:t>
            </a:r>
            <a:r>
              <a:rPr lang="pl-PL" sz="1800" dirty="0"/>
              <a:t> ...</a:t>
            </a:r>
            <a:endParaRPr lang="pl-PL" sz="3200" dirty="0"/>
          </a:p>
        </p:txBody>
      </p:sp>
      <p:sp>
        <p:nvSpPr>
          <p:cNvPr id="3" name="Content Placeholder 2"/>
          <p:cNvSpPr>
            <a:spLocks noGrp="1"/>
          </p:cNvSpPr>
          <p:nvPr>
            <p:ph idx="1"/>
          </p:nvPr>
        </p:nvSpPr>
        <p:spPr>
          <a:xfrm>
            <a:off x="179512" y="980728"/>
            <a:ext cx="8784976" cy="6624736"/>
          </a:xfrm>
        </p:spPr>
        <p:txBody>
          <a:bodyPr>
            <a:noAutofit/>
          </a:bodyPr>
          <a:lstStyle/>
          <a:p>
            <a:r>
              <a:rPr lang="en-US" sz="2400" b="1" dirty="0"/>
              <a:t>Macros Triggered from the Developer Ribbon</a:t>
            </a:r>
          </a:p>
          <a:p>
            <a:r>
              <a:rPr lang="en-US" sz="1600" dirty="0"/>
              <a:t>Step 1: Select "Macros" from the "Developer" ribbon. You will see the "Macro" dialog window below.</a:t>
            </a:r>
          </a:p>
          <a:p>
            <a:r>
              <a:rPr lang="en-US" sz="1600" dirty="0"/>
              <a:t>Step 2: "Sheet1.proFirst" being selected in the list box and its name appearing in the text box above the list box just click "Run". The macro is automatically executed</a:t>
            </a:r>
          </a:p>
          <a:p>
            <a:r>
              <a:rPr lang="en-US" sz="1600" dirty="0"/>
              <a:t>Step 3: Erase the contents of cells A1, A2 and A3</a:t>
            </a:r>
          </a:p>
          <a:p>
            <a:r>
              <a:rPr lang="en-US" sz="1600" dirty="0"/>
              <a:t>You now see that colleagues must have installed VBA on their own computer to be able to use your macros from the "Developer" ribbon.</a:t>
            </a:r>
          </a:p>
          <a:p>
            <a:r>
              <a:rPr lang="en-US" sz="2800" b="1" dirty="0"/>
              <a:t>Macros Triggered by a Keystroke</a:t>
            </a:r>
          </a:p>
          <a:p>
            <a:r>
              <a:rPr lang="en-US" sz="1600" dirty="0"/>
              <a:t>In this second first exercise on events we will get the macro to be keyboard activated by capital "s" (Shift/S). First you need to program a key. To do so:</a:t>
            </a:r>
          </a:p>
          <a:p>
            <a:r>
              <a:rPr lang="en-US" sz="1600" dirty="0"/>
              <a:t>Step 1: Select "Macros" from the "Developer" ribbon. You will see the "Macro" dialog window below.</a:t>
            </a:r>
          </a:p>
          <a:p>
            <a:r>
              <a:rPr lang="en-US" sz="1600" dirty="0"/>
              <a:t>Step 2: "Sheet1.proFirst" being selected in the list box and its name appearing in the text box above the list box just click on "Options". A new dialog window "Macro Options" appears:</a:t>
            </a:r>
          </a:p>
          <a:p>
            <a:r>
              <a:rPr lang="en-US" sz="1600" dirty="0"/>
              <a:t>Step 3: In the shortcut key text box enter a capital "s" </a:t>
            </a:r>
            <a:r>
              <a:rPr lang="pl-PL" sz="1600" dirty="0"/>
              <a:t> </a:t>
            </a:r>
            <a:r>
              <a:rPr lang="en-US" sz="1600" dirty="0"/>
              <a:t>and then click "OK". Click "Cancel" in the dialog window</a:t>
            </a:r>
          </a:p>
          <a:p>
            <a:r>
              <a:rPr lang="en-US" sz="1600" dirty="0"/>
              <a:t>Step 4: If you now click "CTRL/SHIFT/S" the macro will be executed instantly.</a:t>
            </a:r>
          </a:p>
        </p:txBody>
      </p:sp>
    </p:spTree>
    <p:extLst>
      <p:ext uri="{BB962C8B-B14F-4D97-AF65-F5344CB8AC3E}">
        <p14:creationId xmlns:p14="http://schemas.microsoft.com/office/powerpoint/2010/main" val="3605692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640960" cy="706090"/>
          </a:xfrm>
        </p:spPr>
        <p:txBody>
          <a:bodyPr>
            <a:noAutofit/>
          </a:bodyPr>
          <a:lstStyle/>
          <a:p>
            <a:r>
              <a:rPr lang="en-US" sz="3200" b="1" dirty="0"/>
              <a:t>Macros Triggered </a:t>
            </a:r>
            <a:r>
              <a:rPr lang="pl-PL" sz="3200" b="1" dirty="0"/>
              <a:t> </a:t>
            </a:r>
            <a:r>
              <a:rPr lang="en-US" sz="3200" b="1" dirty="0"/>
              <a:t>o</a:t>
            </a:r>
            <a:r>
              <a:rPr lang="pl-PL" sz="3200" b="1" dirty="0"/>
              <a:t>n</a:t>
            </a:r>
            <a:r>
              <a:rPr lang="en-US" sz="3200" b="1" dirty="0"/>
              <a:t> </a:t>
            </a:r>
            <a:r>
              <a:rPr lang="pl-PL" sz="3200" b="1" dirty="0"/>
              <a:t>...</a:t>
            </a:r>
            <a:r>
              <a:rPr lang="pl-PL" sz="1800" dirty="0"/>
              <a:t> </a:t>
            </a:r>
            <a:endParaRPr lang="pl-PL" sz="3200" dirty="0"/>
          </a:p>
        </p:txBody>
      </p:sp>
      <p:sp>
        <p:nvSpPr>
          <p:cNvPr id="3" name="Content Placeholder 2"/>
          <p:cNvSpPr>
            <a:spLocks noGrp="1"/>
          </p:cNvSpPr>
          <p:nvPr>
            <p:ph idx="1"/>
          </p:nvPr>
        </p:nvSpPr>
        <p:spPr>
          <a:xfrm>
            <a:off x="179512" y="822722"/>
            <a:ext cx="8856984" cy="6624736"/>
          </a:xfrm>
        </p:spPr>
        <p:txBody>
          <a:bodyPr>
            <a:noAutofit/>
          </a:bodyPr>
          <a:lstStyle/>
          <a:p>
            <a:endParaRPr lang="en-US" sz="1400" dirty="0"/>
          </a:p>
          <a:p>
            <a:r>
              <a:rPr lang="en-US" sz="1800" b="1" dirty="0"/>
              <a:t>Macros Triggered by Clicking on a Text Box on the Worksheet</a:t>
            </a:r>
            <a:endParaRPr lang="en-US" sz="1800" dirty="0"/>
          </a:p>
          <a:p>
            <a:r>
              <a:rPr lang="en-US" sz="1700" b="1" dirty="0"/>
              <a:t>More than 90% of the macros are triggered by a click on a button located on a worksheet</a:t>
            </a:r>
            <a:r>
              <a:rPr lang="en-US" sz="1800" b="1" dirty="0"/>
              <a:t> </a:t>
            </a:r>
          </a:p>
          <a:p>
            <a:r>
              <a:rPr lang="en-US" sz="1600" dirty="0"/>
              <a:t>We prefer using text boxes rather than VBA command buttons because they are much easier to maintain and allow much more creativity in the design. You can use the font that you like and the background color that fits your needs. If you are a little creative you can add 3D effects, special borders and others.</a:t>
            </a:r>
          </a:p>
          <a:p>
            <a:r>
              <a:rPr lang="en-US" sz="1600" dirty="0"/>
              <a:t>Step 1: From the "Insert ribbon" click on the "Text Box" icon once. Lower the curser toward the sheet, click and hold the left button of the mouse and stretch the text box to the desired dimension.</a:t>
            </a:r>
          </a:p>
          <a:p>
            <a:r>
              <a:rPr lang="en-US" sz="1600" dirty="0"/>
              <a:t>Step 2: Right click on the text box, select "Assign Macro" from the menu and the "Assign Macro" dialog window appears:</a:t>
            </a:r>
            <a:endParaRPr lang="pl-PL" sz="1600" dirty="0"/>
          </a:p>
          <a:p>
            <a:r>
              <a:rPr lang="en-US" sz="1600" dirty="0"/>
              <a:t>Step 3: Select "Sheet1.proFirst" from the list box and its name appears in the text box above the list box just click on "OK". </a:t>
            </a:r>
          </a:p>
          <a:p>
            <a:r>
              <a:rPr lang="en-US" sz="1600" dirty="0"/>
              <a:t>Step 3: Click away from the text box on the Excel sheet. </a:t>
            </a:r>
          </a:p>
          <a:p>
            <a:r>
              <a:rPr lang="en-US" sz="1600" dirty="0"/>
              <a:t>Step 4: Left click on the text box and the macro is executed.</a:t>
            </a:r>
          </a:p>
          <a:p>
            <a:endParaRPr lang="en-US" sz="1600" dirty="0"/>
          </a:p>
          <a:p>
            <a:r>
              <a:rPr lang="en-US" sz="1600" dirty="0"/>
              <a:t>Step 3: Select "Sheet1.proFirst" from the list box and its name appears in the text box above the list box just click on "OK". </a:t>
            </a:r>
          </a:p>
          <a:p>
            <a:r>
              <a:rPr lang="en-US" sz="1600" dirty="0"/>
              <a:t>Step 3: Click away from the text box on the Excel sheet. </a:t>
            </a:r>
          </a:p>
          <a:p>
            <a:r>
              <a:rPr lang="en-US" sz="1600" dirty="0"/>
              <a:t>Step 4: Left click on the text box and the macro is executed.</a:t>
            </a:r>
          </a:p>
          <a:p>
            <a:endParaRPr lang="pl-PL" sz="1600" dirty="0"/>
          </a:p>
        </p:txBody>
      </p:sp>
    </p:spTree>
    <p:extLst>
      <p:ext uri="{BB962C8B-B14F-4D97-AF65-F5344CB8AC3E}">
        <p14:creationId xmlns:p14="http://schemas.microsoft.com/office/powerpoint/2010/main" val="132577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88" y="270864"/>
            <a:ext cx="8496944" cy="781872"/>
          </a:xfrm>
          <a:solidFill>
            <a:schemeClr val="accent3">
              <a:lumMod val="40000"/>
              <a:lumOff val="60000"/>
            </a:schemeClr>
          </a:solidFill>
        </p:spPr>
        <p:txBody>
          <a:bodyPr>
            <a:noAutofit/>
          </a:bodyPr>
          <a:lstStyle/>
          <a:p>
            <a:r>
              <a:rPr lang="pl-PL" sz="3600" dirty="0"/>
              <a:t>E</a:t>
            </a:r>
            <a:r>
              <a:rPr lang="en-US" sz="3600" dirty="0" err="1"/>
              <a:t>xercise</a:t>
            </a:r>
            <a:r>
              <a:rPr lang="pl-PL" sz="3600" dirty="0"/>
              <a:t> #1. S</a:t>
            </a:r>
            <a:r>
              <a:rPr lang="en-US" sz="3600" dirty="0" err="1"/>
              <a:t>etup</a:t>
            </a:r>
            <a:r>
              <a:rPr lang="en-US" sz="3600" dirty="0"/>
              <a:t> the </a:t>
            </a:r>
            <a:r>
              <a:rPr lang="pl-PL" sz="3600" dirty="0"/>
              <a:t>4</a:t>
            </a:r>
            <a:r>
              <a:rPr lang="en-US" sz="3600" dirty="0"/>
              <a:t> windows of the VBE.</a:t>
            </a:r>
            <a:endParaRPr lang="pl-PL" sz="3600" dirty="0"/>
          </a:p>
        </p:txBody>
      </p:sp>
      <p:sp>
        <p:nvSpPr>
          <p:cNvPr id="3" name="Content Placeholder 2"/>
          <p:cNvSpPr>
            <a:spLocks noGrp="1"/>
          </p:cNvSpPr>
          <p:nvPr>
            <p:ph idx="1"/>
          </p:nvPr>
        </p:nvSpPr>
        <p:spPr>
          <a:xfrm>
            <a:off x="293688" y="1166018"/>
            <a:ext cx="8229600" cy="4525963"/>
          </a:xfrm>
        </p:spPr>
        <p:txBody>
          <a:bodyPr>
            <a:normAutofit/>
          </a:bodyPr>
          <a:lstStyle/>
          <a:p>
            <a:r>
              <a:rPr lang="en-US" sz="2400" b="1" dirty="0">
                <a:solidFill>
                  <a:srgbClr val="FF0000"/>
                </a:solidFill>
              </a:rPr>
              <a:t>Exercise 1</a:t>
            </a:r>
            <a:r>
              <a:rPr lang="en-US" sz="2400" dirty="0">
                <a:solidFill>
                  <a:srgbClr val="FF0000"/>
                </a:solidFill>
              </a:rPr>
              <a:t> </a:t>
            </a:r>
            <a:r>
              <a:rPr lang="en-US" sz="2400" dirty="0"/>
              <a:t>(Create your first macro and use it)</a:t>
            </a:r>
          </a:p>
          <a:p>
            <a:r>
              <a:rPr lang="en-US" sz="2400" b="1" dirty="0"/>
              <a:t>Step 1:</a:t>
            </a:r>
            <a:r>
              <a:rPr lang="en-US" sz="2400" dirty="0"/>
              <a:t> Close all the windows that are open in the VBE to end up with this:</a:t>
            </a:r>
            <a:endParaRPr lang="pl-PL"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204864"/>
            <a:ext cx="5804875" cy="4036201"/>
          </a:xfrm>
          <a:prstGeom prst="rect">
            <a:avLst/>
          </a:prstGeom>
        </p:spPr>
      </p:pic>
    </p:spTree>
    <p:extLst>
      <p:ext uri="{BB962C8B-B14F-4D97-AF65-F5344CB8AC3E}">
        <p14:creationId xmlns:p14="http://schemas.microsoft.com/office/powerpoint/2010/main" val="23751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Autofit/>
          </a:bodyPr>
          <a:lstStyle/>
          <a:p>
            <a:pPr algn="l"/>
            <a:r>
              <a:rPr lang="en-US" sz="2800" b="1" dirty="0"/>
              <a:t>Step 2:</a:t>
            </a:r>
            <a:r>
              <a:rPr lang="en-US" sz="2800" dirty="0"/>
              <a:t> </a:t>
            </a:r>
            <a:r>
              <a:rPr lang="pl-PL" sz="2800" dirty="0"/>
              <a:t>  </a:t>
            </a:r>
            <a:r>
              <a:rPr lang="en-US" sz="2800" dirty="0"/>
              <a:t>Go to the menu bar "View" </a:t>
            </a:r>
            <a:br>
              <a:rPr lang="pl-PL" sz="2800" dirty="0"/>
            </a:br>
            <a:r>
              <a:rPr lang="pl-PL" sz="2800" dirty="0"/>
              <a:t>                </a:t>
            </a:r>
            <a:r>
              <a:rPr lang="en-US" sz="2800" dirty="0"/>
              <a:t>and click "Project Explorer"</a:t>
            </a:r>
            <a:r>
              <a:rPr lang="pl-PL" sz="2800" dirty="0"/>
              <a:t>  (</a:t>
            </a:r>
            <a:r>
              <a:rPr lang="pl-PL" sz="3200" dirty="0">
                <a:solidFill>
                  <a:srgbClr val="FF0000"/>
                </a:solidFill>
              </a:rPr>
              <a:t>^R</a:t>
            </a:r>
            <a:r>
              <a:rPr lang="pl-PL" sz="2800" dirty="0"/>
              <a:t>)</a:t>
            </a:r>
            <a:r>
              <a:rPr lang="en-US" sz="2800" dirty="0"/>
              <a:t>.</a:t>
            </a:r>
            <a:endParaRPr lang="pl-PL" sz="2800" dirty="0"/>
          </a:p>
        </p:txBody>
      </p:sp>
      <p:sp>
        <p:nvSpPr>
          <p:cNvPr id="3" name="Content Placeholder 2"/>
          <p:cNvSpPr>
            <a:spLocks noGrp="1"/>
          </p:cNvSpPr>
          <p:nvPr>
            <p:ph idx="1"/>
          </p:nvPr>
        </p:nvSpPr>
        <p:spPr>
          <a:xfrm>
            <a:off x="251520" y="1484784"/>
            <a:ext cx="8229600" cy="4525963"/>
          </a:xfrm>
        </p:spPr>
        <p:txBody>
          <a:bodyPr>
            <a:normAutofit/>
          </a:bodyPr>
          <a:lstStyle/>
          <a:p>
            <a:r>
              <a:rPr lang="en-US" sz="2400" dirty="0"/>
              <a:t>The result will be somewhat like the image below:</a:t>
            </a:r>
            <a:endParaRPr lang="pl-PL" sz="2400" dirty="0"/>
          </a:p>
        </p:txBody>
      </p:sp>
      <p:pic>
        <p:nvPicPr>
          <p:cNvPr id="5" name="Obraz 4">
            <a:extLst>
              <a:ext uri="{FF2B5EF4-FFF2-40B4-BE49-F238E27FC236}">
                <a16:creationId xmlns:a16="http://schemas.microsoft.com/office/drawing/2014/main" id="{BBA93F47-35D5-4393-94C1-40579EFB4BAC}"/>
              </a:ext>
            </a:extLst>
          </p:cNvPr>
          <p:cNvPicPr>
            <a:picLocks noChangeAspect="1"/>
          </p:cNvPicPr>
          <p:nvPr/>
        </p:nvPicPr>
        <p:blipFill>
          <a:blip r:embed="rId2"/>
          <a:stretch>
            <a:fillRect/>
          </a:stretch>
        </p:blipFill>
        <p:spPr>
          <a:xfrm>
            <a:off x="539552" y="1900961"/>
            <a:ext cx="5956962" cy="481920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9493" y="2935486"/>
            <a:ext cx="4947522" cy="3429972"/>
          </a:xfrm>
          <a:prstGeom prst="rect">
            <a:avLst/>
          </a:prstGeom>
        </p:spPr>
      </p:pic>
      <p:sp>
        <p:nvSpPr>
          <p:cNvPr id="6" name="pole tekstowe 5">
            <a:extLst>
              <a:ext uri="{FF2B5EF4-FFF2-40B4-BE49-F238E27FC236}">
                <a16:creationId xmlns:a16="http://schemas.microsoft.com/office/drawing/2014/main" id="{A6EF7657-0E8D-4B2E-9568-FBA5D85B1058}"/>
              </a:ext>
            </a:extLst>
          </p:cNvPr>
          <p:cNvSpPr txBox="1"/>
          <p:nvPr/>
        </p:nvSpPr>
        <p:spPr>
          <a:xfrm>
            <a:off x="7308304" y="2404576"/>
            <a:ext cx="478016" cy="400110"/>
          </a:xfrm>
          <a:prstGeom prst="rect">
            <a:avLst/>
          </a:prstGeom>
          <a:solidFill>
            <a:schemeClr val="bg1">
              <a:lumMod val="95000"/>
            </a:schemeClr>
          </a:solidFill>
        </p:spPr>
        <p:txBody>
          <a:bodyPr wrap="none" rtlCol="0">
            <a:spAutoFit/>
          </a:bodyPr>
          <a:lstStyle/>
          <a:p>
            <a:r>
              <a:rPr lang="pl-PL" sz="2000" dirty="0"/>
              <a:t>or:</a:t>
            </a:r>
          </a:p>
        </p:txBody>
      </p:sp>
    </p:spTree>
    <p:extLst>
      <p:ext uri="{BB962C8B-B14F-4D97-AF65-F5344CB8AC3E}">
        <p14:creationId xmlns:p14="http://schemas.microsoft.com/office/powerpoint/2010/main" val="126040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496944" cy="782960"/>
          </a:xfrm>
          <a:solidFill>
            <a:schemeClr val="accent3">
              <a:lumMod val="60000"/>
              <a:lumOff val="40000"/>
            </a:schemeClr>
          </a:solidFill>
        </p:spPr>
        <p:txBody>
          <a:bodyPr>
            <a:noAutofit/>
          </a:bodyPr>
          <a:lstStyle/>
          <a:p>
            <a:r>
              <a:rPr lang="en-US" sz="3200" dirty="0"/>
              <a:t>Step </a:t>
            </a:r>
            <a:r>
              <a:rPr lang="pl-PL" sz="3200" dirty="0"/>
              <a:t>3</a:t>
            </a:r>
            <a:r>
              <a:rPr lang="en-US" sz="3200" dirty="0"/>
              <a:t>: </a:t>
            </a:r>
            <a:r>
              <a:rPr lang="pl-PL" sz="2400" dirty="0"/>
              <a:t>In </a:t>
            </a:r>
            <a:r>
              <a:rPr lang="en-US" sz="2400" dirty="0"/>
              <a:t>the menu bar "View" click "Properties Window"</a:t>
            </a:r>
            <a:r>
              <a:rPr lang="pl-PL" sz="2400" dirty="0"/>
              <a:t>  (</a:t>
            </a:r>
            <a:r>
              <a:rPr lang="pl-PL" sz="2400" dirty="0">
                <a:solidFill>
                  <a:srgbClr val="FF0000"/>
                </a:solidFill>
              </a:rPr>
              <a:t>F4</a:t>
            </a:r>
            <a:r>
              <a:rPr lang="pl-PL" sz="2400" dirty="0"/>
              <a:t>)</a:t>
            </a:r>
            <a:endParaRPr lang="pl-PL"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572" y="1307381"/>
            <a:ext cx="7560840" cy="5225355"/>
          </a:xfrm>
        </p:spPr>
      </p:pic>
    </p:spTree>
    <p:extLst>
      <p:ext uri="{BB962C8B-B14F-4D97-AF65-F5344CB8AC3E}">
        <p14:creationId xmlns:p14="http://schemas.microsoft.com/office/powerpoint/2010/main" val="323151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136904" cy="1800200"/>
          </a:xfrm>
          <a:solidFill>
            <a:schemeClr val="accent3">
              <a:lumMod val="40000"/>
              <a:lumOff val="60000"/>
            </a:schemeClr>
          </a:solidFill>
        </p:spPr>
        <p:txBody>
          <a:bodyPr>
            <a:noAutofit/>
          </a:bodyPr>
          <a:lstStyle/>
          <a:p>
            <a:pPr algn="l"/>
            <a:r>
              <a:rPr lang="en-US" sz="2400" b="1" dirty="0"/>
              <a:t>Step </a:t>
            </a:r>
            <a:r>
              <a:rPr lang="pl-PL" sz="2400" b="1" dirty="0"/>
              <a:t>4</a:t>
            </a:r>
            <a:r>
              <a:rPr lang="en-US" sz="2400" b="1" dirty="0"/>
              <a:t>: </a:t>
            </a:r>
            <a:r>
              <a:rPr lang="en-US" sz="2400" dirty="0"/>
              <a:t>To add the </a:t>
            </a:r>
            <a:r>
              <a:rPr lang="en-US" sz="2400" b="1" dirty="0"/>
              <a:t>code window </a:t>
            </a:r>
            <a:r>
              <a:rPr lang="pl-PL" sz="2400" dirty="0" err="1"/>
              <a:t>press</a:t>
            </a:r>
            <a:r>
              <a:rPr lang="pl-PL" sz="2400" dirty="0"/>
              <a:t> </a:t>
            </a:r>
            <a:r>
              <a:rPr lang="pl-PL" sz="2400" dirty="0">
                <a:solidFill>
                  <a:srgbClr val="FF0000"/>
                </a:solidFill>
              </a:rPr>
              <a:t> F7 </a:t>
            </a:r>
            <a:r>
              <a:rPr lang="pl-PL" sz="2400" dirty="0"/>
              <a:t>or </a:t>
            </a:r>
            <a:r>
              <a:rPr lang="en-US" sz="2400" dirty="0"/>
              <a:t>you just have to double click on the name of a component in the Project window (</a:t>
            </a:r>
            <a:r>
              <a:rPr lang="pl-PL" sz="2400" dirty="0"/>
              <a:t>Arkusz</a:t>
            </a:r>
            <a:r>
              <a:rPr lang="en-US" sz="2400" dirty="0"/>
              <a:t>1, </a:t>
            </a:r>
            <a:r>
              <a:rPr lang="pl-PL" sz="2400" dirty="0"/>
              <a:t>Arkusz </a:t>
            </a:r>
            <a:r>
              <a:rPr lang="en-US" sz="2400" dirty="0"/>
              <a:t>2, </a:t>
            </a:r>
            <a:r>
              <a:rPr lang="pl-PL" sz="2400" dirty="0"/>
              <a:t>…</a:t>
            </a:r>
            <a:r>
              <a:rPr lang="en-US" sz="2400" dirty="0"/>
              <a:t> or </a:t>
            </a:r>
            <a:r>
              <a:rPr lang="pl-PL" sz="2400" dirty="0"/>
              <a:t>Ten_skoroszyt</a:t>
            </a:r>
            <a:r>
              <a:rPr lang="en-US" sz="2400" dirty="0"/>
              <a:t>) and its code window appears within the gray rectangle.</a:t>
            </a:r>
            <a:endParaRPr lang="pl-PL" sz="2400" dirty="0"/>
          </a:p>
        </p:txBody>
      </p:sp>
      <p:pic>
        <p:nvPicPr>
          <p:cNvPr id="3" name="Obraz 2">
            <a:extLst>
              <a:ext uri="{FF2B5EF4-FFF2-40B4-BE49-F238E27FC236}">
                <a16:creationId xmlns:a16="http://schemas.microsoft.com/office/drawing/2014/main" id="{C0CACB4E-4631-42EE-922D-F6EE85020D02}"/>
              </a:ext>
            </a:extLst>
          </p:cNvPr>
          <p:cNvPicPr>
            <a:picLocks noChangeAspect="1"/>
          </p:cNvPicPr>
          <p:nvPr/>
        </p:nvPicPr>
        <p:blipFill>
          <a:blip r:embed="rId2"/>
          <a:stretch>
            <a:fillRect/>
          </a:stretch>
        </p:blipFill>
        <p:spPr>
          <a:xfrm>
            <a:off x="420027" y="2348880"/>
            <a:ext cx="2629267" cy="2734057"/>
          </a:xfrm>
          <a:prstGeom prst="rect">
            <a:avLst/>
          </a:prstGeom>
        </p:spPr>
      </p:pic>
      <p:cxnSp>
        <p:nvCxnSpPr>
          <p:cNvPr id="5" name="Łącznik prosty ze strzałką 4">
            <a:extLst>
              <a:ext uri="{FF2B5EF4-FFF2-40B4-BE49-F238E27FC236}">
                <a16:creationId xmlns:a16="http://schemas.microsoft.com/office/drawing/2014/main" id="{08FB4A7C-C799-48A8-8B05-863E4D622B9F}"/>
              </a:ext>
            </a:extLst>
          </p:cNvPr>
          <p:cNvCxnSpPr>
            <a:cxnSpLocks/>
          </p:cNvCxnSpPr>
          <p:nvPr/>
        </p:nvCxnSpPr>
        <p:spPr>
          <a:xfrm>
            <a:off x="971600" y="764704"/>
            <a:ext cx="936104" cy="252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Obraz 5">
            <a:extLst>
              <a:ext uri="{FF2B5EF4-FFF2-40B4-BE49-F238E27FC236}">
                <a16:creationId xmlns:a16="http://schemas.microsoft.com/office/drawing/2014/main" id="{1D7FA6B7-692D-4515-B9DC-6E92701054E3}"/>
              </a:ext>
            </a:extLst>
          </p:cNvPr>
          <p:cNvPicPr>
            <a:picLocks noChangeAspect="1"/>
          </p:cNvPicPr>
          <p:nvPr/>
        </p:nvPicPr>
        <p:blipFill>
          <a:blip r:embed="rId3"/>
          <a:stretch>
            <a:fillRect/>
          </a:stretch>
        </p:blipFill>
        <p:spPr>
          <a:xfrm>
            <a:off x="3254912" y="2348880"/>
            <a:ext cx="5277528" cy="3401391"/>
          </a:xfrm>
          <a:prstGeom prst="rect">
            <a:avLst/>
          </a:prstGeom>
        </p:spPr>
      </p:pic>
      <p:cxnSp>
        <p:nvCxnSpPr>
          <p:cNvPr id="7" name="Łącznik prosty ze strzałką 6">
            <a:extLst>
              <a:ext uri="{FF2B5EF4-FFF2-40B4-BE49-F238E27FC236}">
                <a16:creationId xmlns:a16="http://schemas.microsoft.com/office/drawing/2014/main" id="{F8118138-1C8B-4E21-B473-1CA9A877E2AC}"/>
              </a:ext>
            </a:extLst>
          </p:cNvPr>
          <p:cNvCxnSpPr>
            <a:cxnSpLocks/>
          </p:cNvCxnSpPr>
          <p:nvPr/>
        </p:nvCxnSpPr>
        <p:spPr>
          <a:xfrm>
            <a:off x="2123728" y="3353585"/>
            <a:ext cx="1575792"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ED8AB8A5-CA90-4390-BB4A-8B82D8175EBC}"/>
              </a:ext>
            </a:extLst>
          </p:cNvPr>
          <p:cNvSpPr txBox="1">
            <a:spLocks/>
          </p:cNvSpPr>
          <p:nvPr/>
        </p:nvSpPr>
        <p:spPr>
          <a:xfrm>
            <a:off x="395536" y="6014474"/>
            <a:ext cx="8136904" cy="574940"/>
          </a:xfrm>
          <a:prstGeom prst="rect">
            <a:avLst/>
          </a:prstGeom>
          <a:solidFill>
            <a:schemeClr val="accent3">
              <a:lumMod val="40000"/>
              <a:lumOff val="60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t>Step </a:t>
            </a:r>
            <a:r>
              <a:rPr lang="pl-PL" sz="2400" b="1" dirty="0"/>
              <a:t>4b</a:t>
            </a:r>
            <a:r>
              <a:rPr lang="en-US" sz="2400" b="1" dirty="0"/>
              <a:t>: </a:t>
            </a:r>
            <a:r>
              <a:rPr lang="en-US" sz="2400" dirty="0"/>
              <a:t>To add the</a:t>
            </a:r>
            <a:r>
              <a:rPr lang="en-US" sz="2400" b="1" dirty="0"/>
              <a:t> </a:t>
            </a:r>
            <a:r>
              <a:rPr lang="pl-PL" sz="2400" b="1" dirty="0"/>
              <a:t>immediate</a:t>
            </a:r>
            <a:r>
              <a:rPr lang="en-US" sz="2400" b="1" dirty="0"/>
              <a:t> window</a:t>
            </a:r>
            <a:r>
              <a:rPr lang="en-US" sz="2400" dirty="0"/>
              <a:t> </a:t>
            </a:r>
            <a:r>
              <a:rPr lang="pl-PL" sz="2400" dirty="0" err="1"/>
              <a:t>press</a:t>
            </a:r>
            <a:r>
              <a:rPr lang="pl-PL" sz="2400" dirty="0"/>
              <a:t> </a:t>
            </a:r>
            <a:r>
              <a:rPr lang="pl-PL" sz="2400" dirty="0">
                <a:solidFill>
                  <a:srgbClr val="FF0000"/>
                </a:solidFill>
              </a:rPr>
              <a:t> ^G</a:t>
            </a:r>
            <a:endParaRPr lang="pl-PL" sz="2400" dirty="0"/>
          </a:p>
        </p:txBody>
      </p:sp>
    </p:spTree>
    <p:extLst>
      <p:ext uri="{BB962C8B-B14F-4D97-AF65-F5344CB8AC3E}">
        <p14:creationId xmlns:p14="http://schemas.microsoft.com/office/powerpoint/2010/main" val="259003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139446"/>
            <a:ext cx="8496944" cy="570656"/>
          </a:xfrm>
          <a:solidFill>
            <a:schemeClr val="accent3">
              <a:lumMod val="40000"/>
              <a:lumOff val="60000"/>
            </a:schemeClr>
          </a:solidFill>
        </p:spPr>
        <p:txBody>
          <a:bodyPr>
            <a:normAutofit fontScale="90000"/>
          </a:bodyPr>
          <a:lstStyle/>
          <a:p>
            <a:r>
              <a:rPr lang="en-US" sz="3600" dirty="0"/>
              <a:t>The final result looks like the image below</a:t>
            </a:r>
            <a:endParaRPr lang="pl-PL" sz="3600" dirty="0"/>
          </a:p>
        </p:txBody>
      </p:sp>
      <p:pic>
        <p:nvPicPr>
          <p:cNvPr id="3" name="Obraz 2">
            <a:extLst>
              <a:ext uri="{FF2B5EF4-FFF2-40B4-BE49-F238E27FC236}">
                <a16:creationId xmlns:a16="http://schemas.microsoft.com/office/drawing/2014/main" id="{370B3CAA-A422-4527-A18D-7E8341FC95BB}"/>
              </a:ext>
            </a:extLst>
          </p:cNvPr>
          <p:cNvPicPr>
            <a:picLocks noChangeAspect="1"/>
          </p:cNvPicPr>
          <p:nvPr/>
        </p:nvPicPr>
        <p:blipFill>
          <a:blip r:embed="rId2"/>
          <a:stretch>
            <a:fillRect/>
          </a:stretch>
        </p:blipFill>
        <p:spPr>
          <a:xfrm>
            <a:off x="251520" y="836712"/>
            <a:ext cx="8568952" cy="5896957"/>
          </a:xfrm>
          <a:prstGeom prst="rect">
            <a:avLst/>
          </a:prstGeom>
        </p:spPr>
      </p:pic>
    </p:spTree>
    <p:extLst>
      <p:ext uri="{BB962C8B-B14F-4D97-AF65-F5344CB8AC3E}">
        <p14:creationId xmlns:p14="http://schemas.microsoft.com/office/powerpoint/2010/main" val="243498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4554</Words>
  <Application>Microsoft Office PowerPoint</Application>
  <PresentationFormat>Pokaz na ekranie (4:3)</PresentationFormat>
  <Paragraphs>333</Paragraphs>
  <Slides>47</Slides>
  <Notes>15</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47</vt:i4>
      </vt:variant>
    </vt:vector>
  </HeadingPairs>
  <TitlesOfParts>
    <vt:vector size="50" baseType="lpstr">
      <vt:lpstr>Arial</vt:lpstr>
      <vt:lpstr>Calibri</vt:lpstr>
      <vt:lpstr>Office Theme</vt:lpstr>
      <vt:lpstr>VBA  for Excel</vt:lpstr>
      <vt:lpstr>The Visual Basic Editor in Excel (VBE)</vt:lpstr>
      <vt:lpstr>Prezentacja programu PowerPoint</vt:lpstr>
      <vt:lpstr>Windows in the Visual Basic Editor</vt:lpstr>
      <vt:lpstr>Exercise #1. Setup the 4 windows of the VBE.</vt:lpstr>
      <vt:lpstr>Step 2:   Go to the menu bar "View"                  and click "Project Explorer"  (^R).</vt:lpstr>
      <vt:lpstr>Step 3: In the menu bar "View" click "Properties Window"  (F4)</vt:lpstr>
      <vt:lpstr>Step 4: To add the code window press  F7 or you just have to double click on the name of a component in the Project window (Arkusz1, Arkusz 2, … or Ten_skoroszyt) and its code window appears within the gray rectangle.</vt:lpstr>
      <vt:lpstr>The final result looks like the image below</vt:lpstr>
      <vt:lpstr>Prezentacja programu PowerPoint</vt:lpstr>
      <vt:lpstr>Project window  (CTRL+R)</vt:lpstr>
      <vt:lpstr>Working within the Project Window</vt:lpstr>
      <vt:lpstr>Prezentacja programu PowerPoint</vt:lpstr>
      <vt:lpstr>Prezentacja programu PowerPoint</vt:lpstr>
      <vt:lpstr>Properties window</vt:lpstr>
      <vt:lpstr>Changing the "Name" Property</vt:lpstr>
      <vt:lpstr>Prezentacja programu PowerPoint</vt:lpstr>
      <vt:lpstr>Prezentacja programu PowerPoint</vt:lpstr>
      <vt:lpstr>Exercise - Create your first macro &amp; use it</vt:lpstr>
      <vt:lpstr>Exercise - Create your first macro &amp; use it</vt:lpstr>
      <vt:lpstr>Prezentacja programu PowerPoint</vt:lpstr>
      <vt:lpstr> Adresowanie komórek arkusza – wpisywanie danych</vt:lpstr>
      <vt:lpstr> Adresowanie komórek – odczytywanie danych z arkusza</vt:lpstr>
      <vt:lpstr> Manipulacja danymi w komórkach  – kopiuj, wklej, wytnij, usuń</vt:lpstr>
      <vt:lpstr> Manipulacja danymi w zakresach – kopiuj, wklej, wytnij, usuń</vt:lpstr>
      <vt:lpstr>Prezentacja programu PowerPoint</vt:lpstr>
      <vt:lpstr>Prezentacja programu PowerPoint</vt:lpstr>
      <vt:lpstr>Prezentacja programu PowerPoint</vt:lpstr>
      <vt:lpstr>Prezentacja programu PowerPoint</vt:lpstr>
      <vt:lpstr>Prezentacja programu PowerPoint</vt:lpstr>
      <vt:lpstr>Testing the VBA procedure step by step</vt:lpstr>
      <vt:lpstr>Prezentacja programu PowerPoint</vt:lpstr>
      <vt:lpstr>Prezentacja programu PowerPoint</vt:lpstr>
      <vt:lpstr>Prezentacja programu PowerPoint</vt:lpstr>
      <vt:lpstr>Prezentacja programu PowerPoint</vt:lpstr>
      <vt:lpstr>Excel Macro Recorder</vt:lpstr>
      <vt:lpstr>Excel Macro Recorder</vt:lpstr>
      <vt:lpstr>Macro Recorder - Running your first recorded macro</vt:lpstr>
      <vt:lpstr>Looking at your first recorded macro</vt:lpstr>
      <vt:lpstr>Looking at your first recorded macro</vt:lpstr>
      <vt:lpstr>Prezentacja programu PowerPoint</vt:lpstr>
      <vt:lpstr>Macros Help and Assistance</vt:lpstr>
      <vt:lpstr>Macros Help and Assistance</vt:lpstr>
      <vt:lpstr>Prezentacja programu PowerPoint</vt:lpstr>
      <vt:lpstr>EVENTS</vt:lpstr>
      <vt:lpstr>Macros Triggered from ...  by ...</vt:lpstr>
      <vt:lpstr>Macros Triggered  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 for Excel</dc:title>
  <dc:creator>Tadeusz Wiszowaty</dc:creator>
  <cp:lastModifiedBy>Tadeusz Wiszowaty</cp:lastModifiedBy>
  <cp:revision>84</cp:revision>
  <dcterms:created xsi:type="dcterms:W3CDTF">2011-10-16T07:52:50Z</dcterms:created>
  <dcterms:modified xsi:type="dcterms:W3CDTF">2022-03-11T09:27:24Z</dcterms:modified>
</cp:coreProperties>
</file>