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6" r:id="rId5"/>
    <p:sldId id="267" r:id="rId6"/>
    <p:sldId id="261" r:id="rId7"/>
    <p:sldId id="262" r:id="rId8"/>
    <p:sldId id="258" r:id="rId9"/>
    <p:sldId id="259" r:id="rId10"/>
    <p:sldId id="260" r:id="rId11"/>
    <p:sldId id="263" r:id="rId12"/>
    <p:sldId id="264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>
      <p:cViewPr varScale="1">
        <p:scale>
          <a:sx n="118" d="100"/>
          <a:sy n="118" d="100"/>
        </p:scale>
        <p:origin x="1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0D242-1BCE-46B8-9B72-4E5C06CF4C97}" type="datetimeFigureOut">
              <a:rPr lang="pl-PL" smtClean="0"/>
              <a:t>06.03.2022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E0489-BBAC-47C0-8CC7-1F6F1A24BD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789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onthenet.com/excel/formulas/isnumeric.php" TargetMode="External"/><Relationship Id="rId3" Type="http://schemas.openxmlformats.org/officeDocument/2006/relationships/hyperlink" Target="https://www.techonthenet.com/excel/formulas/environ.php" TargetMode="External"/><Relationship Id="rId7" Type="http://schemas.openxmlformats.org/officeDocument/2006/relationships/hyperlink" Target="https://www.techonthenet.com/excel/formulas/isnull.ph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echonthenet.com/excel/formulas/iserror.php" TargetMode="External"/><Relationship Id="rId5" Type="http://schemas.openxmlformats.org/officeDocument/2006/relationships/hyperlink" Target="https://www.techonthenet.com/excel/formulas/isempty.php" TargetMode="External"/><Relationship Id="rId4" Type="http://schemas.openxmlformats.org/officeDocument/2006/relationships/hyperlink" Target="https://www.techonthenet.com/excel/formulas/isdate.php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Public </a:t>
            </a:r>
            <a:r>
              <a:rPr lang="pl-PL" dirty="0" err="1"/>
              <a:t>intVar</a:t>
            </a:r>
            <a:r>
              <a:rPr lang="pl-PL" dirty="0"/>
              <a:t>   As </a:t>
            </a:r>
            <a:r>
              <a:rPr lang="pl-PL" dirty="0" err="1"/>
              <a:t>Integer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Sub</a:t>
            </a:r>
            <a:r>
              <a:rPr lang="pl-PL" dirty="0"/>
              <a:t> </a:t>
            </a:r>
            <a:r>
              <a:rPr lang="pl-PL" dirty="0" err="1"/>
              <a:t>VarDef</a:t>
            </a:r>
            <a:r>
              <a:rPr lang="pl-PL" dirty="0"/>
              <a:t>()</a:t>
            </a:r>
          </a:p>
          <a:p>
            <a:r>
              <a:rPr lang="pl-PL" dirty="0"/>
              <a:t>'</a:t>
            </a:r>
            <a:r>
              <a:rPr lang="pl-PL" dirty="0" err="1"/>
              <a:t>Dim</a:t>
            </a:r>
            <a:r>
              <a:rPr lang="pl-PL" dirty="0"/>
              <a:t> </a:t>
            </a:r>
            <a:r>
              <a:rPr lang="pl-PL" dirty="0" err="1"/>
              <a:t>intVar</a:t>
            </a:r>
            <a:r>
              <a:rPr lang="pl-PL" dirty="0"/>
              <a:t>  As </a:t>
            </a:r>
            <a:r>
              <a:rPr lang="pl-PL" dirty="0" err="1"/>
              <a:t>Integer</a:t>
            </a:r>
            <a:endParaRPr lang="pl-PL" dirty="0"/>
          </a:p>
          <a:p>
            <a:r>
              <a:rPr lang="pl-PL" dirty="0" err="1"/>
              <a:t>Dim</a:t>
            </a:r>
            <a:r>
              <a:rPr lang="pl-PL" dirty="0"/>
              <a:t> </a:t>
            </a:r>
            <a:r>
              <a:rPr lang="pl-PL" dirty="0" err="1"/>
              <a:t>datVar</a:t>
            </a:r>
            <a:r>
              <a:rPr lang="pl-PL" dirty="0"/>
              <a:t> As </a:t>
            </a:r>
            <a:r>
              <a:rPr lang="pl-PL" dirty="0" err="1"/>
              <a:t>Date</a:t>
            </a:r>
            <a:endParaRPr lang="pl-PL" dirty="0"/>
          </a:p>
          <a:p>
            <a:r>
              <a:rPr lang="pl-PL" dirty="0" err="1"/>
              <a:t>Dim</a:t>
            </a:r>
            <a:r>
              <a:rPr lang="pl-PL" dirty="0"/>
              <a:t> </a:t>
            </a:r>
            <a:r>
              <a:rPr lang="pl-PL" dirty="0" err="1"/>
              <a:t>strVar</a:t>
            </a:r>
            <a:r>
              <a:rPr lang="pl-PL" dirty="0"/>
              <a:t>  As String</a:t>
            </a:r>
          </a:p>
          <a:p>
            <a:r>
              <a:rPr lang="pl-PL" dirty="0"/>
              <a:t> </a:t>
            </a:r>
          </a:p>
          <a:p>
            <a:r>
              <a:rPr lang="pl-PL" dirty="0"/>
              <a:t> ' przypisanie wartości do zmiennych:</a:t>
            </a:r>
          </a:p>
          <a:p>
            <a:r>
              <a:rPr lang="pl-PL" dirty="0"/>
              <a:t> </a:t>
            </a:r>
          </a:p>
          <a:p>
            <a:r>
              <a:rPr lang="pl-PL" dirty="0" err="1"/>
              <a:t>intVar</a:t>
            </a:r>
            <a:r>
              <a:rPr lang="pl-PL" dirty="0"/>
              <a:t> = 100</a:t>
            </a:r>
          </a:p>
          <a:p>
            <a:r>
              <a:rPr lang="pl-PL" dirty="0" err="1"/>
              <a:t>datVar</a:t>
            </a:r>
            <a:r>
              <a:rPr lang="pl-PL" dirty="0"/>
              <a:t> = #3/4/2022#</a:t>
            </a:r>
          </a:p>
          <a:p>
            <a:r>
              <a:rPr lang="pl-PL" dirty="0" err="1"/>
              <a:t>strVar</a:t>
            </a:r>
            <a:r>
              <a:rPr lang="pl-PL" dirty="0"/>
              <a:t> = " Tekst nr 1 "</a:t>
            </a:r>
          </a:p>
          <a:p>
            <a:endParaRPr lang="pl-PL" dirty="0"/>
          </a:p>
          <a:p>
            <a:r>
              <a:rPr lang="pl-PL" dirty="0"/>
              <a:t>End </a:t>
            </a:r>
            <a:r>
              <a:rPr lang="pl-PL" dirty="0" err="1"/>
              <a:t>Sub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Sub</a:t>
            </a:r>
            <a:r>
              <a:rPr lang="pl-PL" dirty="0"/>
              <a:t> VarDef2()</a:t>
            </a:r>
          </a:p>
          <a:p>
            <a:endParaRPr lang="pl-PL" dirty="0"/>
          </a:p>
          <a:p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datVar</a:t>
            </a:r>
            <a:r>
              <a:rPr lang="pl-PL" dirty="0"/>
              <a:t> As </a:t>
            </a:r>
            <a:r>
              <a:rPr lang="pl-PL" dirty="0" err="1"/>
              <a:t>Date</a:t>
            </a:r>
            <a:endParaRPr lang="pl-PL" dirty="0"/>
          </a:p>
          <a:p>
            <a:r>
              <a:rPr lang="pl-PL" dirty="0" err="1"/>
              <a:t>Dim</a:t>
            </a:r>
            <a:r>
              <a:rPr lang="pl-PL" dirty="0"/>
              <a:t> </a:t>
            </a:r>
            <a:r>
              <a:rPr lang="pl-PL" dirty="0" err="1"/>
              <a:t>strVar</a:t>
            </a:r>
            <a:r>
              <a:rPr lang="pl-PL" dirty="0"/>
              <a:t>  As String</a:t>
            </a:r>
          </a:p>
          <a:p>
            <a:r>
              <a:rPr lang="pl-PL" dirty="0"/>
              <a:t> </a:t>
            </a:r>
          </a:p>
          <a:p>
            <a:r>
              <a:rPr lang="pl-PL" dirty="0"/>
              <a:t> ' przypisanie wartości do zmiennych:</a:t>
            </a:r>
          </a:p>
          <a:p>
            <a:r>
              <a:rPr lang="pl-PL" dirty="0"/>
              <a:t> </a:t>
            </a:r>
          </a:p>
          <a:p>
            <a:r>
              <a:rPr lang="pl-PL" dirty="0" err="1"/>
              <a:t>intVar</a:t>
            </a:r>
            <a:r>
              <a:rPr lang="pl-PL" dirty="0"/>
              <a:t> = 100</a:t>
            </a:r>
          </a:p>
          <a:p>
            <a:r>
              <a:rPr lang="pl-PL" dirty="0" err="1"/>
              <a:t>datVar</a:t>
            </a:r>
            <a:r>
              <a:rPr lang="pl-PL" dirty="0"/>
              <a:t> = #3/4/2022#</a:t>
            </a:r>
          </a:p>
          <a:p>
            <a:r>
              <a:rPr lang="pl-PL" dirty="0" err="1"/>
              <a:t>strVar</a:t>
            </a:r>
            <a:r>
              <a:rPr lang="pl-PL" dirty="0"/>
              <a:t> = " Tekst nr 1 "</a:t>
            </a:r>
          </a:p>
          <a:p>
            <a:r>
              <a:rPr lang="pl-PL" dirty="0" err="1"/>
              <a:t>Debug.Print</a:t>
            </a:r>
            <a:r>
              <a:rPr lang="pl-PL" dirty="0"/>
              <a:t> </a:t>
            </a:r>
            <a:r>
              <a:rPr lang="pl-PL" dirty="0" err="1"/>
              <a:t>intVar</a:t>
            </a:r>
            <a:endParaRPr lang="pl-PL" dirty="0"/>
          </a:p>
          <a:p>
            <a:r>
              <a:rPr lang="pl-PL" dirty="0"/>
              <a:t>End </a:t>
            </a:r>
            <a:r>
              <a:rPr lang="pl-PL" dirty="0" err="1"/>
              <a:t>Sub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E0489-BBAC-47C0-8CC7-1F6F1A24BD2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334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Public </a:t>
            </a:r>
            <a:r>
              <a:rPr lang="pl-PL" dirty="0" err="1"/>
              <a:t>intVar</a:t>
            </a:r>
            <a:r>
              <a:rPr lang="pl-PL" dirty="0"/>
              <a:t>   As </a:t>
            </a:r>
            <a:r>
              <a:rPr lang="pl-PL" dirty="0" err="1"/>
              <a:t>Integer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Sub</a:t>
            </a:r>
            <a:r>
              <a:rPr lang="pl-PL" dirty="0"/>
              <a:t> </a:t>
            </a:r>
            <a:r>
              <a:rPr lang="pl-PL" dirty="0" err="1"/>
              <a:t>VarDef</a:t>
            </a:r>
            <a:r>
              <a:rPr lang="pl-PL" dirty="0"/>
              <a:t>()</a:t>
            </a:r>
          </a:p>
          <a:p>
            <a:r>
              <a:rPr lang="pl-PL" dirty="0"/>
              <a:t>'</a:t>
            </a:r>
            <a:r>
              <a:rPr lang="pl-PL" dirty="0" err="1"/>
              <a:t>Dim</a:t>
            </a:r>
            <a:r>
              <a:rPr lang="pl-PL" dirty="0"/>
              <a:t> </a:t>
            </a:r>
            <a:r>
              <a:rPr lang="pl-PL" dirty="0" err="1"/>
              <a:t>intVar</a:t>
            </a:r>
            <a:r>
              <a:rPr lang="pl-PL" dirty="0"/>
              <a:t>  As </a:t>
            </a:r>
            <a:r>
              <a:rPr lang="pl-PL" dirty="0" err="1"/>
              <a:t>Integer</a:t>
            </a:r>
            <a:endParaRPr lang="pl-PL" dirty="0"/>
          </a:p>
          <a:p>
            <a:r>
              <a:rPr lang="pl-PL" dirty="0" err="1"/>
              <a:t>Dim</a:t>
            </a:r>
            <a:r>
              <a:rPr lang="pl-PL" dirty="0"/>
              <a:t> </a:t>
            </a:r>
            <a:r>
              <a:rPr lang="pl-PL" dirty="0" err="1"/>
              <a:t>datVar</a:t>
            </a:r>
            <a:r>
              <a:rPr lang="pl-PL" dirty="0"/>
              <a:t> As </a:t>
            </a:r>
            <a:r>
              <a:rPr lang="pl-PL" dirty="0" err="1"/>
              <a:t>Date</a:t>
            </a:r>
            <a:endParaRPr lang="pl-PL" dirty="0"/>
          </a:p>
          <a:p>
            <a:r>
              <a:rPr lang="pl-PL" dirty="0" err="1"/>
              <a:t>Dim</a:t>
            </a:r>
            <a:r>
              <a:rPr lang="pl-PL" dirty="0"/>
              <a:t> </a:t>
            </a:r>
            <a:r>
              <a:rPr lang="pl-PL" dirty="0" err="1"/>
              <a:t>strVar</a:t>
            </a:r>
            <a:r>
              <a:rPr lang="pl-PL" dirty="0"/>
              <a:t>  As String</a:t>
            </a:r>
          </a:p>
          <a:p>
            <a:r>
              <a:rPr lang="pl-PL" dirty="0"/>
              <a:t> </a:t>
            </a:r>
          </a:p>
          <a:p>
            <a:r>
              <a:rPr lang="pl-PL" dirty="0"/>
              <a:t> ' przypisanie wartości do zmiennych:</a:t>
            </a:r>
          </a:p>
          <a:p>
            <a:r>
              <a:rPr lang="pl-PL" dirty="0"/>
              <a:t> </a:t>
            </a:r>
          </a:p>
          <a:p>
            <a:r>
              <a:rPr lang="pl-PL" dirty="0" err="1"/>
              <a:t>intVar</a:t>
            </a:r>
            <a:r>
              <a:rPr lang="pl-PL" dirty="0"/>
              <a:t> = 100</a:t>
            </a:r>
          </a:p>
          <a:p>
            <a:r>
              <a:rPr lang="pl-PL" dirty="0" err="1"/>
              <a:t>datVar</a:t>
            </a:r>
            <a:r>
              <a:rPr lang="pl-PL" dirty="0"/>
              <a:t> = #3/4/2022#</a:t>
            </a:r>
          </a:p>
          <a:p>
            <a:r>
              <a:rPr lang="pl-PL" dirty="0" err="1"/>
              <a:t>strVar</a:t>
            </a:r>
            <a:r>
              <a:rPr lang="pl-PL" dirty="0"/>
              <a:t> = " Tekst nr 1 "</a:t>
            </a:r>
          </a:p>
          <a:p>
            <a:endParaRPr lang="pl-PL" dirty="0"/>
          </a:p>
          <a:p>
            <a:r>
              <a:rPr lang="pl-PL" dirty="0"/>
              <a:t>End </a:t>
            </a:r>
            <a:r>
              <a:rPr lang="pl-PL" dirty="0" err="1"/>
              <a:t>Sub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Sub</a:t>
            </a:r>
            <a:r>
              <a:rPr lang="pl-PL" dirty="0"/>
              <a:t> VarDef2()</a:t>
            </a:r>
          </a:p>
          <a:p>
            <a:endParaRPr lang="pl-PL" dirty="0"/>
          </a:p>
          <a:p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datVar</a:t>
            </a:r>
            <a:r>
              <a:rPr lang="pl-PL" dirty="0"/>
              <a:t> As </a:t>
            </a:r>
            <a:r>
              <a:rPr lang="pl-PL" dirty="0" err="1"/>
              <a:t>Date</a:t>
            </a:r>
            <a:endParaRPr lang="pl-PL" dirty="0"/>
          </a:p>
          <a:p>
            <a:r>
              <a:rPr lang="pl-PL" dirty="0" err="1"/>
              <a:t>Dim</a:t>
            </a:r>
            <a:r>
              <a:rPr lang="pl-PL" dirty="0"/>
              <a:t> </a:t>
            </a:r>
            <a:r>
              <a:rPr lang="pl-PL" dirty="0" err="1"/>
              <a:t>strVar</a:t>
            </a:r>
            <a:r>
              <a:rPr lang="pl-PL" dirty="0"/>
              <a:t>  As String</a:t>
            </a:r>
          </a:p>
          <a:p>
            <a:r>
              <a:rPr lang="pl-PL" dirty="0"/>
              <a:t> </a:t>
            </a:r>
          </a:p>
          <a:p>
            <a:r>
              <a:rPr lang="pl-PL" dirty="0"/>
              <a:t> ' przypisanie wartości do zmiennych:</a:t>
            </a:r>
          </a:p>
          <a:p>
            <a:r>
              <a:rPr lang="pl-PL" dirty="0"/>
              <a:t> </a:t>
            </a:r>
          </a:p>
          <a:p>
            <a:r>
              <a:rPr lang="pl-PL" dirty="0" err="1"/>
              <a:t>intVar</a:t>
            </a:r>
            <a:r>
              <a:rPr lang="pl-PL" dirty="0"/>
              <a:t> = 100</a:t>
            </a:r>
          </a:p>
          <a:p>
            <a:r>
              <a:rPr lang="pl-PL" dirty="0" err="1"/>
              <a:t>datVar</a:t>
            </a:r>
            <a:r>
              <a:rPr lang="pl-PL" dirty="0"/>
              <a:t> = #3/4/2022#</a:t>
            </a:r>
          </a:p>
          <a:p>
            <a:r>
              <a:rPr lang="pl-PL" dirty="0" err="1"/>
              <a:t>strVar</a:t>
            </a:r>
            <a:r>
              <a:rPr lang="pl-PL" dirty="0"/>
              <a:t> = " Tekst nr 1 "</a:t>
            </a:r>
          </a:p>
          <a:p>
            <a:r>
              <a:rPr lang="pl-PL" dirty="0" err="1"/>
              <a:t>Debug.Print</a:t>
            </a:r>
            <a:r>
              <a:rPr lang="pl-PL" dirty="0"/>
              <a:t> </a:t>
            </a:r>
            <a:r>
              <a:rPr lang="pl-PL" dirty="0" err="1"/>
              <a:t>intVar</a:t>
            </a:r>
            <a:endParaRPr lang="pl-PL" dirty="0"/>
          </a:p>
          <a:p>
            <a:r>
              <a:rPr lang="pl-PL" dirty="0"/>
              <a:t>End </a:t>
            </a:r>
            <a:r>
              <a:rPr lang="pl-PL" dirty="0" err="1"/>
              <a:t>Sub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E0489-BBAC-47C0-8CC7-1F6F1A24BD2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752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Option </a:t>
            </a:r>
            <a:r>
              <a:rPr lang="pl-PL" dirty="0" err="1"/>
              <a:t>Explicit</a:t>
            </a:r>
            <a:endParaRPr lang="pl-PL" dirty="0"/>
          </a:p>
          <a:p>
            <a:endParaRPr lang="pl-PL" dirty="0"/>
          </a:p>
          <a:p>
            <a:r>
              <a:rPr lang="pl-PL" dirty="0"/>
              <a:t>Public </a:t>
            </a:r>
            <a:r>
              <a:rPr lang="pl-PL" dirty="0" err="1"/>
              <a:t>intVar</a:t>
            </a:r>
            <a:r>
              <a:rPr lang="pl-PL" dirty="0"/>
              <a:t>   As </a:t>
            </a:r>
            <a:r>
              <a:rPr lang="pl-PL" dirty="0" err="1"/>
              <a:t>Integer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Sub</a:t>
            </a:r>
            <a:r>
              <a:rPr lang="pl-PL" dirty="0"/>
              <a:t> </a:t>
            </a:r>
            <a:r>
              <a:rPr lang="pl-PL" dirty="0" err="1"/>
              <a:t>VarDef</a:t>
            </a:r>
            <a:r>
              <a:rPr lang="pl-PL" dirty="0"/>
              <a:t>()</a:t>
            </a:r>
          </a:p>
          <a:p>
            <a:r>
              <a:rPr lang="pl-PL" dirty="0" err="1"/>
              <a:t>Dim</a:t>
            </a:r>
            <a:r>
              <a:rPr lang="pl-PL" dirty="0"/>
              <a:t> </a:t>
            </a:r>
            <a:r>
              <a:rPr lang="pl-PL" dirty="0" err="1"/>
              <a:t>datVar</a:t>
            </a:r>
            <a:r>
              <a:rPr lang="pl-PL" dirty="0"/>
              <a:t> As </a:t>
            </a:r>
            <a:r>
              <a:rPr lang="pl-PL" dirty="0" err="1"/>
              <a:t>Date</a:t>
            </a:r>
            <a:endParaRPr lang="pl-PL" dirty="0"/>
          </a:p>
          <a:p>
            <a:r>
              <a:rPr lang="pl-PL" dirty="0" err="1"/>
              <a:t>Dim</a:t>
            </a:r>
            <a:r>
              <a:rPr lang="pl-PL" dirty="0"/>
              <a:t> </a:t>
            </a:r>
            <a:r>
              <a:rPr lang="pl-PL" dirty="0" err="1"/>
              <a:t>strVar</a:t>
            </a:r>
            <a:r>
              <a:rPr lang="pl-PL" dirty="0"/>
              <a:t>  As String</a:t>
            </a:r>
          </a:p>
          <a:p>
            <a:r>
              <a:rPr lang="pl-PL" dirty="0"/>
              <a:t> </a:t>
            </a:r>
          </a:p>
          <a:p>
            <a:r>
              <a:rPr lang="pl-PL" dirty="0"/>
              <a:t> ' przypisanie wartości do zmiennych:</a:t>
            </a:r>
          </a:p>
          <a:p>
            <a:r>
              <a:rPr lang="pl-PL" dirty="0"/>
              <a:t> </a:t>
            </a:r>
          </a:p>
          <a:p>
            <a:r>
              <a:rPr lang="pl-PL" dirty="0" err="1"/>
              <a:t>intVar</a:t>
            </a:r>
            <a:r>
              <a:rPr lang="pl-PL" dirty="0"/>
              <a:t> = 100</a:t>
            </a:r>
          </a:p>
          <a:p>
            <a:r>
              <a:rPr lang="pl-PL" dirty="0" err="1"/>
              <a:t>datVar</a:t>
            </a:r>
            <a:r>
              <a:rPr lang="pl-PL" dirty="0"/>
              <a:t> = #3/4/2022#</a:t>
            </a:r>
          </a:p>
          <a:p>
            <a:r>
              <a:rPr lang="pl-PL" dirty="0" err="1"/>
              <a:t>strVar</a:t>
            </a:r>
            <a:r>
              <a:rPr lang="pl-PL" dirty="0"/>
              <a:t> = " Tekst nr 1 "</a:t>
            </a:r>
          </a:p>
          <a:p>
            <a:endParaRPr lang="pl-PL" dirty="0"/>
          </a:p>
          <a:p>
            <a:r>
              <a:rPr lang="pl-PL" dirty="0"/>
              <a:t>End </a:t>
            </a:r>
            <a:r>
              <a:rPr lang="pl-PL" dirty="0" err="1"/>
              <a:t>Sub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Sub</a:t>
            </a:r>
            <a:r>
              <a:rPr lang="pl-PL" dirty="0"/>
              <a:t> VarDef2()</a:t>
            </a:r>
          </a:p>
          <a:p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datVar</a:t>
            </a:r>
            <a:r>
              <a:rPr lang="pl-PL" dirty="0"/>
              <a:t> As </a:t>
            </a:r>
            <a:r>
              <a:rPr lang="pl-PL" dirty="0" err="1"/>
              <a:t>Date</a:t>
            </a:r>
            <a:endParaRPr lang="pl-PL" dirty="0"/>
          </a:p>
          <a:p>
            <a:r>
              <a:rPr lang="pl-PL" dirty="0" err="1"/>
              <a:t>Dim</a:t>
            </a:r>
            <a:r>
              <a:rPr lang="pl-PL" dirty="0"/>
              <a:t> </a:t>
            </a:r>
            <a:r>
              <a:rPr lang="pl-PL" dirty="0" err="1"/>
              <a:t>strVar</a:t>
            </a:r>
            <a:r>
              <a:rPr lang="pl-PL" dirty="0"/>
              <a:t>  As String</a:t>
            </a:r>
          </a:p>
          <a:p>
            <a:r>
              <a:rPr lang="pl-PL" dirty="0"/>
              <a:t> </a:t>
            </a:r>
          </a:p>
          <a:p>
            <a:r>
              <a:rPr lang="pl-PL" dirty="0" err="1"/>
              <a:t>intVar</a:t>
            </a:r>
            <a:r>
              <a:rPr lang="pl-PL" dirty="0"/>
              <a:t> = 100</a:t>
            </a:r>
          </a:p>
          <a:p>
            <a:r>
              <a:rPr lang="pl-PL" dirty="0" err="1"/>
              <a:t>datVar</a:t>
            </a:r>
            <a:r>
              <a:rPr lang="pl-PL" dirty="0"/>
              <a:t> = #3/4/2022#</a:t>
            </a:r>
          </a:p>
          <a:p>
            <a:r>
              <a:rPr lang="pl-PL" dirty="0" err="1"/>
              <a:t>strVar</a:t>
            </a:r>
            <a:r>
              <a:rPr lang="pl-PL" dirty="0"/>
              <a:t> = " Tekst nr 1 "</a:t>
            </a:r>
          </a:p>
          <a:p>
            <a:r>
              <a:rPr lang="pl-PL" dirty="0" err="1"/>
              <a:t>Debug.Print</a:t>
            </a:r>
            <a:r>
              <a:rPr lang="pl-PL" dirty="0"/>
              <a:t> </a:t>
            </a:r>
            <a:r>
              <a:rPr lang="pl-PL" dirty="0" err="1"/>
              <a:t>intVar</a:t>
            </a:r>
            <a:r>
              <a:rPr lang="pl-PL" dirty="0"/>
              <a:t>, </a:t>
            </a:r>
            <a:r>
              <a:rPr lang="pl-PL" dirty="0" err="1"/>
              <a:t>datVar</a:t>
            </a:r>
            <a:r>
              <a:rPr lang="pl-PL" dirty="0"/>
              <a:t>, </a:t>
            </a:r>
            <a:r>
              <a:rPr lang="pl-PL" dirty="0" err="1"/>
              <a:t>strVar</a:t>
            </a:r>
            <a:endParaRPr lang="pl-PL" dirty="0"/>
          </a:p>
          <a:p>
            <a:r>
              <a:rPr lang="pl-PL" dirty="0"/>
              <a:t>End </a:t>
            </a:r>
            <a:r>
              <a:rPr lang="pl-PL" dirty="0" err="1"/>
              <a:t>Sub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Sub</a:t>
            </a:r>
            <a:r>
              <a:rPr lang="pl-PL" dirty="0"/>
              <a:t> VarDef4()</a:t>
            </a:r>
          </a:p>
          <a:p>
            <a:r>
              <a:rPr lang="pl-PL" dirty="0" err="1"/>
              <a:t>Static</a:t>
            </a:r>
            <a:r>
              <a:rPr lang="pl-PL" dirty="0"/>
              <a:t> intVar1%, intVar4%, </a:t>
            </a:r>
            <a:r>
              <a:rPr lang="pl-PL" dirty="0" err="1"/>
              <a:t>strVar</a:t>
            </a:r>
            <a:r>
              <a:rPr lang="pl-PL" dirty="0"/>
              <a:t>$</a:t>
            </a:r>
          </a:p>
          <a:p>
            <a:r>
              <a:rPr lang="pl-PL" dirty="0"/>
              <a:t> </a:t>
            </a:r>
          </a:p>
          <a:p>
            <a:r>
              <a:rPr lang="pl-PL" dirty="0"/>
              <a:t>intVar1 = 143: intVar4 = 123</a:t>
            </a:r>
          </a:p>
          <a:p>
            <a:r>
              <a:rPr lang="pl-PL" dirty="0" err="1"/>
              <a:t>strVar</a:t>
            </a:r>
            <a:r>
              <a:rPr lang="pl-PL" dirty="0"/>
              <a:t> = " Tekst nr 4 "</a:t>
            </a:r>
          </a:p>
          <a:p>
            <a:r>
              <a:rPr lang="pl-PL" dirty="0" err="1"/>
              <a:t>Debug.Print</a:t>
            </a:r>
            <a:r>
              <a:rPr lang="pl-PL" dirty="0"/>
              <a:t> intVar1 + intVar4, </a:t>
            </a:r>
            <a:r>
              <a:rPr lang="pl-PL" dirty="0" err="1"/>
              <a:t>strVar</a:t>
            </a:r>
            <a:endParaRPr lang="pl-PL" dirty="0"/>
          </a:p>
          <a:p>
            <a:r>
              <a:rPr lang="pl-PL" dirty="0"/>
              <a:t>End </a:t>
            </a:r>
            <a:r>
              <a:rPr lang="pl-PL" dirty="0" err="1"/>
              <a:t>Sub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E0489-BBAC-47C0-8CC7-1F6F1A24BD2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47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8C665-C21B-429D-9E70-B6C44AD500D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4035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336699"/>
                </a:solidFill>
                <a:effectLst/>
                <a:hlinkClick r:id="rId3"/>
              </a:rPr>
              <a:t>ENVIRON  -   </a:t>
            </a:r>
            <a:r>
              <a:rPr lang="en-US" dirty="0">
                <a:effectLst/>
              </a:rPr>
              <a:t>Returns the value of an operating system environment </a:t>
            </a:r>
            <a:r>
              <a:rPr lang="en-US" dirty="0" err="1">
                <a:effectLst/>
              </a:rPr>
              <a:t>variable</a:t>
            </a:r>
            <a:r>
              <a:rPr lang="en-US" u="none" strike="noStrike" dirty="0" err="1">
                <a:solidFill>
                  <a:srgbClr val="336699"/>
                </a:solidFill>
                <a:effectLst/>
                <a:hlinkClick r:id="rId4"/>
              </a:rPr>
              <a:t>ISDATE</a:t>
            </a:r>
            <a:r>
              <a:rPr lang="en-US" u="none" strike="noStrike" dirty="0">
                <a:solidFill>
                  <a:srgbClr val="336699"/>
                </a:solidFill>
                <a:effectLst/>
                <a:hlinkClick r:id="rId4"/>
              </a:rPr>
              <a:t>  -   </a:t>
            </a:r>
            <a:r>
              <a:rPr lang="en-US" dirty="0">
                <a:effectLst/>
              </a:rPr>
              <a:t>Returns TRUE if the expression is a valid </a:t>
            </a:r>
            <a:r>
              <a:rPr lang="en-US" dirty="0" err="1">
                <a:effectLst/>
              </a:rPr>
              <a:t>date</a:t>
            </a:r>
            <a:r>
              <a:rPr lang="en-US" u="none" strike="noStrike" dirty="0" err="1">
                <a:solidFill>
                  <a:srgbClr val="336699"/>
                </a:solidFill>
                <a:effectLst/>
                <a:hlinkClick r:id="rId5"/>
              </a:rPr>
              <a:t>ISEMPTY</a:t>
            </a:r>
            <a:r>
              <a:rPr lang="en-US" u="none" strike="noStrike" dirty="0">
                <a:solidFill>
                  <a:srgbClr val="336699"/>
                </a:solidFill>
                <a:effectLst/>
                <a:hlinkClick r:id="rId5"/>
              </a:rPr>
              <a:t>  -   </a:t>
            </a:r>
            <a:r>
              <a:rPr lang="en-US" dirty="0">
                <a:effectLst/>
              </a:rPr>
              <a:t>Used to check for blank cells or uninitialized </a:t>
            </a:r>
            <a:r>
              <a:rPr lang="en-US" dirty="0" err="1">
                <a:effectLst/>
              </a:rPr>
              <a:t>variables</a:t>
            </a:r>
            <a:r>
              <a:rPr lang="en-US" u="none" strike="noStrike" dirty="0" err="1">
                <a:solidFill>
                  <a:srgbClr val="336699"/>
                </a:solidFill>
                <a:effectLst/>
                <a:hlinkClick r:id="rId6"/>
              </a:rPr>
              <a:t>ISERROR</a:t>
            </a:r>
            <a:r>
              <a:rPr lang="en-US" u="none" strike="noStrike" dirty="0">
                <a:solidFill>
                  <a:srgbClr val="336699"/>
                </a:solidFill>
                <a:effectLst/>
                <a:hlinkClick r:id="rId6"/>
              </a:rPr>
              <a:t>  -   </a:t>
            </a:r>
            <a:r>
              <a:rPr lang="en-US" dirty="0">
                <a:effectLst/>
              </a:rPr>
              <a:t>Used to check for error </a:t>
            </a:r>
            <a:r>
              <a:rPr lang="en-US" dirty="0" err="1">
                <a:effectLst/>
              </a:rPr>
              <a:t>values</a:t>
            </a:r>
            <a:r>
              <a:rPr lang="en-US" u="none" strike="noStrike" dirty="0" err="1">
                <a:solidFill>
                  <a:srgbClr val="336699"/>
                </a:solidFill>
                <a:effectLst/>
                <a:hlinkClick r:id="rId7"/>
              </a:rPr>
              <a:t>ISNULL</a:t>
            </a:r>
            <a:r>
              <a:rPr lang="en-US" u="none" strike="noStrike" dirty="0">
                <a:solidFill>
                  <a:srgbClr val="336699"/>
                </a:solidFill>
                <a:effectLst/>
                <a:hlinkClick r:id="rId7"/>
              </a:rPr>
              <a:t>  -   </a:t>
            </a:r>
            <a:r>
              <a:rPr lang="en-US" dirty="0">
                <a:effectLst/>
              </a:rPr>
              <a:t>Used to check for a NULL </a:t>
            </a:r>
            <a:r>
              <a:rPr lang="en-US" dirty="0" err="1">
                <a:effectLst/>
              </a:rPr>
              <a:t>value</a:t>
            </a:r>
            <a:r>
              <a:rPr lang="en-US" u="none" strike="noStrike" dirty="0" err="1">
                <a:solidFill>
                  <a:srgbClr val="336699"/>
                </a:solidFill>
                <a:effectLst/>
                <a:hlinkClick r:id="rId8"/>
              </a:rPr>
              <a:t>ISNUMERIC</a:t>
            </a:r>
            <a:r>
              <a:rPr lang="en-US" u="none" strike="noStrike" dirty="0">
                <a:solidFill>
                  <a:srgbClr val="336699"/>
                </a:solidFill>
                <a:effectLst/>
                <a:hlinkClick r:id="rId8"/>
              </a:rPr>
              <a:t>  -   </a:t>
            </a:r>
            <a:r>
              <a:rPr lang="en-US" dirty="0">
                <a:effectLst/>
              </a:rPr>
              <a:t>Used to check for a numeric value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8C665-C21B-429D-9E70-B6C44AD500D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74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http://www.techonthenet.com/excel/formulas/index_vba.php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8C665-C21B-429D-9E70-B6C44AD500D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6622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http://www.techonthenet.com/excel/formulas/index_vba.php</a:t>
            </a:r>
          </a:p>
          <a:p>
            <a:endParaRPr lang="pl-PL" dirty="0"/>
          </a:p>
          <a:p>
            <a:r>
              <a:rPr lang="pl-PL" dirty="0"/>
              <a:t>'The </a:t>
            </a:r>
            <a:r>
              <a:rPr lang="pl-PL" dirty="0" err="1"/>
              <a:t>following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converts</a:t>
            </a:r>
            <a:endParaRPr lang="pl-PL" dirty="0"/>
          </a:p>
          <a:p>
            <a:r>
              <a:rPr lang="pl-PL" dirty="0"/>
              <a:t>'   the string “144”  to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integer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Sub</a:t>
            </a:r>
            <a:r>
              <a:rPr lang="pl-PL" dirty="0"/>
              <a:t> </a:t>
            </a:r>
            <a:r>
              <a:rPr lang="pl-PL" dirty="0" err="1"/>
              <a:t>Example</a:t>
            </a:r>
            <a:r>
              <a:rPr lang="pl-PL" dirty="0"/>
              <a:t>()</a:t>
            </a:r>
          </a:p>
          <a:p>
            <a:r>
              <a:rPr lang="pl-PL" dirty="0" err="1"/>
              <a:t>Dim</a:t>
            </a:r>
            <a:r>
              <a:rPr lang="pl-PL" dirty="0"/>
              <a:t> </a:t>
            </a:r>
            <a:r>
              <a:rPr lang="pl-PL" dirty="0" err="1"/>
              <a:t>strInteger</a:t>
            </a:r>
            <a:r>
              <a:rPr lang="pl-PL" dirty="0"/>
              <a:t>$, </a:t>
            </a:r>
            <a:r>
              <a:rPr lang="pl-PL" dirty="0" err="1"/>
              <a:t>intInteger</a:t>
            </a:r>
            <a:r>
              <a:rPr lang="pl-PL" dirty="0"/>
              <a:t>%</a:t>
            </a:r>
          </a:p>
          <a:p>
            <a:endParaRPr lang="pl-PL" dirty="0"/>
          </a:p>
          <a:p>
            <a:r>
              <a:rPr lang="pl-PL" dirty="0" err="1"/>
              <a:t>strInteger</a:t>
            </a:r>
            <a:r>
              <a:rPr lang="pl-PL" dirty="0"/>
              <a:t> = "144"</a:t>
            </a:r>
          </a:p>
          <a:p>
            <a:r>
              <a:rPr lang="pl-PL" dirty="0" err="1"/>
              <a:t>intInteger</a:t>
            </a:r>
            <a:r>
              <a:rPr lang="pl-PL" dirty="0"/>
              <a:t> = </a:t>
            </a:r>
            <a:r>
              <a:rPr lang="pl-PL" dirty="0" err="1"/>
              <a:t>CInt</a:t>
            </a:r>
            <a:r>
              <a:rPr lang="pl-PL" dirty="0"/>
              <a:t>(</a:t>
            </a:r>
            <a:r>
              <a:rPr lang="pl-PL" dirty="0" err="1"/>
              <a:t>strInteger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 err="1"/>
              <a:t>Debug.Print</a:t>
            </a:r>
            <a:r>
              <a:rPr lang="pl-PL" dirty="0"/>
              <a:t> </a:t>
            </a:r>
            <a:r>
              <a:rPr lang="pl-PL" dirty="0" err="1"/>
              <a:t>intInteger</a:t>
            </a:r>
            <a:r>
              <a:rPr lang="pl-PL" dirty="0"/>
              <a:t> * 2</a:t>
            </a:r>
          </a:p>
          <a:p>
            <a:r>
              <a:rPr lang="pl-PL" dirty="0"/>
              <a:t>End </a:t>
            </a:r>
            <a:r>
              <a:rPr lang="pl-PL"/>
              <a:t>Sub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8C665-C21B-429D-9E70-B6C44AD500D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4791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http://www.techonthenet.com/excel/formulas/index_vba.php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8C665-C21B-429D-9E70-B6C44AD500D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19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921C-B5B4-4B7E-AAFD-4777F4225C79}" type="datetimeFigureOut">
              <a:rPr lang="pl-PL" smtClean="0"/>
              <a:t>06.03.2022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7EEE-DE14-4F67-8E87-246CAF6E10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557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921C-B5B4-4B7E-AAFD-4777F4225C79}" type="datetimeFigureOut">
              <a:rPr lang="pl-PL" smtClean="0"/>
              <a:t>06.03.2022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7EEE-DE14-4F67-8E87-246CAF6E10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403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921C-B5B4-4B7E-AAFD-4777F4225C79}" type="datetimeFigureOut">
              <a:rPr lang="pl-PL" smtClean="0"/>
              <a:t>06.03.2022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7EEE-DE14-4F67-8E87-246CAF6E10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921C-B5B4-4B7E-AAFD-4777F4225C79}" type="datetimeFigureOut">
              <a:rPr lang="pl-PL" smtClean="0"/>
              <a:t>06.03.2022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7EEE-DE14-4F67-8E87-246CAF6E10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134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921C-B5B4-4B7E-AAFD-4777F4225C79}" type="datetimeFigureOut">
              <a:rPr lang="pl-PL" smtClean="0"/>
              <a:t>06.03.2022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7EEE-DE14-4F67-8E87-246CAF6E10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217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921C-B5B4-4B7E-AAFD-4777F4225C79}" type="datetimeFigureOut">
              <a:rPr lang="pl-PL" smtClean="0"/>
              <a:t>06.03.2022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7EEE-DE14-4F67-8E87-246CAF6E10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39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921C-B5B4-4B7E-AAFD-4777F4225C79}" type="datetimeFigureOut">
              <a:rPr lang="pl-PL" smtClean="0"/>
              <a:t>06.03.2022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7EEE-DE14-4F67-8E87-246CAF6E10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768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921C-B5B4-4B7E-AAFD-4777F4225C79}" type="datetimeFigureOut">
              <a:rPr lang="pl-PL" smtClean="0"/>
              <a:t>06.03.2022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7EEE-DE14-4F67-8E87-246CAF6E10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285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921C-B5B4-4B7E-AAFD-4777F4225C79}" type="datetimeFigureOut">
              <a:rPr lang="pl-PL" smtClean="0"/>
              <a:t>06.03.2022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7EEE-DE14-4F67-8E87-246CAF6E10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1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921C-B5B4-4B7E-AAFD-4777F4225C79}" type="datetimeFigureOut">
              <a:rPr lang="pl-PL" smtClean="0"/>
              <a:t>06.03.2022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7EEE-DE14-4F67-8E87-246CAF6E10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89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921C-B5B4-4B7E-AAFD-4777F4225C79}" type="datetimeFigureOut">
              <a:rPr lang="pl-PL" smtClean="0"/>
              <a:t>06.03.2022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7EEE-DE14-4F67-8E87-246CAF6E10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33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921C-B5B4-4B7E-AAFD-4777F4225C79}" type="datetimeFigureOut">
              <a:rPr lang="pl-PL" smtClean="0"/>
              <a:t>06.03.2022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97EEE-DE14-4F67-8E87-246CAF6E10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19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chonthenet.com/excel/formulas/isnumeric.php" TargetMode="External"/><Relationship Id="rId3" Type="http://schemas.openxmlformats.org/officeDocument/2006/relationships/hyperlink" Target="http://www.techonthenet.com/excel/formulas/case.php" TargetMode="External"/><Relationship Id="rId7" Type="http://schemas.openxmlformats.org/officeDocument/2006/relationships/hyperlink" Target="http://www.techonthenet.com/excel/formulas/isnull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echonthenet.com/excel/formulas/iserror.php" TargetMode="External"/><Relationship Id="rId5" Type="http://schemas.openxmlformats.org/officeDocument/2006/relationships/hyperlink" Target="http://www.techonthenet.com/excel/formulas/isdate.php" TargetMode="External"/><Relationship Id="rId4" Type="http://schemas.openxmlformats.org/officeDocument/2006/relationships/hyperlink" Target="http://www.techonthenet.com/excel/formulas/if_then.ph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chonthenet.com/excel/formulas/right.php" TargetMode="External"/><Relationship Id="rId13" Type="http://schemas.openxmlformats.org/officeDocument/2006/relationships/hyperlink" Target="http://www.techonthenet.com/excel/formulas/val.php" TargetMode="External"/><Relationship Id="rId18" Type="http://schemas.openxmlformats.org/officeDocument/2006/relationships/hyperlink" Target="http://www.techonthenet.com/excel/formulas/ltrim.php" TargetMode="External"/><Relationship Id="rId3" Type="http://schemas.openxmlformats.org/officeDocument/2006/relationships/hyperlink" Target="http://www.techonthenet.com/excel/formulas/instrrev.php" TargetMode="External"/><Relationship Id="rId21" Type="http://schemas.openxmlformats.org/officeDocument/2006/relationships/hyperlink" Target="http://www.techonthenet.com/excel/formulas/mid.php" TargetMode="External"/><Relationship Id="rId7" Type="http://schemas.openxmlformats.org/officeDocument/2006/relationships/hyperlink" Target="http://www.techonthenet.com/excel/formulas/lcase.php" TargetMode="External"/><Relationship Id="rId12" Type="http://schemas.openxmlformats.org/officeDocument/2006/relationships/hyperlink" Target="http://www.techonthenet.com/excel/formulas/rtrim.php" TargetMode="External"/><Relationship Id="rId17" Type="http://schemas.openxmlformats.org/officeDocument/2006/relationships/hyperlink" Target="http://www.techonthenet.com/excel/formulas/format_string.php" TargetMode="External"/><Relationship Id="rId2" Type="http://schemas.openxmlformats.org/officeDocument/2006/relationships/hyperlink" Target="http://www.techonthenet.com/excel/formulas/asc.php" TargetMode="External"/><Relationship Id="rId16" Type="http://schemas.openxmlformats.org/officeDocument/2006/relationships/hyperlink" Target="http://www.techonthenet.com/excel/formulas/space.php" TargetMode="External"/><Relationship Id="rId20" Type="http://schemas.openxmlformats.org/officeDocument/2006/relationships/hyperlink" Target="http://www.techonthenet.com/excel/formulas/instr.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echonthenet.com/excel/formulas/chr.php" TargetMode="External"/><Relationship Id="rId11" Type="http://schemas.openxmlformats.org/officeDocument/2006/relationships/hyperlink" Target="http://www.techonthenet.com/excel/formulas/left.php" TargetMode="External"/><Relationship Id="rId24" Type="http://schemas.openxmlformats.org/officeDocument/2006/relationships/image" Target="../media/image10.png"/><Relationship Id="rId5" Type="http://schemas.openxmlformats.org/officeDocument/2006/relationships/hyperlink" Target="http://www.techonthenet.com/excel/formulas/trim.php" TargetMode="External"/><Relationship Id="rId15" Type="http://schemas.openxmlformats.org/officeDocument/2006/relationships/hyperlink" Target="http://www.techonthenet.com/excel/formulas/len.php" TargetMode="External"/><Relationship Id="rId23" Type="http://schemas.openxmlformats.org/officeDocument/2006/relationships/image" Target="../media/image9.png"/><Relationship Id="rId10" Type="http://schemas.openxmlformats.org/officeDocument/2006/relationships/hyperlink" Target="http://www.techonthenet.com/excel/formulas/concat2.php" TargetMode="External"/><Relationship Id="rId19" Type="http://schemas.openxmlformats.org/officeDocument/2006/relationships/hyperlink" Target="http://www.techonthenet.com/excel/formulas/str.php" TargetMode="External"/><Relationship Id="rId4" Type="http://schemas.openxmlformats.org/officeDocument/2006/relationships/hyperlink" Target="http://www.techonthenet.com/excel/formulas/replace.php" TargetMode="External"/><Relationship Id="rId9" Type="http://schemas.openxmlformats.org/officeDocument/2006/relationships/hyperlink" Target="http://www.techonthenet.com/excel/formulas/ucase.php" TargetMode="External"/><Relationship Id="rId14" Type="http://schemas.openxmlformats.org/officeDocument/2006/relationships/hyperlink" Target="http://www.techonthenet.com/excel/formulas/curdir.php" TargetMode="External"/><Relationship Id="rId22" Type="http://schemas.openxmlformats.org/officeDocument/2006/relationships/hyperlink" Target="http://www.techonthenet.com/excel/formulas/strconv.ph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chonthenet.com/excel/formulas/round.php" TargetMode="External"/><Relationship Id="rId13" Type="http://schemas.openxmlformats.org/officeDocument/2006/relationships/hyperlink" Target="http://www.techonthenet.com/excel/formulas/log.php" TargetMode="External"/><Relationship Id="rId3" Type="http://schemas.openxmlformats.org/officeDocument/2006/relationships/hyperlink" Target="http://www.techonthenet.com/excel/formulas/fix.php" TargetMode="External"/><Relationship Id="rId7" Type="http://schemas.openxmlformats.org/officeDocument/2006/relationships/hyperlink" Target="http://www.techonthenet.com/excel/formulas/format_number.php" TargetMode="External"/><Relationship Id="rId12" Type="http://schemas.openxmlformats.org/officeDocument/2006/relationships/hyperlink" Target="http://www.techonthenet.com/excel/formulas/sgn.php" TargetMode="External"/><Relationship Id="rId2" Type="http://schemas.openxmlformats.org/officeDocument/2006/relationships/hyperlink" Target="http://www.techonthenet.com/excel/formulas/abs.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echonthenet.com/excel/formulas/atn.php" TargetMode="External"/><Relationship Id="rId11" Type="http://schemas.openxmlformats.org/officeDocument/2006/relationships/hyperlink" Target="http://www.techonthenet.com/excel/formulas/int.php" TargetMode="External"/><Relationship Id="rId5" Type="http://schemas.openxmlformats.org/officeDocument/2006/relationships/hyperlink" Target="http://www.techonthenet.com/excel/formulas/tan.php" TargetMode="External"/><Relationship Id="rId15" Type="http://schemas.openxmlformats.org/officeDocument/2006/relationships/image" Target="../media/image11.png"/><Relationship Id="rId10" Type="http://schemas.openxmlformats.org/officeDocument/2006/relationships/hyperlink" Target="http://www.techonthenet.com/excel/formulas/cos.php" TargetMode="External"/><Relationship Id="rId4" Type="http://schemas.openxmlformats.org/officeDocument/2006/relationships/hyperlink" Target="http://www.techonthenet.com/excel/formulas/rnd.php" TargetMode="External"/><Relationship Id="rId9" Type="http://schemas.openxmlformats.org/officeDocument/2006/relationships/hyperlink" Target="http://www.techonthenet.com/excel/formulas/sin.php" TargetMode="External"/><Relationship Id="rId14" Type="http://schemas.openxmlformats.org/officeDocument/2006/relationships/hyperlink" Target="http://www.techonthenet.com/excel/formulas/exp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97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920880" cy="288031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l-PL" sz="8000" dirty="0"/>
              <a:t>VBA</a:t>
            </a:r>
            <a:br>
              <a:rPr lang="pl-PL" sz="8000" dirty="0"/>
            </a:br>
            <a:r>
              <a:rPr lang="pl-PL" sz="3600" dirty="0"/>
              <a:t> </a:t>
            </a:r>
            <a:r>
              <a:rPr lang="pl-PL" sz="5400" dirty="0"/>
              <a:t>typy danych</a:t>
            </a:r>
            <a:br>
              <a:rPr lang="pl-PL" sz="5400" dirty="0"/>
            </a:br>
            <a:r>
              <a:rPr lang="pl-PL" sz="4800" dirty="0"/>
              <a:t>Functions  (by Category) </a:t>
            </a:r>
            <a:endParaRPr lang="pl-PL" sz="54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E7563E7-7ED2-4BEF-910B-4A47C649D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00" b="22512"/>
          <a:stretch/>
        </p:blipFill>
        <p:spPr>
          <a:xfrm>
            <a:off x="2123728" y="329445"/>
            <a:ext cx="4591050" cy="2022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25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599255"/>
            <a:ext cx="7416824" cy="66531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l-PL" sz="4800" dirty="0"/>
              <a:t>Logical Functions </a:t>
            </a:r>
            <a:endParaRPr lang="pl-PL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07138"/>
              </p:ext>
            </p:extLst>
          </p:nvPr>
        </p:nvGraphicFramePr>
        <p:xfrm>
          <a:off x="827584" y="1264566"/>
          <a:ext cx="7416824" cy="665311"/>
        </p:xfrm>
        <a:graphic>
          <a:graphicData uri="http://schemas.openxmlformats.org/drawingml/2006/table">
            <a:tbl>
              <a:tblPr/>
              <a:tblGrid>
                <a:gridCol w="29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5311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800" dirty="0">
                          <a:hlinkClick r:id="rId3" action="ppaction://hlinkfile"/>
                        </a:rPr>
                        <a:t>Case</a:t>
                      </a:r>
                      <a:endParaRPr lang="pl-PL" sz="2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800" dirty="0">
                          <a:hlinkClick r:id="rId4" action="ppaction://hlinkfile"/>
                        </a:rPr>
                        <a:t>IF-THEN-ELSE</a:t>
                      </a:r>
                      <a:endParaRPr lang="pl-PL" sz="2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2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pl-PL" dirty="0"/>
                      </a:br>
                      <a:endParaRPr lang="pl-PL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6375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br>
              <a: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1580" y="2938281"/>
            <a:ext cx="7416824" cy="665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/>
              <a:t>Information Functions </a:t>
            </a:r>
            <a:endParaRPr lang="pl-PL" sz="4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20688"/>
              </p:ext>
            </p:extLst>
          </p:nvPr>
        </p:nvGraphicFramePr>
        <p:xfrm>
          <a:off x="755576" y="3573016"/>
          <a:ext cx="7488833" cy="1089249"/>
        </p:xfrm>
        <a:graphic>
          <a:graphicData uri="http://schemas.openxmlformats.org/drawingml/2006/table">
            <a:tbl>
              <a:tblPr/>
              <a:tblGrid>
                <a:gridCol w="25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9249">
                <a:tc>
                  <a:txBody>
                    <a:bodyPr/>
                    <a:lstStyle/>
                    <a:p>
                      <a:endParaRPr lang="pl-PL" sz="32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3200" dirty="0">
                          <a:hlinkClick r:id="rId5" action="ppaction://hlinkfile"/>
                        </a:rPr>
                        <a:t>  </a:t>
                      </a:r>
                      <a:r>
                        <a:rPr lang="pl-PL" sz="3200" dirty="0" err="1">
                          <a:hlinkClick r:id="rId5" action="ppaction://hlinkfile"/>
                        </a:rPr>
                        <a:t>IsDate</a:t>
                      </a:r>
                      <a:endParaRPr lang="pl-PL" sz="32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3200" dirty="0" err="1">
                          <a:hlinkClick r:id="rId6" action="ppaction://hlinkfile"/>
                        </a:rPr>
                        <a:t>IsError</a:t>
                      </a:r>
                      <a:endParaRPr lang="pl-PL" sz="32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3200" dirty="0">
                          <a:hlinkClick r:id="rId7" action="ppaction://hlinkfile"/>
                        </a:rPr>
                        <a:t>IsNull</a:t>
                      </a:r>
                      <a:endParaRPr lang="pl-PL" sz="32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3200" dirty="0">
                          <a:hlinkClick r:id="rId8" action="ppaction://hlinkfile"/>
                        </a:rPr>
                        <a:t>IsNumeric</a:t>
                      </a:r>
                      <a:endParaRPr lang="pl-PL" sz="32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67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184" y="214407"/>
            <a:ext cx="7416824" cy="66531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l-PL" sz="4000" dirty="0"/>
              <a:t>Data </a:t>
            </a:r>
            <a:r>
              <a:rPr lang="pl-PL" sz="4000" dirty="0" err="1"/>
              <a:t>Type</a:t>
            </a:r>
            <a:r>
              <a:rPr lang="pl-PL" sz="4000" dirty="0"/>
              <a:t> </a:t>
            </a:r>
            <a:r>
              <a:rPr lang="pl-PL" sz="4000" dirty="0" err="1"/>
              <a:t>Conv</a:t>
            </a:r>
            <a:r>
              <a:rPr lang="pl-PL" sz="4000" dirty="0"/>
              <a:t>. </a:t>
            </a:r>
            <a:r>
              <a:rPr lang="pl-PL" sz="4000" dirty="0" err="1"/>
              <a:t>Functions</a:t>
            </a:r>
            <a:endParaRPr lang="pl-PL" sz="4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6375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br>
              <a: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A20C4E7-C8A7-41C0-9946-1217F0CCA943}"/>
              </a:ext>
            </a:extLst>
          </p:cNvPr>
          <p:cNvSpPr txBox="1"/>
          <p:nvPr/>
        </p:nvSpPr>
        <p:spPr>
          <a:xfrm>
            <a:off x="614210" y="1052736"/>
            <a:ext cx="7442296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sz="2000" dirty="0"/>
              <a:t>                   </a:t>
            </a:r>
            <a:r>
              <a:rPr lang="pl-PL" sz="2000" dirty="0" err="1"/>
              <a:t>Converts</a:t>
            </a:r>
            <a:r>
              <a:rPr lang="pl-PL" sz="2000" dirty="0"/>
              <a:t> a </a:t>
            </a:r>
            <a:r>
              <a:rPr lang="pl-PL" sz="2000" dirty="0" err="1"/>
              <a:t>value</a:t>
            </a:r>
            <a:r>
              <a:rPr lang="pl-PL" sz="2000" dirty="0"/>
              <a:t> to:</a:t>
            </a:r>
          </a:p>
          <a:p>
            <a:r>
              <a:rPr lang="pl-PL" sz="2000" dirty="0"/>
              <a:t>CBOOL  -   a </a:t>
            </a:r>
            <a:r>
              <a:rPr lang="pl-PL" sz="2000" dirty="0" err="1"/>
              <a:t>boolean</a:t>
            </a:r>
            <a:endParaRPr lang="pl-PL" sz="2000" dirty="0"/>
          </a:p>
          <a:p>
            <a:r>
              <a:rPr lang="pl-PL" sz="2000" dirty="0"/>
              <a:t>CBYTE  -    a </a:t>
            </a:r>
            <a:r>
              <a:rPr lang="pl-PL" sz="2000" dirty="0" err="1"/>
              <a:t>byte</a:t>
            </a:r>
            <a:r>
              <a:rPr lang="pl-PL" sz="2000" dirty="0"/>
              <a:t> (</a:t>
            </a:r>
            <a:r>
              <a:rPr lang="pl-PL" sz="2000" dirty="0" err="1"/>
              <a:t>ie</a:t>
            </a:r>
            <a:r>
              <a:rPr lang="pl-PL" sz="2000" dirty="0"/>
              <a:t>: </a:t>
            </a:r>
            <a:r>
              <a:rPr lang="pl-PL" sz="2000" dirty="0" err="1"/>
              <a:t>number</a:t>
            </a:r>
            <a:r>
              <a:rPr lang="pl-PL" sz="2000" dirty="0"/>
              <a:t> </a:t>
            </a:r>
            <a:r>
              <a:rPr lang="pl-PL" sz="2000" dirty="0" err="1"/>
              <a:t>between</a:t>
            </a:r>
            <a:r>
              <a:rPr lang="pl-PL" sz="2000" dirty="0"/>
              <a:t> 0..255)</a:t>
            </a:r>
          </a:p>
          <a:p>
            <a:r>
              <a:rPr lang="pl-PL" sz="2000" dirty="0"/>
              <a:t>CCUR  -        </a:t>
            </a:r>
            <a:r>
              <a:rPr lang="pl-PL" sz="2000" dirty="0" err="1"/>
              <a:t>currency</a:t>
            </a:r>
            <a:endParaRPr lang="pl-PL" sz="2000" dirty="0"/>
          </a:p>
          <a:p>
            <a:r>
              <a:rPr lang="pl-PL" sz="2000" dirty="0"/>
              <a:t>CDATE  -   a </a:t>
            </a:r>
            <a:r>
              <a:rPr lang="pl-PL" sz="2000" dirty="0" err="1"/>
              <a:t>date</a:t>
            </a:r>
            <a:endParaRPr lang="pl-PL" sz="2000" dirty="0"/>
          </a:p>
          <a:p>
            <a:r>
              <a:rPr lang="pl-PL" sz="2000" dirty="0"/>
              <a:t>CDBL  -   	 a </a:t>
            </a:r>
            <a:r>
              <a:rPr lang="pl-PL" sz="2000" dirty="0" err="1"/>
              <a:t>double</a:t>
            </a:r>
            <a:endParaRPr lang="pl-PL" sz="2000" dirty="0"/>
          </a:p>
          <a:p>
            <a:r>
              <a:rPr lang="pl-PL" sz="2000" dirty="0"/>
              <a:t>CDEC  -   	 a </a:t>
            </a:r>
            <a:r>
              <a:rPr lang="pl-PL" sz="2000" dirty="0" err="1"/>
              <a:t>decimal</a:t>
            </a:r>
            <a:r>
              <a:rPr lang="pl-PL" sz="2000" dirty="0"/>
              <a:t> </a:t>
            </a:r>
            <a:r>
              <a:rPr lang="pl-PL" sz="2000" dirty="0" err="1"/>
              <a:t>number</a:t>
            </a:r>
            <a:endParaRPr lang="pl-PL" sz="2000" dirty="0"/>
          </a:p>
          <a:p>
            <a:r>
              <a:rPr lang="pl-PL" sz="2000" dirty="0"/>
              <a:t>CINT  -   	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integer</a:t>
            </a:r>
            <a:endParaRPr lang="pl-PL" sz="2000" dirty="0"/>
          </a:p>
          <a:p>
            <a:r>
              <a:rPr lang="pl-PL" sz="2000" dirty="0"/>
              <a:t>CLNG  -    a </a:t>
            </a:r>
            <a:r>
              <a:rPr lang="pl-PL" sz="2000" dirty="0" err="1"/>
              <a:t>long</a:t>
            </a:r>
            <a:r>
              <a:rPr lang="pl-PL" sz="2000" dirty="0"/>
              <a:t> </a:t>
            </a:r>
            <a:r>
              <a:rPr lang="pl-PL" sz="2000" dirty="0" err="1"/>
              <a:t>integer</a:t>
            </a:r>
            <a:endParaRPr lang="pl-PL" sz="2000" dirty="0"/>
          </a:p>
          <a:p>
            <a:r>
              <a:rPr lang="pl-PL" sz="2000" dirty="0"/>
              <a:t>CSNG  -    a single-precision </a:t>
            </a:r>
            <a:r>
              <a:rPr lang="pl-PL" sz="2000" dirty="0" err="1"/>
              <a:t>number</a:t>
            </a:r>
            <a:endParaRPr lang="pl-PL" sz="2000" dirty="0"/>
          </a:p>
          <a:p>
            <a:r>
              <a:rPr lang="pl-PL" sz="2000" dirty="0"/>
              <a:t>CSTR  -   	 a string</a:t>
            </a:r>
          </a:p>
          <a:p>
            <a:r>
              <a:rPr lang="pl-PL" sz="2000" dirty="0"/>
              <a:t>CVAR  -    a </a:t>
            </a:r>
            <a:r>
              <a:rPr lang="pl-PL" sz="2000" dirty="0" err="1"/>
              <a:t>variant</a:t>
            </a:r>
            <a:endParaRPr lang="pl-PL" sz="2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5F5820C-E467-4524-BA90-D66585113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691265"/>
            <a:ext cx="3744416" cy="3879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9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8352928" cy="66531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dirty="0"/>
              <a:t>Date/Time Functions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6375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br>
              <a: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A20C4E7-C8A7-41C0-9946-1217F0CCA943}"/>
              </a:ext>
            </a:extLst>
          </p:cNvPr>
          <p:cNvSpPr txBox="1"/>
          <p:nvPr/>
        </p:nvSpPr>
        <p:spPr>
          <a:xfrm>
            <a:off x="539552" y="1628800"/>
            <a:ext cx="828092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DATE  -  	Returns the current system date</a:t>
            </a:r>
          </a:p>
          <a:p>
            <a:r>
              <a:rPr lang="en-US" sz="1400" dirty="0"/>
              <a:t>DATEADD  -  	Returns a date after which a certain time/date interval has been added</a:t>
            </a:r>
          </a:p>
          <a:p>
            <a:r>
              <a:rPr lang="en-US" sz="1400" dirty="0"/>
              <a:t>DATEDIFF  -  	Returns the difference between two date values, based on the interval specified</a:t>
            </a:r>
          </a:p>
          <a:p>
            <a:r>
              <a:rPr lang="en-US" sz="1400" dirty="0"/>
              <a:t>DATEPART  -  Returns a specified part of a given date</a:t>
            </a:r>
          </a:p>
          <a:p>
            <a:r>
              <a:rPr lang="en-US" sz="1400" dirty="0"/>
              <a:t>DATESERIAL  -</a:t>
            </a:r>
            <a:r>
              <a:rPr lang="pl-PL" sz="1400" dirty="0"/>
              <a:t> </a:t>
            </a:r>
            <a:r>
              <a:rPr lang="en-US" sz="1400" dirty="0"/>
              <a:t>Returns a date given a year, month, and day value</a:t>
            </a:r>
          </a:p>
          <a:p>
            <a:r>
              <a:rPr lang="en-US" sz="1400" dirty="0"/>
              <a:t>DATEVALUE  - Returns the serial number of a date</a:t>
            </a:r>
          </a:p>
          <a:p>
            <a:r>
              <a:rPr lang="en-US" sz="1400" dirty="0"/>
              <a:t>DAY  -  	Returns the day of the month (a number from 1 to 31) given a date value</a:t>
            </a:r>
          </a:p>
          <a:p>
            <a:r>
              <a:rPr lang="en-US" sz="1400" dirty="0"/>
              <a:t>FORMAT DATES  -  Takes a date expression and returns it as a formatted string</a:t>
            </a:r>
          </a:p>
          <a:p>
            <a:r>
              <a:rPr lang="en-US" sz="1400" dirty="0"/>
              <a:t>HOUR  -  	Returns the hours (a number from 0 to 23) from a time value</a:t>
            </a:r>
          </a:p>
          <a:p>
            <a:r>
              <a:rPr lang="en-US" sz="1400" dirty="0"/>
              <a:t>MINUTE  -  	Returns the minutes (a number from 0 to 59) from a time value</a:t>
            </a:r>
          </a:p>
          <a:p>
            <a:r>
              <a:rPr lang="en-US" sz="1400" dirty="0"/>
              <a:t>MONTH  -  	Returns the month (a number from 1 to 12) given a date value</a:t>
            </a:r>
          </a:p>
          <a:p>
            <a:r>
              <a:rPr lang="en-US" sz="1400" dirty="0"/>
              <a:t>MONTHNAME  -  Returns a string representing the month given a number from 1 to 12</a:t>
            </a:r>
          </a:p>
          <a:p>
            <a:r>
              <a:rPr lang="en-US" sz="1400" dirty="0"/>
              <a:t>NOW  -  	Returns the current system date and time</a:t>
            </a:r>
          </a:p>
          <a:p>
            <a:r>
              <a:rPr lang="en-US" sz="1400" dirty="0"/>
              <a:t>TIMESERIAL  -  Returns a time given an hour, minute, and second value</a:t>
            </a:r>
          </a:p>
          <a:p>
            <a:r>
              <a:rPr lang="en-US" sz="1400" dirty="0"/>
              <a:t>TIMEVALUE  -  Returns the serial number of a time</a:t>
            </a:r>
          </a:p>
          <a:p>
            <a:r>
              <a:rPr lang="en-US" sz="1400" dirty="0"/>
              <a:t>WEEKDAY  -  </a:t>
            </a:r>
            <a:r>
              <a:rPr lang="pl-PL" sz="1400" dirty="0"/>
              <a:t>  </a:t>
            </a:r>
            <a:r>
              <a:rPr lang="en-US" sz="1400" dirty="0"/>
              <a:t>Returns a number representing the day of the week, given a date value</a:t>
            </a:r>
          </a:p>
          <a:p>
            <a:r>
              <a:rPr lang="en-US" sz="1400" dirty="0"/>
              <a:t>WEEKDAYNAME  -  Returns a string representing the day of the week given a number from 1 to 7</a:t>
            </a:r>
          </a:p>
          <a:p>
            <a:r>
              <a:rPr lang="en-US" sz="1400" dirty="0"/>
              <a:t>YEAR  -  </a:t>
            </a:r>
            <a:r>
              <a:rPr lang="pl-PL" sz="1400" dirty="0"/>
              <a:t> </a:t>
            </a:r>
            <a:r>
              <a:rPr lang="en-US" sz="1400" dirty="0"/>
              <a:t>	Returns a four-digit year (a number from 1900 to 9999) given a date value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55007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1800200" cy="2880319"/>
          </a:xfrm>
        </p:spPr>
        <p:txBody>
          <a:bodyPr>
            <a:normAutofit/>
          </a:bodyPr>
          <a:lstStyle/>
          <a:p>
            <a:r>
              <a:rPr lang="pl-PL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VBA</a:t>
            </a:r>
            <a:r>
              <a:rPr lang="pl-P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typy danych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74066"/>
              </p:ext>
            </p:extLst>
          </p:nvPr>
        </p:nvGraphicFramePr>
        <p:xfrm>
          <a:off x="2051720" y="548680"/>
          <a:ext cx="6552728" cy="5531067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85"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rgbClr val="003366"/>
                          </a:solidFill>
                          <a:effectLst/>
                          <a:latin typeface="arial"/>
                        </a:rPr>
                        <a:t>Boolean</a:t>
                      </a:r>
                      <a:endParaRPr lang="pl-PL" sz="2400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pl-PL" sz="1200" b="1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Typ logiczny. </a:t>
                      </a:r>
                      <a:br>
                        <a:rPr lang="pl-PL" sz="1200" b="1" dirty="0">
                          <a:effectLst/>
                          <a:latin typeface="arial"/>
                        </a:rPr>
                      </a:br>
                      <a:r>
                        <a:rPr lang="pl-PL" sz="1200" dirty="0">
                          <a:effectLst/>
                          <a:latin typeface="arial"/>
                        </a:rPr>
                        <a:t>Przyjmuje dwie wartości: </a:t>
                      </a:r>
                      <a:r>
                        <a:rPr lang="pl-PL" sz="1200" b="1" i="1" dirty="0">
                          <a:effectLst/>
                          <a:latin typeface="arial"/>
                        </a:rPr>
                        <a:t>True</a:t>
                      </a:r>
                      <a:r>
                        <a:rPr lang="pl-PL" sz="1200" dirty="0">
                          <a:effectLst/>
                          <a:latin typeface="arial"/>
                        </a:rPr>
                        <a:t> – prawda,  </a:t>
                      </a:r>
                      <a:r>
                        <a:rPr lang="pl-PL" sz="1200" b="1" i="1" dirty="0">
                          <a:effectLst/>
                          <a:latin typeface="arial"/>
                        </a:rPr>
                        <a:t>False</a:t>
                      </a:r>
                      <a:r>
                        <a:rPr lang="pl-PL" sz="1200" dirty="0">
                          <a:effectLst/>
                          <a:latin typeface="arial"/>
                        </a:rPr>
                        <a:t> - fałsz </a:t>
                      </a:r>
                      <a:endParaRPr lang="pl-PL" sz="1200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952"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rgbClr val="003366"/>
                          </a:solidFill>
                          <a:effectLst/>
                          <a:latin typeface="arial"/>
                        </a:rPr>
                        <a:t>Integer</a:t>
                      </a:r>
                      <a:endParaRPr lang="pl-PL" sz="2400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pl-PL" sz="1200" b="1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typ całkowity.</a:t>
                      </a:r>
                      <a:br>
                        <a:rPr lang="pl-PL" sz="1200" b="1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</a:br>
                      <a:r>
                        <a:rPr lang="pl-PL" sz="1200" dirty="0">
                          <a:effectLst/>
                          <a:latin typeface="arial"/>
                        </a:rPr>
                        <a:t>Obejmuje liczby całkowite z zakresu </a:t>
                      </a:r>
                      <a:r>
                        <a:rPr lang="pl-PL" sz="1200" b="1" dirty="0">
                          <a:effectLst/>
                          <a:latin typeface="arial"/>
                        </a:rPr>
                        <a:t>-32 768 .. 32 767</a:t>
                      </a:r>
                      <a:endParaRPr lang="pl-PL" sz="1200" b="1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07"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rgbClr val="003366"/>
                          </a:solidFill>
                          <a:effectLst/>
                          <a:latin typeface="arial"/>
                        </a:rPr>
                        <a:t>Long</a:t>
                      </a:r>
                      <a:endParaRPr lang="pl-PL" sz="2400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pl-PL" sz="1200" b="1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Typ całkowity długi</a:t>
                      </a:r>
                      <a:r>
                        <a:rPr lang="pl-PL" sz="1200" b="1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.</a:t>
                      </a:r>
                      <a:br>
                        <a:rPr lang="pl-PL" sz="1200" b="1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</a:br>
                      <a:r>
                        <a:rPr lang="pl-PL" sz="1200" dirty="0">
                          <a:effectLst/>
                          <a:latin typeface="arial"/>
                        </a:rPr>
                        <a:t>Liczby całkowite z zakresu </a:t>
                      </a:r>
                      <a:r>
                        <a:rPr lang="pl-PL" sz="1200" b="1" dirty="0">
                          <a:effectLst/>
                          <a:latin typeface="arial"/>
                        </a:rPr>
                        <a:t>-2 147 483 648 .. 2 147 483 647</a:t>
                      </a:r>
                      <a:endParaRPr lang="pl-PL" sz="1200" b="1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807"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rgbClr val="003366"/>
                          </a:solidFill>
                          <a:effectLst/>
                          <a:latin typeface="arial"/>
                        </a:rPr>
                        <a:t>Currency</a:t>
                      </a:r>
                      <a:endParaRPr lang="pl-PL" sz="2400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pl-PL" sz="1200" b="1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Typ wautowy</a:t>
                      </a:r>
                      <a:r>
                        <a:rPr lang="pl-PL" sz="1200" b="1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.</a:t>
                      </a:r>
                      <a:br>
                        <a:rPr lang="pl-PL" sz="1200" b="1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</a:br>
                      <a:r>
                        <a:rPr lang="pl-PL" sz="1200" dirty="0">
                          <a:effectLst/>
                          <a:latin typeface="arial"/>
                        </a:rPr>
                        <a:t>Obejmuje liczby rzeczywiste z 15 cyfr przed i 4 po przecinku</a:t>
                      </a:r>
                      <a:endParaRPr lang="pl-PL" sz="1200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621"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rgbClr val="003366"/>
                          </a:solidFill>
                          <a:effectLst/>
                          <a:latin typeface="arial"/>
                        </a:rPr>
                        <a:t>Single</a:t>
                      </a:r>
                      <a:endParaRPr lang="pl-PL" sz="2400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pl-PL" sz="1200" b="1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Typ rzeczywisty pojedynczej precyzji.</a:t>
                      </a:r>
                      <a:br>
                        <a:rPr lang="pl-PL" sz="1200" b="1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</a:br>
                      <a:r>
                        <a:rPr lang="pl-PL" sz="1200" dirty="0">
                          <a:effectLst/>
                          <a:latin typeface="arial"/>
                        </a:rPr>
                        <a:t>Obejmuje liczby rzeczywiste z zakresu:</a:t>
                      </a:r>
                      <a:br>
                        <a:rPr lang="pl-PL" sz="1200" dirty="0">
                          <a:effectLst/>
                          <a:latin typeface="arial"/>
                        </a:rPr>
                      </a:br>
                      <a:r>
                        <a:rPr lang="pl-PL" sz="1400" dirty="0">
                          <a:effectLst/>
                          <a:latin typeface="arial"/>
                        </a:rPr>
                        <a:t> 1.401298E</a:t>
                      </a:r>
                      <a:r>
                        <a:rPr lang="pl-PL" sz="1400" baseline="30000" dirty="0">
                          <a:effectLst/>
                          <a:latin typeface="arial"/>
                        </a:rPr>
                        <a:t>-45</a:t>
                      </a:r>
                      <a:r>
                        <a:rPr lang="pl-PL" sz="1400" dirty="0">
                          <a:effectLst/>
                          <a:latin typeface="arial"/>
                        </a:rPr>
                        <a:t> do 3.402823E</a:t>
                      </a:r>
                      <a:r>
                        <a:rPr lang="pl-PL" sz="1400" baseline="30000" dirty="0">
                          <a:effectLst/>
                          <a:latin typeface="arial"/>
                        </a:rPr>
                        <a:t>38         (+ takie same ujemne)</a:t>
                      </a:r>
                      <a:endParaRPr lang="pl-PL" sz="1400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1"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rgbClr val="003366"/>
                          </a:solidFill>
                          <a:effectLst/>
                          <a:latin typeface="arial"/>
                        </a:rPr>
                        <a:t>Double</a:t>
                      </a:r>
                      <a:endParaRPr lang="pl-PL" sz="2400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b="1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Typ rzeczywisty podwójnej precyzji.</a:t>
                      </a:r>
                      <a:br>
                        <a:rPr lang="pl-PL" sz="1200" b="1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</a:br>
                      <a:r>
                        <a:rPr lang="pl-PL" sz="1200" dirty="0">
                          <a:effectLst/>
                          <a:latin typeface="arial"/>
                        </a:rPr>
                        <a:t>Obejmuje liczby rzeczywiste z zakresu:</a:t>
                      </a:r>
                      <a:br>
                        <a:rPr lang="pl-PL" sz="1200" dirty="0">
                          <a:effectLst/>
                          <a:latin typeface="arial"/>
                        </a:rPr>
                      </a:br>
                      <a:r>
                        <a:rPr lang="pl-PL" sz="1200" dirty="0">
                          <a:effectLst/>
                          <a:latin typeface="arial"/>
                        </a:rPr>
                        <a:t>od </a:t>
                      </a:r>
                      <a:r>
                        <a:rPr lang="pl-PL" sz="1200" b="1" dirty="0">
                          <a:effectLst/>
                          <a:latin typeface="arial"/>
                        </a:rPr>
                        <a:t>4.94065645841247E</a:t>
                      </a:r>
                      <a:r>
                        <a:rPr lang="pl-PL" sz="1200" b="1" baseline="30000" dirty="0">
                          <a:effectLst/>
                          <a:latin typeface="arial"/>
                        </a:rPr>
                        <a:t>-324 </a:t>
                      </a:r>
                      <a:r>
                        <a:rPr lang="pl-PL" sz="1200" dirty="0">
                          <a:effectLst/>
                          <a:latin typeface="arial"/>
                        </a:rPr>
                        <a:t>do</a:t>
                      </a:r>
                      <a:r>
                        <a:rPr lang="pl-PL" sz="1200" b="1" baseline="30000" dirty="0">
                          <a:effectLst/>
                          <a:latin typeface="arial"/>
                        </a:rPr>
                        <a:t>  </a:t>
                      </a:r>
                      <a:r>
                        <a:rPr lang="pl-PL" sz="1200" b="1" dirty="0">
                          <a:effectLst/>
                          <a:latin typeface="arial"/>
                        </a:rPr>
                        <a:t>1.79769313486231E</a:t>
                      </a:r>
                      <a:r>
                        <a:rPr lang="pl-PL" sz="1200" b="1" baseline="30000" dirty="0">
                          <a:effectLst/>
                          <a:latin typeface="arial"/>
                        </a:rPr>
                        <a:t>308</a:t>
                      </a:r>
                      <a:r>
                        <a:rPr lang="pl-PL" sz="1200" dirty="0">
                          <a:effectLst/>
                          <a:latin typeface="arial"/>
                        </a:rPr>
                        <a:t> </a:t>
                      </a:r>
                      <a:r>
                        <a:rPr lang="pl-PL" sz="1100" baseline="30000" dirty="0">
                          <a:effectLst/>
                          <a:latin typeface="arial"/>
                        </a:rPr>
                        <a:t>(+ takie same ujemne)</a:t>
                      </a:r>
                      <a:endParaRPr lang="pl-PL" sz="1600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412"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rgbClr val="003366"/>
                          </a:solidFill>
                          <a:effectLst/>
                          <a:latin typeface="arial"/>
                        </a:rPr>
                        <a:t>Date</a:t>
                      </a:r>
                      <a:endParaRPr lang="pl-PL" sz="2400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Typ daty.</a:t>
                      </a:r>
                      <a:br>
                        <a:rPr lang="pl-PL" sz="1600" b="1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</a:br>
                      <a:r>
                        <a:rPr lang="pl-PL" sz="1200" dirty="0">
                          <a:effectLst/>
                          <a:latin typeface="arial"/>
                        </a:rPr>
                        <a:t>Obejmuje daty od 1 stycznia 100r. do 31 grudnia 9999r.</a:t>
                      </a:r>
                      <a:endParaRPr lang="pl-PL" sz="1200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8446"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rgbClr val="003366"/>
                          </a:solidFill>
                          <a:effectLst/>
                          <a:latin typeface="arial"/>
                        </a:rPr>
                        <a:t>String</a:t>
                      </a:r>
                      <a:endParaRPr lang="pl-PL" sz="2400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pl-PL" sz="1200" b="1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Typ łańcuchowy </a:t>
                      </a:r>
                      <a:r>
                        <a:rPr lang="pl-PL" sz="1200" dirty="0">
                          <a:effectLst/>
                          <a:latin typeface="arial"/>
                        </a:rPr>
                        <a:t>często nazywany także </a:t>
                      </a:r>
                      <a:r>
                        <a:rPr lang="pl-PL" sz="1200" b="1" dirty="0">
                          <a:effectLst/>
                          <a:latin typeface="arial"/>
                        </a:rPr>
                        <a:t>tekstowym</a:t>
                      </a:r>
                      <a:r>
                        <a:rPr lang="pl-PL" sz="1200" dirty="0">
                          <a:effectLst/>
                          <a:latin typeface="arial"/>
                        </a:rPr>
                        <a:t>. </a:t>
                      </a:r>
                      <a:br>
                        <a:rPr lang="pl-PL" sz="1200" dirty="0">
                          <a:effectLst/>
                          <a:latin typeface="arial"/>
                        </a:rPr>
                      </a:br>
                      <a:r>
                        <a:rPr lang="pl-PL" sz="1200" dirty="0">
                          <a:effectLst/>
                          <a:latin typeface="arial"/>
                        </a:rPr>
                        <a:t>Obejmuje znaki z klawiatury - może ich być od zera do 2 bilionów</a:t>
                      </a:r>
                      <a:endParaRPr lang="pl-PL" sz="1200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33168"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rgbClr val="003366"/>
                          </a:solidFill>
                          <a:effectLst/>
                          <a:latin typeface="arial"/>
                        </a:rPr>
                        <a:t>Variant</a:t>
                      </a:r>
                      <a:endParaRPr lang="pl-PL" sz="2400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pl-PL" sz="1200" b="1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Typ ogólny</a:t>
                      </a:r>
                      <a:r>
                        <a:rPr lang="pl-PL" sz="1200" dirty="0">
                          <a:effectLst/>
                          <a:latin typeface="arial"/>
                        </a:rPr>
                        <a:t>.  Zadeklarowanie zmiennej jako </a:t>
                      </a:r>
                      <a:r>
                        <a:rPr lang="pl-PL" sz="1200" b="1" dirty="0">
                          <a:effectLst/>
                          <a:latin typeface="arial"/>
                        </a:rPr>
                        <a:t>typ Variant jest w zasadzie jednoznaczne z brakiem deklaracji typu</a:t>
                      </a:r>
                      <a:r>
                        <a:rPr lang="pl-PL" sz="1200" dirty="0">
                          <a:effectLst/>
                          <a:latin typeface="arial"/>
                        </a:rPr>
                        <a:t>. </a:t>
                      </a:r>
                    </a:p>
                    <a:p>
                      <a:pPr lvl="1" algn="l"/>
                      <a:r>
                        <a:rPr lang="pl-PL" sz="1200" dirty="0">
                          <a:effectLst/>
                          <a:latin typeface="arial"/>
                        </a:rPr>
                        <a:t>Dostęp do dancyh jest jednak dłuższy i spowalnia program. </a:t>
                      </a:r>
                      <a:endParaRPr lang="pl-PL" sz="1200" dirty="0">
                        <a:effectLst/>
                        <a:latin typeface="Helvetica"/>
                      </a:endParaRPr>
                    </a:p>
                  </a:txBody>
                  <a:tcPr marL="23210" marR="23210" marT="11605" marB="1160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94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9EFD16-7BE2-42CB-899B-F2D73888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47744"/>
            <a:ext cx="8640960" cy="80499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l-PL" sz="3600" i="0" dirty="0">
                <a:solidFill>
                  <a:srgbClr val="5A5A5A"/>
                </a:solidFill>
                <a:effectLst/>
                <a:latin typeface="Source Sans Pro" panose="020B0503030403020204" pitchFamily="34" charset="0"/>
              </a:rPr>
              <a:t>Deklarowanie zmiennych i przypisanie wartości</a:t>
            </a:r>
            <a:endParaRPr lang="pl-PL" sz="3600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6010FFA9-9561-4C7D-B50F-50DA49B3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6" y="1196752"/>
            <a:ext cx="3456384" cy="3719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D5633A8-8028-49EA-9DB4-75987E1CC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596" y="194811"/>
            <a:ext cx="3982006" cy="6468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94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9EFD16-7BE2-42CB-899B-F2D73888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47744"/>
            <a:ext cx="8640960" cy="73298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pl-PL" sz="3200" i="0" dirty="0">
                <a:solidFill>
                  <a:srgbClr val="5A5A5A"/>
                </a:solidFill>
                <a:effectLst/>
                <a:latin typeface="Source Sans Pro" panose="020B0503030403020204" pitchFamily="34" charset="0"/>
              </a:rPr>
              <a:t> Poziomy deklaracji zmiennych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2BBB9C5-F00A-4721-869F-0B66B15FD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95214"/>
              </p:ext>
            </p:extLst>
          </p:nvPr>
        </p:nvGraphicFramePr>
        <p:xfrm>
          <a:off x="182960" y="1166017"/>
          <a:ext cx="8568952" cy="2680885"/>
        </p:xfrm>
        <a:graphic>
          <a:graphicData uri="http://schemas.openxmlformats.org/drawingml/2006/table">
            <a:tbl>
              <a:tblPr/>
              <a:tblGrid>
                <a:gridCol w="1292696">
                  <a:extLst>
                    <a:ext uri="{9D8B030D-6E8A-4147-A177-3AD203B41FA5}">
                      <a16:colId xmlns:a16="http://schemas.microsoft.com/office/drawing/2014/main" val="560151054"/>
                    </a:ext>
                  </a:extLst>
                </a:gridCol>
                <a:gridCol w="7276256">
                  <a:extLst>
                    <a:ext uri="{9D8B030D-6E8A-4147-A177-3AD203B41FA5}">
                      <a16:colId xmlns:a16="http://schemas.microsoft.com/office/drawing/2014/main" val="1858762098"/>
                    </a:ext>
                  </a:extLst>
                </a:gridCol>
              </a:tblGrid>
              <a:tr h="477228">
                <a:tc>
                  <a:txBody>
                    <a:bodyPr/>
                    <a:lstStyle/>
                    <a:p>
                      <a:r>
                        <a:rPr lang="pl-PL" sz="1600" b="1" dirty="0">
                          <a:effectLst/>
                        </a:rPr>
                        <a:t>Poziom deklaracji</a:t>
                      </a:r>
                      <a:endParaRPr lang="pl-PL" sz="1600" dirty="0">
                        <a:effectLst/>
                      </a:endParaRPr>
                    </a:p>
                  </a:txBody>
                  <a:tcPr marL="46223" marR="48149" marT="28889" marB="28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1" dirty="0">
                          <a:effectLst/>
                        </a:rPr>
                        <a:t>Opis</a:t>
                      </a:r>
                      <a:endParaRPr lang="pl-PL" sz="1600" dirty="0">
                        <a:effectLst/>
                      </a:endParaRPr>
                    </a:p>
                  </a:txBody>
                  <a:tcPr marL="46223" marR="48149" marT="28889" marB="28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94502"/>
                  </a:ext>
                </a:extLst>
              </a:tr>
              <a:tr h="423893">
                <a:tc>
                  <a:txBody>
                    <a:bodyPr/>
                    <a:lstStyle/>
                    <a:p>
                      <a:r>
                        <a:rPr lang="pl-PL" sz="2800" dirty="0" err="1">
                          <a:effectLst/>
                        </a:rPr>
                        <a:t>Dim</a:t>
                      </a:r>
                      <a:endParaRPr lang="pl-PL" sz="2800" dirty="0">
                        <a:effectLst/>
                      </a:endParaRPr>
                    </a:p>
                  </a:txBody>
                  <a:tcPr marL="46223" marR="48149" marT="28889" marB="28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dirty="0">
                          <a:effectLst/>
                        </a:rPr>
                        <a:t>Deklaracja na poziomie procedury: działa wyłączenie w obrębie procedury.</a:t>
                      </a:r>
                    </a:p>
                  </a:txBody>
                  <a:tcPr marL="46223" marR="48149" marT="28889" marB="28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0264"/>
                  </a:ext>
                </a:extLst>
              </a:tr>
              <a:tr h="423893">
                <a:tc>
                  <a:txBody>
                    <a:bodyPr/>
                    <a:lstStyle/>
                    <a:p>
                      <a:r>
                        <a:rPr lang="pl-PL" sz="2800" dirty="0" err="1">
                          <a:effectLst/>
                        </a:rPr>
                        <a:t>Static</a:t>
                      </a:r>
                      <a:endParaRPr lang="pl-PL" sz="2800" dirty="0">
                        <a:effectLst/>
                      </a:endParaRPr>
                    </a:p>
                  </a:txBody>
                  <a:tcPr marL="46223" marR="48149" marT="28889" marB="28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dirty="0">
                          <a:effectLst/>
                        </a:rPr>
                        <a:t>Nie traci swojej wartości pomiędzy kolejnymi </a:t>
                      </a:r>
                      <a:r>
                        <a:rPr lang="pl-PL" sz="1800" dirty="0" err="1">
                          <a:effectLst/>
                        </a:rPr>
                        <a:t>wywołaniami</a:t>
                      </a:r>
                      <a:r>
                        <a:rPr lang="pl-PL" sz="1800" dirty="0">
                          <a:effectLst/>
                        </a:rPr>
                        <a:t> procedury.</a:t>
                      </a:r>
                    </a:p>
                  </a:txBody>
                  <a:tcPr marL="46223" marR="48149" marT="28889" marB="28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16148"/>
                  </a:ext>
                </a:extLst>
              </a:tr>
              <a:tr h="472060">
                <a:tc>
                  <a:txBody>
                    <a:bodyPr/>
                    <a:lstStyle/>
                    <a:p>
                      <a:r>
                        <a:rPr lang="pl-PL" sz="2800" dirty="0" err="1">
                          <a:effectLst/>
                        </a:rPr>
                        <a:t>Private</a:t>
                      </a:r>
                      <a:endParaRPr lang="pl-PL" sz="2800" dirty="0">
                        <a:effectLst/>
                      </a:endParaRPr>
                    </a:p>
                  </a:txBody>
                  <a:tcPr marL="46223" marR="48149" marT="28889" marB="28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dirty="0">
                          <a:effectLst/>
                        </a:rPr>
                        <a:t>Działa w obrębie modułu i procedur w module</a:t>
                      </a:r>
                    </a:p>
                  </a:txBody>
                  <a:tcPr marL="46223" marR="48149" marT="28889" marB="28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74385"/>
                  </a:ext>
                </a:extLst>
              </a:tr>
              <a:tr h="681933">
                <a:tc>
                  <a:txBody>
                    <a:bodyPr/>
                    <a:lstStyle/>
                    <a:p>
                      <a:r>
                        <a:rPr lang="pl-PL" sz="2800" dirty="0">
                          <a:effectLst/>
                        </a:rPr>
                        <a:t>Public</a:t>
                      </a:r>
                    </a:p>
                  </a:txBody>
                  <a:tcPr marL="46223" marR="48149" marT="28889" marB="28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>
                          <a:effectLst/>
                        </a:rPr>
                        <a:t>Działa w obrębie wszystkich modułów i wszystkich procedur.</a:t>
                      </a:r>
                    </a:p>
                  </a:txBody>
                  <a:tcPr marL="46223" marR="48149" marT="28889" marB="28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658684"/>
                  </a:ext>
                </a:extLst>
              </a:tr>
            </a:tbl>
          </a:graphicData>
        </a:graphic>
      </p:graphicFrame>
      <p:pic>
        <p:nvPicPr>
          <p:cNvPr id="4" name="Obraz 3">
            <a:extLst>
              <a:ext uri="{FF2B5EF4-FFF2-40B4-BE49-F238E27FC236}">
                <a16:creationId xmlns:a16="http://schemas.microsoft.com/office/drawing/2014/main" id="{78895018-BE2A-46A0-AA7E-A8637AAB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6" y="1124782"/>
            <a:ext cx="8956327" cy="54442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8983838-3D61-426B-9CAF-65E2EBE8F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536" y="4509120"/>
            <a:ext cx="3384376" cy="1822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46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9EFD16-7BE2-42CB-899B-F2D73888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47744"/>
            <a:ext cx="8640960" cy="80499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l-PL" sz="3600" i="0" dirty="0">
                <a:solidFill>
                  <a:srgbClr val="5A5A5A"/>
                </a:solidFill>
                <a:effectLst/>
                <a:latin typeface="Source Sans Pro" panose="020B0503030403020204" pitchFamily="34" charset="0"/>
              </a:rPr>
              <a:t>Deklarowanie zmiennych i przypisanie wartości</a:t>
            </a:r>
            <a:endParaRPr lang="pl-PL" sz="36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1E58182-AB0F-44D8-A6C4-7AF1EB54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68760"/>
            <a:ext cx="4639269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0BD8BF3-7761-4DC0-9218-6E34274B0AE6}"/>
              </a:ext>
            </a:extLst>
          </p:cNvPr>
          <p:cNvSpPr txBox="1"/>
          <p:nvPr/>
        </p:nvSpPr>
        <p:spPr>
          <a:xfrm>
            <a:off x="5121751" y="2959682"/>
            <a:ext cx="3816424" cy="8617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Abbreviations</a:t>
            </a:r>
          </a:p>
          <a:p>
            <a:r>
              <a:rPr lang="pl-PL" dirty="0"/>
              <a:t>(t</a:t>
            </a:r>
            <a:r>
              <a:rPr lang="en-US" dirty="0" err="1"/>
              <a:t>ype</a:t>
            </a:r>
            <a:r>
              <a:rPr lang="en-US" dirty="0"/>
              <a:t> Declaration Suffixes</a:t>
            </a:r>
            <a:r>
              <a:rPr lang="pl-PL" dirty="0"/>
              <a:t>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CD03928-7118-4012-A40D-F61F65518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268760"/>
            <a:ext cx="4683995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8434EC62-C29E-496D-A939-BC64D8F69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8061" y="3895252"/>
            <a:ext cx="5830114" cy="2715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545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496944" cy="626469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VBA </a:t>
            </a:r>
            <a:r>
              <a:rPr lang="pl-PL" sz="6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b</a:t>
            </a:r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Category</a:t>
            </a:r>
            <a:br>
              <a:rPr lang="pl-PL" sz="5400" b="1" dirty="0"/>
            </a:br>
            <a:r>
              <a:rPr lang="pl-PL" sz="5400" b="1" dirty="0"/>
              <a:t>	</a:t>
            </a:r>
            <a:r>
              <a:rPr lang="en-US" sz="3200" dirty="0"/>
              <a:t>String </a:t>
            </a:r>
            <a:br>
              <a:rPr lang="en-US" sz="3200" dirty="0"/>
            </a:br>
            <a:r>
              <a:rPr lang="pl-PL" sz="3200" dirty="0"/>
              <a:t>	</a:t>
            </a:r>
            <a:r>
              <a:rPr lang="en-US" sz="3200" dirty="0"/>
              <a:t>Numeric / Mathematical </a:t>
            </a:r>
            <a:br>
              <a:rPr lang="en-US" sz="3200" dirty="0"/>
            </a:br>
            <a:r>
              <a:rPr lang="pl-PL" sz="3200" dirty="0"/>
              <a:t>	</a:t>
            </a:r>
            <a:r>
              <a:rPr lang="en-US" sz="3200" dirty="0"/>
              <a:t>Logical </a:t>
            </a:r>
            <a:br>
              <a:rPr lang="en-US" sz="3200" dirty="0"/>
            </a:br>
            <a:r>
              <a:rPr lang="pl-PL" sz="3200" dirty="0"/>
              <a:t>	</a:t>
            </a:r>
            <a:r>
              <a:rPr lang="en-US" sz="3200" dirty="0"/>
              <a:t>Information Functions</a:t>
            </a:r>
            <a:br>
              <a:rPr lang="en-US" sz="3200" dirty="0"/>
            </a:br>
            <a:r>
              <a:rPr lang="pl-PL" sz="3200" dirty="0"/>
              <a:t>	</a:t>
            </a:r>
            <a:r>
              <a:rPr lang="en-US" sz="3200" dirty="0"/>
              <a:t>Date &amp; Time </a:t>
            </a:r>
            <a:br>
              <a:rPr lang="en-US" sz="3200" dirty="0"/>
            </a:br>
            <a:r>
              <a:rPr lang="pl-PL" sz="3200" dirty="0"/>
              <a:t>	</a:t>
            </a:r>
            <a:r>
              <a:rPr lang="en-US" sz="3200" dirty="0"/>
              <a:t>Lookup / Reference </a:t>
            </a:r>
            <a:br>
              <a:rPr lang="en-US" sz="3200" dirty="0"/>
            </a:br>
            <a:r>
              <a:rPr lang="pl-PL" sz="3200" dirty="0"/>
              <a:t>	</a:t>
            </a:r>
            <a:r>
              <a:rPr lang="en-US" sz="3200" dirty="0"/>
              <a:t>Data Type Conversion </a:t>
            </a:r>
            <a:br>
              <a:rPr lang="en-US" sz="3200" dirty="0"/>
            </a:br>
            <a:r>
              <a:rPr lang="pl-PL" sz="3200" dirty="0"/>
              <a:t>	</a:t>
            </a:r>
            <a:r>
              <a:rPr lang="en-US" sz="3200" dirty="0"/>
              <a:t>Financial 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47661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96652"/>
            <a:ext cx="8496944" cy="626469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VBA </a:t>
            </a:r>
            <a:r>
              <a:rPr lang="pl-PL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b</a:t>
            </a:r>
            <a:r>
              <a:rPr lang="pl-PL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</a:t>
            </a:r>
            <a:r>
              <a:rPr lang="pl-PL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</a:t>
            </a:r>
            <a:br>
              <a:rPr lang="pl-PL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pl-PL" sz="1200" b="1" dirty="0"/>
            </a:br>
            <a:r>
              <a:rPr lang="en-US" sz="2800" dirty="0">
                <a:solidFill>
                  <a:srgbClr val="0000FF"/>
                </a:solidFill>
              </a:rPr>
              <a:t>String </a:t>
            </a:r>
            <a:r>
              <a:rPr lang="pl-PL" sz="2400" dirty="0"/>
              <a:t>– </a:t>
            </a:r>
            <a:r>
              <a:rPr lang="pl-PL" sz="2400" dirty="0" err="1"/>
              <a:t>InStr</a:t>
            </a:r>
            <a:r>
              <a:rPr lang="pl-PL" sz="2400" dirty="0"/>
              <a:t>, </a:t>
            </a:r>
            <a:r>
              <a:rPr lang="pl-PL" sz="2400" dirty="0" err="1"/>
              <a:t>Lcase</a:t>
            </a:r>
            <a:r>
              <a:rPr lang="pl-PL" sz="2400" dirty="0"/>
              <a:t>, </a:t>
            </a:r>
            <a:r>
              <a:rPr lang="pl-PL" sz="2400" dirty="0" err="1"/>
              <a:t>Left</a:t>
            </a:r>
            <a:r>
              <a:rPr lang="pl-PL" sz="2400" dirty="0"/>
              <a:t>, Len, </a:t>
            </a:r>
            <a:r>
              <a:rPr lang="pl-PL" sz="2400" dirty="0" err="1"/>
              <a:t>Mid</a:t>
            </a:r>
            <a:r>
              <a:rPr lang="pl-PL" sz="2400" dirty="0"/>
              <a:t>, </a:t>
            </a:r>
            <a:r>
              <a:rPr lang="pl-PL" sz="2400" dirty="0" err="1"/>
              <a:t>Replace</a:t>
            </a:r>
            <a:r>
              <a:rPr lang="pl-PL" sz="2400" dirty="0"/>
              <a:t>, </a:t>
            </a:r>
            <a:r>
              <a:rPr lang="pl-PL" sz="2400" dirty="0" err="1"/>
              <a:t>Str</a:t>
            </a:r>
            <a:r>
              <a:rPr lang="pl-PL" sz="2400" dirty="0"/>
              <a:t>, </a:t>
            </a:r>
            <a:r>
              <a:rPr lang="pl-PL" sz="2400" dirty="0" err="1"/>
              <a:t>Trim</a:t>
            </a:r>
            <a:r>
              <a:rPr lang="pl-PL" sz="2400" dirty="0"/>
              <a:t>,…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Numeric/Mathematical </a:t>
            </a:r>
            <a:r>
              <a:rPr lang="pl-PL" sz="2800" dirty="0"/>
              <a:t>– </a:t>
            </a:r>
            <a:r>
              <a:rPr lang="pl-PL" sz="2400" dirty="0" err="1"/>
              <a:t>Abs</a:t>
            </a:r>
            <a:r>
              <a:rPr lang="pl-PL" sz="2400" dirty="0"/>
              <a:t>, Sin, </a:t>
            </a:r>
            <a:r>
              <a:rPr lang="pl-PL" sz="2400" dirty="0" err="1"/>
              <a:t>Exp</a:t>
            </a:r>
            <a:r>
              <a:rPr lang="pl-PL" sz="2400" dirty="0"/>
              <a:t>, </a:t>
            </a:r>
            <a:r>
              <a:rPr lang="pl-PL" sz="2400" dirty="0" err="1"/>
              <a:t>Rnd</a:t>
            </a:r>
            <a:r>
              <a:rPr lang="pl-PL" sz="2400" dirty="0"/>
              <a:t>, </a:t>
            </a:r>
            <a:r>
              <a:rPr lang="pl-PL" sz="2400" dirty="0" err="1"/>
              <a:t>Int</a:t>
            </a:r>
            <a:r>
              <a:rPr lang="pl-PL" sz="2000" dirty="0"/>
              <a:t>,…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Logical </a:t>
            </a:r>
            <a:r>
              <a:rPr lang="pl-PL" sz="2800" dirty="0"/>
              <a:t>-</a:t>
            </a:r>
            <a:r>
              <a:rPr lang="en-US" sz="2300" dirty="0"/>
              <a:t>And, Case, For...Next, If-then-else, Or, Switch,</a:t>
            </a:r>
            <a:r>
              <a:rPr lang="pl-PL" sz="2300" dirty="0"/>
              <a:t> </a:t>
            </a:r>
            <a:r>
              <a:rPr lang="en-US" sz="2300" dirty="0"/>
              <a:t>While...Wend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Information </a:t>
            </a:r>
            <a:r>
              <a:rPr lang="pl-PL" sz="2800" dirty="0">
                <a:solidFill>
                  <a:srgbClr val="0000FF"/>
                </a:solidFill>
              </a:rPr>
              <a:t>- </a:t>
            </a:r>
            <a:r>
              <a:rPr lang="en-US" sz="2400" dirty="0"/>
              <a:t>environ, </a:t>
            </a:r>
            <a:r>
              <a:rPr lang="en-US" sz="2400" dirty="0" err="1"/>
              <a:t>isdate</a:t>
            </a:r>
            <a:r>
              <a:rPr lang="en-US" sz="2400" dirty="0"/>
              <a:t>, </a:t>
            </a:r>
            <a:r>
              <a:rPr lang="en-US" sz="2400" dirty="0" err="1"/>
              <a:t>isempty</a:t>
            </a:r>
            <a:r>
              <a:rPr lang="en-US" sz="2400" dirty="0"/>
              <a:t>, </a:t>
            </a:r>
            <a:r>
              <a:rPr lang="en-US" sz="2400" dirty="0" err="1"/>
              <a:t>iserror</a:t>
            </a:r>
            <a:r>
              <a:rPr lang="en-US" sz="2400" dirty="0"/>
              <a:t>, </a:t>
            </a:r>
            <a:r>
              <a:rPr lang="en-US" sz="2400" dirty="0" err="1"/>
              <a:t>isnull</a:t>
            </a:r>
            <a:r>
              <a:rPr lang="en-US" sz="2400" dirty="0"/>
              <a:t>, </a:t>
            </a:r>
            <a:r>
              <a:rPr lang="en-US" sz="2400" dirty="0" err="1"/>
              <a:t>isnumeric</a:t>
            </a:r>
            <a:r>
              <a:rPr lang="en-US" sz="2400" dirty="0"/>
              <a:t> 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Date &amp; Time </a:t>
            </a:r>
            <a:r>
              <a:rPr lang="pl-PL" sz="2800" dirty="0">
                <a:solidFill>
                  <a:srgbClr val="0000FF"/>
                </a:solidFill>
              </a:rPr>
              <a:t>-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Date, </a:t>
            </a:r>
            <a:r>
              <a:rPr lang="en-US" sz="2400" dirty="0" err="1"/>
              <a:t>Dateadd</a:t>
            </a:r>
            <a:r>
              <a:rPr lang="en-US" sz="2400" dirty="0"/>
              <a:t>, </a:t>
            </a:r>
            <a:r>
              <a:rPr lang="en-US" sz="2400" dirty="0" err="1"/>
              <a:t>Datediff</a:t>
            </a:r>
            <a:r>
              <a:rPr lang="en-US" sz="2400" dirty="0"/>
              <a:t>, Day, Hour, Now, Year, ...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Lookup / Reference </a:t>
            </a:r>
            <a:r>
              <a:rPr lang="pl-PL" sz="2800" dirty="0">
                <a:solidFill>
                  <a:srgbClr val="0000FF"/>
                </a:solidFill>
              </a:rPr>
              <a:t> -</a:t>
            </a:r>
            <a:r>
              <a:rPr lang="pl-PL" sz="2400" dirty="0"/>
              <a:t> </a:t>
            </a:r>
            <a:r>
              <a:rPr lang="pl-PL" sz="2400" dirty="0" err="1"/>
              <a:t>Vlookup</a:t>
            </a:r>
            <a:r>
              <a:rPr lang="pl-PL" sz="2400" dirty="0"/>
              <a:t>, …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Data Type Conversion </a:t>
            </a:r>
            <a:r>
              <a:rPr lang="pl-PL" sz="2400" dirty="0"/>
              <a:t>- </a:t>
            </a:r>
            <a:r>
              <a:rPr lang="pl-PL" sz="2400" dirty="0" err="1"/>
              <a:t>Cbyte</a:t>
            </a:r>
            <a:r>
              <a:rPr lang="pl-PL" sz="2400" dirty="0"/>
              <a:t>, </a:t>
            </a:r>
            <a:r>
              <a:rPr lang="pl-PL" sz="2400" dirty="0" err="1"/>
              <a:t>Cdate</a:t>
            </a:r>
            <a:r>
              <a:rPr lang="pl-PL" sz="2400" dirty="0"/>
              <a:t>, </a:t>
            </a:r>
            <a:r>
              <a:rPr lang="pl-PL" sz="2400" dirty="0" err="1"/>
              <a:t>Cdbl</a:t>
            </a:r>
            <a:r>
              <a:rPr lang="pl-PL" sz="2400" dirty="0"/>
              <a:t>, </a:t>
            </a:r>
            <a:r>
              <a:rPr lang="pl-PL" sz="2400" dirty="0" err="1"/>
              <a:t>Cdec</a:t>
            </a:r>
            <a:r>
              <a:rPr lang="pl-PL" sz="2400" dirty="0"/>
              <a:t>, </a:t>
            </a:r>
            <a:r>
              <a:rPr lang="pl-PL" sz="2400" dirty="0" err="1"/>
              <a:t>Cint</a:t>
            </a:r>
            <a:r>
              <a:rPr lang="pl-PL" sz="2400" dirty="0"/>
              <a:t>, </a:t>
            </a:r>
            <a:r>
              <a:rPr lang="pl-PL" sz="2400" dirty="0" err="1"/>
              <a:t>Cstr</a:t>
            </a:r>
            <a:br>
              <a:rPr lang="pl-PL" sz="2400" dirty="0"/>
            </a:br>
            <a:r>
              <a:rPr lang="pl-PL" sz="2400" dirty="0"/>
              <a:t> 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Financial </a:t>
            </a:r>
            <a:r>
              <a:rPr lang="pl-PL" sz="2800" dirty="0">
                <a:solidFill>
                  <a:srgbClr val="0000FF"/>
                </a:solidFill>
              </a:rPr>
              <a:t>- </a:t>
            </a:r>
            <a:r>
              <a:rPr lang="pl-PL" sz="2400" dirty="0" err="1"/>
              <a:t>Ddb</a:t>
            </a:r>
            <a:r>
              <a:rPr lang="pl-PL" sz="2400" dirty="0"/>
              <a:t>, </a:t>
            </a:r>
            <a:r>
              <a:rPr lang="pl-PL" sz="2400" dirty="0" err="1"/>
              <a:t>Fv</a:t>
            </a:r>
            <a:r>
              <a:rPr lang="pl-PL" sz="2400" dirty="0"/>
              <a:t>, </a:t>
            </a:r>
            <a:r>
              <a:rPr lang="pl-PL" sz="2400" dirty="0" err="1"/>
              <a:t>Ipmt</a:t>
            </a:r>
            <a:r>
              <a:rPr lang="pl-PL" sz="2400" dirty="0"/>
              <a:t>, </a:t>
            </a:r>
            <a:r>
              <a:rPr lang="pl-PL" sz="2400" dirty="0" err="1"/>
              <a:t>Irr</a:t>
            </a:r>
            <a:r>
              <a:rPr lang="pl-PL" sz="2400" dirty="0"/>
              <a:t>, ...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19859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48" y="319532"/>
            <a:ext cx="7848870" cy="57606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l-PL" dirty="0"/>
              <a:t>String Functions </a:t>
            </a:r>
            <a:endParaRPr lang="pl-PL" sz="4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4078"/>
              </p:ext>
            </p:extLst>
          </p:nvPr>
        </p:nvGraphicFramePr>
        <p:xfrm>
          <a:off x="-36512" y="980728"/>
          <a:ext cx="8460430" cy="2926080"/>
        </p:xfrm>
        <a:graphic>
          <a:graphicData uri="http://schemas.openxmlformats.org/drawingml/2006/table">
            <a:tbl>
              <a:tblPr bandCol="1">
                <a:tableStyleId>{2D5ABB26-0587-4C30-8999-92F81FD0307C}</a:tableStyleId>
              </a:tblPr>
              <a:tblGrid>
                <a:gridCol w="611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2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139">
                <a:tc>
                  <a:txBody>
                    <a:bodyPr/>
                    <a:lstStyle/>
                    <a:p>
                      <a:endParaRPr lang="pl-PL" sz="3200" dirty="0"/>
                    </a:p>
                  </a:txBody>
                  <a:tcPr marL="0" marR="0" marT="0" marB="0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hlinkClick r:id="rId2" action="ppaction://hlinkfile"/>
                        </a:rPr>
                        <a:t>Asc</a:t>
                      </a:r>
                      <a:endParaRPr lang="pl-PL" sz="2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hlinkClick r:id="rId3" action="ppaction://hlinkfile"/>
                        </a:rPr>
                        <a:t>InStrRev</a:t>
                      </a:r>
                      <a:endParaRPr lang="pl-PL" sz="2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hlinkClick r:id="rId4" action="ppaction://hlinkfile"/>
                        </a:rPr>
                        <a:t>Replace</a:t>
                      </a:r>
                      <a:endParaRPr lang="pl-PL" sz="2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>
                          <a:hlinkClick r:id="rId5" action="ppaction://hlinkfile"/>
                        </a:rPr>
                        <a:t>Trim</a:t>
                      </a:r>
                      <a:endParaRPr lang="pl-PL" sz="24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08">
                <a:tc>
                  <a:txBody>
                    <a:bodyPr/>
                    <a:lstStyle/>
                    <a:p>
                      <a:endParaRPr lang="pl-PL" sz="3200" dirty="0"/>
                    </a:p>
                  </a:txBody>
                  <a:tcPr marL="0" marR="0" marT="0" marB="0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hlinkClick r:id="rId6" action="ppaction://hlinkfile"/>
                        </a:rPr>
                        <a:t>Chr</a:t>
                      </a:r>
                      <a:endParaRPr lang="pl-PL" sz="2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hlinkClick r:id="rId7" action="ppaction://hlinkfile"/>
                        </a:rPr>
                        <a:t>LCase</a:t>
                      </a:r>
                      <a:endParaRPr lang="pl-PL" sz="2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hlinkClick r:id="rId8" action="ppaction://hlinkfile"/>
                        </a:rPr>
                        <a:t>Right</a:t>
                      </a:r>
                      <a:endParaRPr lang="pl-PL" sz="2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>
                          <a:hlinkClick r:id="rId9" action="ppaction://hlinkfile"/>
                        </a:rPr>
                        <a:t>UCase</a:t>
                      </a:r>
                      <a:endParaRPr lang="pl-PL" sz="24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84">
                <a:tc>
                  <a:txBody>
                    <a:bodyPr/>
                    <a:lstStyle/>
                    <a:p>
                      <a:endParaRPr lang="pl-PL" sz="3200" dirty="0"/>
                    </a:p>
                  </a:txBody>
                  <a:tcPr marL="0" marR="0" marT="0" marB="0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hlinkClick r:id="rId10" action="ppaction://hlinkfile"/>
                        </a:rPr>
                        <a:t>Concatenate with &amp;</a:t>
                      </a:r>
                      <a:endParaRPr lang="pl-PL" sz="2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>
                          <a:hlinkClick r:id="rId11" action="ppaction://hlinkfile"/>
                        </a:rPr>
                        <a:t>Left</a:t>
                      </a:r>
                      <a:endParaRPr lang="pl-PL" sz="2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hlinkClick r:id="rId12" action="ppaction://hlinkfile"/>
                        </a:rPr>
                        <a:t>RTrim</a:t>
                      </a:r>
                      <a:endParaRPr lang="pl-PL" sz="2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hlinkClick r:id="rId13" action="ppaction://hlinkfile"/>
                        </a:rPr>
                        <a:t>Val</a:t>
                      </a:r>
                      <a:endParaRPr lang="pl-PL" sz="2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59">
                <a:tc>
                  <a:txBody>
                    <a:bodyPr/>
                    <a:lstStyle/>
                    <a:p>
                      <a:endParaRPr lang="pl-PL" sz="3200" dirty="0"/>
                    </a:p>
                  </a:txBody>
                  <a:tcPr marL="0" marR="0" marT="0" marB="0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>
                          <a:hlinkClick r:id="rId14" action="ppaction://hlinkfile"/>
                        </a:rPr>
                        <a:t>CurDir</a:t>
                      </a:r>
                      <a:endParaRPr lang="pl-PL" sz="24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>
                          <a:hlinkClick r:id="rId15" action="ppaction://hlinkfile"/>
                        </a:rPr>
                        <a:t>Len</a:t>
                      </a:r>
                      <a:endParaRPr lang="pl-PL" sz="24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hlinkClick r:id="rId16" action="ppaction://hlinkfile"/>
                        </a:rPr>
                        <a:t>Space</a:t>
                      </a:r>
                      <a:endParaRPr lang="pl-PL" sz="2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endParaRPr lang="pl-PL" sz="3200" dirty="0"/>
                    </a:p>
                  </a:txBody>
                  <a:tcPr marL="0" marR="0" marT="0" marB="0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>
                          <a:hlinkClick r:id="rId17" action="ppaction://hlinkfile"/>
                        </a:rPr>
                        <a:t>Format Strings</a:t>
                      </a:r>
                      <a:endParaRPr lang="pl-PL" sz="24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>
                          <a:hlinkClick r:id="rId18" action="ppaction://hlinkfile"/>
                        </a:rPr>
                        <a:t>LTrim</a:t>
                      </a:r>
                      <a:endParaRPr lang="pl-PL" sz="24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>
                          <a:hlinkClick r:id="rId19" action="ppaction://hlinkfile"/>
                        </a:rPr>
                        <a:t>Str</a:t>
                      </a:r>
                      <a:endParaRPr lang="pl-PL" sz="2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904">
                <a:tc>
                  <a:txBody>
                    <a:bodyPr/>
                    <a:lstStyle/>
                    <a:p>
                      <a:endParaRPr lang="pl-PL" sz="3200" dirty="0"/>
                    </a:p>
                  </a:txBody>
                  <a:tcPr marL="0" marR="0" marT="0" marB="0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>
                          <a:hlinkClick r:id="rId20" action="ppaction://hlinkfile"/>
                        </a:rPr>
                        <a:t>InStr</a:t>
                      </a:r>
                      <a:endParaRPr lang="pl-PL" sz="24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>
                          <a:hlinkClick r:id="rId21" action="ppaction://hlinkfile"/>
                        </a:rPr>
                        <a:t>Mid</a:t>
                      </a:r>
                      <a:endParaRPr lang="pl-PL" sz="2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>
                          <a:hlinkClick r:id="rId22" action="ppaction://hlinkfile"/>
                        </a:rPr>
                        <a:t>StrConv</a:t>
                      </a:r>
                      <a:endParaRPr lang="pl-PL" sz="24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raz 4">
            <a:extLst>
              <a:ext uri="{FF2B5EF4-FFF2-40B4-BE49-F238E27FC236}">
                <a16:creationId xmlns:a16="http://schemas.microsoft.com/office/drawing/2014/main" id="{762656A7-2F4B-4CE6-9A7F-B035495D6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9592" y="4077078"/>
            <a:ext cx="2838846" cy="2325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43AD940-FAD3-4BDF-A766-668E7AFCCAC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55976" y="4098287"/>
            <a:ext cx="3693935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173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424936" cy="864095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l-PL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Numeric/Mathematical Functions </a:t>
            </a:r>
            <a:endParaRPr lang="pl-PL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38391"/>
              </p:ext>
            </p:extLst>
          </p:nvPr>
        </p:nvGraphicFramePr>
        <p:xfrm>
          <a:off x="251520" y="1196752"/>
          <a:ext cx="8496944" cy="2769840"/>
        </p:xfrm>
        <a:graphic>
          <a:graphicData uri="http://schemas.openxmlformats.org/drawingml/2006/table">
            <a:tbl>
              <a:tblPr/>
              <a:tblGrid>
                <a:gridCol w="7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4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endParaRPr lang="pl-PL" sz="4000" dirty="0"/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dirty="0">
                          <a:hlinkClick r:id="rId2" action="ppaction://hlinkfile"/>
                        </a:rPr>
                        <a:t>Abs</a:t>
                      </a:r>
                      <a:endParaRPr lang="pl-PL" sz="3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dirty="0">
                          <a:hlinkClick r:id="rId3" action="ppaction://hlinkfile"/>
                        </a:rPr>
                        <a:t>Fix</a:t>
                      </a:r>
                      <a:endParaRPr lang="pl-PL" sz="3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dirty="0">
                          <a:hlinkClick r:id="rId4" action="ppaction://hlinkfile"/>
                        </a:rPr>
                        <a:t>Rnd</a:t>
                      </a:r>
                      <a:endParaRPr lang="pl-PL" sz="3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>
                          <a:hlinkClick r:id="rId5" action="ppaction://hlinkfile"/>
                        </a:rPr>
                        <a:t>Tan</a:t>
                      </a:r>
                      <a:endParaRPr lang="pl-PL" sz="32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endParaRPr lang="pl-PL" sz="4000"/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>
                          <a:hlinkClick r:id="rId6" action="ppaction://hlinkfile"/>
                        </a:rPr>
                        <a:t>Atn</a:t>
                      </a:r>
                      <a:endParaRPr lang="pl-PL" sz="32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dirty="0">
                          <a:hlinkClick r:id="rId7" action="ppaction://hlinkfile"/>
                        </a:rPr>
                        <a:t>Format Numbers</a:t>
                      </a:r>
                      <a:endParaRPr lang="pl-PL" sz="3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dirty="0">
                          <a:hlinkClick r:id="rId8" action="ppaction://hlinkfile"/>
                        </a:rPr>
                        <a:t>Round</a:t>
                      </a:r>
                      <a:endParaRPr lang="pl-PL" sz="3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200" dirty="0">
                          <a:hlinkClick r:id="rId9" action="ppaction://hlinkfile"/>
                        </a:rPr>
                        <a:t>Sin</a:t>
                      </a:r>
                      <a:endParaRPr lang="pl-PL" sz="3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pl-PL" sz="4000"/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>
                          <a:hlinkClick r:id="rId10" action="ppaction://hlinkfile"/>
                        </a:rPr>
                        <a:t>Cos</a:t>
                      </a:r>
                      <a:endParaRPr lang="pl-PL" sz="32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dirty="0">
                          <a:hlinkClick r:id="rId11" action="ppaction://hlinkfile"/>
                        </a:rPr>
                        <a:t>Int</a:t>
                      </a:r>
                      <a:endParaRPr lang="pl-PL" sz="3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>
                          <a:hlinkClick r:id="rId12" action="ppaction://hlinkfile"/>
                        </a:rPr>
                        <a:t>Sgn</a:t>
                      </a:r>
                      <a:endParaRPr lang="pl-PL" sz="32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200" dirty="0">
                          <a:hlinkClick r:id="rId13" action="ppaction://hlinkfile"/>
                        </a:rPr>
                        <a:t>Log</a:t>
                      </a:r>
                      <a:endParaRPr lang="pl-PL" sz="3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endParaRPr lang="pl-PL" sz="4000"/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>
                          <a:hlinkClick r:id="rId14" action="ppaction://hlinkfile"/>
                        </a:rPr>
                        <a:t>Exp</a:t>
                      </a:r>
                      <a:endParaRPr lang="pl-PL" sz="32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3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3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3200" dirty="0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raz 3">
            <a:extLst>
              <a:ext uri="{FF2B5EF4-FFF2-40B4-BE49-F238E27FC236}">
                <a16:creationId xmlns:a16="http://schemas.microsoft.com/office/drawing/2014/main" id="{83379A2A-3339-4F68-98BC-E2EDA802A7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51920" y="3429000"/>
            <a:ext cx="3415710" cy="3216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1272</Words>
  <Application>Microsoft Office PowerPoint</Application>
  <PresentationFormat>Pokaz na ekranie (4:3)</PresentationFormat>
  <Paragraphs>232</Paragraphs>
  <Slides>12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Helvetica</vt:lpstr>
      <vt:lpstr>Source Sans Pro</vt:lpstr>
      <vt:lpstr>Office Theme</vt:lpstr>
      <vt:lpstr>VBA  typy danych Functions  (by Category) </vt:lpstr>
      <vt:lpstr>VBA typy danych</vt:lpstr>
      <vt:lpstr>Deklarowanie zmiennych i przypisanie wartości</vt:lpstr>
      <vt:lpstr> Poziomy deklaracji zmiennych</vt:lpstr>
      <vt:lpstr>Deklarowanie zmiennych i przypisanie wartości</vt:lpstr>
      <vt:lpstr>VBA Functions  by Category  String   Numeric / Mathematical   Logical   Information Functions  Date &amp; Time   Lookup / Reference   Data Type Conversion   Financial </vt:lpstr>
      <vt:lpstr>VBA Functions  by Category  String – InStr, Lcase, Left, Len, Mid, Replace, Str, Trim,… Numeric/Mathematical – Abs, Sin, Exp, Rnd, Int,… Logical -And, Case, For...Next, If-then-else, Or, Switch, While...Wend Information - environ, isdate, isempty, iserror, isnull, isnumeric  Date &amp; Time - Date, Dateadd, Datediff, Day, Hour, Now, Year, ... Lookup / Reference  - Vlookup, … Data Type Conversion - Cbyte, Cdate, Cdbl, Cdec, Cint, Cstr   Financial - Ddb, Fv, Ipmt, Irr, ...</vt:lpstr>
      <vt:lpstr>String Functions </vt:lpstr>
      <vt:lpstr>Numeric/Mathematical Functions </vt:lpstr>
      <vt:lpstr>Logical Functions </vt:lpstr>
      <vt:lpstr>Data Type Conv. Functions</vt:lpstr>
      <vt:lpstr>Date/Time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typy danych</dc:title>
  <dc:creator>Tadeusz Wiszowaty</dc:creator>
  <cp:lastModifiedBy>Tadeusz Wiszowaty</cp:lastModifiedBy>
  <cp:revision>13</cp:revision>
  <dcterms:created xsi:type="dcterms:W3CDTF">2011-10-23T19:01:11Z</dcterms:created>
  <dcterms:modified xsi:type="dcterms:W3CDTF">2022-03-06T19:52:41Z</dcterms:modified>
</cp:coreProperties>
</file>